
<file path=[Content_Types].xml><?xml version="1.0" encoding="utf-8"?>
<Types xmlns="http://schemas.openxmlformats.org/package/2006/content-types">
  <Default Extension="png" ContentType="image/png"/>
  <Default Extension="svg" ContentType="image/svg+xml"/>
  <Default Extension="mp3" ContentType="audio/mpeg"/>
  <Default Extension="jpeg" ContentType="image/jpeg"/>
  <Default Extension="rels" ContentType="application/vnd.openxmlformats-package.relationships+xml"/>
  <Default Extension="xml" ContentType="application/xml"/>
  <Default Extension="wav" ContentType="audio/x-wav"/>
  <Default Extension="tiff" ContentType="image/tif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1" r:id="rId1"/>
  </p:sldMasterIdLst>
  <p:notesMasterIdLst>
    <p:notesMasterId r:id="rId40"/>
  </p:notesMasterIdLst>
  <p:sldIdLst>
    <p:sldId id="480" r:id="rId2"/>
    <p:sldId id="256" r:id="rId3"/>
    <p:sldId id="482" r:id="rId4"/>
    <p:sldId id="257" r:id="rId5"/>
    <p:sldId id="258" r:id="rId6"/>
    <p:sldId id="259" r:id="rId7"/>
    <p:sldId id="260" r:id="rId8"/>
    <p:sldId id="484" r:id="rId9"/>
    <p:sldId id="261" r:id="rId10"/>
    <p:sldId id="262" r:id="rId11"/>
    <p:sldId id="263" r:id="rId12"/>
    <p:sldId id="264" r:id="rId13"/>
    <p:sldId id="265" r:id="rId14"/>
    <p:sldId id="266" r:id="rId15"/>
    <p:sldId id="267" r:id="rId16"/>
    <p:sldId id="269" r:id="rId17"/>
    <p:sldId id="270" r:id="rId18"/>
    <p:sldId id="271" r:id="rId19"/>
    <p:sldId id="272" r:id="rId20"/>
    <p:sldId id="273" r:id="rId21"/>
    <p:sldId id="274" r:id="rId22"/>
    <p:sldId id="275" r:id="rId23"/>
    <p:sldId id="483" r:id="rId24"/>
    <p:sldId id="276" r:id="rId25"/>
    <p:sldId id="277" r:id="rId26"/>
    <p:sldId id="481"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Lst>
  <p:sldSz cx="9144000" cy="6858000" type="screen4x3"/>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p:restoredLeft sz="19721"/>
    <p:restoredTop sz="79630" autoAdjust="0"/>
  </p:normalViewPr>
  <p:slideViewPr>
    <p:cSldViewPr>
      <p:cViewPr varScale="1">
        <p:scale>
          <a:sx n="88" d="100"/>
          <a:sy n="88" d="100"/>
        </p:scale>
        <p:origin x="2088" y="17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
        <p:cNvGrpSpPr/>
        <p:nvPr/>
      </p:nvGrpSpPr>
      <p:grpSpPr>
        <a:xfrm>
          <a:off x="0" y="0"/>
          <a:ext cx="0" cy="0"/>
          <a:chOff x="0" y="0"/>
          <a:chExt cx="0" cy="0"/>
        </a:xfrm>
      </p:grpSpPr>
      <p:sp>
        <p:nvSpPr>
          <p:cNvPr id="2" name="Shape 2"/>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indent="0" algn="l" rtl="0">
              <a:spcBef>
                <a:spcPts val="0"/>
              </a:spcBef>
              <a:spcAft>
                <a:spcPts val="0"/>
              </a:spcAft>
              <a:defRPr/>
            </a:lvl1pPr>
            <a:lvl2pPr marL="457200" marR="0" indent="0" algn="l" rtl="0">
              <a:spcBef>
                <a:spcPts val="0"/>
              </a:spcBef>
              <a:spcAft>
                <a:spcPts val="0"/>
              </a:spcAft>
              <a:defRPr/>
            </a:lvl2pPr>
            <a:lvl3pPr marL="914400" marR="0" indent="0" algn="l" rtl="0">
              <a:spcBef>
                <a:spcPts val="0"/>
              </a:spcBef>
              <a:spcAft>
                <a:spcPts val="0"/>
              </a:spcAft>
              <a:defRPr/>
            </a:lvl3pPr>
            <a:lvl4pPr marL="1371600" marR="0" indent="0" algn="l" rtl="0">
              <a:spcBef>
                <a:spcPts val="0"/>
              </a:spcBef>
              <a:spcAft>
                <a:spcPts val="0"/>
              </a:spcAft>
              <a:defRPr/>
            </a:lvl4pPr>
            <a:lvl5pPr marL="1828800" marR="0" indent="0" algn="l" rtl="0">
              <a:spcBef>
                <a:spcPts val="0"/>
              </a:spcBef>
              <a:spcAft>
                <a:spcPts val="0"/>
              </a:spcAft>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3" name="Shape 3"/>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indent="0" algn="r" rtl="0">
              <a:spcBef>
                <a:spcPts val="0"/>
              </a:spcBef>
              <a:spcAft>
                <a:spcPts val="0"/>
              </a:spcAft>
              <a:defRPr/>
            </a:lvl1pPr>
            <a:lvl2pPr marL="457200" marR="0" indent="0" algn="l" rtl="0">
              <a:spcBef>
                <a:spcPts val="0"/>
              </a:spcBef>
              <a:spcAft>
                <a:spcPts val="0"/>
              </a:spcAft>
              <a:defRPr/>
            </a:lvl2pPr>
            <a:lvl3pPr marL="914400" marR="0" indent="0" algn="l" rtl="0">
              <a:spcBef>
                <a:spcPts val="0"/>
              </a:spcBef>
              <a:spcAft>
                <a:spcPts val="0"/>
              </a:spcAft>
              <a:defRPr/>
            </a:lvl3pPr>
            <a:lvl4pPr marL="1371600" marR="0" indent="0" algn="l" rtl="0">
              <a:spcBef>
                <a:spcPts val="0"/>
              </a:spcBef>
              <a:spcAft>
                <a:spcPts val="0"/>
              </a:spcAft>
              <a:defRPr/>
            </a:lvl4pPr>
            <a:lvl5pPr marL="1828800" marR="0" indent="0" algn="l" rtl="0">
              <a:spcBef>
                <a:spcPts val="0"/>
              </a:spcBef>
              <a:spcAft>
                <a:spcPts val="0"/>
              </a:spcAft>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4" name="Shape 4"/>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5" name="Shape 5"/>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indent="0" algn="l" rtl="0">
              <a:spcBef>
                <a:spcPts val="360"/>
              </a:spcBef>
              <a:spcAft>
                <a:spcPts val="0"/>
              </a:spcAft>
              <a:defRPr/>
            </a:lvl1pPr>
            <a:lvl2pPr marL="457200" marR="0" indent="0" algn="l" rtl="0">
              <a:spcBef>
                <a:spcPts val="360"/>
              </a:spcBef>
              <a:spcAft>
                <a:spcPts val="0"/>
              </a:spcAft>
              <a:defRPr/>
            </a:lvl2pPr>
            <a:lvl3pPr marL="914400" marR="0" indent="0" algn="l" rtl="0">
              <a:spcBef>
                <a:spcPts val="360"/>
              </a:spcBef>
              <a:spcAft>
                <a:spcPts val="0"/>
              </a:spcAft>
              <a:defRPr/>
            </a:lvl3pPr>
            <a:lvl4pPr marL="1371600" marR="0" indent="0" algn="l" rtl="0">
              <a:spcBef>
                <a:spcPts val="360"/>
              </a:spcBef>
              <a:spcAft>
                <a:spcPts val="0"/>
              </a:spcAft>
              <a:defRPr/>
            </a:lvl4pPr>
            <a:lvl5pPr marL="1828800" marR="0" indent="0" algn="l" rtl="0">
              <a:spcBef>
                <a:spcPts val="360"/>
              </a:spcBef>
              <a:spcAft>
                <a:spcPts val="0"/>
              </a:spcAft>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6" name="Shape 6"/>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indent="0" algn="l" rtl="0">
              <a:spcBef>
                <a:spcPts val="0"/>
              </a:spcBef>
              <a:spcAft>
                <a:spcPts val="0"/>
              </a:spcAft>
              <a:defRPr/>
            </a:lvl1pPr>
            <a:lvl2pPr marL="457200" marR="0" indent="0" algn="l" rtl="0">
              <a:spcBef>
                <a:spcPts val="0"/>
              </a:spcBef>
              <a:spcAft>
                <a:spcPts val="0"/>
              </a:spcAft>
              <a:defRPr/>
            </a:lvl2pPr>
            <a:lvl3pPr marL="914400" marR="0" indent="0" algn="l" rtl="0">
              <a:spcBef>
                <a:spcPts val="0"/>
              </a:spcBef>
              <a:spcAft>
                <a:spcPts val="0"/>
              </a:spcAft>
              <a:defRPr/>
            </a:lvl3pPr>
            <a:lvl4pPr marL="1371600" marR="0" indent="0" algn="l" rtl="0">
              <a:spcBef>
                <a:spcPts val="0"/>
              </a:spcBef>
              <a:spcAft>
                <a:spcPts val="0"/>
              </a:spcAft>
              <a:defRPr/>
            </a:lvl4pPr>
            <a:lvl5pPr marL="1828800" marR="0" indent="0" algn="l" rtl="0">
              <a:spcBef>
                <a:spcPts val="0"/>
              </a:spcBef>
              <a:spcAft>
                <a:spcPts val="0"/>
              </a:spcAft>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7" name="Shape 7"/>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lvl1pPr marL="0" marR="0" indent="0" algn="r" rtl="0">
              <a:spcBef>
                <a:spcPts val="0"/>
              </a:spcBef>
              <a:spcAft>
                <a:spcPts val="0"/>
              </a:spcAft>
              <a:buNone/>
              <a:defRPr sz="1200" b="0" i="0" u="none" strike="noStrike" cap="none" baseline="0">
                <a:solidFill>
                  <a:schemeClr val="dk1"/>
                </a:solidFill>
                <a:latin typeface="Calibri"/>
                <a:ea typeface="Calibri"/>
                <a:cs typeface="Calibri"/>
                <a:sym typeface="Calibri"/>
              </a:defRPr>
            </a:lvl1pPr>
          </a:lstStyle>
          <a:p>
            <a:pPr marL="0" lvl="0" indent="0">
              <a:spcBef>
                <a:spcPts val="0"/>
              </a:spcBef>
              <a:buSzPct val="25000"/>
              <a:buNone/>
            </a:pPr>
            <a:fld id="{00000000-1234-1234-1234-123412341234}" type="slidenum">
              <a:rPr lang="en-US"/>
              <a:pPr marL="0" lvl="0" indent="0">
                <a:spcBef>
                  <a:spcPts val="0"/>
                </a:spcBef>
                <a:buSzPct val="25000"/>
                <a:buNone/>
              </a:pPr>
              <a:t>‹#›</a:t>
            </a:fld>
            <a:endParaRPr lang="en-US"/>
          </a:p>
        </p:txBody>
      </p:sp>
    </p:spTree>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26010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
        <p:cNvGrpSpPr/>
        <p:nvPr/>
      </p:nvGrpSpPr>
      <p:grpSpPr>
        <a:xfrm>
          <a:off x="0" y="0"/>
          <a:ext cx="0" cy="0"/>
          <a:chOff x="0" y="0"/>
          <a:chExt cx="0" cy="0"/>
        </a:xfrm>
      </p:grpSpPr>
      <p:sp>
        <p:nvSpPr>
          <p:cNvPr id="37" name="Shape 3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38" name="Shape 3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1200" b="0" i="0" u="none" strike="noStrike" cap="none" baseline="0" dirty="0">
              <a:solidFill>
                <a:schemeClr val="dk1"/>
              </a:solidFill>
              <a:latin typeface="Calibri"/>
              <a:ea typeface="Calibri"/>
              <a:cs typeface="Calibri"/>
              <a:sym typeface="Calibri"/>
            </a:endParaRPr>
          </a:p>
        </p:txBody>
      </p:sp>
      <p:sp>
        <p:nvSpPr>
          <p:cNvPr id="39" name="Shape 3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2</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
        <p:cNvGrpSpPr/>
        <p:nvPr/>
      </p:nvGrpSpPr>
      <p:grpSpPr>
        <a:xfrm>
          <a:off x="0" y="0"/>
          <a:ext cx="0" cy="0"/>
          <a:chOff x="0" y="0"/>
          <a:chExt cx="0" cy="0"/>
        </a:xfrm>
      </p:grpSpPr>
      <p:sp>
        <p:nvSpPr>
          <p:cNvPr id="45" name="Shape 4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46" name="Shape 46"/>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spcBef>
                <a:spcPts val="0"/>
              </a:spcBef>
              <a:spcAft>
                <a:spcPts val="0"/>
              </a:spcAft>
              <a:buNone/>
            </a:pPr>
            <a:r>
              <a:rPr lang="ar" sz="1200" b="0" i="0" u="none" strike="noStrike" cap="none" baseline="0" dirty="0">
                <a:solidFill>
                  <a:schemeClr val="dk1"/>
                </a:solidFill>
                <a:latin typeface="Calibri"/>
                <a:ea typeface="Calibri"/>
                <a:cs typeface="Calibri"/>
                <a:sym typeface="Calibri"/>
              </a:rPr>
              <a:t>.1 افحص العوامل التي غيرت المنظمات وطريقة عمل الناس</a:t>
            </a:r>
          </a:p>
          <a:p>
            <a:pPr marL="0" marR="0" lvl="0" indent="0" algn="r" rtl="0">
              <a:spcBef>
                <a:spcPts val="0"/>
              </a:spcBef>
              <a:spcAft>
                <a:spcPts val="0"/>
              </a:spcAft>
              <a:buNone/>
            </a:pPr>
            <a:r>
              <a:rPr lang="ar" sz="1200" b="0" i="0" u="none" strike="noStrike" cap="none" baseline="0" dirty="0">
                <a:solidFill>
                  <a:schemeClr val="dk1"/>
                </a:solidFill>
                <a:latin typeface="Calibri"/>
                <a:ea typeface="Calibri"/>
                <a:cs typeface="Calibri"/>
                <a:sym typeface="Calibri"/>
              </a:rPr>
              <a:t>1.2 الاعتراف بأن الاتصال أساسي لعملية التنظيم</a:t>
            </a:r>
          </a:p>
          <a:p>
            <a:pPr marL="0" marR="0" lvl="0" indent="0" algn="r" rtl="0">
              <a:spcBef>
                <a:spcPts val="0"/>
              </a:spcBef>
              <a:spcAft>
                <a:spcPts val="0"/>
              </a:spcAft>
              <a:buNone/>
            </a:pPr>
            <a:r>
              <a:rPr lang="ar" sz="1200" b="0" i="0" u="none" strike="noStrike" cap="none" baseline="0" dirty="0">
                <a:solidFill>
                  <a:schemeClr val="dk1"/>
                </a:solidFill>
                <a:latin typeface="Calibri"/>
                <a:ea typeface="Calibri"/>
                <a:cs typeface="Calibri"/>
                <a:sym typeface="Calibri"/>
              </a:rPr>
              <a:t>1.3 وصف الاتصال في عالم غني بالمعلومات</a:t>
            </a:r>
          </a:p>
          <a:p>
            <a:pPr marL="0" marR="0" lvl="0" indent="0" algn="r" rtl="0">
              <a:spcBef>
                <a:spcPts val="0"/>
              </a:spcBef>
              <a:spcAft>
                <a:spcPts val="0"/>
              </a:spcAft>
              <a:buNone/>
            </a:pPr>
            <a:r>
              <a:rPr lang="ar" sz="1200" b="0" i="0" u="none" strike="noStrike" cap="none" baseline="0" dirty="0">
                <a:solidFill>
                  <a:schemeClr val="dk1"/>
                </a:solidFill>
                <a:latin typeface="Calibri"/>
                <a:ea typeface="Calibri"/>
                <a:cs typeface="Calibri"/>
                <a:sym typeface="Calibri"/>
              </a:rPr>
              <a:t>1.4 التعرف على الاتصال كمفتاح للتميز المؤسسي</a:t>
            </a:r>
            <a:endParaRPr sz="1200" b="0" i="0" u="none" strike="noStrike" cap="none" baseline="0" dirty="0">
              <a:solidFill>
                <a:schemeClr val="dk1"/>
              </a:solidFill>
              <a:latin typeface="Calibri"/>
              <a:ea typeface="Calibri"/>
              <a:cs typeface="Calibri"/>
              <a:sym typeface="Calibri"/>
            </a:endParaRPr>
          </a:p>
        </p:txBody>
      </p:sp>
      <p:sp>
        <p:nvSpPr>
          <p:cNvPr id="47" name="Shape 47"/>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4</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Shape 5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54" name="Shape 54"/>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spcBef>
                <a:spcPts val="0"/>
              </a:spcBef>
              <a:spcAft>
                <a:spcPts val="0"/>
              </a:spcAft>
              <a:buNone/>
            </a:pPr>
            <a:r>
              <a:rPr lang="ar" sz="1200" b="0" i="0" u="none" strike="noStrike" cap="none" baseline="0" dirty="0">
                <a:solidFill>
                  <a:schemeClr val="dk1"/>
                </a:solidFill>
                <a:latin typeface="Calibri"/>
                <a:ea typeface="Calibri"/>
                <a:cs typeface="Calibri"/>
                <a:sym typeface="Calibri"/>
              </a:rPr>
              <a:t>1.6 كفاءة الاتصال كضرورة شخصية وتنظيمية</a:t>
            </a:r>
          </a:p>
          <a:p>
            <a:pPr marL="0" marR="0" lvl="0" indent="0" algn="r" rtl="0">
              <a:spcBef>
                <a:spcPts val="0"/>
              </a:spcBef>
              <a:spcAft>
                <a:spcPts val="0"/>
              </a:spcAft>
              <a:buNone/>
            </a:pPr>
            <a:r>
              <a:rPr lang="ar" sz="1200" b="0" i="0" u="none" strike="noStrike" cap="none" baseline="0" dirty="0">
                <a:solidFill>
                  <a:schemeClr val="dk1"/>
                </a:solidFill>
                <a:latin typeface="Calibri"/>
                <a:ea typeface="Calibri"/>
                <a:cs typeface="Calibri"/>
                <a:sym typeface="Calibri"/>
              </a:rPr>
              <a:t>1.7 وصف عملية الاتصال البشري</a:t>
            </a:r>
          </a:p>
          <a:p>
            <a:pPr marL="0" marR="0" lvl="0" indent="0" algn="r" rtl="0">
              <a:spcBef>
                <a:spcPts val="0"/>
              </a:spcBef>
              <a:spcAft>
                <a:spcPts val="0"/>
              </a:spcAft>
              <a:buNone/>
            </a:pPr>
            <a:r>
              <a:rPr lang="ar" sz="1200" b="0" i="0" u="none" strike="noStrike" cap="none" baseline="0" dirty="0">
                <a:solidFill>
                  <a:schemeClr val="dk1"/>
                </a:solidFill>
                <a:latin typeface="Calibri"/>
                <a:ea typeface="Calibri"/>
                <a:cs typeface="Calibri"/>
                <a:sym typeface="Calibri"/>
              </a:rPr>
              <a:t>1.8 تنمية الوعي بكفاءات الاتصال الشخصية لدينا</a:t>
            </a:r>
            <a:endParaRPr sz="1200" b="0" i="0" u="none" strike="noStrike" cap="none" baseline="0" dirty="0">
              <a:solidFill>
                <a:schemeClr val="dk1"/>
              </a:solidFill>
              <a:latin typeface="Calibri"/>
              <a:ea typeface="Calibri"/>
              <a:cs typeface="Calibri"/>
              <a:sym typeface="Calibri"/>
            </a:endParaRPr>
          </a:p>
        </p:txBody>
      </p:sp>
      <p:sp>
        <p:nvSpPr>
          <p:cNvPr id="55" name="Shape 55"/>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5</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Shape 6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lgn="r">
              <a:spcBef>
                <a:spcPts val="0"/>
              </a:spcBef>
              <a:buNone/>
            </a:pPr>
            <a:r>
              <a:rPr lang="ar" dirty="0"/>
              <a:t>.9 التمييز في  التواصل بين الأفراد والمجموعات الصغيرة والتنظيمية</a:t>
            </a:r>
          </a:p>
          <a:p>
            <a:pPr algn="r">
              <a:spcBef>
                <a:spcPts val="0"/>
              </a:spcBef>
              <a:buNone/>
            </a:pPr>
            <a:r>
              <a:rPr lang="ar" dirty="0"/>
              <a:t>1.10 تحديد أوصاف المنظمات</a:t>
            </a:r>
          </a:p>
          <a:p>
            <a:pPr algn="r">
              <a:spcBef>
                <a:spcPts val="0"/>
              </a:spcBef>
              <a:buNone/>
            </a:pPr>
            <a:r>
              <a:rPr lang="ar" dirty="0"/>
              <a:t>1.11 تعريفات مسح الاتصال التنظيمي</a:t>
            </a:r>
          </a:p>
          <a:p>
            <a:pPr algn="r">
              <a:spcBef>
                <a:spcPts val="0"/>
              </a:spcBef>
              <a:buNone/>
            </a:pPr>
            <a:r>
              <a:rPr lang="ar" dirty="0"/>
              <a:t>1.12 تقييم احتياجات التنمية الشخصية</a:t>
            </a:r>
            <a:endParaRPr dirty="0"/>
          </a:p>
        </p:txBody>
      </p:sp>
      <p:sp>
        <p:nvSpPr>
          <p:cNvPr id="62" name="Shape 6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Shape 6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69" name="Shape 6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1200" b="0" i="0" u="none" strike="noStrike" cap="none" baseline="0">
              <a:solidFill>
                <a:schemeClr val="dk1"/>
              </a:solidFill>
              <a:latin typeface="Calibri"/>
              <a:ea typeface="Calibri"/>
              <a:cs typeface="Calibri"/>
              <a:sym typeface="Calibri"/>
            </a:endParaRPr>
          </a:p>
        </p:txBody>
      </p:sp>
      <p:sp>
        <p:nvSpPr>
          <p:cNvPr id="70" name="Shape 70"/>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7</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8</a:t>
            </a:fld>
            <a:endParaRPr lang="en-US"/>
          </a:p>
        </p:txBody>
      </p:sp>
    </p:spTree>
    <p:extLst>
      <p:ext uri="{BB962C8B-B14F-4D97-AF65-F5344CB8AC3E}">
        <p14:creationId xmlns:p14="http://schemas.microsoft.com/office/powerpoint/2010/main" val="17946251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Shape 7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77" name="Shape 77"/>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 sz="1200" b="0" i="0" kern="1200" dirty="0">
                <a:solidFill>
                  <a:schemeClr val="tx1"/>
                </a:solidFill>
                <a:effectLst/>
                <a:latin typeface="+mn-lt"/>
                <a:ea typeface="+mn-ea"/>
                <a:cs typeface="+mn-cs"/>
              </a:rPr>
              <a:t>النقطة 1 - الفترة المضطربة واحدة من أكثر فترات التاريخ اضطرابا فرص غير مسبوقة ومشاكل غير مسبوقة أصبح عدم اليقين والتغيير هو القاعدة الإبداع والابتكار أكثر أهمية من أي وقت مضى النقطة</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 2 - التنظيم المعاصر علاقات جديدة بين المنظمات والموظفين تم استبدال العقد الاجتماعي القديم بنوبات عمل متكررة</a:t>
            </a:r>
          </a:p>
          <a:p>
            <a:pPr marL="0" marR="0" lvl="0" indent="0" algn="r" rtl="0">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78" name="Shape 7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9</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Shape 8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85" name="Shape 85"/>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1200" b="0" i="0" u="none" strike="noStrike" cap="none" baseline="0">
              <a:solidFill>
                <a:schemeClr val="dk1"/>
              </a:solidFill>
              <a:latin typeface="Calibri"/>
              <a:ea typeface="Calibri"/>
              <a:cs typeface="Calibri"/>
              <a:sym typeface="Calibri"/>
            </a:endParaRPr>
          </a:p>
        </p:txBody>
      </p:sp>
      <p:sp>
        <p:nvSpPr>
          <p:cNvPr id="86" name="Shape 86"/>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10</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Shape 9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93" name="Shape 93"/>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النقطة 1 - البيئات التنظيمية والفردية</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البيئات المعقدة والهشة والمضطربة وغير المؤكدة</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فرص هائلة للابتكار والتغيير</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النقطة 2 - التحديات التنظيمية والفردية</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مشاكل مشاركة كوكبنا وإنسانيتنا وكتاب القواعد العالمية</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شرط التعلم المستمر وبناء كفاءات جديدة</a:t>
            </a: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94" name="Shape 94"/>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11</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Shape 100"/>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
        <p:nvSpPr>
          <p:cNvPr id="101" name="Shape 10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Shape 10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08" name="Shape 10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النقطة 1 - بيئات الاتصالات المعقدة</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العالم أكثر ترابطا من أي وقت مضى</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العولمة وطبيعة الابتكار</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النقطة 2 -  التحول المجتمعي من مجتمع المعلومات ما بعد الصناعي </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التغيير السريع المرتبط بالإنتاج الضخم للمعلومات</a:t>
            </a: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109" name="Shape 10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13</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Shape 11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
        <p:nvSpPr>
          <p:cNvPr id="116" name="Shape 11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Shape 12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23" name="Shape 123"/>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 sz="1200" b="0" i="0" kern="1200" dirty="0">
                <a:solidFill>
                  <a:schemeClr val="tx1"/>
                </a:solidFill>
                <a:effectLst/>
                <a:latin typeface="+mn-lt"/>
                <a:ea typeface="+mn-ea"/>
                <a:cs typeface="+mn-cs"/>
              </a:rPr>
              <a:t>النقطة 1 - التميز في الاتصال مفتاح التميز المؤسسي أكثر من مجرد إدارة فعالة لأحجام كبيرة من الحقائق</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النقطة 2 - موظفو المستقبل الاتصالات المختصة على جميع المستويات التنظيمية التميز يعتمد على القدرات والالتزام والإبداع لجميع المنظمات أعضاء</a:t>
            </a:r>
          </a:p>
          <a:p>
            <a:pPr marL="0" marR="0" lvl="0" indent="0" algn="r" rtl="0">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a:p>
            <a:r>
              <a:rPr lang="en-US" sz="1200" b="0" kern="1200" dirty="0">
                <a:solidFill>
                  <a:schemeClr val="tx1"/>
                </a:solidFill>
                <a:effectLst/>
                <a:latin typeface="+mn-lt"/>
                <a:ea typeface="+mn-ea"/>
                <a:cs typeface="+mn-cs"/>
              </a:rPr>
              <a:t>Hey! Any question I can answer for you?</a:t>
            </a:r>
          </a:p>
          <a:p>
            <a:r>
              <a:rPr lang="en-US" sz="1200" b="0" kern="1200" dirty="0">
                <a:solidFill>
                  <a:schemeClr val="tx1"/>
                </a:solidFill>
                <a:effectLst/>
                <a:latin typeface="+mn-lt"/>
                <a:ea typeface="+mn-ea"/>
                <a:cs typeface="+mn-cs"/>
              </a:rPr>
              <a:t>describe employees of the future ?</a:t>
            </a:r>
          </a:p>
          <a:p>
            <a:r>
              <a:rPr lang="en-US" sz="1200" b="0" kern="1200" dirty="0">
                <a:solidFill>
                  <a:schemeClr val="tx1"/>
                </a:solidFill>
                <a:effectLst/>
                <a:latin typeface="+mn-lt"/>
                <a:ea typeface="+mn-ea"/>
                <a:cs typeface="+mn-cs"/>
              </a:rPr>
              <a:t>The description of employees of the future can vary based on different trends and projections. A recent survey by Gartner indicated that organizations are investing in technologies and tools to improve the experience of frontline workers. In general, there may be a shift towards more remote work and flexible schedules, with a greater emphasis on digital and technological skills. It is also likely that employees of the future will seek out jobs that offer purpose, meaning, and the opportunity for growth and development. Motivating work that offers a sense of challenge and accomplishment may be more important to employees than just a high salary or traditional benefits, and organizations may need to adapt to meet those preferences. Overall, the future of work and employees is likely to be shaped by technological advancements and changing attitudes towards the purpose of work.</a:t>
            </a:r>
          </a:p>
          <a:p>
            <a:r>
              <a:rPr lang="en-US" sz="1200" b="0" kern="1200" dirty="0">
                <a:solidFill>
                  <a:schemeClr val="tx1"/>
                </a:solidFill>
                <a:effectLst/>
                <a:latin typeface="+mn-lt"/>
                <a:ea typeface="+mn-ea"/>
                <a:cs typeface="+mn-cs"/>
              </a:rPr>
              <a:t>give me 10 jobs in the future will disappeared </a:t>
            </a:r>
          </a:p>
          <a:p>
            <a:r>
              <a:rPr lang="en-US" sz="1200" b="0" kern="1200" dirty="0">
                <a:solidFill>
                  <a:schemeClr val="tx1"/>
                </a:solidFill>
                <a:effectLst/>
                <a:latin typeface="+mn-lt"/>
                <a:ea typeface="+mn-ea"/>
                <a:cs typeface="+mn-cs"/>
              </a:rPr>
              <a:t>It's difficult to predict exactly which jobs will disappear in the future, but here are 10 potential examples based on current trends and technological advancements:</a:t>
            </a:r>
          </a:p>
          <a:p>
            <a:pPr marL="228600" indent="-228600">
              <a:buFont typeface="+mj-lt"/>
              <a:buAutoNum type="arabicPeriod"/>
            </a:pPr>
            <a:r>
              <a:rPr lang="en-US" sz="1200" b="0" kern="1200" dirty="0">
                <a:solidFill>
                  <a:schemeClr val="tx1"/>
                </a:solidFill>
                <a:effectLst/>
                <a:latin typeface="+mn-lt"/>
                <a:ea typeface="+mn-ea"/>
                <a:cs typeface="+mn-cs"/>
              </a:rPr>
              <a:t>Telemarketers: With the rise of automated marketing tools and chatbots, the need for human telemarketers may decline.</a:t>
            </a:r>
          </a:p>
          <a:p>
            <a:pPr marL="228600" indent="-228600">
              <a:buFont typeface="+mj-lt"/>
              <a:buAutoNum type="arabicPeriod"/>
            </a:pPr>
            <a:r>
              <a:rPr lang="en-US" sz="1200" b="0" kern="1200" dirty="0">
                <a:solidFill>
                  <a:schemeClr val="tx1"/>
                </a:solidFill>
                <a:effectLst/>
                <a:latin typeface="+mn-lt"/>
                <a:ea typeface="+mn-ea"/>
                <a:cs typeface="+mn-cs"/>
              </a:rPr>
              <a:t>Data entry clerks: Machine learning and AI-powered data entry tools can eliminate the need for human data clerks.</a:t>
            </a:r>
          </a:p>
          <a:p>
            <a:pPr marL="228600" indent="-228600">
              <a:buFont typeface="+mj-lt"/>
              <a:buAutoNum type="arabicPeriod"/>
            </a:pPr>
            <a:r>
              <a:rPr lang="en-US" sz="1200" b="0" kern="1200" dirty="0">
                <a:solidFill>
                  <a:schemeClr val="tx1"/>
                </a:solidFill>
                <a:effectLst/>
                <a:latin typeface="+mn-lt"/>
                <a:ea typeface="+mn-ea"/>
                <a:cs typeface="+mn-cs"/>
              </a:rPr>
              <a:t>Bookkeepers: Automation tools can dramatically reduce the need for bookkeepers, especially for small and medium-sized businesses.</a:t>
            </a:r>
          </a:p>
          <a:p>
            <a:pPr marL="228600" indent="-228600">
              <a:buFont typeface="+mj-lt"/>
              <a:buAutoNum type="arabicPeriod"/>
            </a:pPr>
            <a:r>
              <a:rPr lang="en-US" sz="1200" b="0" kern="1200" dirty="0">
                <a:solidFill>
                  <a:schemeClr val="tx1"/>
                </a:solidFill>
                <a:effectLst/>
                <a:latin typeface="+mn-lt"/>
                <a:ea typeface="+mn-ea"/>
                <a:cs typeface="+mn-cs"/>
              </a:rPr>
              <a:t>Retail cashiers: Self-checkout kiosks and mobile payment options can reduce the need for human cashiers in retail stores.</a:t>
            </a:r>
          </a:p>
          <a:p>
            <a:pPr marL="228600" indent="-228600">
              <a:buFont typeface="+mj-lt"/>
              <a:buAutoNum type="arabicPeriod"/>
            </a:pPr>
            <a:r>
              <a:rPr lang="en-US" sz="1200" b="0" kern="1200" dirty="0">
                <a:solidFill>
                  <a:schemeClr val="tx1"/>
                </a:solidFill>
                <a:effectLst/>
                <a:latin typeface="+mn-lt"/>
                <a:ea typeface="+mn-ea"/>
                <a:cs typeface="+mn-cs"/>
              </a:rPr>
              <a:t>Postal workers: As digital communication and email continue to rise, the need for postal workers may decline.</a:t>
            </a:r>
          </a:p>
          <a:p>
            <a:pPr marL="228600" indent="-228600">
              <a:buFont typeface="+mj-lt"/>
              <a:buAutoNum type="arabicPeriod"/>
            </a:pPr>
            <a:r>
              <a:rPr lang="en-US" sz="1200" b="0" kern="1200" dirty="0">
                <a:solidFill>
                  <a:schemeClr val="tx1"/>
                </a:solidFill>
                <a:effectLst/>
                <a:latin typeface="+mn-lt"/>
                <a:ea typeface="+mn-ea"/>
                <a:cs typeface="+mn-cs"/>
              </a:rPr>
              <a:t>Drivers: The increasing development of self-driving vehicles could eventually reduce or eliminate the need for human drivers.</a:t>
            </a:r>
          </a:p>
          <a:p>
            <a:pPr marL="228600" indent="-228600" algn="l">
              <a:buFont typeface="+mj-lt"/>
              <a:buAutoNum type="arabicPeriod"/>
            </a:pPr>
            <a:r>
              <a:rPr lang="en-US" sz="1200" b="0" kern="1200" dirty="0">
                <a:solidFill>
                  <a:schemeClr val="tx1"/>
                </a:solidFill>
                <a:effectLst/>
                <a:latin typeface="+mn-lt"/>
                <a:ea typeface="+mn-ea"/>
                <a:cs typeface="+mn-cs"/>
              </a:rPr>
              <a:t>Manufacturing workers: Robotics and automation can reduce the need for human labor in certain manufacturing jobs.</a:t>
            </a:r>
          </a:p>
          <a:p>
            <a:pPr marL="228600" indent="-228600">
              <a:buFont typeface="+mj-lt"/>
              <a:buAutoNum type="arabicPeriod"/>
            </a:pPr>
            <a:r>
              <a:rPr lang="en-US" sz="1200" b="0" kern="1200" dirty="0">
                <a:solidFill>
                  <a:schemeClr val="tx1"/>
                </a:solidFill>
                <a:effectLst/>
                <a:latin typeface="+mn-lt"/>
                <a:ea typeface="+mn-ea"/>
                <a:cs typeface="+mn-cs"/>
              </a:rPr>
              <a:t>Travel agents: Online booking platforms and AI-powered chatbots can eliminate the need for human travel agents.</a:t>
            </a:r>
          </a:p>
          <a:p>
            <a:pPr marL="228600" indent="-228600">
              <a:buFont typeface="+mj-lt"/>
              <a:buAutoNum type="arabicPeriod"/>
            </a:pPr>
            <a:r>
              <a:rPr lang="en-US" sz="1200" b="0" kern="1200" dirty="0">
                <a:solidFill>
                  <a:schemeClr val="tx1"/>
                </a:solidFill>
                <a:effectLst/>
                <a:latin typeface="+mn-lt"/>
                <a:ea typeface="+mn-ea"/>
                <a:cs typeface="+mn-cs"/>
              </a:rPr>
              <a:t>Breakroom attendants: Self-service breakrooms and vending machines can reduce the need for human attendants.</a:t>
            </a:r>
          </a:p>
          <a:p>
            <a:pPr marL="228600" indent="-228600">
              <a:buFont typeface="+mj-lt"/>
              <a:buAutoNum type="arabicPeriod"/>
            </a:pPr>
            <a:r>
              <a:rPr lang="en-US" sz="1200" b="0" kern="1200" dirty="0">
                <a:solidFill>
                  <a:schemeClr val="tx1"/>
                </a:solidFill>
                <a:effectLst/>
                <a:latin typeface="+mn-lt"/>
                <a:ea typeface="+mn-ea"/>
                <a:cs typeface="+mn-cs"/>
              </a:rPr>
              <a:t>Door-to-door salespeople: With the increasing shift to digital marketing and e-commerce, the need for door-to-door salespeople may decline.</a:t>
            </a:r>
          </a:p>
          <a:p>
            <a:r>
              <a:rPr lang="en-US" sz="1200" b="0" kern="1200" dirty="0">
                <a:solidFill>
                  <a:schemeClr val="tx1"/>
                </a:solidFill>
                <a:effectLst/>
                <a:latin typeface="+mn-lt"/>
                <a:ea typeface="+mn-ea"/>
                <a:cs typeface="+mn-cs"/>
              </a:rPr>
              <a:t>It is important to note that as some jobs disappear, new jobs may emerge in different areas. It is important for employees to keep learning and adapting to remain relevant in the ever-changing job market.</a:t>
            </a:r>
          </a:p>
          <a:p>
            <a:br>
              <a:rPr lang="en-US" dirty="0">
                <a:effectLst/>
              </a:rPr>
            </a:br>
            <a:endParaRPr lang="en-US" dirty="0">
              <a:effectLst/>
            </a:endParaRPr>
          </a:p>
          <a:p>
            <a:pPr marL="0" marR="0" lvl="0" indent="0" algn="r" rtl="0">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124" name="Shape 124"/>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15</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Shape 13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38" name="Shape 13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 sz="1200" b="0" i="0" kern="1200" dirty="0">
                <a:solidFill>
                  <a:schemeClr val="tx1"/>
                </a:solidFill>
                <a:effectLst/>
                <a:latin typeface="+mn-lt"/>
                <a:ea typeface="+mn-ea"/>
                <a:cs typeface="+mn-cs"/>
              </a:rPr>
              <a:t>النقطة 1 - كفاءة الاتصال نموذج بيئي يدور حول النظام الصغير ، النظام المتوسط ، النظام الكلي ، والنظام الخارجي ينطوي على الرغبة والقدرة على التواصل حتى يتم فهم معاني الجميع </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النقطة 2 - مكونات كفاءة الاتصال تنشأ الكفاءة من أربعة مكونات أساسية: فهم العملية ، والحساسية الشخصية ، ومهارات الاتصال ، والمسؤولية الأخلاقية تأتي الكفاءة من تفاعل ثلاثة عناصر أساسية:</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 النظرية والتطبيق والتحليل</a:t>
            </a:r>
          </a:p>
          <a:p>
            <a:pPr marL="0" marR="0" lvl="0" indent="0" algn="r" rtl="0">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139" name="Shape 13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16</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Shape 14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
        <p:nvSpPr>
          <p:cNvPr id="146" name="Shape 14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Shape 15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53" name="Shape 153"/>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 sz="1200" b="0" i="0" kern="1200" dirty="0">
                <a:solidFill>
                  <a:schemeClr val="tx1"/>
                </a:solidFill>
                <a:effectLst/>
                <a:latin typeface="+mn-lt"/>
                <a:ea typeface="+mn-ea"/>
                <a:cs typeface="+mn-cs"/>
              </a:rPr>
              <a:t>النقطة 1 – المعرفة</a:t>
            </a:r>
            <a:r>
              <a:rPr lang="en-US" sz="1200" b="0" i="0" kern="1200" dirty="0">
                <a:solidFill>
                  <a:schemeClr val="tx1"/>
                </a:solidFill>
                <a:effectLst/>
                <a:latin typeface="+mn-lt"/>
                <a:ea typeface="+mn-ea"/>
                <a:cs typeface="+mn-cs"/>
              </a:rPr>
              <a:t>….</a:t>
            </a:r>
            <a:r>
              <a:rPr lang="ar" sz="1200" b="0" i="0" kern="1200" dirty="0">
                <a:solidFill>
                  <a:schemeClr val="tx1"/>
                </a:solidFill>
                <a:effectLst/>
                <a:latin typeface="+mn-lt"/>
                <a:ea typeface="+mn-ea"/>
                <a:cs typeface="+mn-cs"/>
              </a:rPr>
              <a:t> تعلم النظرية والمبادئ استكشاف طبيعة العملية التفاعلية للتواصل البشري </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النقطة 2 – الحساسية</a:t>
            </a:r>
            <a:r>
              <a:rPr lang="en-US" sz="1200" b="0" i="0" kern="1200" dirty="0">
                <a:solidFill>
                  <a:schemeClr val="tx1"/>
                </a:solidFill>
                <a:effectLst/>
                <a:latin typeface="+mn-lt"/>
                <a:ea typeface="+mn-ea"/>
                <a:cs typeface="+mn-cs"/>
              </a:rPr>
              <a:t>….</a:t>
            </a:r>
            <a:r>
              <a:rPr lang="ar" sz="1200" b="0" i="0" kern="1200" dirty="0">
                <a:solidFill>
                  <a:schemeClr val="tx1"/>
                </a:solidFill>
                <a:effectLst/>
                <a:latin typeface="+mn-lt"/>
                <a:ea typeface="+mn-ea"/>
                <a:cs typeface="+mn-cs"/>
              </a:rPr>
              <a:t> القدرة والاستعداد لفهم ما يشعر به الآخرون ويفعلونه فحص "النظريات المستخدمة" الشخصية الخاصة بنا حول الاتصالات والمنظمات</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 النقطة 3 – المهارات</a:t>
            </a:r>
            <a:r>
              <a:rPr lang="en-US" sz="1200" b="0" i="0" kern="1200" dirty="0">
                <a:solidFill>
                  <a:schemeClr val="tx1"/>
                </a:solidFill>
                <a:effectLst/>
                <a:latin typeface="+mn-lt"/>
                <a:ea typeface="+mn-ea"/>
                <a:cs typeface="+mn-cs"/>
              </a:rPr>
              <a:t>….</a:t>
            </a:r>
            <a:r>
              <a:rPr lang="ar" sz="1200" b="0" i="0" kern="1200" dirty="0">
                <a:solidFill>
                  <a:schemeClr val="tx1"/>
                </a:solidFill>
                <a:effectLst/>
                <a:latin typeface="+mn-lt"/>
                <a:ea typeface="+mn-ea"/>
                <a:cs typeface="+mn-cs"/>
              </a:rPr>
              <a:t> تطوير قدرات تحليلية مهمة القدرة على التواصل بشكل فعال في مجموعة متنوعة من الإعدادات تطبيق المعرفة والحساسية على دراسات الحالة والتجارب الفردية </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4 - القيم </a:t>
            </a:r>
            <a:r>
              <a:rPr lang="en-US" sz="1200" b="0" i="0" kern="1200" dirty="0">
                <a:solidFill>
                  <a:schemeClr val="tx1"/>
                </a:solidFill>
                <a:effectLst/>
                <a:latin typeface="+mn-lt"/>
                <a:ea typeface="+mn-ea"/>
                <a:cs typeface="+mn-cs"/>
              </a:rPr>
              <a:t>….</a:t>
            </a:r>
            <a:r>
              <a:rPr lang="ar" sz="1200" b="0" i="0" kern="1200" dirty="0">
                <a:solidFill>
                  <a:schemeClr val="tx1"/>
                </a:solidFill>
                <a:effectLst/>
                <a:latin typeface="+mn-lt"/>
                <a:ea typeface="+mn-ea"/>
                <a:cs typeface="+mn-cs"/>
              </a:rPr>
              <a:t>تحمل المسؤولية الشخصية للتواصل الفعال</a:t>
            </a:r>
            <a:r>
              <a:rPr lang="en-US" sz="1200" b="0" i="0" kern="1200" dirty="0">
                <a:solidFill>
                  <a:schemeClr val="tx1"/>
                </a:solidFill>
                <a:effectLst/>
                <a:latin typeface="+mn-lt"/>
                <a:ea typeface="+mn-ea"/>
                <a:cs typeface="+mn-cs"/>
              </a:rPr>
              <a:t>……..</a:t>
            </a:r>
            <a:r>
              <a:rPr lang="ar" sz="1200" b="0" i="0" kern="1200" dirty="0">
                <a:solidFill>
                  <a:schemeClr val="tx1"/>
                </a:solidFill>
                <a:effectLst/>
                <a:latin typeface="+mn-lt"/>
                <a:ea typeface="+mn-ea"/>
                <a:cs typeface="+mn-cs"/>
              </a:rPr>
              <a:t> تنمية القيم من خلال مناقشة المسؤولية الشخصية</a:t>
            </a:r>
          </a:p>
          <a:p>
            <a:pPr marL="0" marR="0" lvl="0" indent="0" algn="r" rtl="0">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154" name="Shape 154"/>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18</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Shape 16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61" name="Shape 161"/>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1200" b="0" i="0" u="none" strike="noStrike" cap="none" baseline="0">
              <a:solidFill>
                <a:schemeClr val="dk1"/>
              </a:solidFill>
              <a:latin typeface="Calibri"/>
              <a:ea typeface="Calibri"/>
              <a:cs typeface="Calibri"/>
              <a:sym typeface="Calibri"/>
            </a:endParaRPr>
          </a:p>
        </p:txBody>
      </p:sp>
      <p:sp>
        <p:nvSpPr>
          <p:cNvPr id="162" name="Shape 162"/>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19</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Shape 16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69" name="Shape 16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تعريف الاتصال</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النقطة 1 - التواصل البشري</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تكوين تجربة العمل معًا وفهم ماذا هذا يعني !</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استخدام الرموز أو الكلمات لمحاولة خلق تفاهم متبادل</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النقطة 2 - الحقائق المشتركة</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التواصل هو محاولة لبناء حقائق مشتركة</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خلق الواقع الحالي من خلال تقاسم الحقائق</a:t>
            </a: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170" name="Shape 170"/>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20</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Shape 17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77" name="Shape 177"/>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1200" b="0" i="0" u="none" strike="noStrike" cap="none" baseline="0">
              <a:solidFill>
                <a:schemeClr val="dk1"/>
              </a:solidFill>
              <a:latin typeface="Calibri"/>
              <a:ea typeface="Calibri"/>
              <a:cs typeface="Calibri"/>
              <a:sym typeface="Calibri"/>
            </a:endParaRPr>
          </a:p>
        </p:txBody>
      </p:sp>
      <p:sp>
        <p:nvSpPr>
          <p:cNvPr id="178" name="Shape 17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21</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Shape 18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85" name="Shape 185"/>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المصدر / المتلقي</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النقطة 1 - إرسال الرسائل</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الفرد في الاتصال هو المرسل والمستقبل</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تحدث لإرسال الرسائل</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النقطة 2 - استلام الرسائل</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راقب ردود الفعل غير اللفظية للآخرين</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استخدام التكنولوجيا لتبادل الرسائل بسرعة</a:t>
            </a:r>
          </a:p>
          <a:p>
            <a:pPr marL="0" marR="0" lvl="0" indent="0" algn="r" rtl="0">
              <a:spcBef>
                <a:spcPts val="0"/>
              </a:spcBef>
              <a:spcAft>
                <a:spcPts val="0"/>
              </a:spcAft>
              <a:buSzPct val="25000"/>
              <a:buNone/>
            </a:pPr>
            <a:endParaRPr lang="ar" sz="1200" b="0" i="0" u="none" strike="noStrike" cap="none" baseline="0" dirty="0">
              <a:solidFill>
                <a:schemeClr val="dk1"/>
              </a:solidFill>
              <a:latin typeface="Arial" pitchFamily="34" charset="0"/>
              <a:ea typeface="Calibri"/>
              <a:cs typeface="Arial" pitchFamily="34" charset="0"/>
              <a:sym typeface="Calibri"/>
            </a:endParaRP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ترميز فك</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النقطة 1 - الترميز</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عملية صياغة الرسائل واختيار المحتوى والرموز</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معنى مقنع</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تحديد ما نريد أن نفهمه</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تحديد الطريقة التي نعتقد أنه يمكن تقديمها بشكل أفضل</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النقطة 2 - فك التشفير</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عملية تعيين معنى لرموز الرسالة المستلمة</a:t>
            </a:r>
          </a:p>
          <a:p>
            <a:pPr marL="0" marR="0" lvl="0" indent="0" algn="r" rtl="0">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أخذ ما نراه ونسمعه ونفسره</a:t>
            </a: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186" name="Shape 186"/>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22</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share your answer via comment @ YouTube comment </a:t>
            </a:r>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23</a:t>
            </a:fld>
            <a:endParaRPr lang="en-US"/>
          </a:p>
        </p:txBody>
      </p:sp>
    </p:spTree>
    <p:extLst>
      <p:ext uri="{BB962C8B-B14F-4D97-AF65-F5344CB8AC3E}">
        <p14:creationId xmlns:p14="http://schemas.microsoft.com/office/powerpoint/2010/main" val="29541086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Shape 19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93" name="Shape 193"/>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 sz="1200" b="0" i="0" kern="1200" dirty="0">
                <a:solidFill>
                  <a:schemeClr val="tx1"/>
                </a:solidFill>
                <a:effectLst/>
                <a:latin typeface="+mn-lt"/>
                <a:ea typeface="+mn-ea"/>
                <a:cs typeface="+mn-cs"/>
              </a:rPr>
              <a:t>رسالة النقطة 1 - المصدر يرسل الرسائل بأي مجموعة من الحواس الخمس القصد من الرسالة </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النقطة 2 - المعنى فك تشفير الرسائل تعمل الرسائل كرموز للمعنى قناة النقطة 1 - متوسطة ربط بين المصدر والمتلقي يشمل الحواس الخمس والتكنولوجيا القنوات المستخدمة مجتمعة النقطة 2 - تشويه الرسائل تشوه الرسائل في الاستقبال - التكنولوجي والحسي اختيار القناة هو رسالة في حد ذاته</a:t>
            </a:r>
          </a:p>
          <a:p>
            <a:pPr marL="457200" marR="0" lvl="1" indent="0" algn="r" rtl="0">
              <a:spcBef>
                <a:spcPts val="360"/>
              </a:spcBef>
              <a:spcAft>
                <a:spcPts val="0"/>
              </a:spcAft>
              <a:buClr>
                <a:schemeClr val="dk1"/>
              </a:buClr>
              <a:buFont typeface="Arial"/>
              <a:buNone/>
            </a:pPr>
            <a:endParaRPr sz="1200" b="0" i="0" u="none" strike="noStrike" cap="none" baseline="0" dirty="0">
              <a:solidFill>
                <a:schemeClr val="dk1"/>
              </a:solidFill>
              <a:latin typeface="Arial" pitchFamily="34" charset="0"/>
              <a:ea typeface="Calibri"/>
              <a:cs typeface="Arial" pitchFamily="34" charset="0"/>
              <a:sym typeface="Calibri"/>
            </a:endParaRPr>
          </a:p>
        </p:txBody>
      </p:sp>
      <p:sp>
        <p:nvSpPr>
          <p:cNvPr id="194" name="Shape 194"/>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24</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Shape 20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01" name="Shape 201"/>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 sz="1200" b="0" i="0" kern="1200" dirty="0">
                <a:solidFill>
                  <a:schemeClr val="tx1"/>
                </a:solidFill>
                <a:effectLst/>
                <a:latin typeface="+mn-lt"/>
                <a:ea typeface="+mn-ea"/>
                <a:cs typeface="+mn-cs"/>
              </a:rPr>
              <a:t>ضوضاء النقطة 1 - أنواع الضوضاء التدخل يساهم في التناقضات في فك التشفير الانحرافات الجسدية ، وتداخل القناة ، وكفاءة التواصل ، وما إلى ذلك</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 النقطة 2 - وجود ضوضاء دائما موجودة في شكل ما يساهم نوع الضجيج في المعاني المخصصة لها كفاءة النقطة </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1 - انطباع الكفاءة القدرة على خلق حقائق مشتركة تساهم في تكوين انطباع عن كفاءتنا نقوم باستمرار بتقييم ونكوّن انطباعات عن كفاءة الآخرين النقطة</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 2 - ترميز / فك تشفير الرسائل تساهم الانطباعات في ترميز / فك تشفير الرسائل يساهم في تأثيرات الاتصال وتقييم فعالية التفاعلات</a:t>
            </a:r>
          </a:p>
          <a:p>
            <a:pPr marL="0" marR="0" lvl="0" indent="0" algn="r" rtl="0">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202" name="Shape 202"/>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25</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09" name="Shape 20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457200" marR="0" lvl="1" indent="76200" algn="r" rtl="0">
              <a:spcBef>
                <a:spcPts val="360"/>
              </a:spcBef>
              <a:spcAft>
                <a:spcPts val="0"/>
              </a:spcAft>
              <a:buClr>
                <a:schemeClr val="dk1"/>
              </a:buClr>
              <a:buFont typeface="Arial"/>
              <a:buNone/>
            </a:pPr>
            <a:r>
              <a:rPr lang="ar" sz="1200" b="0" i="0" u="none" strike="noStrike" cap="none" baseline="0" dirty="0">
                <a:solidFill>
                  <a:schemeClr val="dk1"/>
                </a:solidFill>
                <a:latin typeface="Arial" pitchFamily="34" charset="0"/>
                <a:ea typeface="Calibri"/>
                <a:cs typeface="Arial" pitchFamily="34" charset="0"/>
                <a:sym typeface="Calibri"/>
              </a:rPr>
              <a:t>مجال الخبرة</a:t>
            </a:r>
          </a:p>
          <a:p>
            <a:pPr marL="457200" marR="0" lvl="1" indent="76200" algn="r" rtl="0">
              <a:spcBef>
                <a:spcPts val="360"/>
              </a:spcBef>
              <a:spcAft>
                <a:spcPts val="0"/>
              </a:spcAft>
              <a:buClr>
                <a:schemeClr val="dk1"/>
              </a:buClr>
              <a:buFont typeface="Arial"/>
              <a:buNone/>
            </a:pPr>
            <a:r>
              <a:rPr lang="ar" sz="1200" b="0" i="0" u="none" strike="noStrike" cap="none" baseline="0" dirty="0">
                <a:solidFill>
                  <a:schemeClr val="dk1"/>
                </a:solidFill>
                <a:latin typeface="Arial" pitchFamily="34" charset="0"/>
                <a:ea typeface="Calibri"/>
                <a:cs typeface="Arial" pitchFamily="34" charset="0"/>
                <a:sym typeface="Calibri"/>
              </a:rPr>
              <a:t>النقطة 1 - الإلمام</a:t>
            </a:r>
          </a:p>
          <a:p>
            <a:pPr marL="457200" marR="0" lvl="1" indent="76200" algn="r" defTabSz="914400" rtl="0" eaLnBrk="1" fontAlgn="auto" latinLnBrk="0" hangingPunct="1">
              <a:lnSpc>
                <a:spcPct val="100000"/>
              </a:lnSpc>
              <a:spcBef>
                <a:spcPts val="360"/>
              </a:spcBef>
              <a:spcAft>
                <a:spcPts val="0"/>
              </a:spcAft>
              <a:buClr>
                <a:schemeClr val="dk1"/>
              </a:buClr>
              <a:buSzTx/>
              <a:buFont typeface="Arial"/>
              <a:buNone/>
              <a:tabLst/>
              <a:defRPr/>
            </a:pPr>
            <a:r>
              <a:rPr lang="ar" sz="1200" b="0" i="0" u="none" strike="noStrike" cap="none" baseline="0" dirty="0">
                <a:solidFill>
                  <a:schemeClr val="dk1"/>
                </a:solidFill>
                <a:latin typeface="Arial" pitchFamily="34" charset="0"/>
                <a:ea typeface="Calibri"/>
                <a:cs typeface="Arial" pitchFamily="34" charset="0"/>
                <a:sym typeface="Calibri"/>
              </a:rPr>
              <a:t>  ما نفعله يعتمد على تجاربنا يعتمد السلوك على الإلمام بالمواقف</a:t>
            </a:r>
          </a:p>
          <a:p>
            <a:pPr marL="457200" marR="0" lvl="1" indent="76200" algn="r" rtl="0">
              <a:spcBef>
                <a:spcPts val="360"/>
              </a:spcBef>
              <a:spcAft>
                <a:spcPts val="0"/>
              </a:spcAft>
              <a:buClr>
                <a:schemeClr val="dk1"/>
              </a:buClr>
              <a:buFont typeface="Arial"/>
              <a:buNone/>
            </a:pPr>
            <a:endParaRPr lang="ar" sz="1200" b="0" i="0" u="none" strike="noStrike" cap="none" baseline="0" dirty="0">
              <a:solidFill>
                <a:schemeClr val="dk1"/>
              </a:solidFill>
              <a:latin typeface="Arial" pitchFamily="34" charset="0"/>
              <a:ea typeface="Calibri"/>
              <a:cs typeface="Arial" pitchFamily="34" charset="0"/>
              <a:sym typeface="Calibri"/>
            </a:endParaRPr>
          </a:p>
          <a:p>
            <a:pPr marL="457200" marR="0" lvl="1" indent="76200" algn="r" rtl="0">
              <a:spcBef>
                <a:spcPts val="360"/>
              </a:spcBef>
              <a:spcAft>
                <a:spcPts val="0"/>
              </a:spcAft>
              <a:buClr>
                <a:schemeClr val="dk1"/>
              </a:buClr>
              <a:buFont typeface="Arial"/>
              <a:buNone/>
            </a:pPr>
            <a:r>
              <a:rPr lang="ar" sz="1200" b="0" i="0" u="none" strike="noStrike" cap="none" baseline="0" dirty="0">
                <a:solidFill>
                  <a:schemeClr val="dk1"/>
                </a:solidFill>
                <a:latin typeface="Arial" pitchFamily="34" charset="0"/>
                <a:ea typeface="Calibri"/>
                <a:cs typeface="Arial" pitchFamily="34" charset="0"/>
                <a:sym typeface="Calibri"/>
              </a:rPr>
              <a:t>النقطة 2 - حالة محددة</a:t>
            </a:r>
          </a:p>
          <a:p>
            <a:pPr marL="457200" marR="0" lvl="1" indent="76200" algn="r" rtl="0">
              <a:spcBef>
                <a:spcPts val="360"/>
              </a:spcBef>
              <a:spcAft>
                <a:spcPts val="0"/>
              </a:spcAft>
              <a:buClr>
                <a:schemeClr val="dk1"/>
              </a:buClr>
              <a:buFont typeface="Arial"/>
              <a:buNone/>
            </a:pPr>
            <a:r>
              <a:rPr lang="ar" sz="1200" b="0" i="0" u="none" strike="noStrike" cap="none" baseline="0" dirty="0">
                <a:solidFill>
                  <a:schemeClr val="dk1"/>
                </a:solidFill>
                <a:latin typeface="Arial" pitchFamily="34" charset="0"/>
                <a:ea typeface="Calibri"/>
                <a:cs typeface="Arial" pitchFamily="34" charset="0"/>
                <a:sym typeface="Calibri"/>
              </a:rPr>
              <a:t>  قد تتعلق بتقييمات الكفاءة الذاتية</a:t>
            </a:r>
          </a:p>
          <a:p>
            <a:pPr marL="457200" marR="0" lvl="1" indent="76200" algn="r" rtl="0">
              <a:spcBef>
                <a:spcPts val="360"/>
              </a:spcBef>
              <a:spcAft>
                <a:spcPts val="0"/>
              </a:spcAft>
              <a:buClr>
                <a:schemeClr val="dk1"/>
              </a:buClr>
              <a:buFont typeface="Arial"/>
              <a:buNone/>
            </a:pPr>
            <a:r>
              <a:rPr lang="ar" sz="1200" b="0" i="0" u="none" strike="noStrike" cap="none" baseline="0" dirty="0">
                <a:solidFill>
                  <a:schemeClr val="dk1"/>
                </a:solidFill>
                <a:latin typeface="Arial" pitchFamily="34" charset="0"/>
                <a:ea typeface="Calibri"/>
                <a:cs typeface="Arial" pitchFamily="34" charset="0"/>
                <a:sym typeface="Calibri"/>
              </a:rPr>
              <a:t>  مجالات الخبرة المشتركة تجعل التواصل أسهل</a:t>
            </a:r>
          </a:p>
          <a:p>
            <a:pPr marL="457200" marR="0" lvl="1" indent="76200" algn="r" rtl="0">
              <a:spcBef>
                <a:spcPts val="360"/>
              </a:spcBef>
              <a:spcAft>
                <a:spcPts val="0"/>
              </a:spcAft>
              <a:buClr>
                <a:schemeClr val="dk1"/>
              </a:buClr>
              <a:buFont typeface="Arial"/>
              <a:buNone/>
            </a:pPr>
            <a:endParaRPr lang="ar" sz="1200" b="0" i="0" u="none" strike="noStrike" cap="none" baseline="0" dirty="0">
              <a:solidFill>
                <a:schemeClr val="dk1"/>
              </a:solidFill>
              <a:latin typeface="Arial" pitchFamily="34" charset="0"/>
              <a:ea typeface="Calibri"/>
              <a:cs typeface="Arial" pitchFamily="34" charset="0"/>
              <a:sym typeface="Calibri"/>
            </a:endParaRPr>
          </a:p>
          <a:p>
            <a:pPr marL="457200" marR="0" lvl="1" indent="76200" algn="r" rtl="0">
              <a:spcBef>
                <a:spcPts val="360"/>
              </a:spcBef>
              <a:spcAft>
                <a:spcPts val="0"/>
              </a:spcAft>
              <a:buClr>
                <a:schemeClr val="dk1"/>
              </a:buClr>
              <a:buFont typeface="Arial"/>
              <a:buNone/>
            </a:pPr>
            <a:r>
              <a:rPr lang="ar" sz="1200" b="0" i="0" u="none" strike="noStrike" cap="none" baseline="0" dirty="0">
                <a:solidFill>
                  <a:schemeClr val="dk1"/>
                </a:solidFill>
                <a:latin typeface="Arial" pitchFamily="34" charset="0"/>
                <a:ea typeface="Calibri"/>
                <a:cs typeface="Arial" pitchFamily="34" charset="0"/>
                <a:sym typeface="Calibri"/>
              </a:rPr>
              <a:t>سياق الاتصال</a:t>
            </a:r>
          </a:p>
          <a:p>
            <a:pPr marL="457200" marR="0" lvl="1" indent="76200" algn="r" rtl="0">
              <a:spcBef>
                <a:spcPts val="360"/>
              </a:spcBef>
              <a:spcAft>
                <a:spcPts val="0"/>
              </a:spcAft>
              <a:buClr>
                <a:schemeClr val="dk1"/>
              </a:buClr>
              <a:buFont typeface="Arial"/>
              <a:buNone/>
            </a:pPr>
            <a:r>
              <a:rPr lang="ar" sz="1200" b="0" i="0" u="none" strike="noStrike" cap="none" baseline="0" dirty="0">
                <a:solidFill>
                  <a:schemeClr val="dk1"/>
                </a:solidFill>
                <a:latin typeface="Arial" pitchFamily="34" charset="0"/>
                <a:ea typeface="Calibri"/>
                <a:cs typeface="Arial" pitchFamily="34" charset="0"/>
                <a:sym typeface="Calibri"/>
              </a:rPr>
              <a:t>النقطة 1 - بيئة تفاعل الاتصال</a:t>
            </a:r>
          </a:p>
          <a:p>
            <a:pPr marL="457200" marR="0" lvl="1" indent="76200" algn="r" rtl="0">
              <a:spcBef>
                <a:spcPts val="360"/>
              </a:spcBef>
              <a:spcAft>
                <a:spcPts val="0"/>
              </a:spcAft>
              <a:buClr>
                <a:schemeClr val="dk1"/>
              </a:buClr>
              <a:buFont typeface="Arial"/>
              <a:buNone/>
            </a:pPr>
            <a:r>
              <a:rPr lang="ar" sz="1200" b="0" i="0" u="none" strike="noStrike" cap="none" baseline="0" dirty="0">
                <a:solidFill>
                  <a:schemeClr val="dk1"/>
                </a:solidFill>
                <a:latin typeface="Arial" pitchFamily="34" charset="0"/>
                <a:ea typeface="Calibri"/>
                <a:cs typeface="Arial" pitchFamily="34" charset="0"/>
                <a:sym typeface="Calibri"/>
              </a:rPr>
              <a:t>  يشمل الوقت والمكان المحددين للتفاعل</a:t>
            </a:r>
          </a:p>
          <a:p>
            <a:pPr marL="457200" marR="0" lvl="1" indent="76200" algn="r" rtl="0">
              <a:spcBef>
                <a:spcPts val="360"/>
              </a:spcBef>
              <a:spcAft>
                <a:spcPts val="0"/>
              </a:spcAft>
              <a:buClr>
                <a:schemeClr val="dk1"/>
              </a:buClr>
              <a:buFont typeface="Arial"/>
              <a:buNone/>
            </a:pPr>
            <a:r>
              <a:rPr lang="ar" sz="1200" b="0" i="0" u="none" strike="noStrike" cap="none" baseline="0" dirty="0">
                <a:solidFill>
                  <a:schemeClr val="dk1"/>
                </a:solidFill>
                <a:latin typeface="Arial" pitchFamily="34" charset="0"/>
                <a:ea typeface="Calibri"/>
                <a:cs typeface="Arial" pitchFamily="34" charset="0"/>
                <a:sym typeface="Calibri"/>
              </a:rPr>
              <a:t>  يشمل الأدوار والعلاقات وحالة المشاركين</a:t>
            </a:r>
          </a:p>
          <a:p>
            <a:pPr marL="457200" marR="0" lvl="1" indent="76200" algn="r" rtl="0">
              <a:spcBef>
                <a:spcPts val="360"/>
              </a:spcBef>
              <a:spcAft>
                <a:spcPts val="0"/>
              </a:spcAft>
              <a:buClr>
                <a:schemeClr val="dk1"/>
              </a:buClr>
              <a:buFont typeface="Arial"/>
              <a:buNone/>
            </a:pPr>
            <a:r>
              <a:rPr lang="ar" sz="1200" b="0" i="0" u="none" strike="noStrike" cap="none" baseline="0" dirty="0">
                <a:solidFill>
                  <a:schemeClr val="dk1"/>
                </a:solidFill>
                <a:latin typeface="Arial" pitchFamily="34" charset="0"/>
                <a:ea typeface="Calibri"/>
                <a:cs typeface="Arial" pitchFamily="34" charset="0"/>
                <a:sym typeface="Calibri"/>
              </a:rPr>
              <a:t>النقطة 2 - نوايا الاتصال</a:t>
            </a:r>
          </a:p>
          <a:p>
            <a:pPr marL="457200" marR="0" lvl="1" indent="76200" algn="r" rtl="0">
              <a:spcBef>
                <a:spcPts val="360"/>
              </a:spcBef>
              <a:spcAft>
                <a:spcPts val="0"/>
              </a:spcAft>
              <a:buClr>
                <a:schemeClr val="dk1"/>
              </a:buClr>
              <a:buFont typeface="Arial"/>
              <a:buNone/>
            </a:pPr>
            <a:r>
              <a:rPr lang="ar" sz="1200" b="0" i="0" u="none" strike="noStrike" cap="none" baseline="0" dirty="0">
                <a:solidFill>
                  <a:schemeClr val="dk1"/>
                </a:solidFill>
                <a:latin typeface="Arial" pitchFamily="34" charset="0"/>
                <a:ea typeface="Calibri"/>
                <a:cs typeface="Arial" pitchFamily="34" charset="0"/>
                <a:sym typeface="Calibri"/>
              </a:rPr>
              <a:t>  يساهم السياق في نوايانا  نوايا الاتصال تتراوح بين الكشف الكامل والتلاعب</a:t>
            </a:r>
          </a:p>
          <a:p>
            <a:pPr algn="r"/>
            <a:br>
              <a:rPr lang="ar" sz="1200" b="0" i="0" kern="1200" dirty="0">
                <a:solidFill>
                  <a:schemeClr val="tx1"/>
                </a:solidFill>
                <a:effectLst/>
                <a:latin typeface="+mn-lt"/>
                <a:ea typeface="+mn-ea"/>
                <a:cs typeface="+mn-cs"/>
              </a:rPr>
            </a:br>
            <a:r>
              <a:rPr lang="ar" sz="1200" b="0" i="0" kern="1200" dirty="0">
                <a:solidFill>
                  <a:schemeClr val="tx1"/>
                </a:solidFill>
                <a:effectLst/>
                <a:latin typeface="+mn-lt"/>
                <a:ea typeface="+mn-ea"/>
                <a:cs typeface="+mn-cs"/>
              </a:rPr>
              <a:t>تواجه الإنسان العديد من المؤثرات أثناء التواصل مع الآخرين، بعضها يأتي من الخارج وبعضها يأتي من الداخل. ومن أبرز المؤثرات التي يمكن أن تسيطر على الإنسان أثناء التواصل مع الآخرين:</a:t>
            </a:r>
          </a:p>
          <a:p>
            <a:pPr algn="r"/>
            <a:r>
              <a:rPr lang="ar" sz="1200" b="0" i="0" kern="1200" dirty="0">
                <a:solidFill>
                  <a:schemeClr val="tx1"/>
                </a:solidFill>
                <a:effectLst/>
                <a:latin typeface="+mn-lt"/>
                <a:ea typeface="+mn-ea"/>
                <a:cs typeface="+mn-cs"/>
              </a:rPr>
              <a:t>1- التوتر والقلق وعدم اليقين في القدرة على التعبير عن الأفكار والمشاعر بسهولة ووضوح.</a:t>
            </a:r>
          </a:p>
          <a:p>
            <a:pPr algn="r"/>
            <a:r>
              <a:rPr lang="ar" sz="1200" b="0" i="0" kern="1200" dirty="0">
                <a:solidFill>
                  <a:schemeClr val="tx1"/>
                </a:solidFill>
                <a:effectLst/>
                <a:latin typeface="+mn-lt"/>
                <a:ea typeface="+mn-ea"/>
                <a:cs typeface="+mn-cs"/>
              </a:rPr>
              <a:t>2- الحالة المزاجية والعواطف التي يمر بها الإنسان في لحظة التواصل.</a:t>
            </a:r>
          </a:p>
          <a:p>
            <a:pPr algn="r"/>
            <a:r>
              <a:rPr lang="ar" sz="1200" b="0" i="0" kern="1200" dirty="0">
                <a:solidFill>
                  <a:schemeClr val="tx1"/>
                </a:solidFill>
                <a:effectLst/>
                <a:latin typeface="+mn-lt"/>
                <a:ea typeface="+mn-ea"/>
                <a:cs typeface="+mn-cs"/>
              </a:rPr>
              <a:t>3- الثقة بالنفس والتفاؤل والإيجابية التي يملكها الإنسان.</a:t>
            </a:r>
          </a:p>
          <a:p>
            <a:pPr algn="r"/>
            <a:r>
              <a:rPr lang="ar" sz="1200" b="0" i="0" kern="1200" dirty="0">
                <a:solidFill>
                  <a:schemeClr val="tx1"/>
                </a:solidFill>
                <a:effectLst/>
                <a:latin typeface="+mn-lt"/>
                <a:ea typeface="+mn-ea"/>
                <a:cs typeface="+mn-cs"/>
              </a:rPr>
              <a:t>4- مهارات التواصل والاستماع الفعال والتعبير بوضوح ودقة.</a:t>
            </a:r>
          </a:p>
          <a:p>
            <a:pPr algn="r"/>
            <a:r>
              <a:rPr lang="ar" sz="1200" b="0" i="0" kern="1200" dirty="0">
                <a:solidFill>
                  <a:schemeClr val="tx1"/>
                </a:solidFill>
                <a:effectLst/>
                <a:latin typeface="+mn-lt"/>
                <a:ea typeface="+mn-ea"/>
                <a:cs typeface="+mn-cs"/>
              </a:rPr>
              <a:t>5- الثقافة والبيئة التي يعيش فيها الإنسان والتي يتأثر بها في العمل والحياة اليومية.</a:t>
            </a:r>
          </a:p>
          <a:p>
            <a:pPr algn="r"/>
            <a:r>
              <a:rPr lang="ar" sz="1200" b="0" i="0" kern="1200" dirty="0">
                <a:solidFill>
                  <a:schemeClr val="tx1"/>
                </a:solidFill>
                <a:effectLst/>
                <a:latin typeface="+mn-lt"/>
                <a:ea typeface="+mn-ea"/>
                <a:cs typeface="+mn-cs"/>
              </a:rPr>
              <a:t>6- اللغة ومهارات اللغة والأسلوب التي يستخدمها الإنسان في التواصل.</a:t>
            </a:r>
          </a:p>
          <a:p>
            <a:pPr algn="r"/>
            <a:r>
              <a:rPr lang="ar" sz="1200" b="0" i="0" kern="1200" dirty="0">
                <a:solidFill>
                  <a:schemeClr val="tx1"/>
                </a:solidFill>
                <a:effectLst/>
                <a:latin typeface="+mn-lt"/>
                <a:ea typeface="+mn-ea"/>
                <a:cs typeface="+mn-cs"/>
              </a:rPr>
              <a:t>7- وسائل التواصل الاجتماعي والتقنيات الحديثة التي يمكن أن تربط الإنسان بالآخرين.</a:t>
            </a:r>
          </a:p>
          <a:p>
            <a:pPr algn="r"/>
            <a:r>
              <a:rPr lang="ar" sz="1200" b="0" i="0" kern="1200" dirty="0">
                <a:solidFill>
                  <a:schemeClr val="tx1"/>
                </a:solidFill>
                <a:effectLst/>
                <a:latin typeface="+mn-lt"/>
                <a:ea typeface="+mn-ea"/>
                <a:cs typeface="+mn-cs"/>
              </a:rPr>
              <a:t>وبالإضافة إلى ذلك، قد يتأثر الإنسان أثناء التواصل بالشخص الآخر وكيفية تعامله ومه</a:t>
            </a:r>
          </a:p>
          <a:p>
            <a:pPr marL="457200" marR="0" lvl="1" indent="76200" algn="r" rtl="0">
              <a:spcBef>
                <a:spcPts val="360"/>
              </a:spcBef>
              <a:spcAft>
                <a:spcPts val="0"/>
              </a:spcAft>
              <a:buClr>
                <a:schemeClr val="dk1"/>
              </a:buClr>
              <a:buFont typeface="Arial"/>
              <a:buNone/>
            </a:pPr>
            <a:endParaRPr lang="ar" sz="1200" b="0" i="0" u="none" strike="noStrike" cap="none" baseline="0" dirty="0">
              <a:solidFill>
                <a:schemeClr val="dk1"/>
              </a:solidFill>
              <a:latin typeface="Arial" pitchFamily="34" charset="0"/>
              <a:ea typeface="Calibri"/>
              <a:cs typeface="Arial" pitchFamily="34" charset="0"/>
              <a:sym typeface="Calibri"/>
            </a:endParaRPr>
          </a:p>
        </p:txBody>
      </p:sp>
      <p:sp>
        <p:nvSpPr>
          <p:cNvPr id="210" name="Shape 210"/>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27</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Shape 21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17" name="Shape 217"/>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 sz="1200" b="0" i="0" kern="1200" dirty="0">
                <a:solidFill>
                  <a:schemeClr val="tx1"/>
                </a:solidFill>
                <a:effectLst/>
                <a:latin typeface="+mn-lt"/>
                <a:ea typeface="+mn-ea"/>
                <a:cs typeface="+mn-cs"/>
              </a:rPr>
              <a:t>الحقائق والتأثيرات </a:t>
            </a:r>
          </a:p>
          <a:p>
            <a:pPr algn="r" rtl="1"/>
            <a:r>
              <a:rPr lang="ar" sz="1200" b="0" i="0" kern="1200" dirty="0">
                <a:solidFill>
                  <a:schemeClr val="tx1"/>
                </a:solidFill>
                <a:effectLst/>
                <a:latin typeface="+mn-lt"/>
                <a:ea typeface="+mn-ea"/>
                <a:cs typeface="+mn-cs"/>
              </a:rPr>
              <a:t>النقطة 1 - حقائق الاتصال نتيجة  تبادل الاتصالات يمكن أن يكون التأثير فوريًا أو متأخرًا </a:t>
            </a:r>
          </a:p>
          <a:p>
            <a:pPr algn="r" rtl="1"/>
            <a:r>
              <a:rPr lang="ar" sz="1200" b="0" i="0" kern="1200" dirty="0">
                <a:solidFill>
                  <a:schemeClr val="tx1"/>
                </a:solidFill>
                <a:effectLst/>
                <a:latin typeface="+mn-lt"/>
                <a:ea typeface="+mn-ea"/>
                <a:cs typeface="+mn-cs"/>
              </a:rPr>
              <a:t>النقطة 2 - الأخلاق تقييم الأخلاق يؤثر على التفاعلات المستقبلية تؤثر التصورات الأخلاقية للتفاعلات السابقة على تصورات التواصل في المستقبل</a:t>
            </a:r>
          </a:p>
          <a:p>
            <a:pPr marL="0" marR="0" lvl="0" indent="0" algn="r" defTabSz="914400" rtl="1" eaLnBrk="1" latinLnBrk="0" hangingPunct="1">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218" name="Shape 21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28</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Shape 22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25" name="Shape 225"/>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1200" b="0" i="0" u="none" strike="noStrike" cap="none" baseline="0">
              <a:solidFill>
                <a:schemeClr val="dk1"/>
              </a:solidFill>
              <a:latin typeface="Calibri"/>
              <a:ea typeface="Calibri"/>
              <a:cs typeface="Calibri"/>
              <a:sym typeface="Calibri"/>
            </a:endParaRPr>
          </a:p>
        </p:txBody>
      </p:sp>
      <p:sp>
        <p:nvSpPr>
          <p:cNvPr id="226" name="Shape 226"/>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29</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Shape 23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33" name="Shape 233"/>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 sz="1200" b="0" i="0" kern="1200" dirty="0">
                <a:solidFill>
                  <a:schemeClr val="tx1"/>
                </a:solidFill>
                <a:effectLst/>
                <a:latin typeface="+mn-lt"/>
                <a:ea typeface="+mn-ea"/>
                <a:cs typeface="+mn-cs"/>
              </a:rPr>
              <a:t>النقطة 1 - الحقائق المشتركة التواصل هو محاولة لبناء حقائق مشتركة الثقافة والسياق يؤثران على التواصل التواصل ديناميكي ودائم التغير</a:t>
            </a:r>
          </a:p>
          <a:p>
            <a:pPr algn="r" rtl="1"/>
            <a:r>
              <a:rPr lang="ar" sz="1200" b="0" i="0" kern="1200" dirty="0">
                <a:solidFill>
                  <a:schemeClr val="tx1"/>
                </a:solidFill>
                <a:effectLst/>
                <a:latin typeface="+mn-lt"/>
                <a:ea typeface="+mn-ea"/>
                <a:cs typeface="+mn-cs"/>
              </a:rPr>
              <a:t> النقطة 2 - أنواع الاتصالات شخصي مجموعة عام التنظيمية</a:t>
            </a:r>
          </a:p>
          <a:p>
            <a:pPr marL="0" marR="0" lvl="0" indent="0" algn="r" defTabSz="914400" rtl="1" eaLnBrk="1" latinLnBrk="0" hangingPunct="1">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234" name="Shape 234"/>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30</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Shape 24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41" name="Shape 241"/>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1200" b="0" i="0" u="none" strike="noStrike" cap="none" baseline="0">
              <a:solidFill>
                <a:schemeClr val="dk1"/>
              </a:solidFill>
              <a:latin typeface="Calibri"/>
              <a:ea typeface="Calibri"/>
              <a:cs typeface="Calibri"/>
              <a:sym typeface="Calibri"/>
            </a:endParaRPr>
          </a:p>
        </p:txBody>
      </p:sp>
      <p:sp>
        <p:nvSpPr>
          <p:cNvPr id="242" name="Shape 242"/>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31</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Shape 24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49" name="Shape 24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228600" indent="-228600">
              <a:buFont typeface="+mj-lt"/>
              <a:buAutoNum type="arabicPeriod"/>
            </a:pPr>
            <a:r>
              <a:rPr lang="en-US" sz="1200" b="0" i="0" kern="1200" dirty="0">
                <a:solidFill>
                  <a:schemeClr val="tx1"/>
                </a:solidFill>
                <a:effectLst/>
                <a:latin typeface="+mn-lt"/>
                <a:ea typeface="+mn-ea"/>
                <a:cs typeface="+mn-cs"/>
              </a:rPr>
              <a:t>Specialization and division of work. The entire philosophy of organization is centered on the concepts of specialization and division of work. ...</a:t>
            </a:r>
          </a:p>
          <a:p>
            <a:pPr marL="228600" indent="-228600">
              <a:buFont typeface="+mj-lt"/>
              <a:buAutoNum type="arabicPeriod"/>
            </a:pPr>
            <a:r>
              <a:rPr lang="en-US" sz="1200" b="0" i="0" kern="1200" dirty="0">
                <a:solidFill>
                  <a:schemeClr val="tx1"/>
                </a:solidFill>
                <a:effectLst/>
                <a:latin typeface="+mn-lt"/>
                <a:ea typeface="+mn-ea"/>
                <a:cs typeface="+mn-cs"/>
              </a:rPr>
              <a:t>Orientation towards goals. ...</a:t>
            </a:r>
          </a:p>
          <a:p>
            <a:pPr marL="228600" indent="-228600">
              <a:buFont typeface="+mj-lt"/>
              <a:buAutoNum type="arabicPeriod"/>
            </a:pPr>
            <a:r>
              <a:rPr lang="en-US" sz="1200" b="0" i="0" kern="1200" dirty="0">
                <a:solidFill>
                  <a:schemeClr val="tx1"/>
                </a:solidFill>
                <a:effectLst/>
                <a:latin typeface="+mn-lt"/>
                <a:ea typeface="+mn-ea"/>
                <a:cs typeface="+mn-cs"/>
              </a:rPr>
              <a:t>Composition of individuals and groups. ...</a:t>
            </a:r>
          </a:p>
          <a:p>
            <a:pPr marL="228600" indent="-228600">
              <a:buFont typeface="+mj-lt"/>
              <a:buAutoNum type="arabicPeriod"/>
            </a:pPr>
            <a:r>
              <a:rPr lang="en-US" sz="1200" b="0" i="0" kern="1200" dirty="0">
                <a:solidFill>
                  <a:schemeClr val="tx1"/>
                </a:solidFill>
                <a:effectLst/>
                <a:latin typeface="+mn-lt"/>
                <a:ea typeface="+mn-ea"/>
                <a:cs typeface="+mn-cs"/>
              </a:rPr>
              <a:t>Continuity. ...</a:t>
            </a:r>
          </a:p>
          <a:p>
            <a:pPr marL="228600" indent="-228600">
              <a:buFont typeface="+mj-lt"/>
              <a:buAutoNum type="arabicPeriod"/>
            </a:pPr>
            <a:r>
              <a:rPr lang="en-US" sz="1200" b="0" i="0" kern="1200" dirty="0">
                <a:solidFill>
                  <a:schemeClr val="tx1"/>
                </a:solidFill>
                <a:effectLst/>
                <a:latin typeface="+mn-lt"/>
                <a:ea typeface="+mn-ea"/>
                <a:cs typeface="+mn-cs"/>
              </a:rPr>
              <a:t>Flexibility.</a:t>
            </a:r>
            <a:endParaRPr lang="ar-SA"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النقطة 1 - التنظيم الأنشطة الهادفة نتيجة لسلوكيات الاتصال يسعى الاتصال لإخراج النظام من الفوضى خمس ميزات لجميع المنظمات</a:t>
            </a:r>
          </a:p>
          <a:p>
            <a:pPr algn="r" rtl="1"/>
            <a:r>
              <a:rPr lang="ar" sz="1200" b="0" i="0" kern="1200" dirty="0">
                <a:solidFill>
                  <a:schemeClr val="tx1"/>
                </a:solidFill>
                <a:effectLst/>
                <a:latin typeface="+mn-lt"/>
                <a:ea typeface="+mn-ea"/>
                <a:cs typeface="+mn-cs"/>
              </a:rPr>
              <a:t> النقطة 2 - أنواع المنظمات المنظمات المملوكة للعائلة والعدالة الاجتماعية والمنظمات التطوعية الشراكات وفرص ريادة الأعمال والعمل من المنزل والمشاريع العالمية المنظمات المؤقتة أو المحلية أو الإقليمية أو العالمية</a:t>
            </a:r>
          </a:p>
          <a:p>
            <a:pPr marL="228600" indent="-228600">
              <a:buFont typeface="+mj-lt"/>
              <a:buAutoNum type="arabicPeriod"/>
            </a:pPr>
            <a:endParaRPr lang="en-US" sz="1200" b="0" i="0" kern="1200" dirty="0">
              <a:solidFill>
                <a:schemeClr val="tx1"/>
              </a:solidFill>
              <a:effectLst/>
              <a:latin typeface="+mn-lt"/>
              <a:ea typeface="+mn-ea"/>
              <a:cs typeface="+mn-cs"/>
            </a:endParaRPr>
          </a:p>
          <a:p>
            <a:br>
              <a:rPr lang="en-US" sz="1200" b="0" i="0" kern="1200" dirty="0">
                <a:solidFill>
                  <a:schemeClr val="tx1"/>
                </a:solidFill>
                <a:effectLst/>
                <a:latin typeface="+mn-lt"/>
                <a:ea typeface="+mn-ea"/>
                <a:cs typeface="+mn-cs"/>
              </a:rPr>
            </a:br>
            <a:endParaRPr lang="en-US" sz="1200" b="0" i="0" kern="1200" dirty="0">
              <a:solidFill>
                <a:schemeClr val="tx1"/>
              </a:solidFill>
              <a:effectLst/>
              <a:latin typeface="+mn-lt"/>
              <a:ea typeface="+mn-ea"/>
              <a:cs typeface="+mn-cs"/>
            </a:endParaRPr>
          </a:p>
          <a:p>
            <a:pPr marL="0" marR="0" lvl="0" indent="0" algn="l" rtl="0">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250" name="Shape 250"/>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32</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Shape 25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57" name="Shape 257"/>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1200" b="0" i="0" u="none" strike="noStrike" cap="none" baseline="0">
              <a:solidFill>
                <a:schemeClr val="dk1"/>
              </a:solidFill>
              <a:latin typeface="Calibri"/>
              <a:ea typeface="Calibri"/>
              <a:cs typeface="Calibri"/>
              <a:sym typeface="Calibri"/>
            </a:endParaRPr>
          </a:p>
        </p:txBody>
      </p:sp>
      <p:sp>
        <p:nvSpPr>
          <p:cNvPr id="258" name="Shape 25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33</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Shape 26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65" name="Shape 265"/>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 sz="1200" b="0" i="0" kern="1200" dirty="0">
                <a:solidFill>
                  <a:schemeClr val="tx1"/>
                </a:solidFill>
                <a:effectLst/>
                <a:latin typeface="+mn-lt"/>
                <a:ea typeface="+mn-ea"/>
                <a:cs typeface="+mn-cs"/>
              </a:rPr>
              <a:t>الاتصال التنظيمي كعملية النقطة 1 - العملية جاري التنفيذ دائم التغير تطوري تعتمد ثقافيا</a:t>
            </a:r>
          </a:p>
          <a:p>
            <a:pPr algn="r" rtl="1"/>
            <a:r>
              <a:rPr lang="ar" sz="1200" b="0" i="0" kern="1200" dirty="0">
                <a:solidFill>
                  <a:schemeClr val="tx1"/>
                </a:solidFill>
                <a:effectLst/>
                <a:latin typeface="+mn-lt"/>
                <a:ea typeface="+mn-ea"/>
                <a:cs typeface="+mn-cs"/>
              </a:rPr>
              <a:t> النقطة 2 - حدوث العملية يحدث في تطوير الإستراتيجية والتخطيط واتخاذ القرار وتنفيذ عمل المنظمة يحدث أثناء الأزمات غير المتوقعة ، والتغيرات في البيئة الخارجية ، والتعامل مع المنافسين الاتصال التنظيمي كأفراد </a:t>
            </a:r>
          </a:p>
          <a:p>
            <a:pPr algn="r" rtl="1"/>
            <a:r>
              <a:rPr lang="ar" sz="1200" b="0" i="0" kern="1200" dirty="0">
                <a:solidFill>
                  <a:schemeClr val="tx1"/>
                </a:solidFill>
                <a:effectLst/>
                <a:latin typeface="+mn-lt"/>
                <a:ea typeface="+mn-ea"/>
                <a:cs typeface="+mn-cs"/>
              </a:rPr>
              <a:t>النقطة 1 - الاتصال التنظيمي يساهم في تكوين العلاقات يساعد في تحقيق أغراض متنوعة</a:t>
            </a:r>
          </a:p>
          <a:p>
            <a:pPr algn="r" rtl="1"/>
            <a:r>
              <a:rPr lang="ar" sz="1200" b="0" i="0" kern="1200" dirty="0">
                <a:solidFill>
                  <a:schemeClr val="tx1"/>
                </a:solidFill>
                <a:effectLst/>
                <a:latin typeface="+mn-lt"/>
                <a:ea typeface="+mn-ea"/>
                <a:cs typeface="+mn-cs"/>
              </a:rPr>
              <a:t> النقطة 2 - حدوث الاتصال التنظيمي يحدث بين الأشخاص الذين يتشاركون في العمل والعلاقات الشخصية يحدث بين الأشخاص المنفصلين جغرافيًا يحدث عبر شبكات من الأشخاص مع مجموعة متنوعة من الأهداف</a:t>
            </a:r>
          </a:p>
          <a:p>
            <a:pPr marL="457200" marR="0" lvl="1" indent="70484" algn="r" defTabSz="914400" rtl="1" eaLnBrk="1" latinLnBrk="0" hangingPunct="1">
              <a:lnSpc>
                <a:spcPct val="90000"/>
              </a:lnSpc>
              <a:spcBef>
                <a:spcPts val="333"/>
              </a:spcBef>
              <a:spcAft>
                <a:spcPts val="0"/>
              </a:spcAft>
              <a:buClr>
                <a:schemeClr val="dk1"/>
              </a:buClr>
              <a:buFont typeface="Arial"/>
              <a:buNone/>
            </a:pPr>
            <a:endParaRPr sz="1200" b="0" i="0" u="none" strike="noStrike" cap="none" baseline="0" dirty="0">
              <a:solidFill>
                <a:schemeClr val="dk1"/>
              </a:solidFill>
              <a:latin typeface="Arial" pitchFamily="34" charset="0"/>
              <a:ea typeface="Calibri"/>
              <a:cs typeface="Arial" pitchFamily="34" charset="0"/>
              <a:sym typeface="Calibri"/>
            </a:endParaRPr>
          </a:p>
        </p:txBody>
      </p:sp>
      <p:sp>
        <p:nvSpPr>
          <p:cNvPr id="266" name="Shape 266"/>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34</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Shape 27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73" name="Shape 273"/>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defTabSz="914400" rtl="1" eaLnBrk="1" latinLnBrk="0" hangingPunct="1">
              <a:lnSpc>
                <a:spcPct val="90000"/>
              </a:lnSpc>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الاتصالات التنظيمية كرسائل</a:t>
            </a:r>
          </a:p>
          <a:p>
            <a:pPr marL="0" marR="0" lvl="0" indent="0" algn="r" defTabSz="914400" rtl="1" eaLnBrk="1" latinLnBrk="0" hangingPunct="1">
              <a:lnSpc>
                <a:spcPct val="90000"/>
              </a:lnSpc>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النقطة 1 - إنشاء الرسالة</a:t>
            </a:r>
          </a:p>
          <a:p>
            <a:pPr marL="0" marR="0" lvl="0" indent="0" algn="r" defTabSz="914400" rtl="1" eaLnBrk="1" latinLnBrk="0" hangingPunct="1">
              <a:lnSpc>
                <a:spcPct val="90000"/>
              </a:lnSpc>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انتقال السلوك اللفظي وغير اللفظي</a:t>
            </a:r>
          </a:p>
          <a:p>
            <a:pPr marL="0" marR="0" lvl="0" indent="0" algn="r" defTabSz="914400" rtl="1" eaLnBrk="1" latinLnBrk="0" hangingPunct="1">
              <a:lnSpc>
                <a:spcPct val="90000"/>
              </a:lnSpc>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تبادل المعلومات</a:t>
            </a:r>
          </a:p>
          <a:p>
            <a:pPr marL="0" marR="0" lvl="0" indent="0" algn="r" defTabSz="914400" rtl="1" eaLnBrk="1" latinLnBrk="0" hangingPunct="1">
              <a:lnSpc>
                <a:spcPct val="90000"/>
              </a:lnSpc>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يتم ربط المتصلين ببعضهم البعض بواسطة القنوات</a:t>
            </a:r>
          </a:p>
          <a:p>
            <a:pPr marL="0" marR="0" lvl="0" indent="0" algn="r" defTabSz="914400" rtl="1" eaLnBrk="1" latinLnBrk="0" hangingPunct="1">
              <a:lnSpc>
                <a:spcPct val="90000"/>
              </a:lnSpc>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النقطة 2 - وصف الرسالة</a:t>
            </a:r>
          </a:p>
          <a:p>
            <a:pPr marL="0" marR="0" lvl="0" indent="0" algn="r" defTabSz="914400" rtl="1" eaLnBrk="1" latinLnBrk="0" hangingPunct="1">
              <a:lnSpc>
                <a:spcPct val="90000"/>
              </a:lnSpc>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تكرار</a:t>
            </a:r>
          </a:p>
          <a:p>
            <a:pPr marL="0" marR="0" lvl="0" indent="0" algn="r" defTabSz="914400" rtl="1" eaLnBrk="1" latinLnBrk="0" hangingPunct="1">
              <a:lnSpc>
                <a:spcPct val="90000"/>
              </a:lnSpc>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كمية</a:t>
            </a:r>
          </a:p>
          <a:p>
            <a:pPr marL="0" marR="0" lvl="0" indent="0" algn="r" defTabSz="914400" rtl="1" eaLnBrk="1" latinLnBrk="0" hangingPunct="1">
              <a:lnSpc>
                <a:spcPct val="90000"/>
              </a:lnSpc>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يكتب</a:t>
            </a:r>
          </a:p>
          <a:p>
            <a:pPr marL="0" marR="0" lvl="0" indent="0" algn="r" defTabSz="914400" rtl="1" eaLnBrk="1" latinLnBrk="0" hangingPunct="1">
              <a:lnSpc>
                <a:spcPct val="90000"/>
              </a:lnSpc>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الاخلاص</a:t>
            </a:r>
          </a:p>
          <a:p>
            <a:pPr marL="0" marR="0" lvl="0" indent="0" algn="r" defTabSz="914400" rtl="1" eaLnBrk="1" latinLnBrk="0" hangingPunct="1">
              <a:lnSpc>
                <a:spcPct val="90000"/>
              </a:lnSpc>
              <a:spcBef>
                <a:spcPts val="0"/>
              </a:spcBef>
              <a:spcAft>
                <a:spcPts val="0"/>
              </a:spcAft>
              <a:buSzPct val="25000"/>
              <a:buNone/>
            </a:pPr>
            <a:endParaRPr lang="ar" sz="1200" b="0" i="0" u="none" strike="noStrike" cap="none" baseline="0" dirty="0">
              <a:solidFill>
                <a:schemeClr val="dk1"/>
              </a:solidFill>
              <a:latin typeface="Arial" pitchFamily="34" charset="0"/>
              <a:ea typeface="Calibri"/>
              <a:cs typeface="Arial" pitchFamily="34" charset="0"/>
              <a:sym typeface="Calibri"/>
            </a:endParaRPr>
          </a:p>
          <a:p>
            <a:pPr marL="0" marR="0" lvl="0" indent="0" algn="r" defTabSz="914400" rtl="1" eaLnBrk="1" latinLnBrk="0" hangingPunct="1">
              <a:lnSpc>
                <a:spcPct val="90000"/>
              </a:lnSpc>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الاتصال التنظيمي بالمعنى</a:t>
            </a:r>
          </a:p>
          <a:p>
            <a:pPr marL="0" marR="0" lvl="0" indent="0" algn="r" defTabSz="914400" rtl="1" eaLnBrk="1" latinLnBrk="0" hangingPunct="1">
              <a:lnSpc>
                <a:spcPct val="90000"/>
              </a:lnSpc>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النقطة 1 - أخذ الأدوار</a:t>
            </a:r>
          </a:p>
          <a:p>
            <a:pPr marL="0" marR="0" lvl="0" indent="0" algn="r" defTabSz="914400" rtl="1" eaLnBrk="1" latinLnBrk="0" hangingPunct="1">
              <a:lnSpc>
                <a:spcPct val="90000"/>
              </a:lnSpc>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يحدث عندما يتفاعل الأفراد في السياق التنظيمي المتغير باستمرار</a:t>
            </a:r>
          </a:p>
          <a:p>
            <a:pPr marL="0" marR="0" lvl="0" indent="0" algn="r" defTabSz="914400" rtl="1" eaLnBrk="1" latinLnBrk="0" hangingPunct="1">
              <a:lnSpc>
                <a:spcPct val="90000"/>
              </a:lnSpc>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الاتصال التنظيمي هو السلوك الرمزي الذي يؤثر على جميع الأنشطة التنظيمية</a:t>
            </a:r>
          </a:p>
          <a:p>
            <a:pPr marL="0" marR="0" lvl="0" indent="0" algn="r" defTabSz="914400" rtl="1" eaLnBrk="1" latinLnBrk="0" hangingPunct="1">
              <a:lnSpc>
                <a:spcPct val="90000"/>
              </a:lnSpc>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النقطة 2 - معاني متعددة</a:t>
            </a:r>
          </a:p>
          <a:p>
            <a:pPr marL="0" marR="0" lvl="0" indent="0" algn="r" defTabSz="914400" rtl="1" eaLnBrk="1" latinLnBrk="0" hangingPunct="1">
              <a:lnSpc>
                <a:spcPct val="90000"/>
              </a:lnSpc>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لا تخلق مجموعة فريدة من المعاني</a:t>
            </a:r>
          </a:p>
          <a:p>
            <a:pPr marL="0" marR="0" lvl="0" indent="0" algn="r" defTabSz="914400" rtl="1" eaLnBrk="1" latinLnBrk="0" hangingPunct="1">
              <a:lnSpc>
                <a:spcPct val="90000"/>
              </a:lnSpc>
              <a:spcBef>
                <a:spcPts val="0"/>
              </a:spcBef>
              <a:spcAft>
                <a:spcPts val="0"/>
              </a:spcAft>
              <a:buSzPct val="25000"/>
              <a:buNone/>
            </a:pPr>
            <a:r>
              <a:rPr lang="ar" sz="1200" b="0" i="0" u="none" strike="noStrike" cap="none" baseline="0" dirty="0">
                <a:solidFill>
                  <a:schemeClr val="dk1"/>
                </a:solidFill>
                <a:latin typeface="Arial" pitchFamily="34" charset="0"/>
                <a:ea typeface="Calibri"/>
                <a:cs typeface="Arial" pitchFamily="34" charset="0"/>
                <a:sym typeface="Calibri"/>
              </a:rPr>
              <a:t>  تخلق تفاعلات السلوكيات المتغيرة باستمرار تصورات متعددة للأحداث والحقائق المتعددة</a:t>
            </a: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274" name="Shape 274"/>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35</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Shape 28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81" name="Shape 281"/>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 sz="1200" b="0" i="0" kern="1200" dirty="0">
                <a:solidFill>
                  <a:schemeClr val="tx1"/>
                </a:solidFill>
                <a:effectLst/>
                <a:latin typeface="+mn-lt"/>
                <a:ea typeface="+mn-ea"/>
                <a:cs typeface="+mn-cs"/>
              </a:rPr>
              <a:t>الاتصالات التنظيمية كمؤسس للمنظمات </a:t>
            </a:r>
          </a:p>
          <a:p>
            <a:pPr algn="r" rtl="1"/>
            <a:endParaRPr lang="ar"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النقطة 1 - تعريف السياق التنظيم واتخاذ القرار والتخطيط والرقابة والتنسيق يسعى للحد من عدم اليقين البيئي الناس والرسائل والمعنى رسائل مقصودة وغير مقصودة يعكس الغرض من المنظمة العملية التي من خلالها يحاول الأفراد والمنظمات السلوك الموجه نحو الهدف</a:t>
            </a:r>
          </a:p>
          <a:p>
            <a:pPr algn="r" rtl="1"/>
            <a:r>
              <a:rPr lang="ar" sz="1200" b="0" i="0" kern="1200" dirty="0">
                <a:solidFill>
                  <a:schemeClr val="tx1"/>
                </a:solidFill>
                <a:effectLst/>
                <a:latin typeface="+mn-lt"/>
                <a:ea typeface="+mn-ea"/>
                <a:cs typeface="+mn-cs"/>
              </a:rPr>
              <a:t> النقطة 2 - الكفاءات القدرات الشخصية الفعالية في البيئات المعقدة والمتغيرة</a:t>
            </a:r>
          </a:p>
          <a:p>
            <a:pPr marL="0" marR="0" lvl="0" indent="0" algn="r" defTabSz="914400" rtl="1" eaLnBrk="1" latinLnBrk="0" hangingPunct="1">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282" name="Shape 282"/>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36</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Shape 28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89" name="Shape 28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1200" b="0" i="0" u="none" strike="noStrike" cap="none" baseline="0">
              <a:solidFill>
                <a:schemeClr val="dk1"/>
              </a:solidFill>
              <a:latin typeface="Calibri"/>
              <a:ea typeface="Calibri"/>
              <a:cs typeface="Calibri"/>
              <a:sym typeface="Calibri"/>
            </a:endParaRPr>
          </a:p>
        </p:txBody>
      </p:sp>
      <p:sp>
        <p:nvSpPr>
          <p:cNvPr id="290" name="Shape 290"/>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37</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Shape 29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97" name="Shape 297"/>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lnSpc>
                <a:spcPct val="90000"/>
              </a:lnSpc>
              <a:spcBef>
                <a:spcPts val="0"/>
              </a:spcBef>
              <a:spcAft>
                <a:spcPts val="0"/>
              </a:spcAft>
              <a:buClr>
                <a:schemeClr val="dk1"/>
              </a:buClr>
              <a:buSzPct val="25000"/>
              <a:buFont typeface="Calibri"/>
              <a:buNone/>
            </a:pPr>
            <a:r>
              <a:rPr lang="en-US" sz="1200" b="0" i="0" u="none" strike="noStrike" cap="none" baseline="0" dirty="0">
                <a:solidFill>
                  <a:schemeClr val="dk1"/>
                </a:solidFill>
                <a:latin typeface="Arial" pitchFamily="34" charset="0"/>
                <a:ea typeface="Calibri"/>
                <a:cs typeface="Arial" pitchFamily="34" charset="0"/>
                <a:sym typeface="Calibri"/>
              </a:rPr>
              <a:t>Point 1 – Self-development exercises</a:t>
            </a:r>
          </a:p>
          <a:p>
            <a:pPr marL="457200" marR="0" lvl="1" indent="0" algn="l" rtl="0">
              <a:lnSpc>
                <a:spcPct val="9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Evaluate knowledge, sensitivity, skills, and values</a:t>
            </a:r>
          </a:p>
          <a:p>
            <a:pPr marL="457200" marR="0" lvl="1" indent="0" algn="l" rtl="0">
              <a:lnSpc>
                <a:spcPct val="9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Evaluate competencies and their current levels</a:t>
            </a:r>
          </a:p>
          <a:p>
            <a:pPr marL="457200" marR="0" lvl="1" indent="0" algn="l" rtl="0">
              <a:lnSpc>
                <a:spcPct val="9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Evaluate experience with leadership</a:t>
            </a:r>
          </a:p>
          <a:p>
            <a:pPr marL="0" marR="0" lvl="0" indent="0" algn="l" rtl="0">
              <a:lnSpc>
                <a:spcPct val="90000"/>
              </a:lnSpc>
              <a:spcBef>
                <a:spcPts val="300"/>
              </a:spcBef>
              <a:spcAft>
                <a:spcPts val="0"/>
              </a:spcAft>
              <a:buSzPct val="25000"/>
              <a:buNone/>
            </a:pPr>
            <a:r>
              <a:rPr lang="en-US" sz="1200" b="0" i="0" u="none" strike="noStrike" cap="none" baseline="0" dirty="0">
                <a:solidFill>
                  <a:schemeClr val="dk1"/>
                </a:solidFill>
                <a:latin typeface="Arial" pitchFamily="34" charset="0"/>
                <a:ea typeface="Calibri"/>
                <a:cs typeface="Arial" pitchFamily="34" charset="0"/>
                <a:sym typeface="Calibri"/>
              </a:rPr>
              <a:t>Point 2 – Self-analysis for career planning</a:t>
            </a:r>
          </a:p>
          <a:p>
            <a:pPr marL="457200" marR="0" lvl="1" indent="0" algn="l" rtl="0">
              <a:lnSpc>
                <a:spcPct val="9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Understand personal influences on career choices</a:t>
            </a:r>
          </a:p>
          <a:p>
            <a:pPr marL="457200" marR="0" lvl="1" indent="0" algn="l" rtl="0">
              <a:lnSpc>
                <a:spcPct val="9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Identify any limitations in occupational choices you may have inadvertently created for yourself</a:t>
            </a:r>
          </a:p>
          <a:p>
            <a:pPr marL="0" marR="0" lvl="0" indent="0" algn="l" rtl="0">
              <a:lnSpc>
                <a:spcPct val="90000"/>
              </a:lnSpc>
              <a:spcBef>
                <a:spcPts val="300"/>
              </a:spcBef>
              <a:spcAft>
                <a:spcPts val="0"/>
              </a:spcAft>
              <a:buSzPct val="25000"/>
              <a:buNone/>
            </a:pPr>
            <a:r>
              <a:rPr lang="en-US" sz="1200" b="0" i="0" u="none" strike="noStrike" cap="none" baseline="0" dirty="0">
                <a:solidFill>
                  <a:schemeClr val="dk1"/>
                </a:solidFill>
                <a:latin typeface="Arial" pitchFamily="34" charset="0"/>
                <a:ea typeface="Calibri"/>
                <a:cs typeface="Arial" pitchFamily="34" charset="0"/>
                <a:sym typeface="Calibri"/>
              </a:rPr>
              <a:t>Point 3 – Influences on career choices</a:t>
            </a:r>
          </a:p>
          <a:p>
            <a:pPr marL="457200" marR="0" lvl="1" indent="0" algn="l" rtl="0">
              <a:lnSpc>
                <a:spcPct val="9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Identify individuals who have been influential in forming your expectations about work</a:t>
            </a:r>
          </a:p>
          <a:p>
            <a:pPr marL="457200" marR="0" lvl="1" indent="0" algn="l" rtl="0">
              <a:lnSpc>
                <a:spcPct val="9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What are their current opinions about your work</a:t>
            </a:r>
          </a:p>
          <a:p>
            <a:pPr marL="0" marR="0" lvl="0" indent="0" algn="l" rtl="0">
              <a:lnSpc>
                <a:spcPct val="90000"/>
              </a:lnSpc>
              <a:spcBef>
                <a:spcPts val="300"/>
              </a:spcBef>
              <a:spcAft>
                <a:spcPts val="0"/>
              </a:spcAft>
              <a:buSzPct val="25000"/>
              <a:buNone/>
            </a:pPr>
            <a:r>
              <a:rPr lang="en-US" sz="1200" b="0" i="0" u="none" strike="noStrike" cap="none" baseline="0" dirty="0">
                <a:solidFill>
                  <a:schemeClr val="dk1"/>
                </a:solidFill>
                <a:latin typeface="Arial" pitchFamily="34" charset="0"/>
                <a:ea typeface="Calibri"/>
                <a:cs typeface="Arial" pitchFamily="34" charset="0"/>
                <a:sym typeface="Calibri"/>
              </a:rPr>
              <a:t>Point 4 – Achievements, skills, and values</a:t>
            </a:r>
          </a:p>
          <a:p>
            <a:pPr marL="457200" marR="0" lvl="1" indent="0" algn="l" rtl="0">
              <a:lnSpc>
                <a:spcPct val="9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Identify four major achievements in your life</a:t>
            </a:r>
          </a:p>
          <a:p>
            <a:pPr marL="457200" marR="0" lvl="1" indent="0" algn="l" rtl="0">
              <a:lnSpc>
                <a:spcPct val="9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Identify skills used in these achievements</a:t>
            </a:r>
          </a:p>
          <a:p>
            <a:pPr marL="457200" marR="0" lvl="1" indent="0" algn="l" rtl="0">
              <a:lnSpc>
                <a:spcPct val="9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Identify values each achievement satisfied</a:t>
            </a:r>
          </a:p>
          <a:p>
            <a:pPr marL="0" marR="0" lvl="0" indent="0" algn="l" rtl="0">
              <a:lnSpc>
                <a:spcPct val="90000"/>
              </a:lnSpc>
              <a:spcBef>
                <a:spcPts val="300"/>
              </a:spcBef>
              <a:spcAft>
                <a:spcPts val="0"/>
              </a:spcAft>
              <a:buSzPct val="25000"/>
              <a:buNone/>
            </a:pPr>
            <a:r>
              <a:rPr lang="en-US" sz="1200" b="0" i="0" u="none" strike="noStrike" cap="none" baseline="0" dirty="0">
                <a:solidFill>
                  <a:schemeClr val="dk1"/>
                </a:solidFill>
                <a:latin typeface="Arial" pitchFamily="34" charset="0"/>
                <a:ea typeface="Calibri"/>
                <a:cs typeface="Arial" pitchFamily="34" charset="0"/>
                <a:sym typeface="Calibri"/>
              </a:rPr>
              <a:t>Point 5 – Current status of career planning</a:t>
            </a:r>
          </a:p>
          <a:p>
            <a:pPr marL="457200" marR="0" lvl="1" indent="0" algn="l" rtl="0">
              <a:lnSpc>
                <a:spcPct val="9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List ten statements you can make about the status of your current career planning</a:t>
            </a:r>
          </a:p>
          <a:p>
            <a:pPr marL="457200" marR="0" lvl="1" indent="0" algn="l" rtl="0">
              <a:lnSpc>
                <a:spcPct val="9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Develop ten questions you want answered as a result of your self-examination</a:t>
            </a:r>
          </a:p>
          <a:p>
            <a:pPr marL="0" marR="0" lvl="0" indent="0" algn="l" rtl="0">
              <a:lnSpc>
                <a:spcPct val="90000"/>
              </a:lnSpc>
              <a:spcBef>
                <a:spcPts val="300"/>
              </a:spcBef>
              <a:spcAft>
                <a:spcPts val="0"/>
              </a:spcAft>
              <a:buSzPct val="25000"/>
              <a:buNone/>
            </a:pPr>
            <a:r>
              <a:rPr lang="en-US" sz="1200" b="0" i="0" u="none" strike="noStrike" cap="none" baseline="0" dirty="0">
                <a:solidFill>
                  <a:schemeClr val="dk1"/>
                </a:solidFill>
                <a:latin typeface="Arial" pitchFamily="34" charset="0"/>
                <a:ea typeface="Calibri"/>
                <a:cs typeface="Arial" pitchFamily="34" charset="0"/>
                <a:sym typeface="Calibri"/>
              </a:rPr>
              <a:t>Point 6 – Resume development</a:t>
            </a:r>
          </a:p>
          <a:p>
            <a:pPr marL="457200" marR="0" lvl="1" indent="0" algn="l" rtl="0">
              <a:lnSpc>
                <a:spcPct val="9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Chronological resume</a:t>
            </a:r>
          </a:p>
          <a:p>
            <a:pPr marL="457200" marR="0" lvl="1" indent="0" algn="l" rtl="0">
              <a:lnSpc>
                <a:spcPct val="9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Functional resume</a:t>
            </a:r>
          </a:p>
          <a:p>
            <a:pPr marL="457200" marR="0" lvl="1" indent="0" algn="l" rtl="0">
              <a:lnSpc>
                <a:spcPct val="9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Resume questionnaire</a:t>
            </a:r>
          </a:p>
        </p:txBody>
      </p:sp>
      <p:sp>
        <p:nvSpPr>
          <p:cNvPr id="298" name="Shape 29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38</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4"/>
        <p:cNvGrpSpPr/>
        <p:nvPr/>
      </p:nvGrpSpPr>
      <p:grpSpPr>
        <a:xfrm>
          <a:off x="0" y="0"/>
          <a:ext cx="0" cy="0"/>
          <a:chOff x="0" y="0"/>
          <a:chExt cx="0" cy="0"/>
        </a:xfrm>
      </p:grpSpPr>
      <p:sp>
        <p:nvSpPr>
          <p:cNvPr id="18" name="Shape 18"/>
          <p:cNvSpPr txBox="1">
            <a:spLocks noGrp="1"/>
          </p:cNvSpPr>
          <p:nvPr>
            <p:ph type="ctrTitle"/>
          </p:nvPr>
        </p:nvSpPr>
        <p:spPr>
          <a:xfrm>
            <a:off x="1969634" y="183358"/>
            <a:ext cx="8381999" cy="1219199"/>
          </a:xfrm>
          <a:prstGeom prst="rect">
            <a:avLst/>
          </a:prstGeom>
          <a:noFill/>
          <a:ln>
            <a:noFill/>
          </a:ln>
        </p:spPr>
        <p:txBody>
          <a:bodyPr lIns="91425" tIns="91425" rIns="91425" bIns="91425" anchor="t" anchorCtr="0"/>
          <a:lstStyle>
            <a:lvl1pPr marL="0" marR="0" indent="0" algn="l" rtl="0">
              <a:spcBef>
                <a:spcPts val="0"/>
              </a:spcBef>
              <a:spcAft>
                <a:spcPts val="0"/>
              </a:spcAft>
              <a:defRPr/>
            </a:lvl1pPr>
            <a:lvl2pPr marL="0" marR="0" indent="0" algn="l" rtl="0">
              <a:spcBef>
                <a:spcPts val="0"/>
              </a:spcBef>
              <a:spcAft>
                <a:spcPts val="0"/>
              </a:spcAft>
              <a:defRPr/>
            </a:lvl2pPr>
            <a:lvl3pPr marL="0" marR="0" indent="0" algn="l" rtl="0">
              <a:spcBef>
                <a:spcPts val="0"/>
              </a:spcBef>
              <a:spcAft>
                <a:spcPts val="0"/>
              </a:spcAft>
              <a:defRPr/>
            </a:lvl3pPr>
            <a:lvl4pPr marL="0" marR="0" indent="0" algn="l" rtl="0">
              <a:spcBef>
                <a:spcPts val="0"/>
              </a:spcBef>
              <a:spcAft>
                <a:spcPts val="0"/>
              </a:spcAft>
              <a:defRPr/>
            </a:lvl4pPr>
            <a:lvl5pPr marL="0" marR="0" indent="0" algn="l" rtl="0">
              <a:spcBef>
                <a:spcPts val="0"/>
              </a:spcBef>
              <a:spcAft>
                <a:spcPts val="0"/>
              </a:spcAft>
              <a:defRPr/>
            </a:lvl5pPr>
            <a:lvl6pPr marL="457200" marR="0" indent="0" algn="l" rtl="0">
              <a:spcBef>
                <a:spcPts val="0"/>
              </a:spcBef>
              <a:spcAft>
                <a:spcPts val="0"/>
              </a:spcAft>
              <a:defRPr/>
            </a:lvl6pPr>
            <a:lvl7pPr marL="914400" marR="0" indent="0" algn="l" rtl="0">
              <a:spcBef>
                <a:spcPts val="0"/>
              </a:spcBef>
              <a:spcAft>
                <a:spcPts val="0"/>
              </a:spcAft>
              <a:defRPr/>
            </a:lvl7pPr>
            <a:lvl8pPr marL="1371600" marR="0" indent="0" algn="l" rtl="0">
              <a:spcBef>
                <a:spcPts val="0"/>
              </a:spcBef>
              <a:spcAft>
                <a:spcPts val="0"/>
              </a:spcAft>
              <a:defRPr/>
            </a:lvl8pPr>
            <a:lvl9pPr marL="1828800" marR="0" indent="0" algn="l" rtl="0">
              <a:spcBef>
                <a:spcPts val="0"/>
              </a:spcBef>
              <a:spcAft>
                <a:spcPts val="0"/>
              </a:spcAft>
              <a:defRPr/>
            </a:lvl9pPr>
          </a:lstStyle>
          <a:p>
            <a:endParaRPr/>
          </a:p>
        </p:txBody>
      </p:sp>
      <p:sp>
        <p:nvSpPr>
          <p:cNvPr id="19" name="Shape 19"/>
          <p:cNvSpPr txBox="1">
            <a:spLocks noGrp="1"/>
          </p:cNvSpPr>
          <p:nvPr>
            <p:ph type="subTitle" idx="1"/>
          </p:nvPr>
        </p:nvSpPr>
        <p:spPr>
          <a:xfrm>
            <a:off x="5029200" y="2057400"/>
            <a:ext cx="3657600" cy="4114800"/>
          </a:xfrm>
          <a:prstGeom prst="rect">
            <a:avLst/>
          </a:prstGeom>
          <a:noFill/>
          <a:ln>
            <a:noFill/>
          </a:ln>
        </p:spPr>
        <p:txBody>
          <a:bodyPr lIns="91425" tIns="91425" rIns="91425" bIns="91425" anchor="t" anchorCtr="0"/>
          <a:lstStyle>
            <a:lvl1pPr marL="0" marR="0" indent="0" algn="l" rtl="0">
              <a:spcBef>
                <a:spcPts val="480"/>
              </a:spcBef>
              <a:spcAft>
                <a:spcPts val="0"/>
              </a:spcAft>
              <a:buClr>
                <a:schemeClr val="dk1"/>
              </a:buClr>
              <a:buFont typeface="Arial"/>
              <a:buNone/>
              <a:defRPr/>
            </a:lvl1pPr>
            <a:lvl2pPr marL="742950" marR="0" indent="-107950" algn="l" rtl="0">
              <a:spcBef>
                <a:spcPts val="560"/>
              </a:spcBef>
              <a:spcAft>
                <a:spcPts val="0"/>
              </a:spcAft>
              <a:buClr>
                <a:schemeClr val="dk1"/>
              </a:buClr>
              <a:buFont typeface="Arial"/>
              <a:buChar char="–"/>
              <a:defRPr/>
            </a:lvl2pPr>
            <a:lvl3pPr marL="1143000" marR="0" indent="-76200" algn="l" rtl="0">
              <a:spcBef>
                <a:spcPts val="480"/>
              </a:spcBef>
              <a:spcAft>
                <a:spcPts val="0"/>
              </a:spcAft>
              <a:buClr>
                <a:schemeClr val="dk1"/>
              </a:buClr>
              <a:buFont typeface="Arial"/>
              <a:buChar char="•"/>
              <a:defRPr/>
            </a:lvl3pPr>
            <a:lvl4pPr marL="1600200" marR="0" indent="-101600" algn="l" rtl="0">
              <a:spcBef>
                <a:spcPts val="400"/>
              </a:spcBef>
              <a:spcAft>
                <a:spcPts val="0"/>
              </a:spcAft>
              <a:buClr>
                <a:schemeClr val="dk1"/>
              </a:buClr>
              <a:buFont typeface="Arial"/>
              <a:buChar char="–"/>
              <a:defRPr/>
            </a:lvl4pPr>
            <a:lvl5pPr marL="2057400" marR="0" indent="-101600" algn="l" rtl="0">
              <a:spcBef>
                <a:spcPts val="400"/>
              </a:spcBef>
              <a:spcAft>
                <a:spcPts val="0"/>
              </a:spcAft>
              <a:buClr>
                <a:schemeClr val="dk1"/>
              </a:buClr>
              <a:buFont typeface="Arial"/>
              <a:buChar char="»"/>
              <a:defRPr/>
            </a:lvl5pPr>
            <a:lvl6pPr marL="2514600" marR="0" indent="-101600" algn="l" rtl="0">
              <a:spcBef>
                <a:spcPts val="400"/>
              </a:spcBef>
              <a:spcAft>
                <a:spcPts val="0"/>
              </a:spcAft>
              <a:buClr>
                <a:schemeClr val="dk1"/>
              </a:buClr>
              <a:buFont typeface="Arial"/>
              <a:buChar char="»"/>
              <a:defRPr/>
            </a:lvl6pPr>
            <a:lvl7pPr marL="2971800" marR="0" indent="-101600" algn="l" rtl="0">
              <a:spcBef>
                <a:spcPts val="400"/>
              </a:spcBef>
              <a:spcAft>
                <a:spcPts val="0"/>
              </a:spcAft>
              <a:buClr>
                <a:schemeClr val="dk1"/>
              </a:buClr>
              <a:buFont typeface="Arial"/>
              <a:buChar char="»"/>
              <a:defRPr/>
            </a:lvl7pPr>
            <a:lvl8pPr marL="3429000" marR="0" indent="-101600" algn="l" rtl="0">
              <a:spcBef>
                <a:spcPts val="400"/>
              </a:spcBef>
              <a:spcAft>
                <a:spcPts val="0"/>
              </a:spcAft>
              <a:buClr>
                <a:schemeClr val="dk1"/>
              </a:buClr>
              <a:buFont typeface="Arial"/>
              <a:buChar char="»"/>
              <a:defRPr/>
            </a:lvl8pPr>
            <a:lvl9pPr marL="3886200" marR="0" indent="-101600" algn="l" rtl="0">
              <a:spcBef>
                <a:spcPts val="400"/>
              </a:spcBef>
              <a:spcAft>
                <a:spcPts val="0"/>
              </a:spcAft>
              <a:buClr>
                <a:schemeClr val="dk1"/>
              </a:buClr>
              <a:buFont typeface="Arial"/>
              <a:buChar char="»"/>
              <a:defRPr/>
            </a:lvl9pPr>
          </a:lstStyle>
          <a:p>
            <a:endParaRPr/>
          </a:p>
        </p:txBody>
      </p:sp>
      <p:sp>
        <p:nvSpPr>
          <p:cNvPr id="8" name="Rectangle 7">
            <a:extLst>
              <a:ext uri="{FF2B5EF4-FFF2-40B4-BE49-F238E27FC236}">
                <a16:creationId xmlns:a16="http://schemas.microsoft.com/office/drawing/2014/main" id="{71EC3BA3-BA63-4349-A953-13B21A260D4E}"/>
              </a:ext>
            </a:extLst>
          </p:cNvPr>
          <p:cNvSpPr/>
          <p:nvPr userDrawn="1"/>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9" name="Picture 8">
            <a:extLst>
              <a:ext uri="{FF2B5EF4-FFF2-40B4-BE49-F238E27FC236}">
                <a16:creationId xmlns:a16="http://schemas.microsoft.com/office/drawing/2014/main" id="{A916348D-1E7B-4442-A64D-CAFEFE13FE2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84395" y="577554"/>
            <a:ext cx="1527194" cy="1350745"/>
          </a:xfrm>
          <a:prstGeom prst="rect">
            <a:avLst/>
          </a:prstGeom>
        </p:spPr>
      </p:pic>
      <p:pic>
        <p:nvPicPr>
          <p:cNvPr id="10" name="Graphic 9">
            <a:extLst>
              <a:ext uri="{FF2B5EF4-FFF2-40B4-BE49-F238E27FC236}">
                <a16:creationId xmlns:a16="http://schemas.microsoft.com/office/drawing/2014/main" id="{4D26C7B2-5D49-234D-AED1-072B44C0534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209795" y="6172200"/>
            <a:ext cx="1625603" cy="443746"/>
          </a:xfrm>
          <a:prstGeom prst="rect">
            <a:avLst/>
          </a:prstGeom>
        </p:spPr>
      </p:pic>
      <p:pic>
        <p:nvPicPr>
          <p:cNvPr id="11" name="Graphic 10">
            <a:extLst>
              <a:ext uri="{FF2B5EF4-FFF2-40B4-BE49-F238E27FC236}">
                <a16:creationId xmlns:a16="http://schemas.microsoft.com/office/drawing/2014/main" id="{B81EC8EA-F746-0F4A-A72B-67E40EC42FE9}"/>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7734263" y="6278110"/>
            <a:ext cx="1409737" cy="231925"/>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1"/>
        <p:cNvGrpSpPr/>
        <p:nvPr/>
      </p:nvGrpSpPr>
      <p:grpSpPr>
        <a:xfrm>
          <a:off x="0" y="0"/>
          <a:ext cx="0" cy="0"/>
          <a:chOff x="0" y="0"/>
          <a:chExt cx="0" cy="0"/>
        </a:xfrm>
      </p:grpSpPr>
      <p:sp>
        <p:nvSpPr>
          <p:cNvPr id="22" name="Shape 22"/>
          <p:cNvSpPr txBox="1">
            <a:spLocks noGrp="1"/>
          </p:cNvSpPr>
          <p:nvPr>
            <p:ph type="title"/>
          </p:nvPr>
        </p:nvSpPr>
        <p:spPr>
          <a:xfrm>
            <a:off x="1969634" y="89925"/>
            <a:ext cx="8229600" cy="1143000"/>
          </a:xfrm>
          <a:prstGeom prst="rect">
            <a:avLst/>
          </a:prstGeom>
          <a:noFill/>
          <a:ln>
            <a:noFill/>
          </a:ln>
        </p:spPr>
        <p:txBody>
          <a:bodyPr lIns="91425" tIns="91425" rIns="91425" bIns="91425" anchor="t" anchorCtr="0"/>
          <a:lstStyle>
            <a:lvl1pPr algn="l" rtl="0">
              <a:spcBef>
                <a:spcPts val="0"/>
              </a:spcBef>
              <a:spcAft>
                <a:spcPts val="0"/>
              </a:spcAft>
              <a:defRPr/>
            </a:lvl1pPr>
            <a:lvl2pPr algn="l" rtl="0">
              <a:spcBef>
                <a:spcPts val="0"/>
              </a:spcBef>
              <a:spcAft>
                <a:spcPts val="0"/>
              </a:spcAft>
              <a:defRPr/>
            </a:lvl2pPr>
            <a:lvl3pPr algn="l" rtl="0">
              <a:spcBef>
                <a:spcPts val="0"/>
              </a:spcBef>
              <a:spcAft>
                <a:spcPts val="0"/>
              </a:spcAft>
              <a:defRPr/>
            </a:lvl3pPr>
            <a:lvl4pPr algn="l" rtl="0">
              <a:spcBef>
                <a:spcPts val="0"/>
              </a:spcBef>
              <a:spcAft>
                <a:spcPts val="0"/>
              </a:spcAft>
              <a:defRPr/>
            </a:lvl4pPr>
            <a:lvl5pPr algn="l" rtl="0">
              <a:spcBef>
                <a:spcPts val="0"/>
              </a:spcBef>
              <a:spcAft>
                <a:spcPts val="0"/>
              </a:spcAft>
              <a:defRPr/>
            </a:lvl5pPr>
            <a:lvl6pPr marL="457200" algn="l" rtl="0">
              <a:spcBef>
                <a:spcPts val="0"/>
              </a:spcBef>
              <a:spcAft>
                <a:spcPts val="0"/>
              </a:spcAft>
              <a:defRPr/>
            </a:lvl6pPr>
            <a:lvl7pPr marL="914400" algn="l" rtl="0">
              <a:spcBef>
                <a:spcPts val="0"/>
              </a:spcBef>
              <a:spcAft>
                <a:spcPts val="0"/>
              </a:spcAft>
              <a:defRPr/>
            </a:lvl7pPr>
            <a:lvl8pPr marL="1371600" algn="l" rtl="0">
              <a:spcBef>
                <a:spcPts val="0"/>
              </a:spcBef>
              <a:spcAft>
                <a:spcPts val="0"/>
              </a:spcAft>
              <a:defRPr/>
            </a:lvl8pPr>
            <a:lvl9pPr marL="1828800" algn="l" rtl="0">
              <a:spcBef>
                <a:spcPts val="0"/>
              </a:spcBef>
              <a:spcAft>
                <a:spcPts val="0"/>
              </a:spcAft>
              <a:defRPr/>
            </a:lvl9pPr>
          </a:lstStyle>
          <a:p>
            <a:endParaRPr/>
          </a:p>
        </p:txBody>
      </p:sp>
      <p:sp>
        <p:nvSpPr>
          <p:cNvPr id="23" name="Shape 23"/>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342900" indent="-139700" algn="l" rtl="0">
              <a:spcBef>
                <a:spcPts val="640"/>
              </a:spcBef>
              <a:spcAft>
                <a:spcPts val="0"/>
              </a:spcAft>
              <a:buClr>
                <a:schemeClr val="dk1"/>
              </a:buClr>
              <a:buFont typeface="Arial"/>
              <a:buChar char="•"/>
              <a:defRPr/>
            </a:lvl1pPr>
            <a:lvl2pPr marL="742950" indent="-107950" algn="l" rtl="0">
              <a:spcBef>
                <a:spcPts val="560"/>
              </a:spcBef>
              <a:spcAft>
                <a:spcPts val="0"/>
              </a:spcAft>
              <a:buClr>
                <a:schemeClr val="dk1"/>
              </a:buClr>
              <a:buFont typeface="Arial"/>
              <a:buChar char="–"/>
              <a:defRPr/>
            </a:lvl2pPr>
            <a:lvl3pPr marL="1143000" indent="-76200" algn="l" rtl="0">
              <a:spcBef>
                <a:spcPts val="480"/>
              </a:spcBef>
              <a:spcAft>
                <a:spcPts val="0"/>
              </a:spcAft>
              <a:buClr>
                <a:schemeClr val="dk1"/>
              </a:buClr>
              <a:buFont typeface="Arial"/>
              <a:buChar char="•"/>
              <a:defRPr/>
            </a:lvl3pPr>
            <a:lvl4pPr marL="1600200" indent="-101600" algn="l" rtl="0">
              <a:spcBef>
                <a:spcPts val="400"/>
              </a:spcBef>
              <a:spcAft>
                <a:spcPts val="0"/>
              </a:spcAft>
              <a:buClr>
                <a:schemeClr val="dk1"/>
              </a:buClr>
              <a:buFont typeface="Arial"/>
              <a:buChar char="–"/>
              <a:defRPr/>
            </a:lvl4pPr>
            <a:lvl5pPr marL="2057400" indent="-101600" algn="l" rtl="0">
              <a:spcBef>
                <a:spcPts val="400"/>
              </a:spcBef>
              <a:spcAft>
                <a:spcPts val="0"/>
              </a:spcAft>
              <a:buClr>
                <a:schemeClr val="dk1"/>
              </a:buClr>
              <a:buFont typeface="Arial"/>
              <a:buChar char="»"/>
              <a:defRPr/>
            </a:lvl5pPr>
            <a:lvl6pPr marL="2514600" indent="-101600" algn="l" rtl="0">
              <a:spcBef>
                <a:spcPts val="400"/>
              </a:spcBef>
              <a:spcAft>
                <a:spcPts val="0"/>
              </a:spcAft>
              <a:buClr>
                <a:schemeClr val="dk1"/>
              </a:buClr>
              <a:buFont typeface="Arial"/>
              <a:buChar char="»"/>
              <a:defRPr/>
            </a:lvl6pPr>
            <a:lvl7pPr marL="2971800" indent="-101600" algn="l" rtl="0">
              <a:spcBef>
                <a:spcPts val="400"/>
              </a:spcBef>
              <a:spcAft>
                <a:spcPts val="0"/>
              </a:spcAft>
              <a:buClr>
                <a:schemeClr val="dk1"/>
              </a:buClr>
              <a:buFont typeface="Arial"/>
              <a:buChar char="»"/>
              <a:defRPr/>
            </a:lvl7pPr>
            <a:lvl8pPr marL="3429000" indent="-101600" algn="l" rtl="0">
              <a:spcBef>
                <a:spcPts val="400"/>
              </a:spcBef>
              <a:spcAft>
                <a:spcPts val="0"/>
              </a:spcAft>
              <a:buClr>
                <a:schemeClr val="dk1"/>
              </a:buClr>
              <a:buFont typeface="Arial"/>
              <a:buChar char="»"/>
              <a:defRPr/>
            </a:lvl8pPr>
            <a:lvl9pPr marL="3886200" indent="-101600" algn="l" rtl="0">
              <a:spcBef>
                <a:spcPts val="400"/>
              </a:spcBef>
              <a:spcAft>
                <a:spcPts val="0"/>
              </a:spcAft>
              <a:buClr>
                <a:schemeClr val="dk1"/>
              </a:buClr>
              <a:buFont typeface="Arial"/>
              <a:buChar char="»"/>
              <a:defRPr/>
            </a:lvl9pPr>
          </a:lstStyle>
          <a:p>
            <a:endParaRPr dirty="0"/>
          </a:p>
        </p:txBody>
      </p:sp>
      <p:sp>
        <p:nvSpPr>
          <p:cNvPr id="5" name="Rectangle 4">
            <a:extLst>
              <a:ext uri="{FF2B5EF4-FFF2-40B4-BE49-F238E27FC236}">
                <a16:creationId xmlns:a16="http://schemas.microsoft.com/office/drawing/2014/main" id="{B1841298-664A-1B43-AF06-35FB4625D915}"/>
              </a:ext>
            </a:extLst>
          </p:cNvPr>
          <p:cNvSpPr/>
          <p:nvPr userDrawn="1"/>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6" name="Picture 5">
            <a:extLst>
              <a:ext uri="{FF2B5EF4-FFF2-40B4-BE49-F238E27FC236}">
                <a16:creationId xmlns:a16="http://schemas.microsoft.com/office/drawing/2014/main" id="{D59EE881-765C-EC46-B3A9-BF59412F7DD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84395" y="577554"/>
            <a:ext cx="1527194" cy="1350745"/>
          </a:xfrm>
          <a:prstGeom prst="rect">
            <a:avLst/>
          </a:prstGeom>
        </p:spPr>
      </p:pic>
      <p:pic>
        <p:nvPicPr>
          <p:cNvPr id="7" name="Graphic 6">
            <a:extLst>
              <a:ext uri="{FF2B5EF4-FFF2-40B4-BE49-F238E27FC236}">
                <a16:creationId xmlns:a16="http://schemas.microsoft.com/office/drawing/2014/main" id="{EA3264A1-6E39-EC43-BE52-3537FE746FD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35190" y="5957732"/>
            <a:ext cx="1625603" cy="443746"/>
          </a:xfrm>
          <a:prstGeom prst="rect">
            <a:avLst/>
          </a:prstGeom>
        </p:spPr>
      </p:pic>
      <p:pic>
        <p:nvPicPr>
          <p:cNvPr id="8" name="Graphic 7">
            <a:extLst>
              <a:ext uri="{FF2B5EF4-FFF2-40B4-BE49-F238E27FC236}">
                <a16:creationId xmlns:a16="http://schemas.microsoft.com/office/drawing/2014/main" id="{DFB2EA1B-48BA-9E43-BE2B-43B82C81D0A8}"/>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7734264" y="6103732"/>
            <a:ext cx="1409737" cy="231925"/>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Custom Layout">
    <p:spTree>
      <p:nvGrpSpPr>
        <p:cNvPr id="1" name="Shape 25"/>
        <p:cNvGrpSpPr/>
        <p:nvPr/>
      </p:nvGrpSpPr>
      <p:grpSpPr>
        <a:xfrm>
          <a:off x="0" y="0"/>
          <a:ext cx="0" cy="0"/>
          <a:chOff x="0" y="0"/>
          <a:chExt cx="0" cy="0"/>
        </a:xfrm>
      </p:grpSpPr>
      <p:sp>
        <p:nvSpPr>
          <p:cNvPr id="26" name="Shape 26"/>
          <p:cNvSpPr>
            <a:spLocks noGrp="1"/>
          </p:cNvSpPr>
          <p:nvPr>
            <p:ph type="pic" idx="2"/>
          </p:nvPr>
        </p:nvSpPr>
        <p:spPr>
          <a:xfrm>
            <a:off x="1816596" y="355681"/>
            <a:ext cx="8229600" cy="5720167"/>
          </a:xfrm>
          <a:prstGeom prst="rect">
            <a:avLst/>
          </a:prstGeom>
          <a:noFill/>
          <a:ln>
            <a:noFill/>
          </a:ln>
        </p:spPr>
      </p:sp>
      <p:sp>
        <p:nvSpPr>
          <p:cNvPr id="4" name="Rectangle 3">
            <a:extLst>
              <a:ext uri="{FF2B5EF4-FFF2-40B4-BE49-F238E27FC236}">
                <a16:creationId xmlns:a16="http://schemas.microsoft.com/office/drawing/2014/main" id="{E2ECA128-E5B4-5F4D-B4F4-5593F7CCA958}"/>
              </a:ext>
            </a:extLst>
          </p:cNvPr>
          <p:cNvSpPr/>
          <p:nvPr userDrawn="1"/>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5" name="Picture 4">
            <a:extLst>
              <a:ext uri="{FF2B5EF4-FFF2-40B4-BE49-F238E27FC236}">
                <a16:creationId xmlns:a16="http://schemas.microsoft.com/office/drawing/2014/main" id="{A52EF989-4CE1-F74D-8BEF-70031A1869D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84395" y="577554"/>
            <a:ext cx="1527194" cy="1350745"/>
          </a:xfrm>
          <a:prstGeom prst="rect">
            <a:avLst/>
          </a:prstGeom>
        </p:spPr>
      </p:pic>
      <p:pic>
        <p:nvPicPr>
          <p:cNvPr id="6" name="Graphic 5">
            <a:extLst>
              <a:ext uri="{FF2B5EF4-FFF2-40B4-BE49-F238E27FC236}">
                <a16:creationId xmlns:a16="http://schemas.microsoft.com/office/drawing/2014/main" id="{3EA16CC5-B3F1-1749-B4C2-2DED60A929E4}"/>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84395" y="6075848"/>
            <a:ext cx="1625603" cy="443746"/>
          </a:xfrm>
          <a:prstGeom prst="rect">
            <a:avLst/>
          </a:prstGeom>
        </p:spPr>
      </p:pic>
      <p:pic>
        <p:nvPicPr>
          <p:cNvPr id="7" name="Graphic 6">
            <a:extLst>
              <a:ext uri="{FF2B5EF4-FFF2-40B4-BE49-F238E27FC236}">
                <a16:creationId xmlns:a16="http://schemas.microsoft.com/office/drawing/2014/main" id="{D8FA3191-6C46-CB49-AD3A-8235F4F2D1A3}"/>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7670764" y="6222790"/>
            <a:ext cx="1409737" cy="231925"/>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35572058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Shape 8"/>
        <p:cNvGrpSpPr/>
        <p:nvPr/>
      </p:nvGrpSpPr>
      <p:grpSpPr>
        <a:xfrm>
          <a:off x="0" y="0"/>
          <a:ext cx="0" cy="0"/>
          <a:chOff x="0" y="0"/>
          <a:chExt cx="0" cy="0"/>
        </a:xfrm>
      </p:grpSpPr>
      <p:pic>
        <p:nvPicPr>
          <p:cNvPr id="22" name="Picture 21">
            <a:extLst>
              <a:ext uri="{FF2B5EF4-FFF2-40B4-BE49-F238E27FC236}">
                <a16:creationId xmlns:a16="http://schemas.microsoft.com/office/drawing/2014/main" id="{02232604-6C65-004F-A774-D4A8ED2837A3}"/>
              </a:ext>
            </a:extLst>
          </p:cNvPr>
          <p:cNvPicPr>
            <a:picLocks noChangeAspect="1"/>
          </p:cNvPicPr>
          <p:nvPr userDrawn="1"/>
        </p:nvPicPr>
        <p:blipFill>
          <a:blip r:embed="rId6"/>
          <a:stretch>
            <a:fillRect/>
          </a:stretch>
        </p:blipFill>
        <p:spPr>
          <a:xfrm>
            <a:off x="0" y="0"/>
            <a:ext cx="9144000" cy="6858000"/>
          </a:xfrm>
          <a:prstGeom prst="rect">
            <a:avLst/>
          </a:prstGeom>
        </p:spPr>
      </p:pic>
      <p:sp>
        <p:nvSpPr>
          <p:cNvPr id="9" name="Shape 9"/>
          <p:cNvSpPr txBox="1">
            <a:spLocks noGrp="1"/>
          </p:cNvSpPr>
          <p:nvPr>
            <p:ph type="title"/>
          </p:nvPr>
        </p:nvSpPr>
        <p:spPr>
          <a:xfrm>
            <a:off x="1969634" y="339329"/>
            <a:ext cx="8229600" cy="1143000"/>
          </a:xfrm>
          <a:prstGeom prst="rect">
            <a:avLst/>
          </a:prstGeom>
          <a:noFill/>
          <a:ln>
            <a:noFill/>
          </a:ln>
        </p:spPr>
        <p:txBody>
          <a:bodyPr lIns="91425" tIns="91425" rIns="91425" bIns="91425" anchor="t" anchorCtr="0"/>
          <a:lstStyle>
            <a:lvl1pPr marL="0" marR="0" indent="0" algn="l" rtl="0">
              <a:spcBef>
                <a:spcPts val="0"/>
              </a:spcBef>
              <a:spcAft>
                <a:spcPts val="0"/>
              </a:spcAft>
              <a:defRPr/>
            </a:lvl1pPr>
            <a:lvl2pPr marL="0" marR="0" indent="0" algn="l" rtl="0">
              <a:spcBef>
                <a:spcPts val="0"/>
              </a:spcBef>
              <a:spcAft>
                <a:spcPts val="0"/>
              </a:spcAft>
              <a:defRPr/>
            </a:lvl2pPr>
            <a:lvl3pPr marL="0" marR="0" indent="0" algn="l" rtl="0">
              <a:spcBef>
                <a:spcPts val="0"/>
              </a:spcBef>
              <a:spcAft>
                <a:spcPts val="0"/>
              </a:spcAft>
              <a:defRPr/>
            </a:lvl3pPr>
            <a:lvl4pPr marL="0" marR="0" indent="0" algn="l" rtl="0">
              <a:spcBef>
                <a:spcPts val="0"/>
              </a:spcBef>
              <a:spcAft>
                <a:spcPts val="0"/>
              </a:spcAft>
              <a:defRPr/>
            </a:lvl4pPr>
            <a:lvl5pPr marL="0" marR="0" indent="0" algn="l" rtl="0">
              <a:spcBef>
                <a:spcPts val="0"/>
              </a:spcBef>
              <a:spcAft>
                <a:spcPts val="0"/>
              </a:spcAft>
              <a:defRPr/>
            </a:lvl5pPr>
            <a:lvl6pPr marL="457200" marR="0" indent="0" algn="l" rtl="0">
              <a:spcBef>
                <a:spcPts val="0"/>
              </a:spcBef>
              <a:spcAft>
                <a:spcPts val="0"/>
              </a:spcAft>
              <a:defRPr/>
            </a:lvl6pPr>
            <a:lvl7pPr marL="914400" marR="0" indent="0" algn="l" rtl="0">
              <a:spcBef>
                <a:spcPts val="0"/>
              </a:spcBef>
              <a:spcAft>
                <a:spcPts val="0"/>
              </a:spcAft>
              <a:defRPr/>
            </a:lvl7pPr>
            <a:lvl8pPr marL="1371600" marR="0" indent="0" algn="l" rtl="0">
              <a:spcBef>
                <a:spcPts val="0"/>
              </a:spcBef>
              <a:spcAft>
                <a:spcPts val="0"/>
              </a:spcAft>
              <a:defRPr/>
            </a:lvl8pPr>
            <a:lvl9pPr marL="1828800" marR="0" indent="0" algn="l" rtl="0">
              <a:spcBef>
                <a:spcPts val="0"/>
              </a:spcBef>
              <a:spcAft>
                <a:spcPts val="0"/>
              </a:spcAft>
              <a:defRPr/>
            </a:lvl9pPr>
          </a:lstStyle>
          <a:p>
            <a:endParaRPr/>
          </a:p>
        </p:txBody>
      </p:sp>
      <p:sp>
        <p:nvSpPr>
          <p:cNvPr id="10" name="Shape 10"/>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342900" marR="0" indent="-139700" algn="l" rtl="0">
              <a:spcBef>
                <a:spcPts val="640"/>
              </a:spcBef>
              <a:spcAft>
                <a:spcPts val="0"/>
              </a:spcAft>
              <a:buClr>
                <a:schemeClr val="dk1"/>
              </a:buClr>
              <a:buFont typeface="Arial"/>
              <a:buChar char="•"/>
              <a:defRPr/>
            </a:lvl1pPr>
            <a:lvl2pPr marL="742950" marR="0" indent="-107950" algn="l" rtl="0">
              <a:spcBef>
                <a:spcPts val="560"/>
              </a:spcBef>
              <a:spcAft>
                <a:spcPts val="0"/>
              </a:spcAft>
              <a:buClr>
                <a:schemeClr val="dk1"/>
              </a:buClr>
              <a:buFont typeface="Arial"/>
              <a:buChar char="–"/>
              <a:defRPr/>
            </a:lvl2pPr>
            <a:lvl3pPr marL="1143000" marR="0" indent="-76200" algn="l" rtl="0">
              <a:spcBef>
                <a:spcPts val="480"/>
              </a:spcBef>
              <a:spcAft>
                <a:spcPts val="0"/>
              </a:spcAft>
              <a:buClr>
                <a:schemeClr val="dk1"/>
              </a:buClr>
              <a:buFont typeface="Arial"/>
              <a:buChar char="•"/>
              <a:defRPr/>
            </a:lvl3pPr>
            <a:lvl4pPr marL="1600200" marR="0" indent="-101600" algn="l" rtl="0">
              <a:spcBef>
                <a:spcPts val="400"/>
              </a:spcBef>
              <a:spcAft>
                <a:spcPts val="0"/>
              </a:spcAft>
              <a:buClr>
                <a:schemeClr val="dk1"/>
              </a:buClr>
              <a:buFont typeface="Arial"/>
              <a:buChar char="–"/>
              <a:defRPr/>
            </a:lvl4pPr>
            <a:lvl5pPr marL="2057400" marR="0" indent="-101600" algn="l" rtl="0">
              <a:spcBef>
                <a:spcPts val="400"/>
              </a:spcBef>
              <a:spcAft>
                <a:spcPts val="0"/>
              </a:spcAft>
              <a:buClr>
                <a:schemeClr val="dk1"/>
              </a:buClr>
              <a:buFont typeface="Arial"/>
              <a:buChar char="»"/>
              <a:defRPr/>
            </a:lvl5pPr>
            <a:lvl6pPr marL="2514600" marR="0" indent="-101600" algn="l" rtl="0">
              <a:spcBef>
                <a:spcPts val="400"/>
              </a:spcBef>
              <a:spcAft>
                <a:spcPts val="0"/>
              </a:spcAft>
              <a:buClr>
                <a:schemeClr val="dk1"/>
              </a:buClr>
              <a:buFont typeface="Arial"/>
              <a:buChar char="»"/>
              <a:defRPr/>
            </a:lvl6pPr>
            <a:lvl7pPr marL="2971800" marR="0" indent="-101600" algn="l" rtl="0">
              <a:spcBef>
                <a:spcPts val="400"/>
              </a:spcBef>
              <a:spcAft>
                <a:spcPts val="0"/>
              </a:spcAft>
              <a:buClr>
                <a:schemeClr val="dk1"/>
              </a:buClr>
              <a:buFont typeface="Arial"/>
              <a:buChar char="»"/>
              <a:defRPr/>
            </a:lvl7pPr>
            <a:lvl8pPr marL="3429000" marR="0" indent="-101600" algn="l" rtl="0">
              <a:spcBef>
                <a:spcPts val="400"/>
              </a:spcBef>
              <a:spcAft>
                <a:spcPts val="0"/>
              </a:spcAft>
              <a:buClr>
                <a:schemeClr val="dk1"/>
              </a:buClr>
              <a:buFont typeface="Arial"/>
              <a:buChar char="»"/>
              <a:defRPr/>
            </a:lvl8pPr>
            <a:lvl9pPr marL="3886200" marR="0" indent="-101600" algn="l" rtl="0">
              <a:spcBef>
                <a:spcPts val="400"/>
              </a:spcBef>
              <a:spcAft>
                <a:spcPts val="0"/>
              </a:spcAft>
              <a:buClr>
                <a:schemeClr val="dk1"/>
              </a:buClr>
              <a:buFont typeface="Arial"/>
              <a:buChar char="»"/>
              <a:defRPr/>
            </a:lvl9pPr>
          </a:lstStyle>
          <a:p>
            <a:endParaRPr dirty="0"/>
          </a:p>
        </p:txBody>
      </p:sp>
    </p:spTree>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4" r:id="rId4"/>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wav"/><Relationship Id="rId1" Type="http://schemas.microsoft.com/office/2007/relationships/media" Target="../media/media3.wav"/><Relationship Id="rId6" Type="http://schemas.openxmlformats.org/officeDocument/2006/relationships/image" Target="../media/image14.jpeg"/><Relationship Id="rId5" Type="http://schemas.openxmlformats.org/officeDocument/2006/relationships/image" Target="../media/image12.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image" Target="../media/image12.png"/><Relationship Id="rId5" Type="http://schemas.openxmlformats.org/officeDocument/2006/relationships/image" Target="../media/image15.jpe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tif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tif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tif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tif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1.tif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3.tiff"/><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241300" y="857250"/>
            <a:ext cx="1518619" cy="14097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3667194" y="823912"/>
            <a:ext cx="1161982" cy="1547813"/>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0" name="TextBox 29">
            <a:extLst>
              <a:ext uri="{FF2B5EF4-FFF2-40B4-BE49-F238E27FC236}">
                <a16:creationId xmlns:a16="http://schemas.microsoft.com/office/drawing/2014/main" id="{1BBD67B8-DB49-942C-018D-7F74C671F260}"/>
              </a:ext>
            </a:extLst>
          </p:cNvPr>
          <p:cNvSpPr txBox="1"/>
          <p:nvPr/>
        </p:nvSpPr>
        <p:spPr>
          <a:xfrm>
            <a:off x="4945843" y="3816351"/>
            <a:ext cx="3891734" cy="369332"/>
          </a:xfrm>
          <a:prstGeom prst="rect">
            <a:avLst/>
          </a:prstGeom>
          <a:noFill/>
        </p:spPr>
        <p:txBody>
          <a:bodyPr wrap="square" rtlCol="0">
            <a:spAutoFit/>
          </a:bodyPr>
          <a:lstStyle/>
          <a:p>
            <a:r>
              <a:rPr lang="en-US" sz="1800" dirty="0">
                <a:solidFill>
                  <a:srgbClr val="2D3956"/>
                </a:solidFill>
                <a:latin typeface="Tajawal Medium" panose="00000600000000000000" pitchFamily="2" charset="-78"/>
                <a:cs typeface="Tajawal Medium" panose="00000600000000000000" pitchFamily="2" charset="-78"/>
              </a:rPr>
              <a:t>Prepared by Dr. </a:t>
            </a:r>
            <a:r>
              <a:rPr lang="en-US" sz="1800" dirty="0" err="1">
                <a:solidFill>
                  <a:srgbClr val="2D3956"/>
                </a:solidFill>
                <a:latin typeface="Tajawal Medium" panose="00000600000000000000" pitchFamily="2" charset="-78"/>
                <a:cs typeface="Tajawal Medium" panose="00000600000000000000" pitchFamily="2" charset="-78"/>
              </a:rPr>
              <a:t>Ibrahem</a:t>
            </a:r>
            <a:r>
              <a:rPr lang="en-US" sz="1800" dirty="0">
                <a:solidFill>
                  <a:srgbClr val="2D3956"/>
                </a:solidFill>
                <a:latin typeface="Tajawal Medium" panose="00000600000000000000" pitchFamily="2" charset="-78"/>
                <a:cs typeface="Tajawal Medium" panose="00000600000000000000" pitchFamily="2" charset="-78"/>
              </a:rPr>
              <a:t> </a:t>
            </a:r>
            <a:r>
              <a:rPr lang="en-US" sz="1800" dirty="0" err="1">
                <a:solidFill>
                  <a:srgbClr val="2D3956"/>
                </a:solidFill>
                <a:latin typeface="Tajawal Medium" panose="00000600000000000000" pitchFamily="2" charset="-78"/>
                <a:cs typeface="Tajawal Medium" panose="00000600000000000000" pitchFamily="2" charset="-78"/>
              </a:rPr>
              <a:t>Aboelseod</a:t>
            </a:r>
            <a:endParaRPr lang="en-US" sz="18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0" y="842963"/>
            <a:ext cx="5589000" cy="5184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067317" y="2202144"/>
            <a:ext cx="3947985" cy="1661993"/>
          </a:xfrm>
          <a:prstGeom prst="rect">
            <a:avLst/>
          </a:prstGeom>
          <a:noFill/>
        </p:spPr>
        <p:txBody>
          <a:bodyPr wrap="square" rtlCol="0">
            <a:spAutoFit/>
          </a:bodyPr>
          <a:lstStyle/>
          <a:p>
            <a:r>
              <a:rPr lang="en-US" sz="3300" b="1" dirty="0">
                <a:solidFill>
                  <a:srgbClr val="8E5A6D"/>
                </a:solidFill>
                <a:latin typeface="Tajawal Medium" panose="00000600000000000000" pitchFamily="2" charset="-78"/>
                <a:cs typeface="Tajawal Medium" panose="00000600000000000000" pitchFamily="2" charset="-78"/>
              </a:rPr>
              <a:t>Fundamentals </a:t>
            </a:r>
            <a:r>
              <a:rPr lang="en-US" sz="2700" b="1" dirty="0">
                <a:solidFill>
                  <a:srgbClr val="8E5A6D"/>
                </a:solidFill>
                <a:latin typeface="Tajawal Medium" panose="00000600000000000000" pitchFamily="2" charset="-78"/>
                <a:cs typeface="Tajawal Medium" panose="00000600000000000000" pitchFamily="2" charset="-78"/>
              </a:rPr>
              <a:t>of</a:t>
            </a:r>
            <a:r>
              <a:rPr lang="en-US" sz="3300" b="1" dirty="0">
                <a:solidFill>
                  <a:srgbClr val="8E5A6D"/>
                </a:solidFill>
                <a:latin typeface="Tajawal Medium" panose="00000600000000000000" pitchFamily="2" charset="-78"/>
                <a:cs typeface="Tajawal Medium" panose="00000600000000000000" pitchFamily="2" charset="-78"/>
              </a:rPr>
              <a:t> </a:t>
            </a:r>
          </a:p>
          <a:p>
            <a:r>
              <a:rPr lang="en-US" sz="3600" b="1" dirty="0">
                <a:solidFill>
                  <a:srgbClr val="8E5A6D"/>
                </a:solidFill>
                <a:latin typeface="Tajawal Medium" panose="00000600000000000000" pitchFamily="2" charset="-78"/>
                <a:cs typeface="Tajawal Medium" panose="00000600000000000000" pitchFamily="2" charset="-78"/>
              </a:rPr>
              <a:t>Organizational </a:t>
            </a:r>
          </a:p>
          <a:p>
            <a:r>
              <a:rPr lang="en-US" sz="3300" b="1" dirty="0">
                <a:solidFill>
                  <a:srgbClr val="8E5A6D"/>
                </a:solidFill>
                <a:latin typeface="Tajawal Medium" panose="00000600000000000000" pitchFamily="2" charset="-78"/>
                <a:cs typeface="Tajawal Medium" panose="00000600000000000000" pitchFamily="2" charset="-78"/>
              </a:rPr>
              <a:t>Communication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945843" y="5389564"/>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rgbClr val="2D3956"/>
                </a:solidFill>
                <a:latin typeface="Tajawal Medium" panose="00000600000000000000" pitchFamily="2" charset="-78"/>
                <a:cs typeface="Tajawal Medium" panose="00000600000000000000" pitchFamily="2" charset="-78"/>
              </a:rPr>
              <a:t>Lecture  #1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857782" y="513028"/>
            <a:ext cx="2157521" cy="1908245"/>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814590" y="4879850"/>
            <a:ext cx="4036044" cy="101003"/>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9" name="Right Triangle 28">
            <a:extLst>
              <a:ext uri="{FF2B5EF4-FFF2-40B4-BE49-F238E27FC236}">
                <a16:creationId xmlns:a16="http://schemas.microsoft.com/office/drawing/2014/main" id="{BB8EAA74-C5DA-C10D-66E7-603034FB0A86}"/>
              </a:ext>
            </a:extLst>
          </p:cNvPr>
          <p:cNvSpPr/>
          <p:nvPr/>
        </p:nvSpPr>
        <p:spPr>
          <a:xfrm>
            <a:off x="36612" y="2174778"/>
            <a:ext cx="1563588" cy="3857625"/>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35259" y="1136494"/>
            <a:ext cx="1843242" cy="503156"/>
          </a:xfrm>
          <a:prstGeom prst="rect">
            <a:avLst/>
          </a:prstGeom>
        </p:spPr>
      </p:pic>
    </p:spTree>
    <p:extLst>
      <p:ext uri="{BB962C8B-B14F-4D97-AF65-F5344CB8AC3E}">
        <p14:creationId xmlns:p14="http://schemas.microsoft.com/office/powerpoint/2010/main" val="3246255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
        <p:cNvGrpSpPr/>
        <p:nvPr/>
      </p:nvGrpSpPr>
      <p:grpSpPr>
        <a:xfrm>
          <a:off x="0" y="0"/>
          <a:ext cx="0" cy="0"/>
          <a:chOff x="0" y="0"/>
          <a:chExt cx="0" cy="0"/>
        </a:xfrm>
      </p:grpSpPr>
      <p:sp>
        <p:nvSpPr>
          <p:cNvPr id="29" name="Shape 29"/>
          <p:cNvSpPr/>
          <p:nvPr/>
        </p:nvSpPr>
        <p:spPr>
          <a:xfrm>
            <a:off x="0" y="0"/>
            <a:ext cx="9144000" cy="6858000"/>
          </a:xfrm>
          <a:prstGeom prst="rect">
            <a:avLst/>
          </a:prstGeom>
          <a:solidFill>
            <a:srgbClr val="CC6600"/>
          </a:solidFill>
          <a:ln>
            <a:noFill/>
          </a:ln>
        </p:spPr>
        <p:txBody>
          <a:bodyPr lIns="91425" tIns="45700" rIns="91425" bIns="45700" anchor="ctr" anchorCtr="0">
            <a:noAutofit/>
          </a:bodyPr>
          <a:lstStyle/>
          <a:p>
            <a:pPr marL="0" marR="0" lvl="0" indent="0" algn="ctr" rtl="0">
              <a:spcBef>
                <a:spcPts val="0"/>
              </a:spcBef>
              <a:spcAft>
                <a:spcPts val="0"/>
              </a:spcAft>
              <a:buNone/>
            </a:pPr>
            <a:endParaRPr sz="1800" b="0" i="0" u="none" strike="noStrike" cap="none" baseline="0">
              <a:solidFill>
                <a:srgbClr val="FFFFFF"/>
              </a:solidFill>
              <a:latin typeface="Arial"/>
              <a:ea typeface="Arial"/>
              <a:cs typeface="Arial"/>
              <a:sym typeface="Arial"/>
            </a:endParaRPr>
          </a:p>
        </p:txBody>
      </p:sp>
      <p:sp>
        <p:nvSpPr>
          <p:cNvPr id="30" name="Shape 30"/>
          <p:cNvSpPr txBox="1">
            <a:spLocks noGrp="1"/>
          </p:cNvSpPr>
          <p:nvPr>
            <p:ph type="ctrTitle"/>
          </p:nvPr>
        </p:nvSpPr>
        <p:spPr>
          <a:xfrm>
            <a:off x="0" y="1022350"/>
            <a:ext cx="9144000" cy="1900237"/>
          </a:xfrm>
          <a:prstGeom prst="rect">
            <a:avLst/>
          </a:prstGeom>
          <a:solidFill>
            <a:srgbClr val="44969F"/>
          </a:solidFill>
          <a:ln>
            <a:noFill/>
          </a:ln>
        </p:spPr>
        <p:txBody>
          <a:bodyPr lIns="475487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a:solidFill>
                  <a:schemeClr val="lt1"/>
                </a:solidFill>
                <a:latin typeface="Arial"/>
                <a:ea typeface="Arial"/>
                <a:cs typeface="Arial"/>
                <a:sym typeface="Arial"/>
              </a:rPr>
              <a:t>Shockley-Zalabak, </a:t>
            </a:r>
            <a:br>
              <a:rPr lang="en-US" sz="2800" b="1" i="0" u="none" strike="noStrike" cap="none" baseline="0">
                <a:solidFill>
                  <a:schemeClr val="lt1"/>
                </a:solidFill>
                <a:latin typeface="Arial"/>
                <a:ea typeface="Arial"/>
                <a:cs typeface="Arial"/>
                <a:sym typeface="Arial"/>
              </a:rPr>
            </a:br>
            <a:r>
              <a:rPr lang="en-US" sz="2800" b="1" i="0" u="none" strike="noStrike" cap="none" baseline="0">
                <a:solidFill>
                  <a:schemeClr val="lt1"/>
                </a:solidFill>
                <a:latin typeface="Arial"/>
                <a:ea typeface="Arial"/>
                <a:cs typeface="Arial"/>
                <a:sym typeface="Arial"/>
              </a:rPr>
              <a:t>9e Update</a:t>
            </a:r>
            <a:br>
              <a:rPr lang="en-US" sz="3000" b="1" i="0" u="none" strike="noStrike" cap="none" baseline="0">
                <a:solidFill>
                  <a:schemeClr val="lt1"/>
                </a:solidFill>
                <a:latin typeface="Arial"/>
                <a:ea typeface="Arial"/>
                <a:cs typeface="Arial"/>
                <a:sym typeface="Arial"/>
              </a:rPr>
            </a:br>
            <a:r>
              <a:rPr lang="en-US" sz="3000" b="1" i="0" u="none" strike="noStrike" cap="none" baseline="0">
                <a:solidFill>
                  <a:schemeClr val="lt1"/>
                </a:solidFill>
                <a:latin typeface="Arial"/>
                <a:ea typeface="Arial"/>
                <a:cs typeface="Arial"/>
                <a:sym typeface="Arial"/>
              </a:rPr>
              <a:t> </a:t>
            </a:r>
            <a:r>
              <a:rPr lang="en-US" sz="1800" b="1" i="0" u="none" strike="noStrike" cap="none" baseline="0">
                <a:solidFill>
                  <a:schemeClr val="lt1"/>
                </a:solidFill>
                <a:latin typeface="Arial"/>
                <a:ea typeface="Arial"/>
                <a:cs typeface="Arial"/>
                <a:sym typeface="Arial"/>
              </a:rPr>
              <a:t>Pamela S. Shockley-Zalabak</a:t>
            </a:r>
            <a:br>
              <a:rPr lang="en-US" sz="1800" b="1" i="0" u="none" strike="noStrike" cap="none" baseline="0">
                <a:solidFill>
                  <a:schemeClr val="lt1"/>
                </a:solidFill>
                <a:latin typeface="Arial"/>
                <a:ea typeface="Arial"/>
                <a:cs typeface="Arial"/>
                <a:sym typeface="Arial"/>
              </a:rPr>
            </a:br>
            <a:endParaRPr lang="en-US" sz="1800" b="1" i="0" u="none" strike="noStrike" cap="none" baseline="0">
              <a:solidFill>
                <a:schemeClr val="lt1"/>
              </a:solidFill>
              <a:latin typeface="Arial"/>
              <a:ea typeface="Arial"/>
              <a:cs typeface="Arial"/>
              <a:sym typeface="Arial"/>
            </a:endParaRPr>
          </a:p>
        </p:txBody>
      </p:sp>
      <p:sp>
        <p:nvSpPr>
          <p:cNvPr id="32" name="Shape 32"/>
          <p:cNvSpPr txBox="1">
            <a:spLocks noGrp="1"/>
          </p:cNvSpPr>
          <p:nvPr>
            <p:ph type="subTitle" idx="1"/>
          </p:nvPr>
        </p:nvSpPr>
        <p:spPr>
          <a:xfrm>
            <a:off x="4640262" y="3073400"/>
            <a:ext cx="4503736" cy="2427989"/>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lt1"/>
              </a:buClr>
              <a:buSzPct val="25000"/>
              <a:buFont typeface="Arial"/>
              <a:buNone/>
            </a:pPr>
            <a:r>
              <a:rPr lang="en-US" sz="3200" b="1" i="0" u="none" strike="noStrike" cap="none" baseline="0" dirty="0">
                <a:solidFill>
                  <a:schemeClr val="lt1"/>
                </a:solidFill>
                <a:latin typeface="Arial"/>
                <a:ea typeface="Arial"/>
                <a:cs typeface="Arial"/>
                <a:sym typeface="Arial"/>
              </a:rPr>
              <a:t>Chapter 1</a:t>
            </a:r>
          </a:p>
          <a:p>
            <a:pPr marL="0" marR="0" lvl="0" indent="0" algn="l" rtl="0">
              <a:spcBef>
                <a:spcPts val="480"/>
              </a:spcBef>
              <a:spcAft>
                <a:spcPts val="0"/>
              </a:spcAft>
              <a:buClr>
                <a:schemeClr val="lt1"/>
              </a:buClr>
              <a:buSzPct val="25000"/>
              <a:buFont typeface="Arial"/>
              <a:buNone/>
            </a:pPr>
            <a:r>
              <a:rPr lang="en-US" sz="2400" b="1" i="0" u="none" strike="noStrike" cap="none" baseline="0" dirty="0">
                <a:solidFill>
                  <a:schemeClr val="lt1"/>
                </a:solidFill>
                <a:latin typeface="Arial"/>
                <a:ea typeface="Arial"/>
                <a:cs typeface="Arial"/>
                <a:sym typeface="Arial"/>
              </a:rPr>
              <a:t>Organizational Communication: A Competency-Based Approach</a:t>
            </a:r>
          </a:p>
        </p:txBody>
      </p:sp>
      <p:pic>
        <p:nvPicPr>
          <p:cNvPr id="33" name="Shape 33"/>
          <p:cNvPicPr preferRelativeResize="0"/>
          <p:nvPr/>
        </p:nvPicPr>
        <p:blipFill rotWithShape="1">
          <a:blip r:embed="rId5">
            <a:alphaModFix/>
          </a:blip>
          <a:srcRect/>
          <a:stretch/>
        </p:blipFill>
        <p:spPr>
          <a:xfrm rot="-197235">
            <a:off x="517524" y="604837"/>
            <a:ext cx="3681413" cy="4598986"/>
          </a:xfrm>
          <a:prstGeom prst="rect">
            <a:avLst/>
          </a:prstGeom>
          <a:noFill/>
          <a:ln w="57150" cap="flat">
            <a:solidFill>
              <a:schemeClr val="accent3"/>
            </a:solidFill>
            <a:prstDash val="solid"/>
            <a:round/>
            <a:headEnd type="none" w="med" len="med"/>
            <a:tailEnd type="none" w="med" len="med"/>
          </a:ln>
        </p:spPr>
      </p:pic>
      <p:sp>
        <p:nvSpPr>
          <p:cNvPr id="34" name="Shape 34"/>
          <p:cNvSpPr txBox="1"/>
          <p:nvPr/>
        </p:nvSpPr>
        <p:spPr>
          <a:xfrm>
            <a:off x="1070811" y="934174"/>
            <a:ext cx="2743199" cy="3877985"/>
          </a:xfrm>
          <a:prstGeom prst="rect">
            <a:avLst/>
          </a:prstGeom>
          <a:solidFill>
            <a:schemeClr val="lt1"/>
          </a:solidFill>
          <a:ln>
            <a:noFill/>
          </a:ln>
        </p:spPr>
        <p:txBody>
          <a:bodyPr lIns="91425" tIns="45700" rIns="91425" bIns="45700" anchor="t" anchorCtr="0">
            <a:noAutofit/>
          </a:bodyPr>
          <a:lstStyle/>
          <a:p>
            <a:pPr marL="0" marR="0" lvl="0" indent="0" algn="ctr" rtl="0">
              <a:spcBef>
                <a:spcPts val="0"/>
              </a:spcBef>
              <a:spcAft>
                <a:spcPts val="0"/>
              </a:spcAft>
              <a:buSzPct val="25000"/>
              <a:buNone/>
            </a:pPr>
            <a:r>
              <a:rPr lang="en-US" sz="4800" b="1" i="0" u="none" strike="noStrike" cap="none" baseline="0">
                <a:solidFill>
                  <a:srgbClr val="FF0000"/>
                </a:solidFill>
                <a:latin typeface="Arial"/>
                <a:ea typeface="Arial"/>
                <a:cs typeface="Arial"/>
                <a:sym typeface="Arial"/>
              </a:rPr>
              <a:t>FPO for Cover Image</a:t>
            </a:r>
          </a:p>
          <a:p>
            <a:pPr marL="0" marR="0" lvl="0" indent="0" algn="ctr" rtl="0">
              <a:spcBef>
                <a:spcPts val="0"/>
              </a:spcBef>
              <a:spcAft>
                <a:spcPts val="0"/>
              </a:spcAft>
              <a:buNone/>
            </a:pPr>
            <a:endParaRPr sz="4800" b="1" i="0" u="none" strike="noStrike" cap="none" baseline="0">
              <a:solidFill>
                <a:srgbClr val="B5B5B5"/>
              </a:solidFill>
              <a:latin typeface="Arial"/>
              <a:ea typeface="Arial"/>
              <a:cs typeface="Arial"/>
              <a:sym typeface="Arial"/>
            </a:endParaRPr>
          </a:p>
          <a:p>
            <a:pPr marL="0" marR="0" lvl="0" indent="0" algn="l" rtl="0">
              <a:spcBef>
                <a:spcPts val="0"/>
              </a:spcBef>
              <a:spcAft>
                <a:spcPts val="0"/>
              </a:spcAft>
              <a:buNone/>
            </a:pPr>
            <a:endParaRPr sz="1800" b="1" i="0" u="none" strike="noStrike" cap="none" baseline="0">
              <a:solidFill>
                <a:srgbClr val="B5B5B5"/>
              </a:solidFill>
              <a:latin typeface="Arial"/>
              <a:ea typeface="Arial"/>
              <a:cs typeface="Arial"/>
              <a:sym typeface="Arial"/>
            </a:endParaRPr>
          </a:p>
          <a:p>
            <a:pPr marL="0" marR="0" lvl="0" indent="0" algn="l" rtl="0">
              <a:spcBef>
                <a:spcPts val="0"/>
              </a:spcBef>
              <a:spcAft>
                <a:spcPts val="0"/>
              </a:spcAft>
              <a:buNone/>
            </a:pPr>
            <a:endParaRPr sz="1800" b="1" i="0" u="none" strike="noStrike" cap="none" baseline="0">
              <a:solidFill>
                <a:srgbClr val="B5B5B5"/>
              </a:solidFill>
              <a:latin typeface="Arial"/>
              <a:ea typeface="Arial"/>
              <a:cs typeface="Arial"/>
              <a:sym typeface="Arial"/>
            </a:endParaRPr>
          </a:p>
          <a:p>
            <a:pPr marL="0" marR="0" lvl="0" indent="0" algn="l" rtl="0">
              <a:spcBef>
                <a:spcPts val="0"/>
              </a:spcBef>
              <a:spcAft>
                <a:spcPts val="0"/>
              </a:spcAft>
              <a:buNone/>
            </a:pPr>
            <a:endParaRPr sz="1800" b="1" i="0" u="none" strike="noStrike" cap="none" baseline="0">
              <a:solidFill>
                <a:srgbClr val="B5B5B5"/>
              </a:solidFill>
              <a:latin typeface="Arial"/>
              <a:ea typeface="Arial"/>
              <a:cs typeface="Arial"/>
              <a:sym typeface="Arial"/>
            </a:endParaRPr>
          </a:p>
        </p:txBody>
      </p:sp>
      <p:pic>
        <p:nvPicPr>
          <p:cNvPr id="35" name="Shape 35"/>
          <p:cNvPicPr preferRelativeResize="0"/>
          <p:nvPr/>
        </p:nvPicPr>
        <p:blipFill rotWithShape="1">
          <a:blip r:embed="rId6">
            <a:alphaModFix/>
          </a:blip>
          <a:srcRect/>
          <a:stretch/>
        </p:blipFill>
        <p:spPr>
          <a:xfrm>
            <a:off x="292606" y="389630"/>
            <a:ext cx="4299610" cy="5628397"/>
          </a:xfrm>
          <a:prstGeom prst="rect">
            <a:avLst/>
          </a:prstGeom>
          <a:noFill/>
          <a:ln>
            <a:noFill/>
          </a:ln>
        </p:spPr>
      </p:pic>
      <p:pic>
        <p:nvPicPr>
          <p:cNvPr id="2" name="intro zero -ppt1.mp3">
            <a:hlinkClick r:id="" action="ppaction://media"/>
            <a:extLst>
              <a:ext uri="{FF2B5EF4-FFF2-40B4-BE49-F238E27FC236}">
                <a16:creationId xmlns:a16="http://schemas.microsoft.com/office/drawing/2014/main" id="{6CF372A0-727D-3A46-9E2B-931C83DAB00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968538" y="5305589"/>
            <a:ext cx="812800" cy="812800"/>
          </a:xfrm>
          <a:prstGeom prst="rect">
            <a:avLst/>
          </a:prstGeom>
        </p:spPr>
      </p:pic>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79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23E8F-E19D-DC42-B107-4F0667FCBD4C}"/>
              </a:ext>
            </a:extLst>
          </p:cNvPr>
          <p:cNvSpPr>
            <a:spLocks noGrp="1"/>
          </p:cNvSpPr>
          <p:nvPr>
            <p:ph type="title"/>
          </p:nvPr>
        </p:nvSpPr>
        <p:spPr>
          <a:xfrm>
            <a:off x="1969634" y="342900"/>
            <a:ext cx="8229600" cy="1143000"/>
          </a:xfrm>
        </p:spPr>
        <p:txBody>
          <a:bodyPr/>
          <a:lstStyle/>
          <a:p>
            <a:pPr>
              <a:buSzPct val="25000"/>
            </a:pPr>
            <a:r>
              <a:rPr lang="en-US" sz="3600" b="1" dirty="0">
                <a:solidFill>
                  <a:srgbClr val="009999"/>
                </a:solidFill>
              </a:rPr>
              <a:t>Please Welcome Mr. Sultan</a:t>
            </a:r>
          </a:p>
        </p:txBody>
      </p:sp>
      <p:pic>
        <p:nvPicPr>
          <p:cNvPr id="4" name="Untitled.mp4">
            <a:hlinkClick r:id="" action="ppaction://media"/>
            <a:extLst>
              <a:ext uri="{FF2B5EF4-FFF2-40B4-BE49-F238E27FC236}">
                <a16:creationId xmlns:a16="http://schemas.microsoft.com/office/drawing/2014/main" id="{5BBD0562-B7E5-B241-9AC7-952BD397D46F}"/>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969634" y="1524000"/>
            <a:ext cx="5537200" cy="4152900"/>
          </a:xfrm>
          <a:prstGeom prst="rect">
            <a:avLst/>
          </a:prstGeom>
        </p:spPr>
      </p:pic>
    </p:spTree>
    <p:extLst>
      <p:ext uri="{BB962C8B-B14F-4D97-AF65-F5344CB8AC3E}">
        <p14:creationId xmlns:p14="http://schemas.microsoft.com/office/powerpoint/2010/main" val="2618021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325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0"/>
        <p:cNvGrpSpPr/>
        <p:nvPr/>
      </p:nvGrpSpPr>
      <p:grpSpPr>
        <a:xfrm>
          <a:off x="0" y="0"/>
          <a:ext cx="0" cy="0"/>
          <a:chOff x="0" y="0"/>
          <a:chExt cx="0" cy="0"/>
        </a:xfrm>
      </p:grpSpPr>
      <p:sp>
        <p:nvSpPr>
          <p:cNvPr id="41" name="Shape 41"/>
          <p:cNvSpPr txBox="1">
            <a:spLocks noGrp="1"/>
          </p:cNvSpPr>
          <p:nvPr>
            <p:ph type="title"/>
          </p:nvPr>
        </p:nvSpPr>
        <p:spPr>
          <a:xfrm>
            <a:off x="1828800" y="415005"/>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Learning Objectives </a:t>
            </a:r>
            <a:r>
              <a:rPr lang="en-US" sz="2400" b="1" i="0" u="none" strike="noStrike" cap="none" baseline="0" dirty="0">
                <a:solidFill>
                  <a:srgbClr val="009999"/>
                </a:solidFill>
                <a:latin typeface="Arial"/>
                <a:ea typeface="Arial"/>
                <a:cs typeface="Arial"/>
                <a:sym typeface="Arial"/>
              </a:rPr>
              <a:t>(1 of 3)</a:t>
            </a:r>
          </a:p>
        </p:txBody>
      </p:sp>
      <p:sp>
        <p:nvSpPr>
          <p:cNvPr id="42" name="Shape 42"/>
          <p:cNvSpPr txBox="1">
            <a:spLocks noGrp="1"/>
          </p:cNvSpPr>
          <p:nvPr>
            <p:ph type="body" idx="1"/>
          </p:nvPr>
        </p:nvSpPr>
        <p:spPr>
          <a:xfrm>
            <a:off x="228600" y="1558005"/>
            <a:ext cx="8709285" cy="5325395"/>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Font typeface="Arial"/>
              <a:buNone/>
            </a:pPr>
            <a:endParaRPr sz="2000" b="1" i="0" u="none" strike="noStrike" cap="none" baseline="0" dirty="0">
              <a:solidFill>
                <a:schemeClr val="dk1"/>
              </a:solidFill>
              <a:latin typeface="Arial"/>
              <a:ea typeface="Arial"/>
              <a:cs typeface="Arial"/>
              <a:sym typeface="Arial"/>
            </a:endParaRPr>
          </a:p>
          <a:p>
            <a:pPr marL="0" marR="0" lvl="0" indent="0" algn="l" rtl="0">
              <a:spcBef>
                <a:spcPts val="640"/>
              </a:spcBef>
              <a:spcAft>
                <a:spcPts val="0"/>
              </a:spcAft>
              <a:buClr>
                <a:schemeClr val="dk1"/>
              </a:buClr>
              <a:buSzPct val="25000"/>
              <a:buFont typeface="Arial"/>
              <a:buNone/>
            </a:pPr>
            <a:r>
              <a:rPr lang="en-US" sz="2400" b="1" i="0" u="none" strike="noStrike" cap="none" baseline="0" dirty="0">
                <a:solidFill>
                  <a:schemeClr val="dk1"/>
                </a:solidFill>
                <a:latin typeface="Arial"/>
                <a:ea typeface="Arial"/>
                <a:cs typeface="Arial"/>
                <a:sym typeface="Arial"/>
              </a:rPr>
              <a:t>1.1   </a:t>
            </a:r>
            <a:r>
              <a:rPr lang="en-US" sz="2400" b="0" i="0" u="none" strike="noStrike" cap="none" baseline="0" dirty="0">
                <a:solidFill>
                  <a:schemeClr val="dk1"/>
                </a:solidFill>
                <a:latin typeface="Arial"/>
                <a:ea typeface="Arial"/>
                <a:cs typeface="Arial"/>
                <a:sym typeface="Arial"/>
              </a:rPr>
              <a:t>Examine the factors that have changed organizations and the way people work</a:t>
            </a:r>
          </a:p>
          <a:p>
            <a:pPr marL="0" marR="0" lvl="0" indent="0" algn="l" rtl="0">
              <a:spcBef>
                <a:spcPts val="640"/>
              </a:spcBef>
              <a:spcAft>
                <a:spcPts val="0"/>
              </a:spcAft>
              <a:buClr>
                <a:schemeClr val="dk1"/>
              </a:buClr>
              <a:buSzPct val="25000"/>
              <a:buFont typeface="Arial"/>
              <a:buNone/>
            </a:pPr>
            <a:r>
              <a:rPr lang="en-US" sz="2400" b="1" i="0" u="none" strike="noStrike" cap="none" baseline="0" dirty="0">
                <a:solidFill>
                  <a:schemeClr val="dk1"/>
                </a:solidFill>
                <a:latin typeface="Arial"/>
                <a:ea typeface="Arial"/>
                <a:cs typeface="Arial"/>
                <a:sym typeface="Arial"/>
              </a:rPr>
              <a:t>1.2   </a:t>
            </a:r>
            <a:r>
              <a:rPr lang="en-US" sz="2400" b="0" i="0" u="none" strike="noStrike" cap="none" baseline="0" dirty="0">
                <a:solidFill>
                  <a:schemeClr val="dk1"/>
                </a:solidFill>
                <a:latin typeface="Arial"/>
                <a:ea typeface="Arial"/>
                <a:cs typeface="Arial"/>
                <a:sym typeface="Arial"/>
              </a:rPr>
              <a:t>Recognize communication to be fundamental to the process of organizing</a:t>
            </a:r>
          </a:p>
          <a:p>
            <a:pPr marL="0" marR="0" lvl="0" indent="0" algn="l" rtl="0">
              <a:spcBef>
                <a:spcPts val="640"/>
              </a:spcBef>
              <a:spcAft>
                <a:spcPts val="0"/>
              </a:spcAft>
              <a:buClr>
                <a:schemeClr val="dk1"/>
              </a:buClr>
              <a:buSzPct val="25000"/>
              <a:buFont typeface="Arial"/>
              <a:buNone/>
            </a:pPr>
            <a:r>
              <a:rPr lang="en-US" sz="2400" b="1" i="0" u="none" strike="noStrike" cap="none" baseline="0" dirty="0">
                <a:solidFill>
                  <a:schemeClr val="dk1"/>
                </a:solidFill>
                <a:latin typeface="Arial"/>
                <a:ea typeface="Arial"/>
                <a:cs typeface="Arial"/>
                <a:sym typeface="Arial"/>
              </a:rPr>
              <a:t>1.3</a:t>
            </a:r>
            <a:r>
              <a:rPr lang="en-US" sz="2400" b="0" i="0" u="none" strike="noStrike" cap="none" baseline="0" dirty="0">
                <a:solidFill>
                  <a:schemeClr val="dk1"/>
                </a:solidFill>
                <a:latin typeface="Arial"/>
                <a:ea typeface="Arial"/>
                <a:cs typeface="Arial"/>
                <a:sym typeface="Arial"/>
              </a:rPr>
              <a:t>   Describe communication in the information- rich world</a:t>
            </a:r>
          </a:p>
          <a:p>
            <a:pPr marL="0" marR="0" lvl="0" indent="0" algn="l" rtl="0">
              <a:spcBef>
                <a:spcPts val="640"/>
              </a:spcBef>
              <a:spcAft>
                <a:spcPts val="0"/>
              </a:spcAft>
              <a:buClr>
                <a:schemeClr val="dk1"/>
              </a:buClr>
              <a:buSzPct val="25000"/>
              <a:buFont typeface="Arial"/>
              <a:buNone/>
            </a:pPr>
            <a:r>
              <a:rPr lang="en-US" sz="2400" b="1" i="0" u="none" strike="noStrike" cap="none" baseline="0" dirty="0">
                <a:solidFill>
                  <a:schemeClr val="dk1"/>
                </a:solidFill>
                <a:latin typeface="Arial"/>
                <a:ea typeface="Arial"/>
                <a:cs typeface="Arial"/>
                <a:sym typeface="Arial"/>
              </a:rPr>
              <a:t>1.4</a:t>
            </a:r>
            <a:r>
              <a:rPr lang="en-US" sz="2400" b="0" i="0" u="none" strike="noStrike" cap="none" baseline="0" dirty="0">
                <a:solidFill>
                  <a:schemeClr val="dk1"/>
                </a:solidFill>
                <a:latin typeface="Arial"/>
                <a:ea typeface="Arial"/>
                <a:cs typeface="Arial"/>
                <a:sym typeface="Arial"/>
              </a:rPr>
              <a:t>   Recognize communication as a key to organizational excellence</a:t>
            </a:r>
          </a:p>
          <a:p>
            <a:pPr marL="0" marR="0" lvl="0" indent="0" algn="l" rtl="0">
              <a:spcBef>
                <a:spcPts val="560"/>
              </a:spcBef>
              <a:spcAft>
                <a:spcPts val="0"/>
              </a:spcAft>
              <a:buClr>
                <a:schemeClr val="dk1"/>
              </a:buClr>
              <a:buFont typeface="Arial"/>
              <a:buNone/>
            </a:pPr>
            <a:endParaRPr sz="2000" b="0" i="0" u="none" strike="noStrike" cap="none" baseline="0" dirty="0">
              <a:solidFill>
                <a:schemeClr val="dk1"/>
              </a:solidFill>
              <a:latin typeface="Arial"/>
              <a:ea typeface="Arial"/>
              <a:cs typeface="Arial"/>
              <a:sym typeface="Arial"/>
            </a:endParaRPr>
          </a:p>
          <a:p>
            <a:pPr marL="0" marR="0" lvl="0" indent="0" algn="l" rtl="0">
              <a:spcBef>
                <a:spcPts val="560"/>
              </a:spcBef>
              <a:spcAft>
                <a:spcPts val="0"/>
              </a:spcAft>
              <a:buClr>
                <a:schemeClr val="dk1"/>
              </a:buClr>
              <a:buFont typeface="Arial"/>
              <a:buNone/>
            </a:pPr>
            <a:endParaRPr sz="2000" b="0" i="0" u="none" strike="noStrike" cap="none" baseline="0" dirty="0">
              <a:solidFill>
                <a:schemeClr val="dk1"/>
              </a:solidFill>
              <a:latin typeface="Arial"/>
              <a:ea typeface="Arial"/>
              <a:cs typeface="Arial"/>
              <a:sym typeface="Arial"/>
            </a:endParaRPr>
          </a:p>
          <a:p>
            <a:pPr marL="0" marR="0" lvl="0" indent="0" algn="l" rtl="0">
              <a:spcBef>
                <a:spcPts val="560"/>
              </a:spcBef>
              <a:spcAft>
                <a:spcPts val="0"/>
              </a:spcAft>
              <a:buClr>
                <a:schemeClr val="dk1"/>
              </a:buClr>
              <a:buFont typeface="Arial"/>
              <a:buNone/>
            </a:pPr>
            <a:endParaRPr sz="2000" b="0" i="0" u="none" strike="noStrike" cap="none" baseline="0" dirty="0">
              <a:solidFill>
                <a:schemeClr val="dk1"/>
              </a:solidFill>
              <a:latin typeface="Arial"/>
              <a:ea typeface="Arial"/>
              <a:cs typeface="Arial"/>
              <a:sym typeface="Arial"/>
            </a:endParaRPr>
          </a:p>
        </p:txBody>
      </p:sp>
    </p:spTree>
  </p:cSld>
  <p:clrMapOvr>
    <a:masterClrMapping/>
  </p:clrMapOvr>
  <p:transition spd="slow">
    <p:cu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Shape 49"/>
          <p:cNvSpPr txBox="1">
            <a:spLocks noGrp="1"/>
          </p:cNvSpPr>
          <p:nvPr>
            <p:ph type="title"/>
          </p:nvPr>
        </p:nvSpPr>
        <p:spPr>
          <a:xfrm>
            <a:off x="1828800" y="5334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Learning Objectives </a:t>
            </a:r>
            <a:r>
              <a:rPr lang="en-US" sz="2400" b="1" i="0" u="none" strike="noStrike" cap="none" baseline="0" dirty="0">
                <a:solidFill>
                  <a:srgbClr val="009999"/>
                </a:solidFill>
                <a:latin typeface="Arial"/>
                <a:ea typeface="Arial"/>
                <a:cs typeface="Arial"/>
                <a:sym typeface="Arial"/>
              </a:rPr>
              <a:t>(2 of 3)</a:t>
            </a:r>
          </a:p>
        </p:txBody>
      </p:sp>
      <p:sp>
        <p:nvSpPr>
          <p:cNvPr id="50" name="Shape 50"/>
          <p:cNvSpPr txBox="1">
            <a:spLocks noGrp="1"/>
          </p:cNvSpPr>
          <p:nvPr>
            <p:ph type="body" idx="1"/>
          </p:nvPr>
        </p:nvSpPr>
        <p:spPr>
          <a:xfrm>
            <a:off x="609600" y="1676400"/>
            <a:ext cx="8709285" cy="5325395"/>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Font typeface="Arial"/>
              <a:buNone/>
            </a:pPr>
            <a:endParaRPr sz="2800" b="1" i="0" u="none" strike="noStrike" cap="none" baseline="0" dirty="0">
              <a:solidFill>
                <a:schemeClr val="dk1"/>
              </a:solidFill>
              <a:latin typeface="Arial"/>
              <a:ea typeface="Arial"/>
              <a:cs typeface="Arial"/>
              <a:sym typeface="Arial"/>
            </a:endParaRPr>
          </a:p>
          <a:p>
            <a:pPr marL="0" marR="0" lvl="0" indent="0" algn="l" rtl="0">
              <a:spcBef>
                <a:spcPts val="640"/>
              </a:spcBef>
              <a:spcAft>
                <a:spcPts val="0"/>
              </a:spcAft>
              <a:buClr>
                <a:schemeClr val="dk1"/>
              </a:buClr>
              <a:buSzPct val="25000"/>
              <a:buFont typeface="Arial"/>
              <a:buNone/>
            </a:pPr>
            <a:r>
              <a:rPr lang="en-US" sz="3200" b="1" i="0" u="none" strike="noStrike" cap="none" baseline="0" dirty="0">
                <a:solidFill>
                  <a:schemeClr val="dk1"/>
                </a:solidFill>
                <a:latin typeface="Arial"/>
                <a:ea typeface="Arial"/>
                <a:cs typeface="Arial"/>
                <a:sym typeface="Arial"/>
              </a:rPr>
              <a:t>1.5 </a:t>
            </a:r>
            <a:r>
              <a:rPr lang="en-US" sz="3200" b="0" i="0" u="none" strike="noStrike" cap="none" baseline="0" dirty="0">
                <a:solidFill>
                  <a:schemeClr val="dk1"/>
                </a:solidFill>
                <a:latin typeface="Arial"/>
                <a:ea typeface="Arial"/>
                <a:cs typeface="Arial"/>
                <a:sym typeface="Arial"/>
              </a:rPr>
              <a:t>Report communication competency as a personal and organizational need</a:t>
            </a:r>
          </a:p>
          <a:p>
            <a:pPr marL="0" marR="0" lvl="0" indent="0" algn="l" rtl="0">
              <a:spcBef>
                <a:spcPts val="640"/>
              </a:spcBef>
              <a:spcAft>
                <a:spcPts val="0"/>
              </a:spcAft>
              <a:buClr>
                <a:schemeClr val="dk1"/>
              </a:buClr>
              <a:buSzPct val="25000"/>
              <a:buFont typeface="Arial"/>
              <a:buNone/>
            </a:pPr>
            <a:r>
              <a:rPr lang="en-US" sz="3200" b="1" i="0" u="none" strike="noStrike" cap="none" baseline="0" dirty="0">
                <a:solidFill>
                  <a:schemeClr val="dk1"/>
                </a:solidFill>
                <a:latin typeface="Arial"/>
                <a:ea typeface="Arial"/>
                <a:cs typeface="Arial"/>
                <a:sym typeface="Arial"/>
              </a:rPr>
              <a:t>1.6</a:t>
            </a:r>
            <a:r>
              <a:rPr lang="en-US" sz="3200" b="0" i="0" u="none" strike="noStrike" cap="none" baseline="0" dirty="0">
                <a:solidFill>
                  <a:schemeClr val="dk1"/>
                </a:solidFill>
                <a:latin typeface="Arial"/>
                <a:ea typeface="Arial"/>
                <a:cs typeface="Arial"/>
                <a:sym typeface="Arial"/>
              </a:rPr>
              <a:t>   Describe the human communication process</a:t>
            </a:r>
          </a:p>
          <a:p>
            <a:pPr marL="0" marR="0" lvl="0" indent="0" algn="l" rtl="0">
              <a:spcBef>
                <a:spcPts val="640"/>
              </a:spcBef>
              <a:spcAft>
                <a:spcPts val="0"/>
              </a:spcAft>
              <a:buClr>
                <a:schemeClr val="dk1"/>
              </a:buClr>
              <a:buSzPct val="25000"/>
              <a:buFont typeface="Arial"/>
              <a:buNone/>
            </a:pPr>
            <a:r>
              <a:rPr lang="en-US" sz="3200" b="1" i="0" u="none" strike="noStrike" cap="none" baseline="0" dirty="0">
                <a:solidFill>
                  <a:schemeClr val="dk1"/>
                </a:solidFill>
                <a:latin typeface="Arial"/>
                <a:ea typeface="Arial"/>
                <a:cs typeface="Arial"/>
                <a:sym typeface="Arial"/>
              </a:rPr>
              <a:t>1.7</a:t>
            </a:r>
            <a:r>
              <a:rPr lang="en-US" sz="3200" b="0" i="0" u="none" strike="noStrike" cap="none" baseline="0" dirty="0">
                <a:solidFill>
                  <a:schemeClr val="dk1"/>
                </a:solidFill>
                <a:latin typeface="Arial"/>
                <a:ea typeface="Arial"/>
                <a:cs typeface="Arial"/>
                <a:sym typeface="Arial"/>
              </a:rPr>
              <a:t>   Develop awareness of our personal communication competencies</a:t>
            </a:r>
          </a:p>
          <a:p>
            <a:pPr marL="0" marR="0" lvl="0" indent="0" algn="l" rtl="0">
              <a:spcBef>
                <a:spcPts val="64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marR="0" lvl="0" indent="0" algn="l" rtl="0">
              <a:spcBef>
                <a:spcPts val="64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marR="0" lvl="0" indent="0" algn="l" rtl="0">
              <a:spcBef>
                <a:spcPts val="64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p:txBody>
      </p:sp>
    </p:spTree>
  </p:cSld>
  <p:clrMapOvr>
    <a:masterClrMapping/>
  </p:clrMapOvr>
  <p:transition spd="slow">
    <p:cu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sp>
        <p:nvSpPr>
          <p:cNvPr id="57" name="Shape 57"/>
          <p:cNvSpPr txBox="1">
            <a:spLocks noGrp="1"/>
          </p:cNvSpPr>
          <p:nvPr>
            <p:ph type="title"/>
          </p:nvPr>
        </p:nvSpPr>
        <p:spPr>
          <a:xfrm>
            <a:off x="1905000" y="5334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Learning Objectives </a:t>
            </a:r>
            <a:r>
              <a:rPr lang="en-US" sz="2400" b="1" i="0" u="none" strike="noStrike" cap="none" baseline="0" dirty="0">
                <a:solidFill>
                  <a:srgbClr val="009999"/>
                </a:solidFill>
                <a:latin typeface="Arial"/>
                <a:ea typeface="Arial"/>
                <a:cs typeface="Arial"/>
                <a:sym typeface="Arial"/>
              </a:rPr>
              <a:t>(3 of 3)</a:t>
            </a:r>
          </a:p>
        </p:txBody>
      </p:sp>
      <p:sp>
        <p:nvSpPr>
          <p:cNvPr id="58" name="Shape 58"/>
          <p:cNvSpPr txBox="1">
            <a:spLocks noGrp="1"/>
          </p:cNvSpPr>
          <p:nvPr>
            <p:ph type="body" idx="1"/>
          </p:nvPr>
        </p:nvSpPr>
        <p:spPr>
          <a:xfrm>
            <a:off x="457200" y="1600200"/>
            <a:ext cx="8229600" cy="45259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Arial"/>
              <a:buNone/>
            </a:pPr>
            <a:r>
              <a:rPr lang="en-US" sz="3200" b="1" i="0" u="none" strike="noStrike" cap="none" baseline="0" dirty="0">
                <a:solidFill>
                  <a:schemeClr val="dk1"/>
                </a:solidFill>
                <a:latin typeface="Arial"/>
                <a:ea typeface="Arial"/>
                <a:cs typeface="Arial"/>
                <a:sym typeface="Arial"/>
              </a:rPr>
              <a:t>1.8</a:t>
            </a:r>
            <a:r>
              <a:rPr lang="en-US" sz="3200" b="0" i="0" u="none" strike="noStrike" cap="none" baseline="0" dirty="0">
                <a:solidFill>
                  <a:schemeClr val="dk1"/>
                </a:solidFill>
                <a:latin typeface="Arial"/>
                <a:ea typeface="Arial"/>
                <a:cs typeface="Arial"/>
                <a:sym typeface="Arial"/>
              </a:rPr>
              <a:t>   Distinguish among interpersonal, small-group, and organizational communication</a:t>
            </a:r>
          </a:p>
          <a:p>
            <a:pPr marL="0" marR="0" lvl="0" indent="0" algn="l" rtl="0">
              <a:spcBef>
                <a:spcPts val="640"/>
              </a:spcBef>
              <a:spcAft>
                <a:spcPts val="0"/>
              </a:spcAft>
              <a:buClr>
                <a:schemeClr val="dk1"/>
              </a:buClr>
              <a:buSzPct val="25000"/>
              <a:buFont typeface="Arial"/>
              <a:buNone/>
            </a:pPr>
            <a:r>
              <a:rPr lang="en-US" sz="3200" b="1" i="0" u="none" strike="noStrike" cap="none" baseline="0" dirty="0">
                <a:solidFill>
                  <a:schemeClr val="dk1"/>
                </a:solidFill>
                <a:latin typeface="Arial"/>
                <a:ea typeface="Arial"/>
                <a:cs typeface="Arial"/>
                <a:sym typeface="Arial"/>
              </a:rPr>
              <a:t>1.9</a:t>
            </a:r>
            <a:r>
              <a:rPr lang="en-US" sz="3200" b="0" i="0" u="none" strike="noStrike" cap="none" baseline="0" dirty="0">
                <a:solidFill>
                  <a:schemeClr val="dk1"/>
                </a:solidFill>
                <a:latin typeface="Arial"/>
                <a:ea typeface="Arial"/>
                <a:cs typeface="Arial"/>
                <a:sym typeface="Arial"/>
              </a:rPr>
              <a:t>  Identify descriptions of organizations</a:t>
            </a:r>
          </a:p>
          <a:p>
            <a:pPr marL="0" marR="0" lvl="0" indent="0" algn="l" rtl="0">
              <a:spcBef>
                <a:spcPts val="640"/>
              </a:spcBef>
              <a:spcAft>
                <a:spcPts val="0"/>
              </a:spcAft>
              <a:buClr>
                <a:schemeClr val="dk1"/>
              </a:buClr>
              <a:buSzPct val="25000"/>
              <a:buFont typeface="Arial"/>
              <a:buNone/>
            </a:pPr>
            <a:r>
              <a:rPr lang="en-US" sz="3200" b="1" i="0" u="none" strike="noStrike" cap="none" baseline="0" dirty="0">
                <a:solidFill>
                  <a:schemeClr val="dk1"/>
                </a:solidFill>
                <a:latin typeface="Arial"/>
                <a:ea typeface="Arial"/>
                <a:cs typeface="Arial"/>
                <a:sym typeface="Arial"/>
              </a:rPr>
              <a:t>1.10</a:t>
            </a:r>
            <a:r>
              <a:rPr lang="en-US" sz="3200" b="0" i="0" u="none" strike="noStrike" cap="none" baseline="0" dirty="0">
                <a:solidFill>
                  <a:schemeClr val="dk1"/>
                </a:solidFill>
                <a:latin typeface="Arial"/>
                <a:ea typeface="Arial"/>
                <a:cs typeface="Arial"/>
                <a:sym typeface="Arial"/>
              </a:rPr>
              <a:t>  </a:t>
            </a:r>
            <a:r>
              <a:rPr lang="en-US" sz="3200" dirty="0">
                <a:solidFill>
                  <a:schemeClr val="dk1"/>
                </a:solidFill>
              </a:rPr>
              <a:t>D</a:t>
            </a:r>
            <a:r>
              <a:rPr lang="en-US" sz="3200" b="0" i="0" u="none" strike="noStrike" cap="none" baseline="0" dirty="0">
                <a:solidFill>
                  <a:schemeClr val="dk1"/>
                </a:solidFill>
                <a:latin typeface="Arial"/>
                <a:ea typeface="Arial"/>
                <a:cs typeface="Arial"/>
                <a:sym typeface="Arial"/>
              </a:rPr>
              <a:t>efinitions of organizational communication</a:t>
            </a:r>
          </a:p>
          <a:p>
            <a:pPr marL="0" marR="0" lvl="0" indent="0" algn="l" rtl="0">
              <a:spcBef>
                <a:spcPts val="640"/>
              </a:spcBef>
              <a:spcAft>
                <a:spcPts val="0"/>
              </a:spcAft>
              <a:buClr>
                <a:schemeClr val="dk1"/>
              </a:buClr>
              <a:buSzPct val="25000"/>
              <a:buFont typeface="Arial"/>
              <a:buNone/>
            </a:pPr>
            <a:r>
              <a:rPr lang="en-US" sz="3200" b="1" i="0" u="none" strike="noStrike" cap="none" baseline="0" dirty="0">
                <a:solidFill>
                  <a:schemeClr val="dk1"/>
                </a:solidFill>
                <a:latin typeface="Arial"/>
                <a:ea typeface="Arial"/>
                <a:cs typeface="Arial"/>
                <a:sym typeface="Arial"/>
              </a:rPr>
              <a:t>1.11</a:t>
            </a:r>
            <a:r>
              <a:rPr lang="en-US" sz="3200" b="0" i="0" u="none" strike="noStrike" cap="none" baseline="0" dirty="0">
                <a:solidFill>
                  <a:schemeClr val="dk1"/>
                </a:solidFill>
                <a:latin typeface="Arial"/>
                <a:ea typeface="Arial"/>
                <a:cs typeface="Arial"/>
                <a:sym typeface="Arial"/>
              </a:rPr>
              <a:t>  Assess personal development needs</a:t>
            </a:r>
          </a:p>
          <a:p>
            <a:pPr marL="342900" marR="0" lvl="0" indent="-165100" algn="l" rtl="0">
              <a:spcBef>
                <a:spcPts val="560"/>
              </a:spcBef>
              <a:spcAft>
                <a:spcPts val="0"/>
              </a:spcAft>
              <a:buClr>
                <a:schemeClr val="dk1"/>
              </a:buClr>
              <a:buFont typeface="Arial"/>
              <a:buNone/>
            </a:pPr>
            <a:endParaRPr sz="2800" b="0" i="0" u="none" strike="noStrike" cap="none" baseline="0" dirty="0">
              <a:solidFill>
                <a:schemeClr val="dk1"/>
              </a:solidFill>
              <a:latin typeface="Arial"/>
              <a:ea typeface="Arial"/>
              <a:cs typeface="Arial"/>
              <a:sym typeface="Arial"/>
            </a:endParaRPr>
          </a:p>
        </p:txBody>
      </p:sp>
    </p:spTree>
  </p:cSld>
  <p:clrMapOvr>
    <a:masterClrMapping/>
  </p:clrMapOvr>
  <p:transition spd="slow">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Shape 64"/>
          <p:cNvSpPr txBox="1">
            <a:spLocks noGrp="1"/>
          </p:cNvSpPr>
          <p:nvPr>
            <p:ph type="title"/>
          </p:nvPr>
        </p:nvSpPr>
        <p:spPr>
          <a:xfrm>
            <a:off x="1981200" y="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a:solidFill>
                  <a:srgbClr val="009999"/>
                </a:solidFill>
                <a:latin typeface="Arial"/>
                <a:ea typeface="Arial"/>
                <a:cs typeface="Arial"/>
                <a:sym typeface="Arial"/>
              </a:rPr>
              <a:t>The Changing Nature of Organizations and Work</a:t>
            </a:r>
          </a:p>
        </p:txBody>
      </p:sp>
      <p:sp>
        <p:nvSpPr>
          <p:cNvPr id="65" name="Shape 65"/>
          <p:cNvSpPr txBox="1">
            <a:spLocks noGrp="1"/>
          </p:cNvSpPr>
          <p:nvPr>
            <p:ph type="body" idx="1"/>
          </p:nvPr>
        </p:nvSpPr>
        <p:spPr>
          <a:xfrm>
            <a:off x="854022" y="990600"/>
            <a:ext cx="8229600" cy="45259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marR="0" lvl="0" indent="0" algn="l" rtl="0">
              <a:spcBef>
                <a:spcPts val="64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marR="0" lvl="0" indent="0" algn="l" rtl="0">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Objective 1.1 Examine the factors that have changed organizations and the way people work</a:t>
            </a:r>
          </a:p>
        </p:txBody>
      </p:sp>
      <p:pic>
        <p:nvPicPr>
          <p:cNvPr id="2" name="Salma تعريف المنظمه .wav">
            <a:hlinkClick r:id="" action="ppaction://media"/>
            <a:extLst>
              <a:ext uri="{FF2B5EF4-FFF2-40B4-BE49-F238E27FC236}">
                <a16:creationId xmlns:a16="http://schemas.microsoft.com/office/drawing/2014/main" id="{A38A9C27-0142-A941-B9D9-4185F133160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847799" y="203200"/>
            <a:ext cx="812800" cy="812800"/>
          </a:xfrm>
          <a:prstGeom prst="rect">
            <a:avLst/>
          </a:prstGeom>
        </p:spPr>
      </p:pic>
      <p:pic>
        <p:nvPicPr>
          <p:cNvPr id="6" name="Picture 5">
            <a:extLst>
              <a:ext uri="{FF2B5EF4-FFF2-40B4-BE49-F238E27FC236}">
                <a16:creationId xmlns:a16="http://schemas.microsoft.com/office/drawing/2014/main" id="{0CB53255-DB6B-3841-8EA0-73B1EC35AC0E}"/>
              </a:ext>
            </a:extLst>
          </p:cNvPr>
          <p:cNvPicPr>
            <a:picLocks noChangeAspect="1"/>
          </p:cNvPicPr>
          <p:nvPr/>
        </p:nvPicPr>
        <p:blipFill>
          <a:blip r:embed="rId6"/>
          <a:stretch>
            <a:fillRect/>
          </a:stretch>
        </p:blipFill>
        <p:spPr>
          <a:xfrm>
            <a:off x="2286801" y="3220924"/>
            <a:ext cx="5866599" cy="2762463"/>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88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D3ECA-531F-DF4D-B83E-35E8B2DE1FD6}"/>
              </a:ext>
            </a:extLst>
          </p:cNvPr>
          <p:cNvSpPr>
            <a:spLocks noGrp="1"/>
          </p:cNvSpPr>
          <p:nvPr>
            <p:ph type="title"/>
          </p:nvPr>
        </p:nvSpPr>
        <p:spPr/>
        <p:txBody>
          <a:bodyPr/>
          <a:lstStyle/>
          <a:p>
            <a:pPr>
              <a:buSzPct val="25000"/>
            </a:pPr>
            <a:r>
              <a:rPr lang="en-US" sz="3200" b="1" dirty="0">
                <a:solidFill>
                  <a:srgbClr val="009999"/>
                </a:solidFill>
              </a:rPr>
              <a:t>1.1 The Changing Nature of Organizations and Work</a:t>
            </a:r>
          </a:p>
        </p:txBody>
      </p:sp>
      <p:pic>
        <p:nvPicPr>
          <p:cNvPr id="4" name="Picture 3">
            <a:extLst>
              <a:ext uri="{FF2B5EF4-FFF2-40B4-BE49-F238E27FC236}">
                <a16:creationId xmlns:a16="http://schemas.microsoft.com/office/drawing/2014/main" id="{01DB9FC5-35F8-7F43-A124-A186DF390223}"/>
              </a:ext>
            </a:extLst>
          </p:cNvPr>
          <p:cNvPicPr>
            <a:picLocks noChangeAspect="1"/>
          </p:cNvPicPr>
          <p:nvPr/>
        </p:nvPicPr>
        <p:blipFill>
          <a:blip r:embed="rId5"/>
          <a:stretch>
            <a:fillRect/>
          </a:stretch>
        </p:blipFill>
        <p:spPr>
          <a:xfrm>
            <a:off x="2362200" y="1752600"/>
            <a:ext cx="5410200" cy="4000729"/>
          </a:xfrm>
          <a:prstGeom prst="rect">
            <a:avLst/>
          </a:prstGeom>
          <a:ln w="228600" cap="sq" cmpd="thickThin">
            <a:solidFill>
              <a:srgbClr val="000000"/>
            </a:solidFill>
            <a:prstDash val="solid"/>
            <a:miter lim="800000"/>
          </a:ln>
          <a:effectLst>
            <a:innerShdw blurRad="76200">
              <a:srgbClr val="000000"/>
            </a:innerShdw>
          </a:effectLst>
        </p:spPr>
      </p:pic>
      <p:pic>
        <p:nvPicPr>
          <p:cNvPr id="5" name="-110259.mp3">
            <a:hlinkClick r:id="" action="ppaction://media"/>
            <a:extLst>
              <a:ext uri="{FF2B5EF4-FFF2-40B4-BE49-F238E27FC236}">
                <a16:creationId xmlns:a16="http://schemas.microsoft.com/office/drawing/2014/main" id="{4B6603DE-5124-C146-B828-A8773E8AD6A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739743" y="401982"/>
            <a:ext cx="812800" cy="812800"/>
          </a:xfrm>
          <a:prstGeom prst="rect">
            <a:avLst/>
          </a:prstGeom>
        </p:spPr>
      </p:pic>
    </p:spTree>
    <p:extLst>
      <p:ext uri="{BB962C8B-B14F-4D97-AF65-F5344CB8AC3E}">
        <p14:creationId xmlns:p14="http://schemas.microsoft.com/office/powerpoint/2010/main" val="920648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01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Shape 72"/>
          <p:cNvSpPr txBox="1">
            <a:spLocks noGrp="1"/>
          </p:cNvSpPr>
          <p:nvPr>
            <p:ph type="title"/>
          </p:nvPr>
        </p:nvSpPr>
        <p:spPr>
          <a:xfrm>
            <a:off x="2286000" y="47489"/>
            <a:ext cx="8229600" cy="1143000"/>
          </a:xfrm>
          <a:prstGeom prst="rect">
            <a:avLst/>
          </a:prstGeom>
          <a:noFill/>
          <a:ln>
            <a:noFill/>
          </a:ln>
        </p:spPr>
        <p:txBody>
          <a:bodyPr lIns="91425" tIns="45700" rIns="91425" bIns="45700" anchor="t" anchorCtr="0">
            <a:noAutofit/>
          </a:bodyPr>
          <a:lstStyle/>
          <a:p>
            <a:pPr lvl="0">
              <a:buSzPct val="25000"/>
            </a:pPr>
            <a:r>
              <a:rPr lang="en-US" sz="3600" b="1" i="0" u="none" strike="noStrike" cap="none" baseline="0" dirty="0">
                <a:solidFill>
                  <a:srgbClr val="009999"/>
                </a:solidFill>
                <a:latin typeface="Arial"/>
                <a:ea typeface="Arial"/>
                <a:cs typeface="Arial"/>
                <a:sym typeface="Arial"/>
              </a:rPr>
              <a:t>1.1 The Changing Nature of Organizations and Work </a:t>
            </a:r>
            <a:r>
              <a:rPr lang="en-US" sz="3600" b="1" dirty="0">
                <a:solidFill>
                  <a:srgbClr val="009999"/>
                </a:solidFill>
              </a:rPr>
              <a:t>Cont.</a:t>
            </a:r>
            <a:r>
              <a:rPr lang="en-US" sz="3600" b="1" i="0" u="none" strike="noStrike" cap="none" baseline="0" dirty="0">
                <a:solidFill>
                  <a:srgbClr val="009999"/>
                </a:solidFill>
                <a:latin typeface="Arial"/>
                <a:ea typeface="Arial"/>
                <a:cs typeface="Arial"/>
                <a:sym typeface="Arial"/>
              </a:rPr>
              <a:t> </a:t>
            </a:r>
          </a:p>
        </p:txBody>
      </p:sp>
      <p:sp>
        <p:nvSpPr>
          <p:cNvPr id="73" name="Shape 73"/>
          <p:cNvSpPr txBox="1">
            <a:spLocks noGrp="1"/>
          </p:cNvSpPr>
          <p:nvPr>
            <p:ph type="body" idx="1"/>
          </p:nvPr>
        </p:nvSpPr>
        <p:spPr>
          <a:xfrm>
            <a:off x="457200" y="1793093"/>
            <a:ext cx="8229600" cy="4868195"/>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100000"/>
              <a:buFont typeface="Arial"/>
              <a:buChar char="-"/>
            </a:pPr>
            <a:r>
              <a:rPr lang="en-US" sz="2800" b="0" i="0" u="none" strike="noStrike" cap="none" baseline="0" dirty="0">
                <a:solidFill>
                  <a:schemeClr val="dk1"/>
                </a:solidFill>
                <a:latin typeface="Arial"/>
                <a:ea typeface="Arial"/>
                <a:cs typeface="Arial"/>
                <a:sym typeface="Arial"/>
              </a:rPr>
              <a:t>Turbulent period</a:t>
            </a:r>
          </a:p>
          <a:p>
            <a:pPr marL="342900" marR="0" lvl="0" indent="-342900" algn="l" rtl="0">
              <a:spcBef>
                <a:spcPts val="560"/>
              </a:spcBef>
              <a:spcAft>
                <a:spcPts val="0"/>
              </a:spcAft>
              <a:buClr>
                <a:schemeClr val="dk1"/>
              </a:buClr>
              <a:buSzPct val="100000"/>
              <a:buFont typeface="Arial"/>
              <a:buChar char="-"/>
            </a:pPr>
            <a:r>
              <a:rPr lang="en-US" sz="2800" b="0" i="0" u="none" strike="noStrike" cap="none" baseline="0" dirty="0">
                <a:solidFill>
                  <a:schemeClr val="dk1"/>
                </a:solidFill>
                <a:latin typeface="Arial"/>
                <a:ea typeface="Arial"/>
                <a:cs typeface="Arial"/>
                <a:sym typeface="Arial"/>
              </a:rPr>
              <a:t>Contemporary organizations</a:t>
            </a:r>
          </a:p>
          <a:p>
            <a:pPr marL="0" marR="0" lvl="0" indent="0" algn="l" rtl="0">
              <a:spcBef>
                <a:spcPts val="560"/>
              </a:spcBef>
              <a:spcAft>
                <a:spcPts val="0"/>
              </a:spcAft>
              <a:buClr>
                <a:schemeClr val="dk1"/>
              </a:buClr>
              <a:buSzPct val="100000"/>
              <a:buNone/>
            </a:pPr>
            <a:endParaRPr lang="en-US" sz="2800" b="0" i="0" u="none" strike="noStrike" cap="none" baseline="0" dirty="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7AC5929F-6733-F347-99BE-33870351EAFF}"/>
              </a:ext>
            </a:extLst>
          </p:cNvPr>
          <p:cNvSpPr/>
          <p:nvPr/>
        </p:nvSpPr>
        <p:spPr>
          <a:xfrm>
            <a:off x="1752600" y="2918539"/>
            <a:ext cx="7924800" cy="2667397"/>
          </a:xfrm>
          <a:prstGeom prst="rect">
            <a:avLst/>
          </a:prstGeom>
        </p:spPr>
        <p:txBody>
          <a:bodyPr wrap="square">
            <a:spAutoFit/>
          </a:bodyPr>
          <a:lstStyle/>
          <a:p>
            <a:pPr lvl="0">
              <a:buSzPct val="25000"/>
            </a:pPr>
            <a:r>
              <a:rPr lang="en-US" sz="1800" dirty="0">
                <a:solidFill>
                  <a:schemeClr val="dk1"/>
                </a:solidFill>
                <a:latin typeface="Arial" pitchFamily="34" charset="0"/>
                <a:ea typeface="Calibri"/>
                <a:cs typeface="Arial" pitchFamily="34" charset="0"/>
                <a:sym typeface="Calibri"/>
              </a:rPr>
              <a:t>Point 1 – Turbulent period</a:t>
            </a:r>
          </a:p>
          <a:p>
            <a:pPr marL="628650" lvl="1" indent="-171450">
              <a:spcBef>
                <a:spcPts val="360"/>
              </a:spcBef>
              <a:buClr>
                <a:schemeClr val="dk1"/>
              </a:buClr>
              <a:buSzPct val="100000"/>
              <a:buFont typeface="Arial"/>
              <a:buChar char="•"/>
            </a:pPr>
            <a:r>
              <a:rPr lang="en-US" sz="1800" dirty="0">
                <a:solidFill>
                  <a:schemeClr val="dk1"/>
                </a:solidFill>
                <a:latin typeface="Arial" pitchFamily="34" charset="0"/>
                <a:ea typeface="Calibri"/>
                <a:cs typeface="Arial" pitchFamily="34" charset="0"/>
                <a:sym typeface="Calibri"/>
              </a:rPr>
              <a:t>One of the more turbulent periods of history</a:t>
            </a:r>
          </a:p>
          <a:p>
            <a:pPr marL="628650" lvl="1" indent="-171450">
              <a:spcBef>
                <a:spcPts val="360"/>
              </a:spcBef>
              <a:buClr>
                <a:schemeClr val="dk1"/>
              </a:buClr>
              <a:buSzPct val="100000"/>
              <a:buFont typeface="Arial"/>
              <a:buChar char="•"/>
            </a:pPr>
            <a:r>
              <a:rPr lang="en-US" sz="1800" dirty="0">
                <a:solidFill>
                  <a:schemeClr val="dk1"/>
                </a:solidFill>
                <a:latin typeface="Arial" pitchFamily="34" charset="0"/>
                <a:ea typeface="Calibri"/>
                <a:cs typeface="Arial" pitchFamily="34" charset="0"/>
                <a:sym typeface="Calibri"/>
              </a:rPr>
              <a:t>Unprecedented opportunities and unprecedented problems</a:t>
            </a:r>
          </a:p>
          <a:p>
            <a:pPr marL="457200" lvl="1">
              <a:spcBef>
                <a:spcPts val="360"/>
              </a:spcBef>
              <a:buClr>
                <a:schemeClr val="dk1"/>
              </a:buClr>
              <a:buSzPct val="100000"/>
              <a:buFont typeface="Arial"/>
              <a:buChar char="•"/>
            </a:pPr>
            <a:r>
              <a:rPr lang="en-US" sz="1800" dirty="0">
                <a:solidFill>
                  <a:schemeClr val="dk1"/>
                </a:solidFill>
                <a:latin typeface="Arial" pitchFamily="34" charset="0"/>
                <a:ea typeface="Calibri"/>
                <a:cs typeface="Arial" pitchFamily="34" charset="0"/>
                <a:sym typeface="Calibri"/>
              </a:rPr>
              <a:t>  Uncertainty and change have become the norm</a:t>
            </a:r>
          </a:p>
          <a:p>
            <a:pPr marL="457200" lvl="1">
              <a:spcBef>
                <a:spcPts val="360"/>
              </a:spcBef>
              <a:buClr>
                <a:schemeClr val="dk1"/>
              </a:buClr>
              <a:buSzPct val="100000"/>
              <a:buFont typeface="Arial"/>
              <a:buChar char="•"/>
            </a:pPr>
            <a:r>
              <a:rPr lang="en-US" sz="1800" dirty="0">
                <a:solidFill>
                  <a:schemeClr val="dk1"/>
                </a:solidFill>
                <a:latin typeface="Arial" pitchFamily="34" charset="0"/>
                <a:ea typeface="Calibri"/>
                <a:cs typeface="Arial" pitchFamily="34" charset="0"/>
                <a:sym typeface="Calibri"/>
              </a:rPr>
              <a:t>  Creativity and innovation are more important than ever</a:t>
            </a:r>
          </a:p>
          <a:p>
            <a:pPr lvl="0">
              <a:spcBef>
                <a:spcPts val="360"/>
              </a:spcBef>
              <a:buSzPct val="25000"/>
            </a:pPr>
            <a:r>
              <a:rPr lang="en-US" sz="1800" dirty="0">
                <a:solidFill>
                  <a:schemeClr val="dk1"/>
                </a:solidFill>
                <a:latin typeface="Arial" pitchFamily="34" charset="0"/>
                <a:ea typeface="Calibri"/>
                <a:cs typeface="Arial" pitchFamily="34" charset="0"/>
                <a:sym typeface="Calibri"/>
              </a:rPr>
              <a:t>Point 2 – Contemporary organization</a:t>
            </a:r>
          </a:p>
          <a:p>
            <a:pPr marL="457200" lvl="1">
              <a:spcBef>
                <a:spcPts val="360"/>
              </a:spcBef>
              <a:buClr>
                <a:schemeClr val="dk1"/>
              </a:buClr>
              <a:buSzPct val="100000"/>
              <a:buFont typeface="Arial"/>
              <a:buChar char="•"/>
            </a:pPr>
            <a:r>
              <a:rPr lang="en-US" sz="1800" dirty="0">
                <a:solidFill>
                  <a:schemeClr val="dk1"/>
                </a:solidFill>
                <a:latin typeface="Arial" pitchFamily="34" charset="0"/>
                <a:ea typeface="Calibri"/>
                <a:cs typeface="Arial" pitchFamily="34" charset="0"/>
                <a:sym typeface="Calibri"/>
              </a:rPr>
              <a:t>  New relationships between organizations and employees</a:t>
            </a:r>
          </a:p>
          <a:p>
            <a:pPr marL="457200" lvl="1">
              <a:spcBef>
                <a:spcPts val="360"/>
              </a:spcBef>
              <a:buClr>
                <a:schemeClr val="dk1"/>
              </a:buClr>
              <a:buSzPct val="100000"/>
              <a:buFont typeface="Arial"/>
              <a:buChar char="•"/>
            </a:pPr>
            <a:r>
              <a:rPr lang="en-US" sz="1800" dirty="0">
                <a:solidFill>
                  <a:schemeClr val="dk1"/>
                </a:solidFill>
                <a:latin typeface="Arial" pitchFamily="34" charset="0"/>
                <a:ea typeface="Calibri"/>
                <a:cs typeface="Arial" pitchFamily="34" charset="0"/>
                <a:sym typeface="Calibri"/>
              </a:rPr>
              <a:t>  Old social contract replaced by frequent employment shifts</a:t>
            </a:r>
          </a:p>
        </p:txBody>
      </p:sp>
    </p:spTree>
  </p:cSld>
  <p:clrMapOvr>
    <a:masterClrMapping/>
  </p:clrMapOvr>
  <p:transition spd="slow">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Shape 80"/>
          <p:cNvSpPr txBox="1">
            <a:spLocks noGrp="1"/>
          </p:cNvSpPr>
          <p:nvPr>
            <p:ph type="title"/>
          </p:nvPr>
        </p:nvSpPr>
        <p:spPr>
          <a:xfrm>
            <a:off x="2133600" y="381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Challenges for Individuals and Organizations</a:t>
            </a:r>
          </a:p>
        </p:txBody>
      </p:sp>
      <p:sp>
        <p:nvSpPr>
          <p:cNvPr id="81" name="Shape 81"/>
          <p:cNvSpPr txBox="1">
            <a:spLocks noGrp="1"/>
          </p:cNvSpPr>
          <p:nvPr>
            <p:ph type="body" idx="1"/>
          </p:nvPr>
        </p:nvSpPr>
        <p:spPr>
          <a:xfrm>
            <a:off x="457200" y="1600200"/>
            <a:ext cx="8229600" cy="45259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Font typeface="Arial"/>
              <a:buNone/>
            </a:pPr>
            <a:endParaRPr sz="3200" b="0" i="0" u="none" strike="noStrike" cap="none" baseline="0">
              <a:solidFill>
                <a:schemeClr val="dk1"/>
              </a:solidFill>
              <a:latin typeface="Arial"/>
              <a:ea typeface="Arial"/>
              <a:cs typeface="Arial"/>
              <a:sym typeface="Arial"/>
            </a:endParaRPr>
          </a:p>
          <a:p>
            <a:pPr marL="0" marR="0" lvl="0" indent="0" algn="l" rtl="0">
              <a:spcBef>
                <a:spcPts val="640"/>
              </a:spcBef>
              <a:spcAft>
                <a:spcPts val="0"/>
              </a:spcAft>
              <a:buClr>
                <a:schemeClr val="dk1"/>
              </a:buClr>
              <a:buFont typeface="Arial"/>
              <a:buNone/>
            </a:pPr>
            <a:endParaRPr sz="3200" b="0" i="0" u="none" strike="noStrike" cap="none" baseline="0">
              <a:solidFill>
                <a:schemeClr val="dk1"/>
              </a:solidFill>
              <a:latin typeface="Arial"/>
              <a:ea typeface="Arial"/>
              <a:cs typeface="Arial"/>
              <a:sym typeface="Arial"/>
            </a:endParaRPr>
          </a:p>
          <a:p>
            <a:pPr marL="0" marR="0" lvl="0" indent="0" algn="l" rtl="0">
              <a:spcBef>
                <a:spcPts val="640"/>
              </a:spcBef>
              <a:spcAft>
                <a:spcPts val="0"/>
              </a:spcAft>
              <a:buClr>
                <a:schemeClr val="dk1"/>
              </a:buClr>
              <a:buSzPct val="25000"/>
              <a:buFont typeface="Arial"/>
              <a:buNone/>
            </a:pPr>
            <a:r>
              <a:rPr lang="en-US" sz="3200" b="0" i="0" u="none" strike="noStrike" cap="none" baseline="0">
                <a:solidFill>
                  <a:schemeClr val="dk1"/>
                </a:solidFill>
                <a:latin typeface="Arial"/>
                <a:ea typeface="Arial"/>
                <a:cs typeface="Arial"/>
                <a:sym typeface="Arial"/>
              </a:rPr>
              <a:t>Objective 1.2 Recognize communication to be fundamental to the process of organizing</a:t>
            </a:r>
          </a:p>
        </p:txBody>
      </p:sp>
      <p:pic>
        <p:nvPicPr>
          <p:cNvPr id="3" name="Picture 2">
            <a:extLst>
              <a:ext uri="{FF2B5EF4-FFF2-40B4-BE49-F238E27FC236}">
                <a16:creationId xmlns:a16="http://schemas.microsoft.com/office/drawing/2014/main" id="{E433116D-3A1E-B14A-98D3-FFF3EA226A89}"/>
              </a:ext>
            </a:extLst>
          </p:cNvPr>
          <p:cNvPicPr>
            <a:picLocks noChangeAspect="1"/>
          </p:cNvPicPr>
          <p:nvPr/>
        </p:nvPicPr>
        <p:blipFill>
          <a:blip r:embed="rId3"/>
          <a:stretch>
            <a:fillRect/>
          </a:stretch>
        </p:blipFill>
        <p:spPr>
          <a:xfrm>
            <a:off x="2514600" y="3657600"/>
            <a:ext cx="4114799" cy="2742514"/>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Shape 88"/>
          <p:cNvSpPr txBox="1">
            <a:spLocks noGrp="1"/>
          </p:cNvSpPr>
          <p:nvPr>
            <p:ph type="title"/>
          </p:nvPr>
        </p:nvSpPr>
        <p:spPr>
          <a:xfrm>
            <a:off x="1905000" y="198598"/>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dirty="0">
                <a:solidFill>
                  <a:srgbClr val="009999"/>
                </a:solidFill>
                <a:latin typeface="Arial"/>
                <a:ea typeface="Arial"/>
                <a:cs typeface="Arial"/>
                <a:sym typeface="Arial"/>
              </a:rPr>
              <a:t>1.2 Challenges for Individuals and Organizations</a:t>
            </a:r>
          </a:p>
        </p:txBody>
      </p:sp>
      <p:sp>
        <p:nvSpPr>
          <p:cNvPr id="89" name="Shape 89"/>
          <p:cNvSpPr txBox="1">
            <a:spLocks noGrp="1"/>
          </p:cNvSpPr>
          <p:nvPr>
            <p:ph type="body" idx="1"/>
          </p:nvPr>
        </p:nvSpPr>
        <p:spPr>
          <a:xfrm>
            <a:off x="457200" y="1828800"/>
            <a:ext cx="8229600" cy="4525963"/>
          </a:xfrm>
          <a:prstGeom prst="rect">
            <a:avLst/>
          </a:prstGeom>
          <a:noFill/>
          <a:ln>
            <a:noFill/>
          </a:ln>
        </p:spPr>
        <p:txBody>
          <a:bodyPr lIns="91425" tIns="45700" rIns="91425" bIns="45700" anchor="t" anchorCtr="0">
            <a:noAutofit/>
          </a:bodyPr>
          <a:lstStyle/>
          <a:p>
            <a:pPr marL="742950" marR="0" lvl="1" indent="-285750" algn="l" rtl="0">
              <a:spcBef>
                <a:spcPts val="0"/>
              </a:spcBef>
              <a:spcAft>
                <a:spcPts val="0"/>
              </a:spcAft>
              <a:buClr>
                <a:schemeClr val="dk1"/>
              </a:buClr>
              <a:buSzPct val="100000"/>
              <a:buFont typeface="Arial"/>
              <a:buChar char="–"/>
            </a:pPr>
            <a:r>
              <a:rPr lang="en-US" sz="2800" b="0" i="0" u="none" strike="noStrike" cap="none" baseline="0" dirty="0">
                <a:solidFill>
                  <a:schemeClr val="dk1"/>
                </a:solidFill>
                <a:latin typeface="Arial"/>
                <a:ea typeface="Arial"/>
                <a:cs typeface="Arial"/>
                <a:sym typeface="Arial"/>
              </a:rPr>
              <a:t>Organizational and individual environments</a:t>
            </a:r>
          </a:p>
          <a:p>
            <a:pPr marL="742950" marR="0" lvl="1" indent="-285750" algn="l" rtl="0">
              <a:spcBef>
                <a:spcPts val="560"/>
              </a:spcBef>
              <a:spcAft>
                <a:spcPts val="0"/>
              </a:spcAft>
              <a:buClr>
                <a:schemeClr val="dk1"/>
              </a:buClr>
              <a:buSzPct val="100000"/>
              <a:buFont typeface="Arial"/>
              <a:buChar char="–"/>
            </a:pPr>
            <a:r>
              <a:rPr lang="en-US" sz="2800" b="0" i="0" u="none" strike="noStrike" cap="none" baseline="0" dirty="0">
                <a:solidFill>
                  <a:schemeClr val="dk1"/>
                </a:solidFill>
                <a:latin typeface="Arial"/>
                <a:ea typeface="Arial"/>
                <a:cs typeface="Arial"/>
                <a:sym typeface="Arial"/>
              </a:rPr>
              <a:t>Organizational and individual challenges</a:t>
            </a:r>
          </a:p>
        </p:txBody>
      </p:sp>
      <p:sp>
        <p:nvSpPr>
          <p:cNvPr id="2" name="Rectangle 1">
            <a:extLst>
              <a:ext uri="{FF2B5EF4-FFF2-40B4-BE49-F238E27FC236}">
                <a16:creationId xmlns:a16="http://schemas.microsoft.com/office/drawing/2014/main" id="{2C84AC85-891C-7948-8686-A9C4C269F930}"/>
              </a:ext>
            </a:extLst>
          </p:cNvPr>
          <p:cNvSpPr/>
          <p:nvPr/>
        </p:nvSpPr>
        <p:spPr>
          <a:xfrm>
            <a:off x="619626" y="3260404"/>
            <a:ext cx="7904748" cy="2010807"/>
          </a:xfrm>
          <a:prstGeom prst="rect">
            <a:avLst/>
          </a:prstGeom>
        </p:spPr>
        <p:txBody>
          <a:bodyPr wrap="square">
            <a:spAutoFit/>
          </a:bodyPr>
          <a:lstStyle/>
          <a:p>
            <a:pPr lvl="0">
              <a:buSzPct val="25000"/>
            </a:pPr>
            <a:r>
              <a:rPr lang="en-US" sz="1800" dirty="0">
                <a:solidFill>
                  <a:schemeClr val="dk1"/>
                </a:solidFill>
                <a:latin typeface="Arial" pitchFamily="34" charset="0"/>
                <a:ea typeface="Calibri"/>
                <a:cs typeface="Arial" pitchFamily="34" charset="0"/>
                <a:sym typeface="Calibri"/>
              </a:rPr>
              <a:t>Point 1 – Organizational and individual environments</a:t>
            </a:r>
          </a:p>
          <a:p>
            <a:pPr marL="457200" lvl="1">
              <a:spcBef>
                <a:spcPts val="360"/>
              </a:spcBef>
              <a:buClr>
                <a:schemeClr val="dk1"/>
              </a:buClr>
              <a:buSzPct val="100000"/>
              <a:buFont typeface="Arial"/>
              <a:buChar char="•"/>
            </a:pPr>
            <a:r>
              <a:rPr lang="en-US" sz="1800" dirty="0">
                <a:solidFill>
                  <a:schemeClr val="dk1"/>
                </a:solidFill>
                <a:latin typeface="Arial" pitchFamily="34" charset="0"/>
                <a:ea typeface="Calibri"/>
                <a:cs typeface="Arial" pitchFamily="34" charset="0"/>
                <a:sym typeface="Calibri"/>
              </a:rPr>
              <a:t>   Complex, fragile, turbulent, and uncertain environments</a:t>
            </a:r>
          </a:p>
          <a:p>
            <a:pPr marL="457200" lvl="1">
              <a:spcBef>
                <a:spcPts val="360"/>
              </a:spcBef>
              <a:buClr>
                <a:schemeClr val="dk1"/>
              </a:buClr>
              <a:buSzPct val="100000"/>
              <a:buFont typeface="Arial"/>
              <a:buChar char="•"/>
            </a:pPr>
            <a:r>
              <a:rPr lang="en-US" sz="1800" dirty="0">
                <a:solidFill>
                  <a:schemeClr val="dk1"/>
                </a:solidFill>
                <a:latin typeface="Arial" pitchFamily="34" charset="0"/>
                <a:ea typeface="Calibri"/>
                <a:cs typeface="Arial" pitchFamily="34" charset="0"/>
                <a:sym typeface="Calibri"/>
              </a:rPr>
              <a:t>   Enormous opportunities for innovation and change</a:t>
            </a:r>
          </a:p>
          <a:p>
            <a:pPr lvl="0">
              <a:spcBef>
                <a:spcPts val="360"/>
              </a:spcBef>
              <a:buSzPct val="25000"/>
            </a:pPr>
            <a:r>
              <a:rPr lang="en-US" sz="1800" dirty="0">
                <a:solidFill>
                  <a:schemeClr val="dk1"/>
                </a:solidFill>
                <a:latin typeface="Arial" pitchFamily="34" charset="0"/>
                <a:ea typeface="Calibri"/>
                <a:cs typeface="Arial" pitchFamily="34" charset="0"/>
                <a:sym typeface="Calibri"/>
              </a:rPr>
              <a:t>Point 2 – Organizational and individual challenges</a:t>
            </a:r>
          </a:p>
          <a:p>
            <a:pPr marL="628650" lvl="1" indent="-171450">
              <a:spcBef>
                <a:spcPts val="360"/>
              </a:spcBef>
              <a:buClr>
                <a:schemeClr val="dk1"/>
              </a:buClr>
              <a:buSzPct val="100000"/>
              <a:buFont typeface="Arial"/>
              <a:buChar char="•"/>
            </a:pPr>
            <a:r>
              <a:rPr lang="en-US" sz="1800" dirty="0">
                <a:solidFill>
                  <a:schemeClr val="dk1"/>
                </a:solidFill>
                <a:latin typeface="Arial" pitchFamily="34" charset="0"/>
                <a:ea typeface="Calibri"/>
                <a:cs typeface="Arial" pitchFamily="34" charset="0"/>
                <a:sym typeface="Calibri"/>
              </a:rPr>
              <a:t>Problems of sharing our planet, our humanity, and a global rule book </a:t>
            </a:r>
          </a:p>
          <a:p>
            <a:pPr marL="628650" lvl="1" indent="-171450">
              <a:spcBef>
                <a:spcPts val="360"/>
              </a:spcBef>
              <a:buClr>
                <a:schemeClr val="dk1"/>
              </a:buClr>
              <a:buSzPct val="100000"/>
              <a:buFont typeface="Arial"/>
              <a:buChar char="•"/>
            </a:pPr>
            <a:r>
              <a:rPr lang="en-US" sz="1800" dirty="0">
                <a:solidFill>
                  <a:schemeClr val="dk1"/>
                </a:solidFill>
                <a:latin typeface="Arial" pitchFamily="34" charset="0"/>
                <a:ea typeface="Calibri"/>
                <a:cs typeface="Arial" pitchFamily="34" charset="0"/>
                <a:sym typeface="Calibri"/>
              </a:rPr>
              <a:t>Requirement to continually learn and build new competencies </a:t>
            </a:r>
          </a:p>
        </p:txBody>
      </p:sp>
    </p:spTree>
  </p:cSld>
  <p:clrMapOvr>
    <a:masterClrMapping/>
  </p:clrMapOvr>
  <p:transition spd="slow">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Shape 96"/>
          <p:cNvSpPr txBox="1">
            <a:spLocks noGrp="1"/>
          </p:cNvSpPr>
          <p:nvPr>
            <p:ph type="title"/>
          </p:nvPr>
        </p:nvSpPr>
        <p:spPr>
          <a:xfrm>
            <a:off x="1828800" y="4572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The Communications Era</a:t>
            </a:r>
          </a:p>
        </p:txBody>
      </p:sp>
      <p:sp>
        <p:nvSpPr>
          <p:cNvPr id="97" name="Shape 97"/>
          <p:cNvSpPr txBox="1">
            <a:spLocks noGrp="1"/>
          </p:cNvSpPr>
          <p:nvPr>
            <p:ph type="body" idx="1"/>
          </p:nvPr>
        </p:nvSpPr>
        <p:spPr>
          <a:xfrm>
            <a:off x="384810" y="838200"/>
            <a:ext cx="8229600" cy="45259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marR="0" lvl="0" indent="0" algn="l" rtl="0">
              <a:spcBef>
                <a:spcPts val="64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marR="0" lvl="0" indent="0" algn="l" rtl="0">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Objective 1.3 Describe communication in the information- rich world</a:t>
            </a:r>
          </a:p>
          <a:p>
            <a:pPr marL="342900" marR="0" lvl="0" indent="-139700" algn="l" rtl="0">
              <a:spcBef>
                <a:spcPts val="64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p:txBody>
      </p:sp>
      <p:pic>
        <p:nvPicPr>
          <p:cNvPr id="3" name="Picture 2">
            <a:extLst>
              <a:ext uri="{FF2B5EF4-FFF2-40B4-BE49-F238E27FC236}">
                <a16:creationId xmlns:a16="http://schemas.microsoft.com/office/drawing/2014/main" id="{019DE60E-9E34-6B42-923A-AAEA57A7ED44}"/>
              </a:ext>
            </a:extLst>
          </p:cNvPr>
          <p:cNvPicPr>
            <a:picLocks noChangeAspect="1"/>
          </p:cNvPicPr>
          <p:nvPr/>
        </p:nvPicPr>
        <p:blipFill>
          <a:blip r:embed="rId3"/>
          <a:stretch>
            <a:fillRect/>
          </a:stretch>
        </p:blipFill>
        <p:spPr>
          <a:xfrm>
            <a:off x="2514600" y="2743200"/>
            <a:ext cx="4469130" cy="3136232"/>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Shape 103"/>
          <p:cNvSpPr txBox="1">
            <a:spLocks noGrp="1"/>
          </p:cNvSpPr>
          <p:nvPr>
            <p:ph type="title"/>
          </p:nvPr>
        </p:nvSpPr>
        <p:spPr>
          <a:xfrm>
            <a:off x="1905000" y="418944"/>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1.3 The Communications Era</a:t>
            </a:r>
          </a:p>
        </p:txBody>
      </p:sp>
      <p:sp>
        <p:nvSpPr>
          <p:cNvPr id="104" name="Shape 104"/>
          <p:cNvSpPr txBox="1">
            <a:spLocks noGrp="1"/>
          </p:cNvSpPr>
          <p:nvPr>
            <p:ph type="body" idx="1"/>
          </p:nvPr>
        </p:nvSpPr>
        <p:spPr>
          <a:xfrm>
            <a:off x="1219200" y="1502279"/>
            <a:ext cx="8229600" cy="4896970"/>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a:t>
            </a:r>
            <a:r>
              <a:rPr lang="en-US" sz="3200" b="0" i="0" u="none" strike="noStrike" cap="none" baseline="0" dirty="0">
                <a:solidFill>
                  <a:schemeClr val="dk1"/>
                </a:solidFill>
                <a:latin typeface="Arial"/>
                <a:ea typeface="Arial"/>
                <a:cs typeface="Arial"/>
                <a:sym typeface="Arial"/>
              </a:rPr>
              <a:t>- </a:t>
            </a:r>
            <a:r>
              <a:rPr lang="en-US" sz="2800" b="0" i="0" u="none" strike="noStrike" cap="none" baseline="0" dirty="0">
                <a:solidFill>
                  <a:schemeClr val="dk1"/>
                </a:solidFill>
                <a:latin typeface="Arial"/>
                <a:ea typeface="Arial"/>
                <a:cs typeface="Arial"/>
                <a:sym typeface="Arial"/>
              </a:rPr>
              <a:t>Complex communications environments</a:t>
            </a:r>
          </a:p>
          <a:p>
            <a:pPr marL="342900" marR="0" lvl="0" indent="-342900" algn="l" rtl="0">
              <a:spcBef>
                <a:spcPts val="56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 Postindustrial information society and                    conceptual age</a:t>
            </a:r>
          </a:p>
        </p:txBody>
      </p:sp>
      <p:sp>
        <p:nvSpPr>
          <p:cNvPr id="2" name="Rectangle 1">
            <a:extLst>
              <a:ext uri="{FF2B5EF4-FFF2-40B4-BE49-F238E27FC236}">
                <a16:creationId xmlns:a16="http://schemas.microsoft.com/office/drawing/2014/main" id="{91A1FB82-B356-1643-8F19-96181E6C5845}"/>
              </a:ext>
            </a:extLst>
          </p:cNvPr>
          <p:cNvSpPr/>
          <p:nvPr/>
        </p:nvSpPr>
        <p:spPr>
          <a:xfrm>
            <a:off x="838200" y="3037694"/>
            <a:ext cx="7467600" cy="1528624"/>
          </a:xfrm>
          <a:prstGeom prst="rect">
            <a:avLst/>
          </a:prstGeom>
        </p:spPr>
        <p:txBody>
          <a:bodyPr wrap="square">
            <a:spAutoFit/>
          </a:bodyPr>
          <a:lstStyle/>
          <a:p>
            <a:pPr lvl="0">
              <a:buSzPct val="25000"/>
            </a:pPr>
            <a:r>
              <a:rPr lang="en-US" sz="1600" dirty="0">
                <a:solidFill>
                  <a:schemeClr val="dk1"/>
                </a:solidFill>
                <a:latin typeface="Arial" pitchFamily="34" charset="0"/>
                <a:ea typeface="Calibri"/>
                <a:cs typeface="Arial" pitchFamily="34" charset="0"/>
                <a:sym typeface="Calibri"/>
              </a:rPr>
              <a:t>Point 1 – Complex communications environments</a:t>
            </a:r>
          </a:p>
          <a:p>
            <a:pPr marL="457200" lvl="1">
              <a:spcBef>
                <a:spcPts val="36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 World more interconnected than ever</a:t>
            </a:r>
          </a:p>
          <a:p>
            <a:pPr marL="457200" lvl="1">
              <a:spcBef>
                <a:spcPts val="36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 Globalization and nature of innovation</a:t>
            </a:r>
          </a:p>
          <a:p>
            <a:pPr lvl="0">
              <a:spcBef>
                <a:spcPts val="360"/>
              </a:spcBef>
              <a:buSzPct val="25000"/>
            </a:pPr>
            <a:r>
              <a:rPr lang="en-US" sz="1600" dirty="0">
                <a:solidFill>
                  <a:schemeClr val="dk1"/>
                </a:solidFill>
                <a:latin typeface="Arial" pitchFamily="34" charset="0"/>
                <a:ea typeface="Calibri"/>
                <a:cs typeface="Arial" pitchFamily="34" charset="0"/>
                <a:sym typeface="Calibri"/>
              </a:rPr>
              <a:t>Point 2 – Postindustrial </a:t>
            </a:r>
            <a:r>
              <a:rPr lang="en-US" sz="1600" i="1" dirty="0">
                <a:solidFill>
                  <a:schemeClr val="dk1"/>
                </a:solidFill>
                <a:latin typeface="Arial" pitchFamily="34" charset="0"/>
                <a:ea typeface="Calibri"/>
                <a:cs typeface="Arial" pitchFamily="34" charset="0"/>
                <a:sym typeface="Calibri"/>
              </a:rPr>
              <a:t>information society</a:t>
            </a:r>
            <a:r>
              <a:rPr lang="en-US" sz="1600" dirty="0">
                <a:solidFill>
                  <a:schemeClr val="dk1"/>
                </a:solidFill>
                <a:latin typeface="Arial" pitchFamily="34" charset="0"/>
                <a:ea typeface="Calibri"/>
                <a:cs typeface="Arial" pitchFamily="34" charset="0"/>
                <a:sym typeface="Calibri"/>
              </a:rPr>
              <a:t> and </a:t>
            </a:r>
            <a:r>
              <a:rPr lang="en-US" sz="1600" i="1" dirty="0">
                <a:solidFill>
                  <a:schemeClr val="dk1"/>
                </a:solidFill>
                <a:latin typeface="Arial" pitchFamily="34" charset="0"/>
                <a:ea typeface="Calibri"/>
                <a:cs typeface="Arial" pitchFamily="34" charset="0"/>
                <a:sym typeface="Calibri"/>
              </a:rPr>
              <a:t>conceptual age</a:t>
            </a:r>
          </a:p>
          <a:p>
            <a:pPr marL="457200" lvl="1">
              <a:spcBef>
                <a:spcPts val="36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Rapid change associated with mass production of information</a:t>
            </a:r>
          </a:p>
        </p:txBody>
      </p:sp>
    </p:spTree>
  </p:cSld>
  <p:clrMapOvr>
    <a:masterClrMapping/>
  </p:clrMapOvr>
  <p:transition spd="slow">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Shape 111"/>
          <p:cNvSpPr txBox="1">
            <a:spLocks noGrp="1"/>
          </p:cNvSpPr>
          <p:nvPr>
            <p:ph type="title"/>
          </p:nvPr>
        </p:nvSpPr>
        <p:spPr>
          <a:xfrm>
            <a:off x="1828800" y="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Communication: The Key to Organizational Excellence</a:t>
            </a:r>
          </a:p>
        </p:txBody>
      </p:sp>
      <p:sp>
        <p:nvSpPr>
          <p:cNvPr id="112" name="Shape 112"/>
          <p:cNvSpPr txBox="1">
            <a:spLocks noGrp="1"/>
          </p:cNvSpPr>
          <p:nvPr>
            <p:ph type="body" idx="1"/>
          </p:nvPr>
        </p:nvSpPr>
        <p:spPr>
          <a:xfrm>
            <a:off x="457200" y="1600200"/>
            <a:ext cx="8229600" cy="45259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Font typeface="Arial"/>
              <a:buNone/>
            </a:pPr>
            <a:endParaRPr sz="3200" b="0" i="0" u="none" strike="noStrike" cap="none" baseline="0">
              <a:solidFill>
                <a:schemeClr val="dk1"/>
              </a:solidFill>
              <a:latin typeface="Arial"/>
              <a:ea typeface="Arial"/>
              <a:cs typeface="Arial"/>
              <a:sym typeface="Arial"/>
            </a:endParaRPr>
          </a:p>
          <a:p>
            <a:pPr marL="0" marR="0" lvl="0" indent="0" algn="l" rtl="0">
              <a:spcBef>
                <a:spcPts val="640"/>
              </a:spcBef>
              <a:spcAft>
                <a:spcPts val="0"/>
              </a:spcAft>
              <a:buClr>
                <a:schemeClr val="dk1"/>
              </a:buClr>
              <a:buFont typeface="Arial"/>
              <a:buNone/>
            </a:pPr>
            <a:endParaRPr sz="3200" b="0" i="0" u="none" strike="noStrike" cap="none" baseline="0">
              <a:solidFill>
                <a:schemeClr val="dk1"/>
              </a:solidFill>
              <a:latin typeface="Arial"/>
              <a:ea typeface="Arial"/>
              <a:cs typeface="Arial"/>
              <a:sym typeface="Arial"/>
            </a:endParaRPr>
          </a:p>
          <a:p>
            <a:pPr marL="0" marR="0" lvl="0" indent="0" algn="l" rtl="0">
              <a:spcBef>
                <a:spcPts val="640"/>
              </a:spcBef>
              <a:spcAft>
                <a:spcPts val="0"/>
              </a:spcAft>
              <a:buClr>
                <a:schemeClr val="dk1"/>
              </a:buClr>
              <a:buSzPct val="25000"/>
              <a:buFont typeface="Arial"/>
              <a:buNone/>
            </a:pPr>
            <a:r>
              <a:rPr lang="en-US" sz="3200" b="0" i="0" u="none" strike="noStrike" cap="none" baseline="0">
                <a:solidFill>
                  <a:schemeClr val="dk1"/>
                </a:solidFill>
                <a:latin typeface="Arial"/>
                <a:ea typeface="Arial"/>
                <a:cs typeface="Arial"/>
                <a:sym typeface="Arial"/>
              </a:rPr>
              <a:t>Objective 1.4 Recognize communication as a key to organizational excellence</a:t>
            </a:r>
          </a:p>
          <a:p>
            <a:pPr marL="342900" marR="0" lvl="0" indent="-342900" algn="l" rtl="0">
              <a:spcBef>
                <a:spcPts val="640"/>
              </a:spcBef>
              <a:spcAft>
                <a:spcPts val="0"/>
              </a:spcAft>
              <a:buClr>
                <a:schemeClr val="dk1"/>
              </a:buClr>
              <a:buFont typeface="Arial"/>
              <a:buNone/>
            </a:pPr>
            <a:endParaRPr sz="3200" b="0" i="0" u="none" strike="noStrike" cap="none" baseline="0">
              <a:solidFill>
                <a:schemeClr val="dk1"/>
              </a:solidFill>
              <a:latin typeface="Arial"/>
              <a:ea typeface="Arial"/>
              <a:cs typeface="Arial"/>
              <a:sym typeface="Arial"/>
            </a:endParaRPr>
          </a:p>
        </p:txBody>
      </p:sp>
      <p:pic>
        <p:nvPicPr>
          <p:cNvPr id="3" name="Picture 2">
            <a:extLst>
              <a:ext uri="{FF2B5EF4-FFF2-40B4-BE49-F238E27FC236}">
                <a16:creationId xmlns:a16="http://schemas.microsoft.com/office/drawing/2014/main" id="{F5B5FA8C-7AAA-D247-A9BD-F2570D8EDA26}"/>
              </a:ext>
            </a:extLst>
          </p:cNvPr>
          <p:cNvPicPr>
            <a:picLocks noChangeAspect="1"/>
          </p:cNvPicPr>
          <p:nvPr/>
        </p:nvPicPr>
        <p:blipFill>
          <a:blip r:embed="rId3"/>
          <a:stretch>
            <a:fillRect/>
          </a:stretch>
        </p:blipFill>
        <p:spPr>
          <a:xfrm>
            <a:off x="2590800" y="3754480"/>
            <a:ext cx="3581400" cy="2371683"/>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Shape 118"/>
          <p:cNvSpPr txBox="1">
            <a:spLocks noGrp="1"/>
          </p:cNvSpPr>
          <p:nvPr>
            <p:ph type="title"/>
          </p:nvPr>
        </p:nvSpPr>
        <p:spPr>
          <a:xfrm>
            <a:off x="1905000" y="53152"/>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1.4 Communication: The Key to Organizational Excellence</a:t>
            </a:r>
          </a:p>
        </p:txBody>
      </p:sp>
      <p:sp>
        <p:nvSpPr>
          <p:cNvPr id="119" name="Shape 119"/>
          <p:cNvSpPr txBox="1">
            <a:spLocks noGrp="1"/>
          </p:cNvSpPr>
          <p:nvPr>
            <p:ph type="body" idx="1"/>
          </p:nvPr>
        </p:nvSpPr>
        <p:spPr>
          <a:xfrm>
            <a:off x="-18143" y="1752600"/>
            <a:ext cx="8229600" cy="4087500"/>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a:t>
            </a:r>
            <a:r>
              <a:rPr lang="en-US" sz="3200" b="0" i="0" u="none" strike="noStrike" cap="none" baseline="0" dirty="0">
                <a:solidFill>
                  <a:schemeClr val="dk1"/>
                </a:solidFill>
                <a:latin typeface="Arial"/>
                <a:ea typeface="Arial"/>
                <a:cs typeface="Arial"/>
                <a:sym typeface="Arial"/>
              </a:rPr>
              <a:t> </a:t>
            </a:r>
            <a:r>
              <a:rPr lang="en-US" sz="2800" b="0" i="0" u="none" strike="noStrike" cap="none" baseline="0" dirty="0">
                <a:solidFill>
                  <a:schemeClr val="dk1"/>
                </a:solidFill>
                <a:latin typeface="Arial"/>
                <a:ea typeface="Arial"/>
                <a:cs typeface="Arial"/>
                <a:sym typeface="Arial"/>
              </a:rPr>
              <a:t>Communication excellence</a:t>
            </a:r>
          </a:p>
          <a:p>
            <a:pPr marL="342900" marR="0" lvl="0" indent="-342900" algn="l" rtl="0">
              <a:spcBef>
                <a:spcPts val="56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 Future employees</a:t>
            </a:r>
          </a:p>
        </p:txBody>
      </p:sp>
      <p:sp>
        <p:nvSpPr>
          <p:cNvPr id="2" name="Rectangle 1">
            <a:extLst>
              <a:ext uri="{FF2B5EF4-FFF2-40B4-BE49-F238E27FC236}">
                <a16:creationId xmlns:a16="http://schemas.microsoft.com/office/drawing/2014/main" id="{9657982C-6585-7F43-BB0F-90D3C6A650FE}"/>
              </a:ext>
            </a:extLst>
          </p:cNvPr>
          <p:cNvSpPr/>
          <p:nvPr/>
        </p:nvSpPr>
        <p:spPr>
          <a:xfrm>
            <a:off x="228600" y="3505200"/>
            <a:ext cx="9525000" cy="2123658"/>
          </a:xfrm>
          <a:prstGeom prst="rect">
            <a:avLst/>
          </a:prstGeom>
        </p:spPr>
        <p:txBody>
          <a:bodyPr wrap="square">
            <a:spAutoFit/>
          </a:bodyPr>
          <a:lstStyle/>
          <a:p>
            <a:pPr lvl="0">
              <a:buSzPct val="25000"/>
            </a:pPr>
            <a:r>
              <a:rPr lang="en-US" sz="1600" dirty="0">
                <a:solidFill>
                  <a:schemeClr val="dk1"/>
                </a:solidFill>
                <a:latin typeface="Arial" pitchFamily="34" charset="0"/>
                <a:ea typeface="Calibri"/>
                <a:cs typeface="Arial" pitchFamily="34" charset="0"/>
                <a:sym typeface="Calibri"/>
              </a:rPr>
              <a:t>Point 1 – Communication excellence</a:t>
            </a:r>
          </a:p>
          <a:p>
            <a:pPr marL="457200" lvl="1">
              <a:spcBef>
                <a:spcPts val="36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 Key to organizational excellence</a:t>
            </a:r>
          </a:p>
          <a:p>
            <a:pPr marL="457200" lvl="1">
              <a:spcBef>
                <a:spcPts val="36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 More than just efficient management of large volumes of facts</a:t>
            </a:r>
          </a:p>
          <a:p>
            <a:pPr lvl="0">
              <a:spcBef>
                <a:spcPts val="360"/>
              </a:spcBef>
              <a:buSzPct val="25000"/>
            </a:pPr>
            <a:r>
              <a:rPr lang="en-US" sz="1600" dirty="0">
                <a:solidFill>
                  <a:schemeClr val="dk1"/>
                </a:solidFill>
                <a:latin typeface="Arial" pitchFamily="34" charset="0"/>
                <a:ea typeface="Calibri"/>
                <a:cs typeface="Arial" pitchFamily="34" charset="0"/>
                <a:sym typeface="Calibri"/>
              </a:rPr>
              <a:t>Point 2 – Future employees</a:t>
            </a:r>
          </a:p>
          <a:p>
            <a:pPr marL="457200" lvl="1">
              <a:spcBef>
                <a:spcPts val="36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 Competent communicators at all organizational levels</a:t>
            </a:r>
          </a:p>
          <a:p>
            <a:pPr marL="457200" lvl="1">
              <a:spcBef>
                <a:spcPts val="36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 Excellence depends on the abilities, commitment, and creativity of all organizational</a:t>
            </a:r>
          </a:p>
          <a:p>
            <a:pPr marL="457200" lvl="1">
              <a:spcBef>
                <a:spcPts val="360"/>
              </a:spcBef>
              <a:buClr>
                <a:schemeClr val="dk1"/>
              </a:buClr>
              <a:buSzPct val="100000"/>
            </a:pPr>
            <a:r>
              <a:rPr lang="en-US" sz="1600" dirty="0">
                <a:solidFill>
                  <a:schemeClr val="dk1"/>
                </a:solidFill>
                <a:latin typeface="Arial" pitchFamily="34" charset="0"/>
                <a:ea typeface="Calibri"/>
                <a:cs typeface="Arial" pitchFamily="34" charset="0"/>
                <a:sym typeface="Calibri"/>
              </a:rPr>
              <a:t>   members</a:t>
            </a:r>
          </a:p>
        </p:txBody>
      </p:sp>
      <p:pic>
        <p:nvPicPr>
          <p:cNvPr id="3" name="Picture 2">
            <a:extLst>
              <a:ext uri="{FF2B5EF4-FFF2-40B4-BE49-F238E27FC236}">
                <a16:creationId xmlns:a16="http://schemas.microsoft.com/office/drawing/2014/main" id="{BF1E744C-CA4A-224E-83EA-F7BA0E8574C4}"/>
              </a:ext>
            </a:extLst>
          </p:cNvPr>
          <p:cNvPicPr>
            <a:picLocks noChangeAspect="1"/>
          </p:cNvPicPr>
          <p:nvPr/>
        </p:nvPicPr>
        <p:blipFill>
          <a:blip r:embed="rId3"/>
          <a:stretch>
            <a:fillRect/>
          </a:stretch>
        </p:blipFill>
        <p:spPr>
          <a:xfrm>
            <a:off x="5186184" y="2286000"/>
            <a:ext cx="2967216" cy="168275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Shape 133"/>
          <p:cNvSpPr txBox="1">
            <a:spLocks noGrp="1"/>
          </p:cNvSpPr>
          <p:nvPr>
            <p:ph type="title"/>
          </p:nvPr>
        </p:nvSpPr>
        <p:spPr>
          <a:xfrm>
            <a:off x="2133600" y="243813"/>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200" b="1" i="0" u="none" strike="noStrike" cap="none" baseline="0" dirty="0">
                <a:solidFill>
                  <a:srgbClr val="009999"/>
                </a:solidFill>
                <a:latin typeface="Arial"/>
                <a:ea typeface="Arial"/>
                <a:cs typeface="Arial"/>
                <a:sym typeface="Arial"/>
              </a:rPr>
              <a:t>Excellence in Communication: Communication Competency</a:t>
            </a:r>
          </a:p>
        </p:txBody>
      </p:sp>
      <p:sp>
        <p:nvSpPr>
          <p:cNvPr id="134" name="Shape 134"/>
          <p:cNvSpPr txBox="1">
            <a:spLocks noGrp="1"/>
          </p:cNvSpPr>
          <p:nvPr>
            <p:ph type="body" idx="1"/>
          </p:nvPr>
        </p:nvSpPr>
        <p:spPr>
          <a:xfrm>
            <a:off x="228600" y="1636202"/>
            <a:ext cx="8229600" cy="3922609"/>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25000"/>
              <a:buFont typeface="Arial"/>
              <a:buNone/>
            </a:pPr>
            <a:r>
              <a:rPr lang="en-US" sz="2400" b="0" i="0" u="none" strike="noStrike" cap="none" baseline="0" dirty="0">
                <a:solidFill>
                  <a:schemeClr val="dk1"/>
                </a:solidFill>
                <a:latin typeface="Arial"/>
                <a:ea typeface="Arial"/>
                <a:cs typeface="Arial"/>
                <a:sym typeface="Arial"/>
              </a:rPr>
              <a:t>   - </a:t>
            </a:r>
            <a:r>
              <a:rPr lang="en-US" sz="2000" b="0" i="0" u="none" strike="noStrike" cap="none" baseline="0" dirty="0">
                <a:solidFill>
                  <a:schemeClr val="dk1"/>
                </a:solidFill>
                <a:latin typeface="Arial"/>
                <a:ea typeface="Arial"/>
                <a:cs typeface="Arial"/>
                <a:sym typeface="Arial"/>
              </a:rPr>
              <a:t>Communication competency</a:t>
            </a:r>
          </a:p>
          <a:p>
            <a:pPr marL="342900" marR="0" lvl="0" indent="-342900" algn="l" rtl="0">
              <a:spcBef>
                <a:spcPts val="56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 Components of communication competency</a:t>
            </a:r>
          </a:p>
        </p:txBody>
      </p:sp>
      <p:sp>
        <p:nvSpPr>
          <p:cNvPr id="2" name="Rectangle 1">
            <a:extLst>
              <a:ext uri="{FF2B5EF4-FFF2-40B4-BE49-F238E27FC236}">
                <a16:creationId xmlns:a16="http://schemas.microsoft.com/office/drawing/2014/main" id="{7931B2D0-1E6C-AF45-9511-56C6DCDD953C}"/>
              </a:ext>
            </a:extLst>
          </p:cNvPr>
          <p:cNvSpPr/>
          <p:nvPr/>
        </p:nvSpPr>
        <p:spPr>
          <a:xfrm>
            <a:off x="448158" y="2743200"/>
            <a:ext cx="8543441" cy="2021066"/>
          </a:xfrm>
          <a:prstGeom prst="rect">
            <a:avLst/>
          </a:prstGeom>
        </p:spPr>
        <p:txBody>
          <a:bodyPr wrap="square">
            <a:spAutoFit/>
          </a:bodyPr>
          <a:lstStyle/>
          <a:p>
            <a:pPr marL="457200" lvl="1">
              <a:spcBef>
                <a:spcPts val="360"/>
              </a:spcBef>
              <a:buClr>
                <a:schemeClr val="dk1"/>
              </a:buClr>
              <a:buSzPct val="100000"/>
            </a:pPr>
            <a:endParaRPr lang="en-US" sz="1600" dirty="0">
              <a:solidFill>
                <a:schemeClr val="dk1"/>
              </a:solidFill>
              <a:latin typeface="Arial" pitchFamily="34" charset="0"/>
              <a:ea typeface="Calibri"/>
              <a:cs typeface="Arial" pitchFamily="34" charset="0"/>
              <a:sym typeface="Calibri"/>
            </a:endParaRPr>
          </a:p>
          <a:p>
            <a:pPr lvl="0">
              <a:spcBef>
                <a:spcPts val="360"/>
              </a:spcBef>
              <a:buSzPct val="25000"/>
            </a:pPr>
            <a:r>
              <a:rPr lang="en-US" sz="1600" dirty="0">
                <a:solidFill>
                  <a:schemeClr val="dk1"/>
                </a:solidFill>
                <a:latin typeface="Arial" pitchFamily="34" charset="0"/>
                <a:ea typeface="Calibri"/>
                <a:cs typeface="Arial" pitchFamily="34" charset="0"/>
                <a:sym typeface="Calibri"/>
              </a:rPr>
              <a:t>Components of communication competency</a:t>
            </a:r>
          </a:p>
          <a:p>
            <a:pPr lvl="0">
              <a:spcBef>
                <a:spcPts val="360"/>
              </a:spcBef>
              <a:buSzPct val="25000"/>
            </a:pPr>
            <a:endParaRPr lang="en-US" sz="1600" dirty="0">
              <a:solidFill>
                <a:schemeClr val="dk1"/>
              </a:solidFill>
              <a:latin typeface="Arial" pitchFamily="34" charset="0"/>
              <a:ea typeface="Calibri"/>
              <a:cs typeface="Arial" pitchFamily="34" charset="0"/>
              <a:sym typeface="Calibri"/>
            </a:endParaRPr>
          </a:p>
          <a:p>
            <a:pPr marL="457200" lvl="1">
              <a:spcBef>
                <a:spcPts val="36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 Competency arises out of four basic components: process understanding, interpersonal sensitivity, communication skills, and ethical responsibility</a:t>
            </a:r>
          </a:p>
          <a:p>
            <a:pPr marL="457200" lvl="1">
              <a:spcBef>
                <a:spcPts val="36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 Competence comes from the interaction of three primary elements: theory, practice, and analysis</a:t>
            </a:r>
          </a:p>
        </p:txBody>
      </p:sp>
    </p:spTree>
  </p:cSld>
  <p:clrMapOvr>
    <a:masterClrMapping/>
  </p:clrMapOvr>
  <p:transition spd="slow">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Shape 141"/>
          <p:cNvSpPr txBox="1">
            <a:spLocks noGrp="1"/>
          </p:cNvSpPr>
          <p:nvPr>
            <p:ph type="title"/>
          </p:nvPr>
        </p:nvSpPr>
        <p:spPr>
          <a:xfrm>
            <a:off x="1905000" y="2286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400" b="1" i="0" u="none" strike="noStrike" cap="none" baseline="0" dirty="0">
                <a:solidFill>
                  <a:srgbClr val="009999"/>
                </a:solidFill>
                <a:latin typeface="Arial"/>
                <a:ea typeface="Arial"/>
                <a:cs typeface="Arial"/>
                <a:sym typeface="Arial"/>
              </a:rPr>
              <a:t>Organizational Communication: A Competency-</a:t>
            </a:r>
            <a:br>
              <a:rPr lang="en-US" sz="2400" b="1" i="0" u="none" strike="noStrike" cap="none" baseline="0" dirty="0">
                <a:solidFill>
                  <a:srgbClr val="009999"/>
                </a:solidFill>
                <a:latin typeface="Arial"/>
                <a:ea typeface="Arial"/>
                <a:cs typeface="Arial"/>
                <a:sym typeface="Arial"/>
              </a:rPr>
            </a:br>
            <a:r>
              <a:rPr lang="en-US" sz="2400" b="1" i="0" u="none" strike="noStrike" cap="none" baseline="0" dirty="0">
                <a:solidFill>
                  <a:srgbClr val="009999"/>
                </a:solidFill>
                <a:latin typeface="Arial"/>
                <a:ea typeface="Arial"/>
                <a:cs typeface="Arial"/>
                <a:sym typeface="Arial"/>
              </a:rPr>
              <a:t>Based Approach</a:t>
            </a:r>
          </a:p>
        </p:txBody>
      </p:sp>
      <p:sp>
        <p:nvSpPr>
          <p:cNvPr id="142" name="Shape 142"/>
          <p:cNvSpPr txBox="1">
            <a:spLocks noGrp="1"/>
          </p:cNvSpPr>
          <p:nvPr>
            <p:ph type="body" idx="1"/>
          </p:nvPr>
        </p:nvSpPr>
        <p:spPr>
          <a:xfrm>
            <a:off x="457200" y="2593298"/>
            <a:ext cx="8229600" cy="3532865"/>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25000"/>
              <a:buFont typeface="Arial"/>
              <a:buNone/>
            </a:pPr>
            <a:r>
              <a:rPr lang="en-US" sz="3200" b="0" i="0" u="none" strike="noStrike" cap="none" baseline="0">
                <a:solidFill>
                  <a:schemeClr val="dk1"/>
                </a:solidFill>
                <a:latin typeface="Arial"/>
                <a:ea typeface="Arial"/>
                <a:cs typeface="Arial"/>
                <a:sym typeface="Arial"/>
              </a:rPr>
              <a:t>   Objective 1.6 Report communication competency as a personal and organizational need</a:t>
            </a:r>
          </a:p>
          <a:p>
            <a:pPr marL="342900" marR="0" lvl="0" indent="-342900" algn="l" rtl="0">
              <a:spcBef>
                <a:spcPts val="640"/>
              </a:spcBef>
              <a:spcAft>
                <a:spcPts val="0"/>
              </a:spcAft>
              <a:buClr>
                <a:schemeClr val="dk1"/>
              </a:buClr>
              <a:buFont typeface="Arial"/>
              <a:buNone/>
            </a:pPr>
            <a:endParaRPr sz="3200" b="0" i="0" u="none" strike="noStrike" cap="none" baseline="0">
              <a:solidFill>
                <a:schemeClr val="dk1"/>
              </a:solidFill>
              <a:latin typeface="Arial"/>
              <a:ea typeface="Arial"/>
              <a:cs typeface="Arial"/>
              <a:sym typeface="Arial"/>
            </a:endParaRPr>
          </a:p>
        </p:txBody>
      </p:sp>
      <p:pic>
        <p:nvPicPr>
          <p:cNvPr id="3" name="Picture 2">
            <a:extLst>
              <a:ext uri="{FF2B5EF4-FFF2-40B4-BE49-F238E27FC236}">
                <a16:creationId xmlns:a16="http://schemas.microsoft.com/office/drawing/2014/main" id="{32A3BB97-CA24-A342-8BF7-B79EAA2B3945}"/>
              </a:ext>
            </a:extLst>
          </p:cNvPr>
          <p:cNvPicPr>
            <a:picLocks noChangeAspect="1"/>
          </p:cNvPicPr>
          <p:nvPr/>
        </p:nvPicPr>
        <p:blipFill>
          <a:blip r:embed="rId3"/>
          <a:stretch>
            <a:fillRect/>
          </a:stretch>
        </p:blipFill>
        <p:spPr>
          <a:xfrm>
            <a:off x="2590800" y="3962400"/>
            <a:ext cx="4787900" cy="2401607"/>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5" name="Rectangle 4">
            <a:extLst>
              <a:ext uri="{FF2B5EF4-FFF2-40B4-BE49-F238E27FC236}">
                <a16:creationId xmlns:a16="http://schemas.microsoft.com/office/drawing/2014/main" id="{1BDC427E-7D02-814C-A1C4-4666727FA090}"/>
              </a:ext>
            </a:extLst>
          </p:cNvPr>
          <p:cNvSpPr/>
          <p:nvPr/>
        </p:nvSpPr>
        <p:spPr>
          <a:xfrm>
            <a:off x="7010400" y="1524000"/>
            <a:ext cx="1981200" cy="19351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Shape 148"/>
          <p:cNvSpPr txBox="1">
            <a:spLocks noGrp="1"/>
          </p:cNvSpPr>
          <p:nvPr>
            <p:ph type="title"/>
          </p:nvPr>
        </p:nvSpPr>
        <p:spPr>
          <a:xfrm>
            <a:off x="1905000" y="274637"/>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dirty="0">
                <a:solidFill>
                  <a:srgbClr val="009999"/>
                </a:solidFill>
                <a:latin typeface="Arial"/>
                <a:ea typeface="Arial"/>
                <a:cs typeface="Arial"/>
                <a:sym typeface="Arial"/>
              </a:rPr>
              <a:t>1.6 Organizational Communication: A Competency-Based Approach</a:t>
            </a:r>
          </a:p>
        </p:txBody>
      </p:sp>
      <p:sp>
        <p:nvSpPr>
          <p:cNvPr id="149" name="Shape 149"/>
          <p:cNvSpPr txBox="1">
            <a:spLocks noGrp="1"/>
          </p:cNvSpPr>
          <p:nvPr>
            <p:ph type="body" idx="1"/>
          </p:nvPr>
        </p:nvSpPr>
        <p:spPr>
          <a:xfrm>
            <a:off x="6781800" y="1600200"/>
            <a:ext cx="8229600" cy="3922609"/>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25000"/>
              <a:buFont typeface="Arial"/>
              <a:buNone/>
            </a:pPr>
            <a:r>
              <a:rPr lang="en-US" sz="2400" b="0" i="0" u="none" strike="noStrike" cap="none" baseline="0" dirty="0">
                <a:solidFill>
                  <a:schemeClr val="dk1"/>
                </a:solidFill>
                <a:latin typeface="Arial"/>
                <a:ea typeface="Arial"/>
                <a:cs typeface="Arial"/>
                <a:sym typeface="Arial"/>
              </a:rPr>
              <a:t>   - </a:t>
            </a:r>
            <a:r>
              <a:rPr lang="en-US" sz="2000" b="0" i="0" u="none" strike="noStrike" cap="none" baseline="0" dirty="0">
                <a:solidFill>
                  <a:schemeClr val="dk1"/>
                </a:solidFill>
                <a:latin typeface="Arial"/>
                <a:ea typeface="Arial"/>
                <a:cs typeface="Arial"/>
                <a:sym typeface="Arial"/>
              </a:rPr>
              <a:t>Knowledge</a:t>
            </a:r>
          </a:p>
          <a:p>
            <a:pPr marL="342900" marR="0" lvl="0" indent="-342900" algn="l" rtl="0">
              <a:spcBef>
                <a:spcPts val="56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 Sensitivity</a:t>
            </a:r>
          </a:p>
          <a:p>
            <a:pPr marL="342900" marR="0" lvl="0" indent="-342900" algn="l" rtl="0">
              <a:spcBef>
                <a:spcPts val="56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 Skills</a:t>
            </a:r>
          </a:p>
          <a:p>
            <a:pPr marL="342900" marR="0" lvl="0" indent="-342900" algn="l" rtl="0">
              <a:spcBef>
                <a:spcPts val="56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 Values</a:t>
            </a:r>
          </a:p>
        </p:txBody>
      </p:sp>
      <p:sp>
        <p:nvSpPr>
          <p:cNvPr id="2" name="Rectangle 1">
            <a:extLst>
              <a:ext uri="{FF2B5EF4-FFF2-40B4-BE49-F238E27FC236}">
                <a16:creationId xmlns:a16="http://schemas.microsoft.com/office/drawing/2014/main" id="{3A294DA8-7FF6-A046-B78B-213129911B48}"/>
              </a:ext>
            </a:extLst>
          </p:cNvPr>
          <p:cNvSpPr/>
          <p:nvPr/>
        </p:nvSpPr>
        <p:spPr>
          <a:xfrm>
            <a:off x="152400" y="2007232"/>
            <a:ext cx="7086600" cy="3108543"/>
          </a:xfrm>
          <a:prstGeom prst="rect">
            <a:avLst/>
          </a:prstGeom>
        </p:spPr>
        <p:txBody>
          <a:bodyPr wrap="square">
            <a:spAutoFit/>
          </a:bodyPr>
          <a:lstStyle/>
          <a:p>
            <a:pPr lvl="0">
              <a:buSzPct val="25000"/>
            </a:pPr>
            <a:r>
              <a:rPr lang="en-US" sz="1200" dirty="0">
                <a:solidFill>
                  <a:schemeClr val="dk1"/>
                </a:solidFill>
                <a:latin typeface="Arial" pitchFamily="34" charset="0"/>
                <a:ea typeface="Calibri"/>
                <a:cs typeface="Arial" pitchFamily="34" charset="0"/>
                <a:sym typeface="Calibri"/>
              </a:rPr>
              <a:t>Point 1 – Knowledge</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Learning of theory and principles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Exploration of the interactive process nature of human communication</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2 – Sensitivity</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Ability and willingness to understand what others feel and do</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Examination of our personal “theories-in-use” about communication and organizations</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3 – Skills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Developing important analytical capabilities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Ability to communicate effectively in a variety of settings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Applying knowledge and sensitivity to case studies and individual experiences</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4 – Values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Taking personal responsibility for effective communication</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Developing values through discussion of personal responsibility </a:t>
            </a:r>
          </a:p>
        </p:txBody>
      </p:sp>
      <p:pic>
        <p:nvPicPr>
          <p:cNvPr id="3" name="Picture 2">
            <a:extLst>
              <a:ext uri="{FF2B5EF4-FFF2-40B4-BE49-F238E27FC236}">
                <a16:creationId xmlns:a16="http://schemas.microsoft.com/office/drawing/2014/main" id="{19343954-A9B8-6247-B9FF-8788F9441647}"/>
              </a:ext>
            </a:extLst>
          </p:cNvPr>
          <p:cNvPicPr>
            <a:picLocks noChangeAspect="1"/>
          </p:cNvPicPr>
          <p:nvPr/>
        </p:nvPicPr>
        <p:blipFill>
          <a:blip r:embed="rId3"/>
          <a:stretch>
            <a:fillRect/>
          </a:stretch>
        </p:blipFill>
        <p:spPr>
          <a:xfrm>
            <a:off x="6553200" y="3750204"/>
            <a:ext cx="2362200" cy="236220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Shape 156"/>
          <p:cNvSpPr txBox="1">
            <a:spLocks noGrp="1"/>
          </p:cNvSpPr>
          <p:nvPr>
            <p:ph type="title"/>
          </p:nvPr>
        </p:nvSpPr>
        <p:spPr>
          <a:xfrm>
            <a:off x="1828800" y="762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Understanding Human Communication</a:t>
            </a:r>
          </a:p>
        </p:txBody>
      </p:sp>
      <p:sp>
        <p:nvSpPr>
          <p:cNvPr id="157" name="Shape 157"/>
          <p:cNvSpPr txBox="1">
            <a:spLocks noGrp="1"/>
          </p:cNvSpPr>
          <p:nvPr>
            <p:ph type="body" idx="1"/>
          </p:nvPr>
        </p:nvSpPr>
        <p:spPr>
          <a:xfrm>
            <a:off x="381000" y="1752600"/>
            <a:ext cx="8229600" cy="3532865"/>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 Objective 1.7 Describe the human communication process</a:t>
            </a:r>
          </a:p>
          <a:p>
            <a:pPr marL="342900" marR="0" lvl="0" indent="-342900" algn="l" rtl="0">
              <a:spcBef>
                <a:spcPts val="64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p:txBody>
      </p:sp>
      <p:pic>
        <p:nvPicPr>
          <p:cNvPr id="3" name="Picture 2">
            <a:extLst>
              <a:ext uri="{FF2B5EF4-FFF2-40B4-BE49-F238E27FC236}">
                <a16:creationId xmlns:a16="http://schemas.microsoft.com/office/drawing/2014/main" id="{622A5D10-096D-9A4A-8C38-AA5988405F4F}"/>
              </a:ext>
            </a:extLst>
          </p:cNvPr>
          <p:cNvPicPr>
            <a:picLocks noChangeAspect="1"/>
          </p:cNvPicPr>
          <p:nvPr/>
        </p:nvPicPr>
        <p:blipFill>
          <a:blip r:embed="rId3"/>
          <a:stretch>
            <a:fillRect/>
          </a:stretch>
        </p:blipFill>
        <p:spPr>
          <a:xfrm>
            <a:off x="2209800" y="3124200"/>
            <a:ext cx="4724400" cy="2606648"/>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Shape 164"/>
          <p:cNvSpPr txBox="1">
            <a:spLocks noGrp="1"/>
          </p:cNvSpPr>
          <p:nvPr>
            <p:ph type="title"/>
          </p:nvPr>
        </p:nvSpPr>
        <p:spPr>
          <a:xfrm>
            <a:off x="1905000" y="79901"/>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1.7 Understanding Human Communication</a:t>
            </a:r>
          </a:p>
        </p:txBody>
      </p:sp>
      <p:sp>
        <p:nvSpPr>
          <p:cNvPr id="165" name="Shape 165"/>
          <p:cNvSpPr txBox="1">
            <a:spLocks noGrp="1"/>
          </p:cNvSpPr>
          <p:nvPr>
            <p:ph type="body" idx="1"/>
          </p:nvPr>
        </p:nvSpPr>
        <p:spPr>
          <a:xfrm>
            <a:off x="228600" y="1676400"/>
            <a:ext cx="8229600" cy="3922609"/>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100000"/>
              <a:buFont typeface="Arial"/>
              <a:buChar char="•"/>
            </a:pPr>
            <a:r>
              <a:rPr lang="en-US" sz="3200" b="0" i="0" u="none" strike="noStrike" cap="none" baseline="0" dirty="0">
                <a:solidFill>
                  <a:schemeClr val="dk1"/>
                </a:solidFill>
                <a:latin typeface="Arial"/>
                <a:ea typeface="Arial"/>
                <a:cs typeface="Arial"/>
                <a:sym typeface="Arial"/>
              </a:rPr>
              <a:t> Defining Communication </a:t>
            </a:r>
          </a:p>
          <a:p>
            <a:pPr marL="342900" marR="0" lvl="0" indent="-342900" algn="l" rtl="0">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	- </a:t>
            </a:r>
            <a:r>
              <a:rPr lang="en-US" sz="2800" b="0" i="0" u="none" strike="noStrike" cap="none" baseline="0" dirty="0">
                <a:solidFill>
                  <a:schemeClr val="dk1"/>
                </a:solidFill>
                <a:latin typeface="Arial"/>
                <a:ea typeface="Arial"/>
                <a:cs typeface="Arial"/>
                <a:sym typeface="Arial"/>
              </a:rPr>
              <a:t>Human communication</a:t>
            </a:r>
          </a:p>
          <a:p>
            <a:pPr marL="342900" marR="0" lvl="0" indent="-342900" algn="l" rtl="0">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   - </a:t>
            </a:r>
            <a:r>
              <a:rPr lang="en-US" sz="2800" b="0" i="0" u="none" strike="noStrike" cap="none" baseline="0" dirty="0">
                <a:solidFill>
                  <a:schemeClr val="dk1"/>
                </a:solidFill>
                <a:latin typeface="Arial"/>
                <a:ea typeface="Arial"/>
                <a:cs typeface="Arial"/>
                <a:sym typeface="Arial"/>
              </a:rPr>
              <a:t>Shared realities</a:t>
            </a:r>
          </a:p>
        </p:txBody>
      </p:sp>
      <p:sp>
        <p:nvSpPr>
          <p:cNvPr id="2" name="Rectangle 1">
            <a:extLst>
              <a:ext uri="{FF2B5EF4-FFF2-40B4-BE49-F238E27FC236}">
                <a16:creationId xmlns:a16="http://schemas.microsoft.com/office/drawing/2014/main" id="{6B17DAB8-C0E8-0A45-B907-9F1DD6DC373F}"/>
              </a:ext>
            </a:extLst>
          </p:cNvPr>
          <p:cNvSpPr/>
          <p:nvPr/>
        </p:nvSpPr>
        <p:spPr>
          <a:xfrm>
            <a:off x="326571" y="3482633"/>
            <a:ext cx="8839200" cy="2421176"/>
          </a:xfrm>
          <a:prstGeom prst="rect">
            <a:avLst/>
          </a:prstGeom>
        </p:spPr>
        <p:txBody>
          <a:bodyPr wrap="square">
            <a:spAutoFit/>
          </a:bodyPr>
          <a:lstStyle/>
          <a:p>
            <a:pPr lvl="0">
              <a:buSzPct val="25000"/>
            </a:pPr>
            <a:r>
              <a:rPr lang="en-US" sz="1600" b="1" dirty="0">
                <a:solidFill>
                  <a:schemeClr val="dk1"/>
                </a:solidFill>
                <a:latin typeface="Arial" pitchFamily="34" charset="0"/>
                <a:ea typeface="Calibri"/>
                <a:cs typeface="Arial" pitchFamily="34" charset="0"/>
                <a:sym typeface="Calibri"/>
              </a:rPr>
              <a:t>Defining Communication  </a:t>
            </a:r>
          </a:p>
          <a:p>
            <a:pPr lvl="0">
              <a:spcBef>
                <a:spcPts val="360"/>
              </a:spcBef>
              <a:buSzPct val="25000"/>
            </a:pPr>
            <a:r>
              <a:rPr lang="en-US" sz="1600" dirty="0">
                <a:solidFill>
                  <a:schemeClr val="dk1"/>
                </a:solidFill>
                <a:latin typeface="Arial" pitchFamily="34" charset="0"/>
                <a:ea typeface="Calibri"/>
                <a:cs typeface="Arial" pitchFamily="34" charset="0"/>
                <a:sym typeface="Calibri"/>
              </a:rPr>
              <a:t>Point 1 – Human communication</a:t>
            </a:r>
          </a:p>
          <a:p>
            <a:pPr marL="457200" lvl="1">
              <a:spcBef>
                <a:spcPts val="36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 Constituting experience of working together and making sense of what </a:t>
            </a:r>
          </a:p>
          <a:p>
            <a:pPr marL="457200" lvl="1">
              <a:spcBef>
                <a:spcPts val="360"/>
              </a:spcBef>
              <a:buClr>
                <a:schemeClr val="dk1"/>
              </a:buClr>
              <a:buSzPct val="100000"/>
            </a:pPr>
            <a:r>
              <a:rPr lang="en-US" sz="1600" dirty="0">
                <a:solidFill>
                  <a:schemeClr val="dk1"/>
                </a:solidFill>
                <a:latin typeface="Arial" pitchFamily="34" charset="0"/>
                <a:ea typeface="Calibri"/>
                <a:cs typeface="Arial" pitchFamily="34" charset="0"/>
                <a:sym typeface="Calibri"/>
              </a:rPr>
              <a:t>   it means</a:t>
            </a:r>
          </a:p>
          <a:p>
            <a:pPr marL="457200" lvl="1">
              <a:spcBef>
                <a:spcPts val="36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 Use of symbols or words to attempt to create mutual understanding</a:t>
            </a:r>
          </a:p>
          <a:p>
            <a:pPr lvl="0">
              <a:spcBef>
                <a:spcPts val="360"/>
              </a:spcBef>
              <a:buSzPct val="25000"/>
            </a:pPr>
            <a:r>
              <a:rPr lang="en-US" sz="1600" dirty="0">
                <a:solidFill>
                  <a:schemeClr val="dk1"/>
                </a:solidFill>
                <a:latin typeface="Arial" pitchFamily="34" charset="0"/>
                <a:ea typeface="Calibri"/>
                <a:cs typeface="Arial" pitchFamily="34" charset="0"/>
                <a:sym typeface="Calibri"/>
              </a:rPr>
              <a:t>Point 2 – Shared realities</a:t>
            </a:r>
          </a:p>
          <a:p>
            <a:pPr marL="457200" lvl="1">
              <a:spcBef>
                <a:spcPts val="36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 Communication is an attempt to construct shared realities</a:t>
            </a:r>
          </a:p>
          <a:p>
            <a:pPr marL="457200" lvl="1">
              <a:spcBef>
                <a:spcPts val="36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 Create present reality through sharing realities</a:t>
            </a:r>
          </a:p>
        </p:txBody>
      </p:sp>
      <p:pic>
        <p:nvPicPr>
          <p:cNvPr id="3" name="Picture 2">
            <a:extLst>
              <a:ext uri="{FF2B5EF4-FFF2-40B4-BE49-F238E27FC236}">
                <a16:creationId xmlns:a16="http://schemas.microsoft.com/office/drawing/2014/main" id="{6D5D3C86-81AC-F54D-A1ED-B2E0BBDDD75D}"/>
              </a:ext>
            </a:extLst>
          </p:cNvPr>
          <p:cNvPicPr>
            <a:picLocks noChangeAspect="1"/>
          </p:cNvPicPr>
          <p:nvPr/>
        </p:nvPicPr>
        <p:blipFill>
          <a:blip r:embed="rId3"/>
          <a:stretch>
            <a:fillRect/>
          </a:stretch>
        </p:blipFill>
        <p:spPr>
          <a:xfrm>
            <a:off x="5622471" y="1698170"/>
            <a:ext cx="3167744" cy="2111829"/>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Shape 172"/>
          <p:cNvSpPr txBox="1">
            <a:spLocks noGrp="1"/>
          </p:cNvSpPr>
          <p:nvPr>
            <p:ph type="title"/>
          </p:nvPr>
        </p:nvSpPr>
        <p:spPr>
          <a:xfrm>
            <a:off x="1981200" y="1524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dirty="0">
                <a:solidFill>
                  <a:srgbClr val="009999"/>
                </a:solidFill>
                <a:latin typeface="Arial"/>
                <a:ea typeface="Arial"/>
                <a:cs typeface="Arial"/>
                <a:sym typeface="Arial"/>
              </a:rPr>
              <a:t>Human Communication: Messages and Constitutive Processes</a:t>
            </a:r>
          </a:p>
        </p:txBody>
      </p:sp>
      <p:sp>
        <p:nvSpPr>
          <p:cNvPr id="173" name="Shape 173"/>
          <p:cNvSpPr txBox="1">
            <a:spLocks noGrp="1"/>
          </p:cNvSpPr>
          <p:nvPr>
            <p:ph type="body" idx="1"/>
          </p:nvPr>
        </p:nvSpPr>
        <p:spPr>
          <a:xfrm>
            <a:off x="457200" y="2209800"/>
            <a:ext cx="8229600" cy="3532865"/>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 Objective 1.8 Develop awareness of our personal communication competencies</a:t>
            </a:r>
          </a:p>
          <a:p>
            <a:pPr marL="342900" marR="0" lvl="0" indent="-342900" algn="l" rtl="0">
              <a:spcBef>
                <a:spcPts val="64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p:txBody>
      </p:sp>
      <p:pic>
        <p:nvPicPr>
          <p:cNvPr id="3" name="Picture 2">
            <a:extLst>
              <a:ext uri="{FF2B5EF4-FFF2-40B4-BE49-F238E27FC236}">
                <a16:creationId xmlns:a16="http://schemas.microsoft.com/office/drawing/2014/main" id="{657CE5EA-0FE7-CC49-BB17-74517875741C}"/>
              </a:ext>
            </a:extLst>
          </p:cNvPr>
          <p:cNvPicPr>
            <a:picLocks noChangeAspect="1"/>
          </p:cNvPicPr>
          <p:nvPr/>
        </p:nvPicPr>
        <p:blipFill>
          <a:blip r:embed="rId3"/>
          <a:stretch>
            <a:fillRect/>
          </a:stretch>
        </p:blipFill>
        <p:spPr>
          <a:xfrm>
            <a:off x="2224049" y="3657600"/>
            <a:ext cx="4710151" cy="2239963"/>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3" name="Rectangle 2">
            <a:extLst>
              <a:ext uri="{FF2B5EF4-FFF2-40B4-BE49-F238E27FC236}">
                <a16:creationId xmlns:a16="http://schemas.microsoft.com/office/drawing/2014/main" id="{195476F3-2979-2342-BFAF-9D1AF9399122}"/>
              </a:ext>
            </a:extLst>
          </p:cNvPr>
          <p:cNvSpPr/>
          <p:nvPr/>
        </p:nvSpPr>
        <p:spPr>
          <a:xfrm>
            <a:off x="304800" y="2057400"/>
            <a:ext cx="2743200" cy="2438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0" name="Shape 180"/>
          <p:cNvSpPr txBox="1">
            <a:spLocks noGrp="1"/>
          </p:cNvSpPr>
          <p:nvPr>
            <p:ph type="title"/>
          </p:nvPr>
        </p:nvSpPr>
        <p:spPr>
          <a:xfrm>
            <a:off x="1981200" y="304800"/>
            <a:ext cx="8229600" cy="1928915"/>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400" b="1" i="0" u="none" strike="noStrike" cap="none" baseline="0" dirty="0">
                <a:solidFill>
                  <a:srgbClr val="009999"/>
                </a:solidFill>
                <a:latin typeface="Arial"/>
                <a:ea typeface="Arial"/>
                <a:cs typeface="Arial"/>
                <a:sym typeface="Arial"/>
              </a:rPr>
              <a:t>1.8 Human Communication: Messages and </a:t>
            </a:r>
            <a:br>
              <a:rPr lang="en-US" sz="2400" b="1" i="0" u="none" strike="noStrike" cap="none" baseline="0" dirty="0">
                <a:solidFill>
                  <a:srgbClr val="009999"/>
                </a:solidFill>
                <a:latin typeface="Arial"/>
                <a:ea typeface="Arial"/>
                <a:cs typeface="Arial"/>
                <a:sym typeface="Arial"/>
              </a:rPr>
            </a:br>
            <a:r>
              <a:rPr lang="en-US" sz="2400" b="1" i="0" u="none" strike="noStrike" cap="none" baseline="0" dirty="0">
                <a:solidFill>
                  <a:srgbClr val="009999"/>
                </a:solidFill>
                <a:latin typeface="Arial"/>
                <a:ea typeface="Arial"/>
                <a:cs typeface="Arial"/>
                <a:sym typeface="Arial"/>
              </a:rPr>
              <a:t>Constitutive Processes </a:t>
            </a:r>
            <a:r>
              <a:rPr lang="en-US" sz="1600" b="1" i="0" u="none" strike="noStrike" cap="none" baseline="0" dirty="0">
                <a:solidFill>
                  <a:srgbClr val="009999"/>
                </a:solidFill>
                <a:latin typeface="Arial"/>
                <a:ea typeface="Arial"/>
                <a:cs typeface="Arial"/>
                <a:sym typeface="Arial"/>
              </a:rPr>
              <a:t>(1 of 5)</a:t>
            </a:r>
          </a:p>
        </p:txBody>
      </p:sp>
      <p:sp>
        <p:nvSpPr>
          <p:cNvPr id="181" name="Shape 181"/>
          <p:cNvSpPr txBox="1">
            <a:spLocks noGrp="1"/>
          </p:cNvSpPr>
          <p:nvPr>
            <p:ph type="body" idx="1"/>
          </p:nvPr>
        </p:nvSpPr>
        <p:spPr>
          <a:xfrm>
            <a:off x="457200" y="2057400"/>
            <a:ext cx="8229600" cy="3922609"/>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100000"/>
              <a:buFont typeface="Arial"/>
              <a:buChar char="•"/>
            </a:pPr>
            <a:r>
              <a:rPr lang="en-US" sz="3200" b="0" i="0" u="none" strike="noStrike" cap="none" baseline="0" dirty="0">
                <a:solidFill>
                  <a:schemeClr val="dk1"/>
                </a:solidFill>
                <a:latin typeface="Arial"/>
                <a:ea typeface="Arial"/>
                <a:cs typeface="Arial"/>
                <a:sym typeface="Arial"/>
              </a:rPr>
              <a:t> </a:t>
            </a:r>
            <a:r>
              <a:rPr lang="en-US" sz="1800" b="0" i="0" u="none" strike="noStrike" cap="none" baseline="0" dirty="0">
                <a:solidFill>
                  <a:schemeClr val="dk1"/>
                </a:solidFill>
                <a:latin typeface="Arial"/>
                <a:ea typeface="Arial"/>
                <a:cs typeface="Arial"/>
                <a:sym typeface="Arial"/>
              </a:rPr>
              <a:t>Source/Receiver</a:t>
            </a:r>
          </a:p>
          <a:p>
            <a:pPr marL="342900" marR="0" lvl="0" indent="-342900" algn="l" rtl="0">
              <a:spcBef>
                <a:spcPts val="56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Sending messages</a:t>
            </a:r>
          </a:p>
          <a:p>
            <a:pPr marL="342900" marR="0" lvl="0" indent="-342900" algn="l" rtl="0">
              <a:spcBef>
                <a:spcPts val="56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Receiving messages</a:t>
            </a:r>
          </a:p>
          <a:p>
            <a:pPr marL="342900" marR="0" lvl="0" indent="-342900" algn="l" rtl="0">
              <a:spcBef>
                <a:spcPts val="640"/>
              </a:spcBef>
              <a:spcAft>
                <a:spcPts val="0"/>
              </a:spcAft>
              <a:buClr>
                <a:schemeClr val="dk1"/>
              </a:buClr>
              <a:buSzPct val="100000"/>
              <a:buFont typeface="Arial"/>
              <a:buChar char="•"/>
            </a:pPr>
            <a:r>
              <a:rPr lang="en-US" sz="1800" b="0" i="0" u="none" strike="noStrike" cap="none" baseline="0" dirty="0">
                <a:solidFill>
                  <a:schemeClr val="dk1"/>
                </a:solidFill>
                <a:latin typeface="Arial"/>
                <a:ea typeface="Arial"/>
                <a:cs typeface="Arial"/>
                <a:sym typeface="Arial"/>
              </a:rPr>
              <a:t>Encoding/Decoding</a:t>
            </a:r>
          </a:p>
          <a:p>
            <a:pPr marL="342900" marR="0" lvl="0" indent="-342900" algn="l" rtl="0">
              <a:spcBef>
                <a:spcPts val="56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Encoding</a:t>
            </a:r>
          </a:p>
          <a:p>
            <a:pPr marL="342900" marR="0" lvl="0" indent="-342900" algn="l" rtl="0">
              <a:spcBef>
                <a:spcPts val="56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Decoding</a:t>
            </a:r>
          </a:p>
          <a:p>
            <a:pPr marL="342900" marR="0" lvl="0" indent="-342900" algn="l" rtl="0">
              <a:spcBef>
                <a:spcPts val="560"/>
              </a:spcBef>
              <a:spcAft>
                <a:spcPts val="0"/>
              </a:spcAft>
              <a:buClr>
                <a:schemeClr val="dk1"/>
              </a:buClr>
              <a:buFont typeface="Arial"/>
              <a:buNone/>
            </a:pPr>
            <a:endParaRPr sz="2800" b="0" i="0" u="none" strike="noStrike" cap="none" baseline="0" dirty="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BB69413C-D5D3-D44C-97EB-F165CAD12878}"/>
              </a:ext>
            </a:extLst>
          </p:cNvPr>
          <p:cNvSpPr/>
          <p:nvPr/>
        </p:nvSpPr>
        <p:spPr>
          <a:xfrm>
            <a:off x="3537952" y="1676400"/>
            <a:ext cx="6019800" cy="4052391"/>
          </a:xfrm>
          <a:prstGeom prst="rect">
            <a:avLst/>
          </a:prstGeom>
        </p:spPr>
        <p:txBody>
          <a:bodyPr wrap="square">
            <a:spAutoFit/>
          </a:bodyPr>
          <a:lstStyle/>
          <a:p>
            <a:pPr lvl="0">
              <a:buSzPct val="25000"/>
            </a:pPr>
            <a:r>
              <a:rPr lang="en-US" sz="1200" b="1" dirty="0">
                <a:solidFill>
                  <a:schemeClr val="dk1"/>
                </a:solidFill>
                <a:latin typeface="Arial" pitchFamily="34" charset="0"/>
                <a:ea typeface="Calibri"/>
                <a:cs typeface="Arial" pitchFamily="34" charset="0"/>
                <a:sym typeface="Calibri"/>
              </a:rPr>
              <a:t>Source/Receiver</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1 – Sending messages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Individual in a communication is both sender and receiver</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Talk to send messages</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2 – Receiving messages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Monitor nonverbal reactions of others </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Use of technology to rapidly exchange messages</a:t>
            </a:r>
          </a:p>
          <a:p>
            <a:pPr lvl="0">
              <a:spcBef>
                <a:spcPts val="360"/>
              </a:spcBef>
            </a:pPr>
            <a:endParaRPr lang="en-US" sz="1200" b="1" dirty="0">
              <a:solidFill>
                <a:schemeClr val="dk1"/>
              </a:solidFill>
              <a:latin typeface="Arial" pitchFamily="34" charset="0"/>
              <a:ea typeface="Calibri"/>
              <a:cs typeface="Arial" pitchFamily="34" charset="0"/>
              <a:sym typeface="Calibri"/>
            </a:endParaRPr>
          </a:p>
          <a:p>
            <a:pPr lvl="0">
              <a:spcBef>
                <a:spcPts val="360"/>
              </a:spcBef>
              <a:buSzPct val="25000"/>
            </a:pPr>
            <a:r>
              <a:rPr lang="en-US" sz="1200" b="1" dirty="0">
                <a:solidFill>
                  <a:schemeClr val="dk1"/>
                </a:solidFill>
                <a:latin typeface="Arial" pitchFamily="34" charset="0"/>
                <a:ea typeface="Calibri"/>
                <a:cs typeface="Arial" pitchFamily="34" charset="0"/>
                <a:sym typeface="Calibri"/>
              </a:rPr>
              <a:t>Encoding/Decoding</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1 – Encoding</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Process of formulating messages, choosing content and symbols to </a:t>
            </a:r>
          </a:p>
          <a:p>
            <a:pPr marL="457200" lvl="1">
              <a:spcBef>
                <a:spcPts val="360"/>
              </a:spcBef>
              <a:buClr>
                <a:schemeClr val="dk1"/>
              </a:buClr>
              <a:buSzPct val="100000"/>
            </a:pPr>
            <a:r>
              <a:rPr lang="en-US" sz="1200" dirty="0">
                <a:solidFill>
                  <a:schemeClr val="dk1"/>
                </a:solidFill>
                <a:latin typeface="Arial" pitchFamily="34" charset="0"/>
                <a:ea typeface="Calibri"/>
                <a:cs typeface="Arial" pitchFamily="34" charset="0"/>
                <a:sym typeface="Calibri"/>
              </a:rPr>
              <a:t>   convey meaning</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Determining what we want to be understood</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Determining how we believe that it can best be presented</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2 – Decoding</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Process of assigning meaning to message symbols received </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Taking what we see and hear and interpreting it </a:t>
            </a:r>
          </a:p>
        </p:txBody>
      </p:sp>
    </p:spTree>
  </p:cSld>
  <p:clrMapOvr>
    <a:masterClrMapping/>
  </p:clrMapOvr>
  <p:transition spd="slow">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39BC4-BE71-AC4E-A6E0-E353E54A981C}"/>
              </a:ext>
            </a:extLst>
          </p:cNvPr>
          <p:cNvSpPr>
            <a:spLocks noGrp="1"/>
          </p:cNvSpPr>
          <p:nvPr>
            <p:ph type="title"/>
          </p:nvPr>
        </p:nvSpPr>
        <p:spPr/>
        <p:txBody>
          <a:bodyPr/>
          <a:lstStyle/>
          <a:p>
            <a:r>
              <a:rPr lang="en-US" sz="2800" b="1" dirty="0">
                <a:solidFill>
                  <a:srgbClr val="009999"/>
                </a:solidFill>
              </a:rPr>
              <a:t>Please compose a communication </a:t>
            </a:r>
            <a:br>
              <a:rPr lang="en-US" sz="2800" b="1" dirty="0">
                <a:solidFill>
                  <a:srgbClr val="009999"/>
                </a:solidFill>
              </a:rPr>
            </a:br>
            <a:r>
              <a:rPr lang="en-US" sz="2800" b="1" dirty="0">
                <a:solidFill>
                  <a:srgbClr val="009999"/>
                </a:solidFill>
              </a:rPr>
              <a:t>message using below symbols </a:t>
            </a:r>
          </a:p>
        </p:txBody>
      </p:sp>
      <p:pic>
        <p:nvPicPr>
          <p:cNvPr id="4" name="Picture 3">
            <a:extLst>
              <a:ext uri="{FF2B5EF4-FFF2-40B4-BE49-F238E27FC236}">
                <a16:creationId xmlns:a16="http://schemas.microsoft.com/office/drawing/2014/main" id="{B7F88CF2-F13A-5B4C-BD27-370A7DC1F92E}"/>
              </a:ext>
            </a:extLst>
          </p:cNvPr>
          <p:cNvPicPr>
            <a:picLocks noChangeAspect="1"/>
          </p:cNvPicPr>
          <p:nvPr/>
        </p:nvPicPr>
        <p:blipFill rotWithShape="1">
          <a:blip r:embed="rId3"/>
          <a:srcRect b="20482"/>
          <a:stretch/>
        </p:blipFill>
        <p:spPr>
          <a:xfrm>
            <a:off x="2133600" y="1828800"/>
            <a:ext cx="5896708" cy="3372917"/>
          </a:xfrm>
          <a:prstGeom prst="rect">
            <a:avLst/>
          </a:prstGeom>
        </p:spPr>
      </p:pic>
    </p:spTree>
    <p:extLst>
      <p:ext uri="{BB962C8B-B14F-4D97-AF65-F5344CB8AC3E}">
        <p14:creationId xmlns:p14="http://schemas.microsoft.com/office/powerpoint/2010/main" val="10909659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6" name="Rectangle 5">
            <a:extLst>
              <a:ext uri="{FF2B5EF4-FFF2-40B4-BE49-F238E27FC236}">
                <a16:creationId xmlns:a16="http://schemas.microsoft.com/office/drawing/2014/main" id="{27AD27C7-C577-304B-9780-537ACCBE12CD}"/>
              </a:ext>
            </a:extLst>
          </p:cNvPr>
          <p:cNvSpPr/>
          <p:nvPr/>
        </p:nvSpPr>
        <p:spPr>
          <a:xfrm>
            <a:off x="304800" y="2057399"/>
            <a:ext cx="3810000" cy="3048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8" name="Shape 188"/>
          <p:cNvSpPr txBox="1">
            <a:spLocks noGrp="1"/>
          </p:cNvSpPr>
          <p:nvPr>
            <p:ph type="title"/>
          </p:nvPr>
        </p:nvSpPr>
        <p:spPr>
          <a:xfrm>
            <a:off x="1828800" y="274638"/>
            <a:ext cx="8229600" cy="1928915"/>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dirty="0">
                <a:solidFill>
                  <a:srgbClr val="009999"/>
                </a:solidFill>
                <a:latin typeface="Arial"/>
                <a:ea typeface="Arial"/>
                <a:cs typeface="Arial"/>
                <a:sym typeface="Arial"/>
              </a:rPr>
              <a:t>1.8 Human Communication: Messages</a:t>
            </a:r>
            <a:br>
              <a:rPr lang="en-US" sz="2800" b="1" i="0" u="none" strike="noStrike" cap="none" baseline="0" dirty="0">
                <a:solidFill>
                  <a:srgbClr val="009999"/>
                </a:solidFill>
                <a:latin typeface="Arial"/>
                <a:ea typeface="Arial"/>
                <a:cs typeface="Arial"/>
                <a:sym typeface="Arial"/>
              </a:rPr>
            </a:br>
            <a:r>
              <a:rPr lang="en-US" sz="2800" b="1" i="0" u="none" strike="noStrike" cap="none" baseline="0" dirty="0">
                <a:solidFill>
                  <a:srgbClr val="009999"/>
                </a:solidFill>
                <a:latin typeface="Arial"/>
                <a:ea typeface="Arial"/>
                <a:cs typeface="Arial"/>
                <a:sym typeface="Arial"/>
              </a:rPr>
              <a:t> and Constitutive Processes </a:t>
            </a:r>
            <a:r>
              <a:rPr lang="en-US" sz="1800" b="1" i="0" u="none" strike="noStrike" cap="none" baseline="0" dirty="0">
                <a:solidFill>
                  <a:srgbClr val="009999"/>
                </a:solidFill>
                <a:latin typeface="Arial"/>
                <a:ea typeface="Arial"/>
                <a:cs typeface="Arial"/>
                <a:sym typeface="Arial"/>
              </a:rPr>
              <a:t>(2 of 5)</a:t>
            </a:r>
          </a:p>
        </p:txBody>
      </p:sp>
      <p:sp>
        <p:nvSpPr>
          <p:cNvPr id="189" name="Shape 189"/>
          <p:cNvSpPr txBox="1">
            <a:spLocks noGrp="1"/>
          </p:cNvSpPr>
          <p:nvPr>
            <p:ph type="body" idx="1"/>
          </p:nvPr>
        </p:nvSpPr>
        <p:spPr>
          <a:xfrm>
            <a:off x="457200" y="2203553"/>
            <a:ext cx="8229600" cy="3922609"/>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100000"/>
              <a:buFont typeface="Arial"/>
              <a:buChar char="•"/>
            </a:pPr>
            <a:r>
              <a:rPr lang="en-US" sz="2400" b="0" i="0" u="none" strike="noStrike" cap="none" baseline="0" dirty="0">
                <a:solidFill>
                  <a:schemeClr val="dk1"/>
                </a:solidFill>
                <a:latin typeface="Arial"/>
                <a:ea typeface="Arial"/>
                <a:cs typeface="Arial"/>
                <a:sym typeface="Arial"/>
              </a:rPr>
              <a:t> Message</a:t>
            </a:r>
          </a:p>
          <a:p>
            <a:pPr marL="342900" marR="0" lvl="0" indent="-342900" algn="l" rtl="0">
              <a:spcBef>
                <a:spcPts val="640"/>
              </a:spcBef>
              <a:spcAft>
                <a:spcPts val="0"/>
              </a:spcAft>
              <a:buClr>
                <a:schemeClr val="dk1"/>
              </a:buClr>
              <a:buSzPct val="25000"/>
              <a:buFont typeface="Arial"/>
              <a:buNone/>
            </a:pPr>
            <a:r>
              <a:rPr lang="en-US" sz="2400" b="0" i="0" u="none" strike="noStrike" cap="none" baseline="0" dirty="0">
                <a:solidFill>
                  <a:schemeClr val="dk1"/>
                </a:solidFill>
                <a:latin typeface="Arial"/>
                <a:ea typeface="Arial"/>
                <a:cs typeface="Arial"/>
                <a:sym typeface="Arial"/>
              </a:rPr>
              <a:t>	- </a:t>
            </a:r>
            <a:r>
              <a:rPr lang="en-US" sz="2000" b="0" i="0" u="none" strike="noStrike" cap="none" baseline="0" dirty="0">
                <a:solidFill>
                  <a:schemeClr val="dk1"/>
                </a:solidFill>
                <a:latin typeface="Arial"/>
                <a:ea typeface="Arial"/>
                <a:cs typeface="Arial"/>
                <a:sym typeface="Arial"/>
              </a:rPr>
              <a:t>Source</a:t>
            </a:r>
          </a:p>
          <a:p>
            <a:pPr marL="342900" marR="0" lvl="0" indent="-342900" algn="l" rtl="0">
              <a:spcBef>
                <a:spcPts val="640"/>
              </a:spcBef>
              <a:spcAft>
                <a:spcPts val="0"/>
              </a:spcAft>
              <a:buClr>
                <a:schemeClr val="dk1"/>
              </a:buClr>
              <a:buSzPct val="25000"/>
              <a:buFont typeface="Arial"/>
              <a:buNone/>
            </a:pPr>
            <a:r>
              <a:rPr lang="en-US" sz="2400" b="0" i="0" u="none" strike="noStrike" cap="none" baseline="0" dirty="0">
                <a:solidFill>
                  <a:schemeClr val="dk1"/>
                </a:solidFill>
                <a:latin typeface="Arial"/>
                <a:ea typeface="Arial"/>
                <a:cs typeface="Arial"/>
                <a:sym typeface="Arial"/>
              </a:rPr>
              <a:t>   - </a:t>
            </a:r>
            <a:r>
              <a:rPr lang="en-US" sz="2000" b="0" i="0" u="none" strike="noStrike" cap="none" baseline="0" dirty="0">
                <a:solidFill>
                  <a:schemeClr val="dk1"/>
                </a:solidFill>
                <a:latin typeface="Arial"/>
                <a:ea typeface="Arial"/>
                <a:cs typeface="Arial"/>
                <a:sym typeface="Arial"/>
              </a:rPr>
              <a:t>Meaning</a:t>
            </a:r>
          </a:p>
          <a:p>
            <a:pPr marL="342900" marR="0" lvl="0" indent="-342900" algn="l" rtl="0">
              <a:spcBef>
                <a:spcPts val="640"/>
              </a:spcBef>
              <a:spcAft>
                <a:spcPts val="0"/>
              </a:spcAft>
              <a:buClr>
                <a:schemeClr val="dk1"/>
              </a:buClr>
              <a:buSzPct val="114285"/>
              <a:buFont typeface="Arial"/>
              <a:buChar char="•"/>
            </a:pPr>
            <a:r>
              <a:rPr lang="en-US" sz="2000" b="0" i="0" u="none" strike="noStrike" cap="none" baseline="0" dirty="0">
                <a:solidFill>
                  <a:schemeClr val="dk1"/>
                </a:solidFill>
                <a:latin typeface="Arial"/>
                <a:ea typeface="Arial"/>
                <a:cs typeface="Arial"/>
                <a:sym typeface="Arial"/>
              </a:rPr>
              <a:t> </a:t>
            </a:r>
            <a:r>
              <a:rPr lang="en-US" sz="2400" b="0" i="0" u="none" strike="noStrike" cap="none" baseline="0" dirty="0">
                <a:solidFill>
                  <a:schemeClr val="dk1"/>
                </a:solidFill>
                <a:latin typeface="Arial"/>
                <a:ea typeface="Arial"/>
                <a:cs typeface="Arial"/>
                <a:sym typeface="Arial"/>
              </a:rPr>
              <a:t>Channel</a:t>
            </a:r>
          </a:p>
          <a:p>
            <a:pPr marL="342900" marR="0" lvl="0" indent="-342900" algn="l" rtl="0">
              <a:spcBef>
                <a:spcPts val="56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 Medium</a:t>
            </a:r>
          </a:p>
          <a:p>
            <a:pPr marL="342900" marR="0" lvl="0" indent="-342900" algn="l" rtl="0">
              <a:spcBef>
                <a:spcPts val="56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 Distortion of messages</a:t>
            </a:r>
          </a:p>
          <a:p>
            <a:pPr marL="342900" marR="0" lvl="0" indent="-342900" algn="l" rtl="0">
              <a:spcBef>
                <a:spcPts val="560"/>
              </a:spcBef>
              <a:spcAft>
                <a:spcPts val="0"/>
              </a:spcAft>
              <a:buClr>
                <a:schemeClr val="dk1"/>
              </a:buClr>
              <a:buFont typeface="Arial"/>
              <a:buNone/>
            </a:pPr>
            <a:endParaRPr sz="2000" b="0" i="0" u="none" strike="noStrike" cap="none" baseline="0" dirty="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DF6804B1-9903-D94C-980E-26FBFF4F912C}"/>
              </a:ext>
            </a:extLst>
          </p:cNvPr>
          <p:cNvSpPr/>
          <p:nvPr/>
        </p:nvSpPr>
        <p:spPr>
          <a:xfrm>
            <a:off x="4648200" y="1524000"/>
            <a:ext cx="4572000" cy="4237057"/>
          </a:xfrm>
          <a:prstGeom prst="rect">
            <a:avLst/>
          </a:prstGeom>
        </p:spPr>
        <p:txBody>
          <a:bodyPr>
            <a:spAutoFit/>
          </a:bodyPr>
          <a:lstStyle/>
          <a:p>
            <a:pPr lvl="0">
              <a:buSzPct val="25000"/>
            </a:pPr>
            <a:r>
              <a:rPr lang="en-US" sz="1200" b="1" dirty="0">
                <a:solidFill>
                  <a:schemeClr val="dk1"/>
                </a:solidFill>
                <a:latin typeface="Arial" pitchFamily="34" charset="0"/>
                <a:ea typeface="Calibri"/>
                <a:cs typeface="Arial" pitchFamily="34" charset="0"/>
                <a:sym typeface="Calibri"/>
              </a:rPr>
              <a:t>Message</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1 – Source</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Sends messages in any combination of the five senses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Intent of the message</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2 – Meaning</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Decoding of messages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Messages serve as symbols for meaning</a:t>
            </a:r>
          </a:p>
          <a:p>
            <a:pPr lvl="0">
              <a:spcBef>
                <a:spcPts val="360"/>
              </a:spcBef>
            </a:pPr>
            <a:endParaRPr lang="en-US" sz="1200" b="1" dirty="0">
              <a:solidFill>
                <a:schemeClr val="dk1"/>
              </a:solidFill>
              <a:latin typeface="Arial" pitchFamily="34" charset="0"/>
              <a:ea typeface="Calibri"/>
              <a:cs typeface="Arial" pitchFamily="34" charset="0"/>
              <a:sym typeface="Calibri"/>
            </a:endParaRPr>
          </a:p>
          <a:p>
            <a:pPr lvl="0">
              <a:spcBef>
                <a:spcPts val="360"/>
              </a:spcBef>
              <a:buSzPct val="25000"/>
            </a:pPr>
            <a:r>
              <a:rPr lang="en-US" sz="1200" b="1" dirty="0">
                <a:solidFill>
                  <a:schemeClr val="dk1"/>
                </a:solidFill>
                <a:latin typeface="Arial" pitchFamily="34" charset="0"/>
                <a:ea typeface="Calibri"/>
                <a:cs typeface="Arial" pitchFamily="34" charset="0"/>
                <a:sym typeface="Calibri"/>
              </a:rPr>
              <a:t>Channel</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1 – Medium</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Link between source and receiver</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Includes the five senses and technology</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Channels used in combination</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2 – Distortion of messages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Message distortion in reception – technological and sensory</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Selection of channel is a message in itself</a:t>
            </a:r>
          </a:p>
          <a:p>
            <a:pPr marL="457200" lvl="1">
              <a:spcBef>
                <a:spcPts val="360"/>
              </a:spcBef>
              <a:buClr>
                <a:schemeClr val="dk1"/>
              </a:buClr>
            </a:pPr>
            <a:endParaRPr lang="en-US" sz="1200" dirty="0">
              <a:solidFill>
                <a:schemeClr val="dk1"/>
              </a:solidFill>
              <a:latin typeface="Arial" pitchFamily="34" charset="0"/>
              <a:ea typeface="Calibri"/>
              <a:cs typeface="Arial" pitchFamily="34" charset="0"/>
              <a:sym typeface="Calibri"/>
            </a:endParaRPr>
          </a:p>
        </p:txBody>
      </p:sp>
    </p:spTree>
  </p:cSld>
  <p:clrMapOvr>
    <a:masterClrMapping/>
  </p:clrMapOvr>
  <p:transition spd="slow">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6" name="Rectangle 5">
            <a:extLst>
              <a:ext uri="{FF2B5EF4-FFF2-40B4-BE49-F238E27FC236}">
                <a16:creationId xmlns:a16="http://schemas.microsoft.com/office/drawing/2014/main" id="{A6ECA297-9018-0346-899A-643A03B7BBE0}"/>
              </a:ext>
            </a:extLst>
          </p:cNvPr>
          <p:cNvSpPr/>
          <p:nvPr/>
        </p:nvSpPr>
        <p:spPr>
          <a:xfrm>
            <a:off x="304800" y="2057399"/>
            <a:ext cx="3810000" cy="27432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6" name="Shape 196"/>
          <p:cNvSpPr txBox="1">
            <a:spLocks noGrp="1"/>
          </p:cNvSpPr>
          <p:nvPr>
            <p:ph type="title"/>
          </p:nvPr>
        </p:nvSpPr>
        <p:spPr>
          <a:xfrm>
            <a:off x="1828800" y="274638"/>
            <a:ext cx="8229600" cy="1928915"/>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400" b="1" i="0" u="none" strike="noStrike" cap="none" baseline="0" dirty="0">
                <a:solidFill>
                  <a:srgbClr val="009999"/>
                </a:solidFill>
                <a:latin typeface="Arial"/>
                <a:ea typeface="Arial"/>
                <a:cs typeface="Arial"/>
                <a:sym typeface="Arial"/>
              </a:rPr>
              <a:t>1.8 Human Communication: Messages and </a:t>
            </a:r>
            <a:br>
              <a:rPr lang="en-US" sz="2400" b="1" i="0" u="none" strike="noStrike" cap="none" baseline="0" dirty="0">
                <a:solidFill>
                  <a:srgbClr val="009999"/>
                </a:solidFill>
                <a:latin typeface="Arial"/>
                <a:ea typeface="Arial"/>
                <a:cs typeface="Arial"/>
                <a:sym typeface="Arial"/>
              </a:rPr>
            </a:br>
            <a:r>
              <a:rPr lang="en-US" sz="2400" b="1" i="0" u="none" strike="noStrike" cap="none" baseline="0" dirty="0">
                <a:solidFill>
                  <a:srgbClr val="009999"/>
                </a:solidFill>
                <a:latin typeface="Arial"/>
                <a:ea typeface="Arial"/>
                <a:cs typeface="Arial"/>
                <a:sym typeface="Arial"/>
              </a:rPr>
              <a:t>Constitutive Processes </a:t>
            </a:r>
            <a:r>
              <a:rPr lang="en-US" sz="1600" b="1" i="0" u="none" strike="noStrike" cap="none" baseline="0" dirty="0">
                <a:solidFill>
                  <a:srgbClr val="009999"/>
                </a:solidFill>
                <a:latin typeface="Arial"/>
                <a:ea typeface="Arial"/>
                <a:cs typeface="Arial"/>
                <a:sym typeface="Arial"/>
              </a:rPr>
              <a:t>(3 of 5)</a:t>
            </a:r>
          </a:p>
        </p:txBody>
      </p:sp>
      <p:sp>
        <p:nvSpPr>
          <p:cNvPr id="197" name="Shape 197"/>
          <p:cNvSpPr txBox="1">
            <a:spLocks noGrp="1"/>
          </p:cNvSpPr>
          <p:nvPr>
            <p:ph type="body" idx="1"/>
          </p:nvPr>
        </p:nvSpPr>
        <p:spPr>
          <a:xfrm>
            <a:off x="457200" y="2203553"/>
            <a:ext cx="8229600" cy="3922609"/>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100000"/>
              <a:buFont typeface="Arial"/>
              <a:buChar char="•"/>
            </a:pPr>
            <a:r>
              <a:rPr lang="en-US" sz="2000" b="0" i="0" u="none" strike="noStrike" cap="none" baseline="0" dirty="0">
                <a:solidFill>
                  <a:schemeClr val="dk1"/>
                </a:solidFill>
                <a:latin typeface="Arial"/>
                <a:ea typeface="Arial"/>
                <a:cs typeface="Arial"/>
                <a:sym typeface="Arial"/>
              </a:rPr>
              <a:t> Noise</a:t>
            </a:r>
          </a:p>
          <a:p>
            <a:pPr marL="342900" marR="0" lvl="0" indent="-342900" algn="l" rtl="0">
              <a:spcBef>
                <a:spcPts val="64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 </a:t>
            </a:r>
            <a:r>
              <a:rPr lang="en-US" sz="1800" b="0" i="0" u="none" strike="noStrike" cap="none" baseline="0" dirty="0">
                <a:solidFill>
                  <a:schemeClr val="dk1"/>
                </a:solidFill>
                <a:latin typeface="Arial"/>
                <a:ea typeface="Arial"/>
                <a:cs typeface="Arial"/>
                <a:sym typeface="Arial"/>
              </a:rPr>
              <a:t>Types of noises</a:t>
            </a:r>
          </a:p>
          <a:p>
            <a:pPr marL="342900" marR="0" lvl="0" indent="-342900" algn="l" rtl="0">
              <a:spcBef>
                <a:spcPts val="64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 </a:t>
            </a:r>
            <a:r>
              <a:rPr lang="en-US" sz="1800" b="0" i="0" u="none" strike="noStrike" cap="none" baseline="0" dirty="0">
                <a:solidFill>
                  <a:schemeClr val="dk1"/>
                </a:solidFill>
                <a:latin typeface="Arial"/>
                <a:ea typeface="Arial"/>
                <a:cs typeface="Arial"/>
                <a:sym typeface="Arial"/>
              </a:rPr>
              <a:t>Presence of noise</a:t>
            </a:r>
          </a:p>
          <a:p>
            <a:pPr marL="342900" marR="0" lvl="0" indent="-342900" algn="l" rtl="0">
              <a:spcBef>
                <a:spcPts val="640"/>
              </a:spcBef>
              <a:spcAft>
                <a:spcPts val="0"/>
              </a:spcAft>
              <a:buClr>
                <a:schemeClr val="dk1"/>
              </a:buClr>
              <a:buSzPct val="114285"/>
              <a:buFont typeface="Arial"/>
              <a:buChar char="•"/>
            </a:pPr>
            <a:r>
              <a:rPr lang="en-US" sz="1800" b="0" i="0" u="none" strike="noStrike" cap="none" baseline="0" dirty="0">
                <a:solidFill>
                  <a:schemeClr val="dk1"/>
                </a:solidFill>
                <a:latin typeface="Arial"/>
                <a:ea typeface="Arial"/>
                <a:cs typeface="Arial"/>
                <a:sym typeface="Arial"/>
              </a:rPr>
              <a:t> </a:t>
            </a:r>
            <a:r>
              <a:rPr lang="en-US" sz="2000" b="0" i="0" u="none" strike="noStrike" cap="none" baseline="0" dirty="0">
                <a:solidFill>
                  <a:schemeClr val="dk1"/>
                </a:solidFill>
                <a:latin typeface="Arial"/>
                <a:ea typeface="Arial"/>
                <a:cs typeface="Arial"/>
                <a:sym typeface="Arial"/>
              </a:rPr>
              <a:t>Competence</a:t>
            </a:r>
          </a:p>
          <a:p>
            <a:pPr marL="342900" marR="0" lvl="0" indent="-342900" algn="l" rtl="0">
              <a:spcBef>
                <a:spcPts val="560"/>
              </a:spcBef>
              <a:spcAft>
                <a:spcPts val="0"/>
              </a:spcAft>
              <a:buClr>
                <a:schemeClr val="dk1"/>
              </a:buClr>
              <a:buSzPct val="25000"/>
              <a:buFont typeface="Arial"/>
              <a:buNone/>
            </a:pPr>
            <a:r>
              <a:rPr lang="en-US" sz="1800" b="0" i="0" u="none" strike="noStrike" cap="none" baseline="0" dirty="0">
                <a:solidFill>
                  <a:schemeClr val="dk1"/>
                </a:solidFill>
                <a:latin typeface="Arial"/>
                <a:ea typeface="Arial"/>
                <a:cs typeface="Arial"/>
                <a:sym typeface="Arial"/>
              </a:rPr>
              <a:t>	- Impression of competence</a:t>
            </a:r>
          </a:p>
          <a:p>
            <a:pPr marL="342900" marR="0" lvl="0" indent="-342900" algn="l" rtl="0">
              <a:spcBef>
                <a:spcPts val="560"/>
              </a:spcBef>
              <a:spcAft>
                <a:spcPts val="0"/>
              </a:spcAft>
              <a:buClr>
                <a:schemeClr val="dk1"/>
              </a:buClr>
              <a:buSzPct val="25000"/>
              <a:buFont typeface="Arial"/>
              <a:buNone/>
            </a:pPr>
            <a:r>
              <a:rPr lang="en-US" sz="1800" b="0" i="0" u="none" strike="noStrike" cap="none" baseline="0" dirty="0">
                <a:solidFill>
                  <a:schemeClr val="dk1"/>
                </a:solidFill>
                <a:latin typeface="Arial"/>
                <a:ea typeface="Arial"/>
                <a:cs typeface="Arial"/>
                <a:sym typeface="Arial"/>
              </a:rPr>
              <a:t>   - Encoding/decoding messages</a:t>
            </a:r>
          </a:p>
          <a:p>
            <a:pPr marL="342900" marR="0" lvl="0" indent="-342900" algn="l" rtl="0">
              <a:spcBef>
                <a:spcPts val="560"/>
              </a:spcBef>
              <a:spcAft>
                <a:spcPts val="0"/>
              </a:spcAft>
              <a:buClr>
                <a:schemeClr val="dk1"/>
              </a:buClr>
              <a:buFont typeface="Arial"/>
              <a:buNone/>
            </a:pPr>
            <a:endParaRPr sz="1800" b="0" i="0" u="none" strike="noStrike" cap="none" baseline="0" dirty="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BBB4572F-174F-3144-8D75-7F615A35AC9A}"/>
              </a:ext>
            </a:extLst>
          </p:cNvPr>
          <p:cNvSpPr/>
          <p:nvPr/>
        </p:nvSpPr>
        <p:spPr>
          <a:xfrm>
            <a:off x="4419600" y="1600200"/>
            <a:ext cx="4572000" cy="4319131"/>
          </a:xfrm>
          <a:prstGeom prst="rect">
            <a:avLst/>
          </a:prstGeom>
        </p:spPr>
        <p:txBody>
          <a:bodyPr>
            <a:spAutoFit/>
          </a:bodyPr>
          <a:lstStyle/>
          <a:p>
            <a:pPr lvl="0">
              <a:buSzPct val="25000"/>
            </a:pPr>
            <a:r>
              <a:rPr lang="en-US" sz="1200" b="1" dirty="0">
                <a:solidFill>
                  <a:schemeClr val="dk1"/>
                </a:solidFill>
                <a:latin typeface="Arial" pitchFamily="34" charset="0"/>
                <a:ea typeface="Calibri"/>
                <a:cs typeface="Arial" pitchFamily="34" charset="0"/>
                <a:sym typeface="Calibri"/>
              </a:rPr>
              <a:t>Noise</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1 – Types of noises</a:t>
            </a:r>
          </a:p>
          <a:p>
            <a:pPr marL="457200" lvl="1">
              <a:spcBef>
                <a:spcPts val="360"/>
              </a:spcBef>
              <a:buClr>
                <a:schemeClr val="dk1"/>
              </a:buClr>
              <a:buSzPct val="100000"/>
              <a:buFont typeface="Arial"/>
              <a:buChar char="•"/>
            </a:pPr>
            <a:r>
              <a:rPr lang="en-US" sz="1200" dirty="0" err="1">
                <a:solidFill>
                  <a:schemeClr val="dk1"/>
                </a:solidFill>
                <a:latin typeface="Arial" pitchFamily="34" charset="0"/>
                <a:ea typeface="Calibri"/>
                <a:cs typeface="Arial" pitchFamily="34" charset="0"/>
                <a:sym typeface="Calibri"/>
              </a:rPr>
              <a:t>cInterference</a:t>
            </a:r>
            <a:r>
              <a:rPr lang="en-US" sz="1200" dirty="0">
                <a:solidFill>
                  <a:schemeClr val="dk1"/>
                </a:solidFill>
                <a:latin typeface="Arial" pitchFamily="34" charset="0"/>
                <a:ea typeface="Calibri"/>
                <a:cs typeface="Arial" pitchFamily="34" charset="0"/>
                <a:sym typeface="Calibri"/>
              </a:rPr>
              <a:t> contributing to discrepancies in </a:t>
            </a:r>
            <a:r>
              <a:rPr lang="en-US" sz="1200" dirty="0" err="1">
                <a:solidFill>
                  <a:schemeClr val="dk1"/>
                </a:solidFill>
                <a:latin typeface="Arial" pitchFamily="34" charset="0"/>
                <a:ea typeface="Calibri"/>
                <a:cs typeface="Arial" pitchFamily="34" charset="0"/>
                <a:sym typeface="Calibri"/>
              </a:rPr>
              <a:t>deoding</a:t>
            </a:r>
            <a:endParaRPr lang="en-US" sz="1200" dirty="0">
              <a:solidFill>
                <a:schemeClr val="dk1"/>
              </a:solidFill>
              <a:latin typeface="Arial" pitchFamily="34" charset="0"/>
              <a:ea typeface="Calibri"/>
              <a:cs typeface="Arial" pitchFamily="34" charset="0"/>
              <a:sym typeface="Calibri"/>
            </a:endParaRP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Physical distractions, channel interference, communicative competence, </a:t>
            </a:r>
            <a:r>
              <a:rPr lang="en-US" sz="1200" dirty="0" err="1">
                <a:solidFill>
                  <a:schemeClr val="dk1"/>
                </a:solidFill>
                <a:latin typeface="Arial" pitchFamily="34" charset="0"/>
                <a:ea typeface="Calibri"/>
                <a:cs typeface="Arial" pitchFamily="34" charset="0"/>
                <a:sym typeface="Calibri"/>
              </a:rPr>
              <a:t>etc</a:t>
            </a:r>
            <a:endParaRPr lang="en-US" sz="1200" dirty="0">
              <a:solidFill>
                <a:schemeClr val="dk1"/>
              </a:solidFill>
              <a:latin typeface="Arial" pitchFamily="34" charset="0"/>
              <a:ea typeface="Calibri"/>
              <a:cs typeface="Arial" pitchFamily="34" charset="0"/>
              <a:sym typeface="Calibri"/>
            </a:endParaRP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2 – Presence of noise</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Always present in some form</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Type of noise contributes to the meanings assigned</a:t>
            </a:r>
          </a:p>
          <a:p>
            <a:pPr lvl="0">
              <a:spcBef>
                <a:spcPts val="360"/>
              </a:spcBef>
            </a:pPr>
            <a:endParaRPr lang="en-US" sz="1200" b="1" dirty="0">
              <a:solidFill>
                <a:schemeClr val="dk1"/>
              </a:solidFill>
              <a:latin typeface="Arial" pitchFamily="34" charset="0"/>
              <a:ea typeface="Calibri"/>
              <a:cs typeface="Arial" pitchFamily="34" charset="0"/>
              <a:sym typeface="Calibri"/>
            </a:endParaRPr>
          </a:p>
          <a:p>
            <a:pPr lvl="0">
              <a:spcBef>
                <a:spcPts val="360"/>
              </a:spcBef>
              <a:buSzPct val="25000"/>
            </a:pPr>
            <a:r>
              <a:rPr lang="en-US" sz="1200" b="1" dirty="0">
                <a:solidFill>
                  <a:schemeClr val="dk1"/>
                </a:solidFill>
                <a:latin typeface="Arial" pitchFamily="34" charset="0"/>
                <a:ea typeface="Calibri"/>
                <a:cs typeface="Arial" pitchFamily="34" charset="0"/>
                <a:sym typeface="Calibri"/>
              </a:rPr>
              <a:t>Competence</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1 – Impression of competence</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Ability to generate shared realities contributes to the impression of our own competence</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We continually evaluate and form impressions about others’ competence</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2 – Encoding/decoding messages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Impressions contribute to encoding/decoding messages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Contributes to communication effects and evaluation of the effectiveness of interactions </a:t>
            </a:r>
          </a:p>
        </p:txBody>
      </p:sp>
    </p:spTree>
  </p:cSld>
  <p:clrMapOvr>
    <a:masterClrMapping/>
  </p:clrMapOvr>
  <p:transition spd="slow">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DFAF7-A67B-A540-AD2E-2668B5127D7C}"/>
              </a:ext>
            </a:extLst>
          </p:cNvPr>
          <p:cNvSpPr>
            <a:spLocks noGrp="1"/>
          </p:cNvSpPr>
          <p:nvPr>
            <p:ph type="title"/>
          </p:nvPr>
        </p:nvSpPr>
        <p:spPr>
          <a:xfrm>
            <a:off x="1905000" y="533400"/>
            <a:ext cx="8229600" cy="1143000"/>
          </a:xfrm>
        </p:spPr>
        <p:txBody>
          <a:bodyPr/>
          <a:lstStyle/>
          <a:p>
            <a:r>
              <a:rPr lang="en-US" sz="2400" b="1" dirty="0">
                <a:solidFill>
                  <a:srgbClr val="009999"/>
                </a:solidFill>
              </a:rPr>
              <a:t>Messages and Constitutive Processes Model </a:t>
            </a:r>
            <a:endParaRPr lang="en-US" sz="2400" dirty="0"/>
          </a:p>
        </p:txBody>
      </p:sp>
      <p:pic>
        <p:nvPicPr>
          <p:cNvPr id="4" name="Picture 3">
            <a:extLst>
              <a:ext uri="{FF2B5EF4-FFF2-40B4-BE49-F238E27FC236}">
                <a16:creationId xmlns:a16="http://schemas.microsoft.com/office/drawing/2014/main" id="{E1991156-DC26-2543-B912-F01770DCE922}"/>
              </a:ext>
            </a:extLst>
          </p:cNvPr>
          <p:cNvPicPr>
            <a:picLocks noChangeAspect="1"/>
          </p:cNvPicPr>
          <p:nvPr/>
        </p:nvPicPr>
        <p:blipFill>
          <a:blip r:embed="rId2"/>
          <a:stretch>
            <a:fillRect/>
          </a:stretch>
        </p:blipFill>
        <p:spPr>
          <a:xfrm>
            <a:off x="1371600" y="2045752"/>
            <a:ext cx="6781800" cy="3516848"/>
          </a:xfrm>
          <a:prstGeom prst="rect">
            <a:avLst/>
          </a:prstGeom>
        </p:spPr>
      </p:pic>
    </p:spTree>
    <p:extLst>
      <p:ext uri="{BB962C8B-B14F-4D97-AF65-F5344CB8AC3E}">
        <p14:creationId xmlns:p14="http://schemas.microsoft.com/office/powerpoint/2010/main" val="39099823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6" name="Rectangle 5">
            <a:extLst>
              <a:ext uri="{FF2B5EF4-FFF2-40B4-BE49-F238E27FC236}">
                <a16:creationId xmlns:a16="http://schemas.microsoft.com/office/drawing/2014/main" id="{C9DB82E6-3A74-8549-93E0-BEEDCF1B9A37}"/>
              </a:ext>
            </a:extLst>
          </p:cNvPr>
          <p:cNvSpPr/>
          <p:nvPr/>
        </p:nvSpPr>
        <p:spPr>
          <a:xfrm>
            <a:off x="304800" y="2057399"/>
            <a:ext cx="3810000" cy="27432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 name="Shape 204"/>
          <p:cNvSpPr txBox="1">
            <a:spLocks noGrp="1"/>
          </p:cNvSpPr>
          <p:nvPr>
            <p:ph type="title"/>
          </p:nvPr>
        </p:nvSpPr>
        <p:spPr>
          <a:xfrm>
            <a:off x="1981200" y="259045"/>
            <a:ext cx="8229600" cy="1928915"/>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dirty="0">
                <a:solidFill>
                  <a:srgbClr val="009999"/>
                </a:solidFill>
                <a:latin typeface="Arial"/>
                <a:ea typeface="Arial"/>
                <a:cs typeface="Arial"/>
                <a:sym typeface="Arial"/>
              </a:rPr>
              <a:t>1.8 Human Communication: Messages </a:t>
            </a:r>
            <a:br>
              <a:rPr lang="en-US" sz="2800" b="1" i="0" u="none" strike="noStrike" cap="none" baseline="0" dirty="0">
                <a:solidFill>
                  <a:srgbClr val="009999"/>
                </a:solidFill>
                <a:latin typeface="Arial"/>
                <a:ea typeface="Arial"/>
                <a:cs typeface="Arial"/>
                <a:sym typeface="Arial"/>
              </a:rPr>
            </a:br>
            <a:r>
              <a:rPr lang="en-US" sz="2800" b="1" i="0" u="none" strike="noStrike" cap="none" baseline="0" dirty="0">
                <a:solidFill>
                  <a:srgbClr val="009999"/>
                </a:solidFill>
                <a:latin typeface="Arial"/>
                <a:ea typeface="Arial"/>
                <a:cs typeface="Arial"/>
                <a:sym typeface="Arial"/>
              </a:rPr>
              <a:t>and Constitutive Processes </a:t>
            </a:r>
            <a:r>
              <a:rPr lang="en-US" sz="1800" b="1" i="0" u="none" strike="noStrike" cap="none" baseline="0" dirty="0">
                <a:solidFill>
                  <a:srgbClr val="009999"/>
                </a:solidFill>
                <a:latin typeface="Arial"/>
                <a:ea typeface="Arial"/>
                <a:cs typeface="Arial"/>
                <a:sym typeface="Arial"/>
              </a:rPr>
              <a:t>(4 of 5)</a:t>
            </a:r>
          </a:p>
        </p:txBody>
      </p:sp>
      <p:sp>
        <p:nvSpPr>
          <p:cNvPr id="205" name="Shape 205"/>
          <p:cNvSpPr txBox="1">
            <a:spLocks noGrp="1"/>
          </p:cNvSpPr>
          <p:nvPr>
            <p:ph type="body" idx="1"/>
          </p:nvPr>
        </p:nvSpPr>
        <p:spPr>
          <a:xfrm>
            <a:off x="457200" y="2203553"/>
            <a:ext cx="8229600" cy="3922609"/>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100000"/>
              <a:buFont typeface="Arial"/>
              <a:buChar char="•"/>
            </a:pPr>
            <a:r>
              <a:rPr lang="en-US" sz="1600" b="0" i="0" u="none" strike="noStrike" cap="none" baseline="0" dirty="0">
                <a:solidFill>
                  <a:schemeClr val="dk1"/>
                </a:solidFill>
                <a:latin typeface="Arial"/>
                <a:ea typeface="Arial"/>
                <a:cs typeface="Arial"/>
                <a:sym typeface="Arial"/>
              </a:rPr>
              <a:t> Field of Experience</a:t>
            </a:r>
          </a:p>
          <a:p>
            <a:pPr marL="342900" marR="0" lvl="0" indent="-342900" algn="l" rtl="0">
              <a:spcBef>
                <a:spcPts val="64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a:t>
            </a:r>
            <a:r>
              <a:rPr lang="en-US" b="0" i="0" u="none" strike="noStrike" cap="none" baseline="0" dirty="0">
                <a:solidFill>
                  <a:schemeClr val="dk1"/>
                </a:solidFill>
                <a:latin typeface="Arial"/>
                <a:ea typeface="Arial"/>
                <a:cs typeface="Arial"/>
                <a:sym typeface="Arial"/>
              </a:rPr>
              <a:t>Familiarity</a:t>
            </a:r>
          </a:p>
          <a:p>
            <a:pPr marL="342900" marR="0" lvl="0" indent="-342900" algn="l" rtl="0">
              <a:spcBef>
                <a:spcPts val="64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a:t>
            </a:r>
            <a:r>
              <a:rPr lang="en-US" b="0" i="0" u="none" strike="noStrike" cap="none" baseline="0" dirty="0">
                <a:solidFill>
                  <a:schemeClr val="dk1"/>
                </a:solidFill>
                <a:latin typeface="Arial"/>
                <a:ea typeface="Arial"/>
                <a:cs typeface="Arial"/>
                <a:sym typeface="Arial"/>
              </a:rPr>
              <a:t>Situation specific</a:t>
            </a:r>
          </a:p>
          <a:p>
            <a:pPr marL="342900" marR="0" lvl="0" indent="-342900" algn="l" rtl="0">
              <a:spcBef>
                <a:spcPts val="640"/>
              </a:spcBef>
              <a:spcAft>
                <a:spcPts val="0"/>
              </a:spcAft>
              <a:buClr>
                <a:schemeClr val="dk1"/>
              </a:buClr>
              <a:buSzPct val="114285"/>
              <a:buFont typeface="Arial"/>
              <a:buChar char="•"/>
            </a:pPr>
            <a:r>
              <a:rPr lang="en-US" b="0" i="0" u="none" strike="noStrike" cap="none" baseline="0" dirty="0">
                <a:solidFill>
                  <a:schemeClr val="dk1"/>
                </a:solidFill>
                <a:latin typeface="Arial"/>
                <a:ea typeface="Arial"/>
                <a:cs typeface="Arial"/>
                <a:sym typeface="Arial"/>
              </a:rPr>
              <a:t> </a:t>
            </a:r>
            <a:r>
              <a:rPr lang="en-US" sz="1600" b="0" i="0" u="none" strike="noStrike" cap="none" baseline="0" dirty="0">
                <a:solidFill>
                  <a:schemeClr val="dk1"/>
                </a:solidFill>
                <a:latin typeface="Arial"/>
                <a:ea typeface="Arial"/>
                <a:cs typeface="Arial"/>
                <a:sym typeface="Arial"/>
              </a:rPr>
              <a:t>Communication Context</a:t>
            </a:r>
          </a:p>
          <a:p>
            <a:pPr marL="342900" marR="0" lvl="0" indent="-342900" algn="l" rtl="0">
              <a:spcBef>
                <a:spcPts val="56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Communication interaction environment</a:t>
            </a:r>
          </a:p>
          <a:p>
            <a:pPr marL="342900" marR="0" lvl="0" indent="-342900" algn="l" rtl="0">
              <a:spcBef>
                <a:spcPts val="56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Communication intentions</a:t>
            </a:r>
          </a:p>
          <a:p>
            <a:pPr marL="342900" marR="0" lvl="0" indent="-342900" algn="l" rtl="0">
              <a:spcBef>
                <a:spcPts val="560"/>
              </a:spcBef>
              <a:spcAft>
                <a:spcPts val="0"/>
              </a:spcAft>
              <a:buClr>
                <a:schemeClr val="dk1"/>
              </a:buClr>
              <a:buFont typeface="Arial"/>
              <a:buNone/>
            </a:pPr>
            <a:endParaRPr b="0" i="0" u="none" strike="noStrike" cap="none" baseline="0" dirty="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62762859-83FF-844C-9A70-84372F304D36}"/>
              </a:ext>
            </a:extLst>
          </p:cNvPr>
          <p:cNvSpPr/>
          <p:nvPr/>
        </p:nvSpPr>
        <p:spPr>
          <a:xfrm>
            <a:off x="4559300" y="2203552"/>
            <a:ext cx="4572000" cy="3765133"/>
          </a:xfrm>
          <a:prstGeom prst="rect">
            <a:avLst/>
          </a:prstGeom>
        </p:spPr>
        <p:txBody>
          <a:bodyPr>
            <a:spAutoFit/>
          </a:bodyPr>
          <a:lstStyle/>
          <a:p>
            <a:pPr lvl="0">
              <a:buSzPct val="25000"/>
            </a:pPr>
            <a:r>
              <a:rPr lang="en-US" sz="1200" b="1" dirty="0">
                <a:solidFill>
                  <a:schemeClr val="dk1"/>
                </a:solidFill>
                <a:latin typeface="Arial" pitchFamily="34" charset="0"/>
                <a:ea typeface="Calibri"/>
                <a:cs typeface="Arial" pitchFamily="34" charset="0"/>
                <a:sym typeface="Calibri"/>
              </a:rPr>
              <a:t>Field of Experience</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1 – Familiarity</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What we do depends on our experiences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Behavior depends on familiarity to situations</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2 – Situation specific</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May relate to evaluations of self-competence</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Common fields of experience enable easier communication</a:t>
            </a:r>
          </a:p>
          <a:p>
            <a:pPr lvl="0">
              <a:spcBef>
                <a:spcPts val="360"/>
              </a:spcBef>
            </a:pPr>
            <a:endParaRPr lang="en-US" sz="1200" b="1" dirty="0">
              <a:solidFill>
                <a:schemeClr val="dk1"/>
              </a:solidFill>
              <a:latin typeface="Arial" pitchFamily="34" charset="0"/>
              <a:ea typeface="Calibri"/>
              <a:cs typeface="Arial" pitchFamily="34" charset="0"/>
              <a:sym typeface="Calibri"/>
            </a:endParaRPr>
          </a:p>
          <a:p>
            <a:pPr lvl="0">
              <a:spcBef>
                <a:spcPts val="360"/>
              </a:spcBef>
              <a:buSzPct val="25000"/>
            </a:pPr>
            <a:r>
              <a:rPr lang="en-US" sz="1200" b="1" dirty="0">
                <a:solidFill>
                  <a:schemeClr val="dk1"/>
                </a:solidFill>
                <a:latin typeface="Arial" pitchFamily="34" charset="0"/>
                <a:ea typeface="Calibri"/>
                <a:cs typeface="Arial" pitchFamily="34" charset="0"/>
                <a:sym typeface="Calibri"/>
              </a:rPr>
              <a:t>Communication Context</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1 – Communication interaction environment</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Includes the specific time and place of the interaction</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Includes roles, relationships, and status of participants</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2 – Communication intentions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Context contributes to our intentions </a:t>
            </a:r>
          </a:p>
          <a:p>
            <a:pPr marL="457200" lvl="1">
              <a:spcBef>
                <a:spcPts val="360"/>
              </a:spcBef>
              <a:buClr>
                <a:schemeClr val="dk1"/>
              </a:buClr>
              <a:buSzPct val="100000"/>
            </a:pPr>
            <a:endParaRPr lang="en-US" sz="1200" dirty="0">
              <a:solidFill>
                <a:schemeClr val="dk1"/>
              </a:solidFill>
              <a:latin typeface="Arial" pitchFamily="34" charset="0"/>
              <a:ea typeface="Calibri"/>
              <a:cs typeface="Arial" pitchFamily="34" charset="0"/>
              <a:sym typeface="Calibri"/>
            </a:endParaRPr>
          </a:p>
        </p:txBody>
      </p:sp>
    </p:spTree>
  </p:cSld>
  <p:clrMapOvr>
    <a:masterClrMapping/>
  </p:clrMapOvr>
  <p:transition spd="slow">
    <p:cu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Shape 212"/>
          <p:cNvSpPr txBox="1">
            <a:spLocks noGrp="1"/>
          </p:cNvSpPr>
          <p:nvPr>
            <p:ph type="title"/>
          </p:nvPr>
        </p:nvSpPr>
        <p:spPr>
          <a:xfrm>
            <a:off x="1752600" y="280885"/>
            <a:ext cx="8229600" cy="1928915"/>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dirty="0">
                <a:solidFill>
                  <a:srgbClr val="009999"/>
                </a:solidFill>
                <a:latin typeface="Arial"/>
                <a:ea typeface="Arial"/>
                <a:cs typeface="Arial"/>
                <a:sym typeface="Arial"/>
              </a:rPr>
              <a:t>1.8 Human Communication: Messages</a:t>
            </a:r>
            <a:br>
              <a:rPr lang="en-US" sz="2800" b="1" i="0" u="none" strike="noStrike" cap="none" baseline="0" dirty="0">
                <a:solidFill>
                  <a:srgbClr val="009999"/>
                </a:solidFill>
                <a:latin typeface="Arial"/>
                <a:ea typeface="Arial"/>
                <a:cs typeface="Arial"/>
                <a:sym typeface="Arial"/>
              </a:rPr>
            </a:br>
            <a:r>
              <a:rPr lang="en-US" sz="2800" b="1" i="0" u="none" strike="noStrike" cap="none" baseline="0" dirty="0">
                <a:solidFill>
                  <a:srgbClr val="009999"/>
                </a:solidFill>
                <a:latin typeface="Arial"/>
                <a:ea typeface="Arial"/>
                <a:cs typeface="Arial"/>
                <a:sym typeface="Arial"/>
              </a:rPr>
              <a:t> and Constitutive Processes </a:t>
            </a:r>
            <a:r>
              <a:rPr lang="en-US" sz="1800" b="1" i="0" u="none" strike="noStrike" cap="none" baseline="0" dirty="0">
                <a:solidFill>
                  <a:srgbClr val="009999"/>
                </a:solidFill>
                <a:latin typeface="Arial"/>
                <a:ea typeface="Arial"/>
                <a:cs typeface="Arial"/>
                <a:sym typeface="Arial"/>
              </a:rPr>
              <a:t>(5 of 5)</a:t>
            </a:r>
          </a:p>
        </p:txBody>
      </p:sp>
      <p:sp>
        <p:nvSpPr>
          <p:cNvPr id="213" name="Shape 213"/>
          <p:cNvSpPr txBox="1">
            <a:spLocks noGrp="1"/>
          </p:cNvSpPr>
          <p:nvPr>
            <p:ph type="body" idx="1"/>
          </p:nvPr>
        </p:nvSpPr>
        <p:spPr>
          <a:xfrm>
            <a:off x="457200" y="1868591"/>
            <a:ext cx="8229600" cy="3922609"/>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100000"/>
              <a:buFont typeface="Arial"/>
              <a:buChar char="•"/>
            </a:pPr>
            <a:r>
              <a:rPr lang="en-US" sz="3200" b="0" i="0" u="none" strike="noStrike" cap="none" baseline="0" dirty="0">
                <a:solidFill>
                  <a:schemeClr val="dk1"/>
                </a:solidFill>
                <a:latin typeface="Arial"/>
                <a:ea typeface="Arial"/>
                <a:cs typeface="Arial"/>
                <a:sym typeface="Arial"/>
              </a:rPr>
              <a:t> Realities and Effects</a:t>
            </a:r>
          </a:p>
          <a:p>
            <a:pPr marL="342900" marR="0" lvl="0" indent="-342900" algn="l" rtl="0">
              <a:spcBef>
                <a:spcPts val="56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 Communication realities</a:t>
            </a:r>
          </a:p>
          <a:p>
            <a:pPr marL="342900" marR="0" lvl="0" indent="-342900" algn="l" rtl="0">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   - </a:t>
            </a:r>
            <a:r>
              <a:rPr lang="en-US" sz="2800" b="0" i="0" u="none" strike="noStrike" cap="none" baseline="0" dirty="0">
                <a:solidFill>
                  <a:schemeClr val="dk1"/>
                </a:solidFill>
                <a:latin typeface="Arial"/>
                <a:ea typeface="Arial"/>
                <a:cs typeface="Arial"/>
                <a:sym typeface="Arial"/>
              </a:rPr>
              <a:t>Ethics</a:t>
            </a:r>
          </a:p>
        </p:txBody>
      </p:sp>
      <p:sp>
        <p:nvSpPr>
          <p:cNvPr id="2" name="Rectangle 1">
            <a:extLst>
              <a:ext uri="{FF2B5EF4-FFF2-40B4-BE49-F238E27FC236}">
                <a16:creationId xmlns:a16="http://schemas.microsoft.com/office/drawing/2014/main" id="{F393A697-8677-3449-AA6D-06BE1962F0D0}"/>
              </a:ext>
            </a:extLst>
          </p:cNvPr>
          <p:cNvSpPr/>
          <p:nvPr/>
        </p:nvSpPr>
        <p:spPr>
          <a:xfrm>
            <a:off x="838200" y="3793629"/>
            <a:ext cx="7010400" cy="1692771"/>
          </a:xfrm>
          <a:prstGeom prst="rect">
            <a:avLst/>
          </a:prstGeom>
        </p:spPr>
        <p:txBody>
          <a:bodyPr wrap="square">
            <a:spAutoFit/>
          </a:bodyPr>
          <a:lstStyle/>
          <a:p>
            <a:pPr lvl="0">
              <a:buSzPct val="25000"/>
            </a:pPr>
            <a:r>
              <a:rPr lang="en-US" sz="1200" b="1" dirty="0">
                <a:solidFill>
                  <a:schemeClr val="dk1"/>
                </a:solidFill>
                <a:latin typeface="Arial" pitchFamily="34" charset="0"/>
                <a:ea typeface="Calibri"/>
                <a:cs typeface="Arial" pitchFamily="34" charset="0"/>
                <a:sym typeface="Calibri"/>
              </a:rPr>
              <a:t>Realities and Effects</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1 – Communication realities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Result, consequence, or outcome of the communication exchange</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Effect can be immediate or delayed</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2 – Ethics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Evaluation of ethics influence future interactions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Ethical perceptions of past interactions influence perceptions of future communication</a:t>
            </a:r>
          </a:p>
        </p:txBody>
      </p:sp>
    </p:spTree>
  </p:cSld>
  <p:clrMapOvr>
    <a:masterClrMapping/>
  </p:clrMapOvr>
  <p:transition spd="slow">
    <p:cu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Shape 220"/>
          <p:cNvSpPr txBox="1">
            <a:spLocks noGrp="1"/>
          </p:cNvSpPr>
          <p:nvPr>
            <p:ph type="title"/>
          </p:nvPr>
        </p:nvSpPr>
        <p:spPr>
          <a:xfrm>
            <a:off x="1828800" y="762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200" b="1" i="0" u="none" strike="noStrike" cap="none" baseline="0" dirty="0">
                <a:solidFill>
                  <a:srgbClr val="009999"/>
                </a:solidFill>
                <a:latin typeface="Arial"/>
                <a:ea typeface="Arial"/>
                <a:cs typeface="Arial"/>
                <a:sym typeface="Arial"/>
              </a:rPr>
              <a:t>Communication as Constitutive of Shared Realities</a:t>
            </a:r>
          </a:p>
        </p:txBody>
      </p:sp>
      <p:sp>
        <p:nvSpPr>
          <p:cNvPr id="221" name="Shape 221"/>
          <p:cNvSpPr txBox="1">
            <a:spLocks noGrp="1"/>
          </p:cNvSpPr>
          <p:nvPr>
            <p:ph type="body" idx="1"/>
          </p:nvPr>
        </p:nvSpPr>
        <p:spPr>
          <a:xfrm>
            <a:off x="533400" y="2209800"/>
            <a:ext cx="8229600" cy="3532865"/>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 Objective 1.9 Distinguish among interpersonal, small-group, and organizational communication</a:t>
            </a:r>
          </a:p>
          <a:p>
            <a:pPr marL="342900" marR="0" lvl="0" indent="-342900" algn="l" rtl="0">
              <a:spcBef>
                <a:spcPts val="64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p:txBody>
      </p:sp>
      <p:pic>
        <p:nvPicPr>
          <p:cNvPr id="5" name="Picture 4">
            <a:extLst>
              <a:ext uri="{FF2B5EF4-FFF2-40B4-BE49-F238E27FC236}">
                <a16:creationId xmlns:a16="http://schemas.microsoft.com/office/drawing/2014/main" id="{83D97C3C-1E9F-0E43-BFBB-AC443278F55C}"/>
              </a:ext>
            </a:extLst>
          </p:cNvPr>
          <p:cNvPicPr>
            <a:picLocks noChangeAspect="1"/>
          </p:cNvPicPr>
          <p:nvPr/>
        </p:nvPicPr>
        <p:blipFill>
          <a:blip r:embed="rId3"/>
          <a:stretch>
            <a:fillRect/>
          </a:stretch>
        </p:blipFill>
        <p:spPr>
          <a:xfrm>
            <a:off x="2209800" y="3976232"/>
            <a:ext cx="4356100" cy="186690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Shape 228"/>
          <p:cNvSpPr txBox="1">
            <a:spLocks noGrp="1"/>
          </p:cNvSpPr>
          <p:nvPr>
            <p:ph type="title"/>
          </p:nvPr>
        </p:nvSpPr>
        <p:spPr>
          <a:xfrm>
            <a:off x="1905000" y="2286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dirty="0">
                <a:solidFill>
                  <a:srgbClr val="009999"/>
                </a:solidFill>
                <a:latin typeface="Arial"/>
                <a:ea typeface="Arial"/>
                <a:cs typeface="Arial"/>
                <a:sym typeface="Arial"/>
              </a:rPr>
              <a:t>1.9 Communication as Constitutive of </a:t>
            </a:r>
            <a:br>
              <a:rPr lang="en-US" sz="2800" b="1" i="0" u="none" strike="noStrike" cap="none" baseline="0" dirty="0">
                <a:solidFill>
                  <a:srgbClr val="009999"/>
                </a:solidFill>
                <a:latin typeface="Arial"/>
                <a:ea typeface="Arial"/>
                <a:cs typeface="Arial"/>
                <a:sym typeface="Arial"/>
              </a:rPr>
            </a:br>
            <a:r>
              <a:rPr lang="en-US" sz="2800" b="1" i="0" u="none" strike="noStrike" cap="none" baseline="0" dirty="0">
                <a:solidFill>
                  <a:srgbClr val="009999"/>
                </a:solidFill>
                <a:latin typeface="Arial"/>
                <a:ea typeface="Arial"/>
                <a:cs typeface="Arial"/>
                <a:sym typeface="Arial"/>
              </a:rPr>
              <a:t>Shared Realities</a:t>
            </a:r>
          </a:p>
        </p:txBody>
      </p:sp>
      <p:sp>
        <p:nvSpPr>
          <p:cNvPr id="229" name="Shape 229"/>
          <p:cNvSpPr txBox="1">
            <a:spLocks noGrp="1"/>
          </p:cNvSpPr>
          <p:nvPr>
            <p:ph type="body" idx="1"/>
          </p:nvPr>
        </p:nvSpPr>
        <p:spPr>
          <a:xfrm>
            <a:off x="152400" y="1924895"/>
            <a:ext cx="8229600" cy="3922609"/>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	- </a:t>
            </a:r>
            <a:r>
              <a:rPr lang="en-US" sz="2800" b="0" i="0" u="none" strike="noStrike" cap="none" baseline="0" dirty="0">
                <a:solidFill>
                  <a:schemeClr val="dk1"/>
                </a:solidFill>
                <a:latin typeface="Arial"/>
                <a:ea typeface="Arial"/>
                <a:cs typeface="Arial"/>
                <a:sym typeface="Arial"/>
              </a:rPr>
              <a:t>Shared realities</a:t>
            </a:r>
          </a:p>
          <a:p>
            <a:pPr marL="342900" marR="0" lvl="0" indent="-342900" algn="l" rtl="0">
              <a:spcBef>
                <a:spcPts val="56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 Types of communications</a:t>
            </a:r>
          </a:p>
        </p:txBody>
      </p:sp>
      <p:sp>
        <p:nvSpPr>
          <p:cNvPr id="2" name="Rectangle 1">
            <a:extLst>
              <a:ext uri="{FF2B5EF4-FFF2-40B4-BE49-F238E27FC236}">
                <a16:creationId xmlns:a16="http://schemas.microsoft.com/office/drawing/2014/main" id="{A7F4601D-7075-3142-87CD-DF531747B4DF}"/>
              </a:ext>
            </a:extLst>
          </p:cNvPr>
          <p:cNvSpPr/>
          <p:nvPr/>
        </p:nvSpPr>
        <p:spPr>
          <a:xfrm>
            <a:off x="457200" y="3124200"/>
            <a:ext cx="7086600" cy="2164695"/>
          </a:xfrm>
          <a:prstGeom prst="rect">
            <a:avLst/>
          </a:prstGeom>
        </p:spPr>
        <p:txBody>
          <a:bodyPr wrap="square">
            <a:spAutoFit/>
          </a:bodyPr>
          <a:lstStyle/>
          <a:p>
            <a:pPr lvl="0">
              <a:buSzPct val="25000"/>
            </a:pPr>
            <a:r>
              <a:rPr lang="en-US" sz="1200" dirty="0">
                <a:solidFill>
                  <a:schemeClr val="dk1"/>
                </a:solidFill>
                <a:latin typeface="Arial" pitchFamily="34" charset="0"/>
                <a:ea typeface="Calibri"/>
                <a:cs typeface="Arial" pitchFamily="34" charset="0"/>
                <a:sym typeface="Calibri"/>
              </a:rPr>
              <a:t>Point 1 – Shared realities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Communication is the attempt to construct </a:t>
            </a:r>
            <a:r>
              <a:rPr lang="en-US" sz="1200" i="1" dirty="0">
                <a:solidFill>
                  <a:schemeClr val="dk1"/>
                </a:solidFill>
                <a:latin typeface="Arial" pitchFamily="34" charset="0"/>
                <a:ea typeface="Calibri"/>
                <a:cs typeface="Arial" pitchFamily="34" charset="0"/>
                <a:sym typeface="Calibri"/>
              </a:rPr>
              <a:t>shared realities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Culture and context influence communication </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Communication is dynamic and ever-changing</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2 – Types of communications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Interpersonal</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Group</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Public</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Organizational</a:t>
            </a:r>
          </a:p>
        </p:txBody>
      </p:sp>
      <p:pic>
        <p:nvPicPr>
          <p:cNvPr id="4" name="Picture 3">
            <a:extLst>
              <a:ext uri="{FF2B5EF4-FFF2-40B4-BE49-F238E27FC236}">
                <a16:creationId xmlns:a16="http://schemas.microsoft.com/office/drawing/2014/main" id="{9283CC27-C399-F94E-8033-7AF32B06A660}"/>
              </a:ext>
            </a:extLst>
          </p:cNvPr>
          <p:cNvPicPr>
            <a:picLocks noChangeAspect="1"/>
          </p:cNvPicPr>
          <p:nvPr/>
        </p:nvPicPr>
        <p:blipFill>
          <a:blip r:embed="rId3"/>
          <a:stretch>
            <a:fillRect/>
          </a:stretch>
        </p:blipFill>
        <p:spPr>
          <a:xfrm>
            <a:off x="4800600" y="3581400"/>
            <a:ext cx="3822700" cy="212090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Shape 236"/>
          <p:cNvSpPr txBox="1">
            <a:spLocks noGrp="1"/>
          </p:cNvSpPr>
          <p:nvPr>
            <p:ph type="title"/>
          </p:nvPr>
        </p:nvSpPr>
        <p:spPr>
          <a:xfrm>
            <a:off x="1905000" y="2286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dirty="0">
                <a:solidFill>
                  <a:srgbClr val="009999"/>
                </a:solidFill>
                <a:latin typeface="Arial"/>
                <a:ea typeface="Arial"/>
                <a:cs typeface="Arial"/>
                <a:sym typeface="Arial"/>
              </a:rPr>
              <a:t>Twenty-First Century Concepts of Organizations</a:t>
            </a:r>
          </a:p>
        </p:txBody>
      </p:sp>
      <p:sp>
        <p:nvSpPr>
          <p:cNvPr id="237" name="Shape 237"/>
          <p:cNvSpPr txBox="1">
            <a:spLocks noGrp="1"/>
          </p:cNvSpPr>
          <p:nvPr>
            <p:ph type="body" idx="1"/>
          </p:nvPr>
        </p:nvSpPr>
        <p:spPr>
          <a:xfrm>
            <a:off x="457200" y="2209800"/>
            <a:ext cx="8229600" cy="3532865"/>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 Objective 1.10 Identify descriptions of organizations</a:t>
            </a:r>
          </a:p>
          <a:p>
            <a:pPr marL="342900" marR="0" lvl="0" indent="-342900" algn="l" rtl="0">
              <a:spcBef>
                <a:spcPts val="64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p:txBody>
      </p:sp>
      <p:pic>
        <p:nvPicPr>
          <p:cNvPr id="5" name="Picture 4">
            <a:extLst>
              <a:ext uri="{FF2B5EF4-FFF2-40B4-BE49-F238E27FC236}">
                <a16:creationId xmlns:a16="http://schemas.microsoft.com/office/drawing/2014/main" id="{20BD22CB-7705-1B48-89A4-8BDF42321EFC}"/>
              </a:ext>
            </a:extLst>
          </p:cNvPr>
          <p:cNvPicPr>
            <a:picLocks noChangeAspect="1"/>
          </p:cNvPicPr>
          <p:nvPr/>
        </p:nvPicPr>
        <p:blipFill>
          <a:blip r:embed="rId3"/>
          <a:stretch>
            <a:fillRect/>
          </a:stretch>
        </p:blipFill>
        <p:spPr>
          <a:xfrm>
            <a:off x="2590800" y="3276600"/>
            <a:ext cx="3873500" cy="2577638"/>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Shape 244"/>
          <p:cNvSpPr txBox="1">
            <a:spLocks noGrp="1"/>
          </p:cNvSpPr>
          <p:nvPr>
            <p:ph type="title"/>
          </p:nvPr>
        </p:nvSpPr>
        <p:spPr>
          <a:xfrm>
            <a:off x="1905000" y="236538"/>
            <a:ext cx="8229600" cy="1928915"/>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dirty="0">
                <a:solidFill>
                  <a:srgbClr val="009999"/>
                </a:solidFill>
                <a:latin typeface="Arial"/>
                <a:ea typeface="Arial"/>
                <a:cs typeface="Arial"/>
                <a:sym typeface="Arial"/>
              </a:rPr>
              <a:t>1.10 Twenty-First Century Concepts of Organizations</a:t>
            </a:r>
          </a:p>
        </p:txBody>
      </p:sp>
      <p:sp>
        <p:nvSpPr>
          <p:cNvPr id="245" name="Shape 245"/>
          <p:cNvSpPr txBox="1">
            <a:spLocks noGrp="1"/>
          </p:cNvSpPr>
          <p:nvPr>
            <p:ph type="body" idx="1"/>
          </p:nvPr>
        </p:nvSpPr>
        <p:spPr>
          <a:xfrm>
            <a:off x="457200" y="2203553"/>
            <a:ext cx="8229600" cy="3922609"/>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25000"/>
              <a:buFont typeface="Arial"/>
              <a:buNone/>
            </a:pPr>
            <a:r>
              <a:rPr lang="en-US" sz="2800" b="0" i="0" u="none" strike="noStrike" cap="none" baseline="0">
                <a:solidFill>
                  <a:schemeClr val="dk1"/>
                </a:solidFill>
                <a:latin typeface="Arial"/>
                <a:ea typeface="Arial"/>
                <a:cs typeface="Arial"/>
                <a:sym typeface="Arial"/>
              </a:rPr>
              <a:t>	- Organizing</a:t>
            </a:r>
          </a:p>
          <a:p>
            <a:pPr marL="342900" marR="0" lvl="0" indent="-342900" algn="l" rtl="0">
              <a:spcBef>
                <a:spcPts val="560"/>
              </a:spcBef>
              <a:spcAft>
                <a:spcPts val="0"/>
              </a:spcAft>
              <a:buClr>
                <a:schemeClr val="dk1"/>
              </a:buClr>
              <a:buSzPct val="25000"/>
              <a:buFont typeface="Arial"/>
              <a:buNone/>
            </a:pPr>
            <a:r>
              <a:rPr lang="en-US" sz="2800" b="0" i="0" u="none" strike="noStrike" cap="none" baseline="0">
                <a:solidFill>
                  <a:schemeClr val="dk1"/>
                </a:solidFill>
                <a:latin typeface="Arial"/>
                <a:ea typeface="Arial"/>
                <a:cs typeface="Arial"/>
                <a:sym typeface="Arial"/>
              </a:rPr>
              <a:t>   - Types of organizations</a:t>
            </a:r>
          </a:p>
          <a:p>
            <a:pPr marL="342900" marR="0" lvl="0" indent="-342900" algn="l" rtl="0">
              <a:spcBef>
                <a:spcPts val="560"/>
              </a:spcBef>
              <a:spcAft>
                <a:spcPts val="0"/>
              </a:spcAft>
              <a:buClr>
                <a:schemeClr val="dk1"/>
              </a:buClr>
              <a:buFont typeface="Arial"/>
              <a:buNone/>
            </a:pPr>
            <a:endParaRPr sz="2800" b="0" i="0" u="none" strike="noStrike" cap="none" baseline="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67153E1B-DD96-2A41-B7F5-68907274CEDF}"/>
              </a:ext>
            </a:extLst>
          </p:cNvPr>
          <p:cNvSpPr/>
          <p:nvPr/>
        </p:nvSpPr>
        <p:spPr>
          <a:xfrm>
            <a:off x="762000" y="3329067"/>
            <a:ext cx="6629400" cy="1928733"/>
          </a:xfrm>
          <a:prstGeom prst="rect">
            <a:avLst/>
          </a:prstGeom>
        </p:spPr>
        <p:txBody>
          <a:bodyPr wrap="square">
            <a:spAutoFit/>
          </a:bodyPr>
          <a:lstStyle/>
          <a:p>
            <a:pPr lvl="0">
              <a:buSzPct val="25000"/>
            </a:pPr>
            <a:r>
              <a:rPr lang="en-US" sz="1200" dirty="0">
                <a:solidFill>
                  <a:schemeClr val="dk1"/>
                </a:solidFill>
                <a:latin typeface="Arial" pitchFamily="34" charset="0"/>
                <a:ea typeface="Calibri"/>
                <a:cs typeface="Arial" pitchFamily="34" charset="0"/>
                <a:sym typeface="Calibri"/>
              </a:rPr>
              <a:t>Point 1 – Organizing</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Purposeful activities as a result of communication behaviors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Communication seeks to bring order out of chaos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Five features of all organizations</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2 – Types of organizations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Family-owned, social justice, and volunteer organizations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Partnerships, entrepreneurial opportunities, home-based work, and global ventures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Temporary, local, regional, or global organizations</a:t>
            </a:r>
          </a:p>
        </p:txBody>
      </p:sp>
    </p:spTree>
  </p:cSld>
  <p:clrMapOvr>
    <a:masterClrMapping/>
  </p:clrMapOvr>
  <p:transition spd="slow">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Shape 252"/>
          <p:cNvSpPr txBox="1">
            <a:spLocks noGrp="1"/>
          </p:cNvSpPr>
          <p:nvPr>
            <p:ph type="title"/>
          </p:nvPr>
        </p:nvSpPr>
        <p:spPr>
          <a:xfrm>
            <a:off x="1828800" y="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Definitions of Organizational Communication</a:t>
            </a:r>
          </a:p>
        </p:txBody>
      </p:sp>
      <p:sp>
        <p:nvSpPr>
          <p:cNvPr id="253" name="Shape 253"/>
          <p:cNvSpPr txBox="1">
            <a:spLocks noGrp="1"/>
          </p:cNvSpPr>
          <p:nvPr>
            <p:ph type="body" idx="1"/>
          </p:nvPr>
        </p:nvSpPr>
        <p:spPr>
          <a:xfrm>
            <a:off x="457200" y="2593298"/>
            <a:ext cx="8229600" cy="3532865"/>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 Objective 1.11 Survey definitions of organizational communication</a:t>
            </a:r>
          </a:p>
          <a:p>
            <a:pPr marL="342900" marR="0" lvl="0" indent="-342900" algn="l" rtl="0">
              <a:spcBef>
                <a:spcPts val="64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p:txBody>
      </p:sp>
      <p:pic>
        <p:nvPicPr>
          <p:cNvPr id="3" name="Picture 2">
            <a:extLst>
              <a:ext uri="{FF2B5EF4-FFF2-40B4-BE49-F238E27FC236}">
                <a16:creationId xmlns:a16="http://schemas.microsoft.com/office/drawing/2014/main" id="{9A952C91-2F02-0148-A099-938AF9B90FE3}"/>
              </a:ext>
            </a:extLst>
          </p:cNvPr>
          <p:cNvPicPr>
            <a:picLocks noChangeAspect="1"/>
          </p:cNvPicPr>
          <p:nvPr/>
        </p:nvPicPr>
        <p:blipFill>
          <a:blip r:embed="rId3"/>
          <a:stretch>
            <a:fillRect/>
          </a:stretch>
        </p:blipFill>
        <p:spPr>
          <a:xfrm>
            <a:off x="2794000" y="4038600"/>
            <a:ext cx="3835400" cy="228600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6" name="Rectangle 5">
            <a:extLst>
              <a:ext uri="{FF2B5EF4-FFF2-40B4-BE49-F238E27FC236}">
                <a16:creationId xmlns:a16="http://schemas.microsoft.com/office/drawing/2014/main" id="{DB5619E2-EC43-6346-97AD-33F7F2E2ADB0}"/>
              </a:ext>
            </a:extLst>
          </p:cNvPr>
          <p:cNvSpPr/>
          <p:nvPr/>
        </p:nvSpPr>
        <p:spPr>
          <a:xfrm>
            <a:off x="165100" y="1575719"/>
            <a:ext cx="4559300" cy="20818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0" name="Shape 260"/>
          <p:cNvSpPr txBox="1">
            <a:spLocks noGrp="1"/>
          </p:cNvSpPr>
          <p:nvPr>
            <p:ph type="title"/>
          </p:nvPr>
        </p:nvSpPr>
        <p:spPr>
          <a:xfrm>
            <a:off x="1905000" y="86750"/>
            <a:ext cx="8229600" cy="1928915"/>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200" b="1" i="0" u="none" strike="noStrike" cap="none" baseline="0" dirty="0">
                <a:solidFill>
                  <a:srgbClr val="009999"/>
                </a:solidFill>
                <a:latin typeface="Arial"/>
                <a:ea typeface="Arial"/>
                <a:cs typeface="Arial"/>
                <a:sym typeface="Arial"/>
              </a:rPr>
              <a:t>1.11 Definitions of Organizational Communication </a:t>
            </a:r>
            <a:r>
              <a:rPr lang="en-US" sz="2000" b="1" i="0" u="none" strike="noStrike" cap="none" baseline="0" dirty="0">
                <a:solidFill>
                  <a:srgbClr val="009999"/>
                </a:solidFill>
                <a:latin typeface="Arial"/>
                <a:ea typeface="Arial"/>
                <a:cs typeface="Arial"/>
                <a:sym typeface="Arial"/>
              </a:rPr>
              <a:t>(1 of 3)</a:t>
            </a:r>
          </a:p>
        </p:txBody>
      </p:sp>
      <p:sp>
        <p:nvSpPr>
          <p:cNvPr id="261" name="Shape 261"/>
          <p:cNvSpPr txBox="1">
            <a:spLocks noGrp="1"/>
          </p:cNvSpPr>
          <p:nvPr>
            <p:ph type="body" idx="1"/>
          </p:nvPr>
        </p:nvSpPr>
        <p:spPr>
          <a:xfrm>
            <a:off x="152400" y="1600200"/>
            <a:ext cx="8229600" cy="3922609"/>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100000"/>
              <a:buFont typeface="Arial"/>
              <a:buChar char="•"/>
            </a:pPr>
            <a:r>
              <a:rPr lang="en-US" sz="1600" b="0" i="0" u="none" strike="noStrike" cap="none" baseline="0" dirty="0">
                <a:solidFill>
                  <a:schemeClr val="dk1"/>
                </a:solidFill>
                <a:latin typeface="Arial"/>
                <a:ea typeface="Arial"/>
                <a:cs typeface="Arial"/>
                <a:sym typeface="Arial"/>
              </a:rPr>
              <a:t> Organizational Communication as Process</a:t>
            </a:r>
          </a:p>
          <a:p>
            <a:pPr marL="342900" marR="0" lvl="0" indent="-342900" algn="l" rtl="0">
              <a:spcBef>
                <a:spcPts val="64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a:t>
            </a:r>
            <a:r>
              <a:rPr lang="en-US" b="0" i="0" u="none" strike="noStrike" cap="none" baseline="0" dirty="0">
                <a:solidFill>
                  <a:schemeClr val="dk1"/>
                </a:solidFill>
                <a:latin typeface="Arial"/>
                <a:ea typeface="Arial"/>
                <a:cs typeface="Arial"/>
                <a:sym typeface="Arial"/>
              </a:rPr>
              <a:t>Process</a:t>
            </a:r>
          </a:p>
          <a:p>
            <a:pPr marL="342900" marR="0" lvl="0" indent="-342900" algn="l" rtl="0">
              <a:spcBef>
                <a:spcPts val="64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a:t>
            </a:r>
            <a:r>
              <a:rPr lang="en-US" b="0" i="0" u="none" strike="noStrike" cap="none" baseline="0" dirty="0">
                <a:solidFill>
                  <a:schemeClr val="dk1"/>
                </a:solidFill>
                <a:latin typeface="Arial"/>
                <a:ea typeface="Arial"/>
                <a:cs typeface="Arial"/>
                <a:sym typeface="Arial"/>
              </a:rPr>
              <a:t>Process occurrence</a:t>
            </a:r>
          </a:p>
          <a:p>
            <a:pPr marL="342900" marR="0" lvl="0" indent="-342900" algn="l" rtl="0">
              <a:spcBef>
                <a:spcPts val="640"/>
              </a:spcBef>
              <a:spcAft>
                <a:spcPts val="0"/>
              </a:spcAft>
              <a:buClr>
                <a:schemeClr val="dk1"/>
              </a:buClr>
              <a:buSzPct val="114285"/>
              <a:buFont typeface="Arial"/>
              <a:buChar char="•"/>
            </a:pPr>
            <a:r>
              <a:rPr lang="en-US" b="0" i="0" u="none" strike="noStrike" cap="none" baseline="0" dirty="0">
                <a:solidFill>
                  <a:schemeClr val="dk1"/>
                </a:solidFill>
                <a:latin typeface="Arial"/>
                <a:ea typeface="Arial"/>
                <a:cs typeface="Arial"/>
                <a:sym typeface="Arial"/>
              </a:rPr>
              <a:t> </a:t>
            </a:r>
            <a:r>
              <a:rPr lang="en-US" sz="1600" b="0" i="0" u="none" strike="noStrike" cap="none" baseline="0" dirty="0">
                <a:solidFill>
                  <a:schemeClr val="dk1"/>
                </a:solidFill>
                <a:latin typeface="Arial"/>
                <a:ea typeface="Arial"/>
                <a:cs typeface="Arial"/>
                <a:sym typeface="Arial"/>
              </a:rPr>
              <a:t>Organizational Communication as People</a:t>
            </a:r>
          </a:p>
          <a:p>
            <a:pPr marL="342900" marR="0" lvl="0" indent="-342900" algn="l" rtl="0">
              <a:spcBef>
                <a:spcPts val="56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Organizational communication</a:t>
            </a:r>
          </a:p>
          <a:p>
            <a:pPr marL="342900" marR="0" lvl="0" indent="-342900" algn="l" rtl="0">
              <a:spcBef>
                <a:spcPts val="56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Organizational communication occurrence</a:t>
            </a:r>
          </a:p>
          <a:p>
            <a:pPr marL="342900" marR="0" lvl="0" indent="-342900" algn="l" rtl="0">
              <a:spcBef>
                <a:spcPts val="560"/>
              </a:spcBef>
              <a:spcAft>
                <a:spcPts val="0"/>
              </a:spcAft>
              <a:buClr>
                <a:schemeClr val="dk1"/>
              </a:buClr>
              <a:buFont typeface="Arial"/>
              <a:buNone/>
            </a:pPr>
            <a:endParaRPr b="0" i="0" u="none" strike="noStrike" cap="none" baseline="0" dirty="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202513B3-9654-5B4C-83D9-A11873BC1F90}"/>
              </a:ext>
            </a:extLst>
          </p:cNvPr>
          <p:cNvSpPr/>
          <p:nvPr/>
        </p:nvSpPr>
        <p:spPr>
          <a:xfrm>
            <a:off x="4876800" y="1524000"/>
            <a:ext cx="4572000" cy="4773614"/>
          </a:xfrm>
          <a:prstGeom prst="rect">
            <a:avLst/>
          </a:prstGeom>
        </p:spPr>
        <p:txBody>
          <a:bodyPr>
            <a:spAutoFit/>
          </a:bodyPr>
          <a:lstStyle/>
          <a:p>
            <a:pPr lvl="0">
              <a:lnSpc>
                <a:spcPct val="90000"/>
              </a:lnSpc>
              <a:buSzPct val="25000"/>
            </a:pPr>
            <a:r>
              <a:rPr lang="en-US" sz="1200" b="1" dirty="0">
                <a:solidFill>
                  <a:schemeClr val="dk1"/>
                </a:solidFill>
                <a:latin typeface="Arial" pitchFamily="34" charset="0"/>
                <a:ea typeface="Calibri"/>
                <a:cs typeface="Arial" pitchFamily="34" charset="0"/>
                <a:sym typeface="Calibri"/>
              </a:rPr>
              <a:t>Organizational Communication as Process</a:t>
            </a:r>
          </a:p>
          <a:p>
            <a:pPr lvl="0">
              <a:lnSpc>
                <a:spcPct val="90000"/>
              </a:lnSpc>
              <a:spcBef>
                <a:spcPts val="330"/>
              </a:spcBef>
              <a:buSzPct val="25000"/>
            </a:pPr>
            <a:r>
              <a:rPr lang="en-US" sz="1200" dirty="0">
                <a:solidFill>
                  <a:schemeClr val="dk1"/>
                </a:solidFill>
                <a:latin typeface="Arial" pitchFamily="34" charset="0"/>
                <a:ea typeface="Calibri"/>
                <a:cs typeface="Arial" pitchFamily="34" charset="0"/>
                <a:sym typeface="Calibri"/>
              </a:rPr>
              <a:t>Point 1 – Process</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Ongoing</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Ever changing</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Evolutionary</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Culturally dependent</a:t>
            </a:r>
          </a:p>
          <a:p>
            <a:pPr lvl="0">
              <a:lnSpc>
                <a:spcPct val="90000"/>
              </a:lnSpc>
              <a:spcBef>
                <a:spcPts val="330"/>
              </a:spcBef>
              <a:buSzPct val="25000"/>
            </a:pPr>
            <a:r>
              <a:rPr lang="en-US" sz="1200" dirty="0">
                <a:solidFill>
                  <a:schemeClr val="dk1"/>
                </a:solidFill>
                <a:latin typeface="Arial" pitchFamily="34" charset="0"/>
                <a:ea typeface="Calibri"/>
                <a:cs typeface="Arial" pitchFamily="34" charset="0"/>
                <a:sym typeface="Calibri"/>
              </a:rPr>
              <a:t>Point 2 – Process occurrence</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Occurs in developing strategy, planning, decision making, and executing the work of the organization</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Occurs during unexpected crises, changes in the external environment, encounters with competitors</a:t>
            </a:r>
          </a:p>
          <a:p>
            <a:pPr lvl="0">
              <a:lnSpc>
                <a:spcPct val="90000"/>
              </a:lnSpc>
              <a:spcBef>
                <a:spcPts val="333"/>
              </a:spcBef>
            </a:pPr>
            <a:endParaRPr lang="en-US" sz="1200" b="1" dirty="0">
              <a:solidFill>
                <a:schemeClr val="dk1"/>
              </a:solidFill>
              <a:latin typeface="Arial" pitchFamily="34" charset="0"/>
              <a:ea typeface="Calibri"/>
              <a:cs typeface="Arial" pitchFamily="34" charset="0"/>
              <a:sym typeface="Calibri"/>
            </a:endParaRPr>
          </a:p>
          <a:p>
            <a:pPr lvl="0">
              <a:lnSpc>
                <a:spcPct val="90000"/>
              </a:lnSpc>
              <a:spcBef>
                <a:spcPts val="330"/>
              </a:spcBef>
              <a:buSzPct val="25000"/>
            </a:pPr>
            <a:r>
              <a:rPr lang="en-US" sz="1200" b="1" dirty="0">
                <a:solidFill>
                  <a:schemeClr val="dk1"/>
                </a:solidFill>
                <a:latin typeface="Arial" pitchFamily="34" charset="0"/>
                <a:ea typeface="Calibri"/>
                <a:cs typeface="Arial" pitchFamily="34" charset="0"/>
                <a:sym typeface="Calibri"/>
              </a:rPr>
              <a:t>Organizational Communication as People</a:t>
            </a:r>
          </a:p>
          <a:p>
            <a:pPr lvl="0">
              <a:lnSpc>
                <a:spcPct val="90000"/>
              </a:lnSpc>
              <a:spcBef>
                <a:spcPts val="330"/>
              </a:spcBef>
              <a:buSzPct val="25000"/>
            </a:pPr>
            <a:r>
              <a:rPr lang="en-US" sz="1200" dirty="0">
                <a:solidFill>
                  <a:schemeClr val="dk1"/>
                </a:solidFill>
                <a:latin typeface="Arial" pitchFamily="34" charset="0"/>
                <a:ea typeface="Calibri"/>
                <a:cs typeface="Arial" pitchFamily="34" charset="0"/>
                <a:sym typeface="Calibri"/>
              </a:rPr>
              <a:t>Point 1 – Organizational communication</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Contributes to creating relationships</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Assists in achieving diverse purposes</a:t>
            </a:r>
          </a:p>
          <a:p>
            <a:pPr lvl="0">
              <a:lnSpc>
                <a:spcPct val="90000"/>
              </a:lnSpc>
              <a:spcBef>
                <a:spcPts val="330"/>
              </a:spcBef>
              <a:buSzPct val="25000"/>
            </a:pPr>
            <a:r>
              <a:rPr lang="en-US" sz="1200" dirty="0">
                <a:solidFill>
                  <a:schemeClr val="dk1"/>
                </a:solidFill>
                <a:latin typeface="Arial" pitchFamily="34" charset="0"/>
                <a:ea typeface="Calibri"/>
                <a:cs typeface="Arial" pitchFamily="34" charset="0"/>
                <a:sym typeface="Calibri"/>
              </a:rPr>
              <a:t>Point 2 – Organizational communication occurrence</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Occurs between people who share work and interpersonal relationships</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Occurs between people who are geographically separated </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Occurs across networks of people with a variety of objectives</a:t>
            </a:r>
          </a:p>
          <a:p>
            <a:pPr marL="457200" lvl="1" indent="70484">
              <a:lnSpc>
                <a:spcPct val="90000"/>
              </a:lnSpc>
              <a:spcBef>
                <a:spcPts val="333"/>
              </a:spcBef>
              <a:buClr>
                <a:schemeClr val="dk1"/>
              </a:buClr>
            </a:pPr>
            <a:endParaRPr lang="en-US" sz="1200" dirty="0">
              <a:solidFill>
                <a:schemeClr val="dk1"/>
              </a:solidFill>
              <a:latin typeface="Arial" pitchFamily="34" charset="0"/>
              <a:ea typeface="Calibri"/>
              <a:cs typeface="Arial" pitchFamily="34" charset="0"/>
              <a:sym typeface="Calibri"/>
            </a:endParaRPr>
          </a:p>
        </p:txBody>
      </p:sp>
      <p:pic>
        <p:nvPicPr>
          <p:cNvPr id="4" name="Picture 3">
            <a:extLst>
              <a:ext uri="{FF2B5EF4-FFF2-40B4-BE49-F238E27FC236}">
                <a16:creationId xmlns:a16="http://schemas.microsoft.com/office/drawing/2014/main" id="{CBFD7374-E9B3-5841-9F34-6695B67CA725}"/>
              </a:ext>
            </a:extLst>
          </p:cNvPr>
          <p:cNvPicPr>
            <a:picLocks noChangeAspect="1"/>
          </p:cNvPicPr>
          <p:nvPr/>
        </p:nvPicPr>
        <p:blipFill>
          <a:blip r:embed="rId3"/>
          <a:stretch>
            <a:fillRect/>
          </a:stretch>
        </p:blipFill>
        <p:spPr>
          <a:xfrm>
            <a:off x="2082800" y="3910807"/>
            <a:ext cx="2641600" cy="2641600"/>
          </a:xfrm>
          <a:prstGeom prst="rect">
            <a:avLst/>
          </a:prstGeom>
        </p:spPr>
      </p:pic>
    </p:spTree>
  </p:cSld>
  <p:clrMapOvr>
    <a:masterClrMapping/>
  </p:clrMapOvr>
  <p:transition spd="slow">
    <p:cu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6" name="Rectangle 5">
            <a:extLst>
              <a:ext uri="{FF2B5EF4-FFF2-40B4-BE49-F238E27FC236}">
                <a16:creationId xmlns:a16="http://schemas.microsoft.com/office/drawing/2014/main" id="{1768CBAE-E506-654E-9D62-AD832328E3E1}"/>
              </a:ext>
            </a:extLst>
          </p:cNvPr>
          <p:cNvSpPr/>
          <p:nvPr/>
        </p:nvSpPr>
        <p:spPr>
          <a:xfrm>
            <a:off x="165100" y="1880519"/>
            <a:ext cx="4178300" cy="20818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None/>
            </a:pPr>
            <a:endParaRPr lang="en-US"/>
          </a:p>
        </p:txBody>
      </p:sp>
      <p:sp>
        <p:nvSpPr>
          <p:cNvPr id="268" name="Shape 268"/>
          <p:cNvSpPr txBox="1">
            <a:spLocks noGrp="1"/>
          </p:cNvSpPr>
          <p:nvPr>
            <p:ph type="title"/>
          </p:nvPr>
        </p:nvSpPr>
        <p:spPr>
          <a:xfrm>
            <a:off x="1752600" y="0"/>
            <a:ext cx="8229600" cy="1928915"/>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1.11 Definitions of Organizational Communication </a:t>
            </a:r>
            <a:r>
              <a:rPr lang="en-US" sz="2400" b="1" i="0" u="none" strike="noStrike" cap="none" baseline="0" dirty="0">
                <a:solidFill>
                  <a:srgbClr val="009999"/>
                </a:solidFill>
                <a:latin typeface="Arial"/>
                <a:ea typeface="Arial"/>
                <a:cs typeface="Arial"/>
                <a:sym typeface="Arial"/>
              </a:rPr>
              <a:t>(2 of 3)</a:t>
            </a:r>
          </a:p>
        </p:txBody>
      </p:sp>
      <p:sp>
        <p:nvSpPr>
          <p:cNvPr id="269" name="Shape 269"/>
          <p:cNvSpPr txBox="1">
            <a:spLocks noGrp="1"/>
          </p:cNvSpPr>
          <p:nvPr>
            <p:ph type="body" idx="1"/>
          </p:nvPr>
        </p:nvSpPr>
        <p:spPr>
          <a:xfrm>
            <a:off x="152400" y="1752600"/>
            <a:ext cx="8229600" cy="3922609"/>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100000"/>
              <a:buNone/>
            </a:pPr>
            <a:r>
              <a:rPr lang="en-US" b="0" i="0" u="none" strike="noStrike" cap="none" baseline="0" dirty="0">
                <a:solidFill>
                  <a:schemeClr val="dk1"/>
                </a:solidFill>
                <a:latin typeface="Arial"/>
                <a:ea typeface="Arial"/>
                <a:cs typeface="Arial"/>
                <a:sym typeface="Arial"/>
              </a:rPr>
              <a:t> </a:t>
            </a:r>
            <a:endParaRPr lang="ar-SA" b="0" i="0" u="none" strike="noStrike" cap="none" baseline="0" dirty="0">
              <a:solidFill>
                <a:schemeClr val="dk1"/>
              </a:solidFill>
              <a:latin typeface="Arial"/>
              <a:ea typeface="Arial"/>
              <a:cs typeface="Arial"/>
              <a:sym typeface="Arial"/>
            </a:endParaRPr>
          </a:p>
          <a:p>
            <a:pPr marL="342900" marR="0" lvl="0" indent="-342900" algn="l" rtl="0">
              <a:spcBef>
                <a:spcPts val="0"/>
              </a:spcBef>
              <a:spcAft>
                <a:spcPts val="0"/>
              </a:spcAft>
              <a:buClr>
                <a:schemeClr val="dk1"/>
              </a:buClr>
              <a:buSzPct val="100000"/>
              <a:buFont typeface="Arial"/>
              <a:buChar char="•"/>
            </a:pPr>
            <a:r>
              <a:rPr lang="en-US" b="0" i="0" u="none" strike="noStrike" cap="none" baseline="0" dirty="0">
                <a:solidFill>
                  <a:schemeClr val="dk1"/>
                </a:solidFill>
                <a:latin typeface="Arial"/>
                <a:ea typeface="Arial"/>
                <a:cs typeface="Arial"/>
                <a:sym typeface="Arial"/>
              </a:rPr>
              <a:t>Organizational Communication as Messages</a:t>
            </a:r>
          </a:p>
          <a:p>
            <a:pPr marL="342900" marR="0" lvl="0" indent="-342900" algn="l" rtl="0">
              <a:spcBef>
                <a:spcPts val="64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a:t>
            </a:r>
            <a:r>
              <a:rPr lang="en-US" sz="1200" b="0" i="0" u="none" strike="noStrike" cap="none" baseline="0" dirty="0">
                <a:solidFill>
                  <a:schemeClr val="dk1"/>
                </a:solidFill>
                <a:latin typeface="Arial"/>
                <a:ea typeface="Arial"/>
                <a:cs typeface="Arial"/>
                <a:sym typeface="Arial"/>
              </a:rPr>
              <a:t>Message creation</a:t>
            </a:r>
          </a:p>
          <a:p>
            <a:pPr marL="342900" marR="0" lvl="0" indent="-342900" algn="l" rtl="0">
              <a:spcBef>
                <a:spcPts val="64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a:t>
            </a:r>
            <a:r>
              <a:rPr lang="en-US" sz="1200" b="0" i="0" u="none" strike="noStrike" cap="none" baseline="0" dirty="0">
                <a:solidFill>
                  <a:schemeClr val="dk1"/>
                </a:solidFill>
                <a:latin typeface="Arial"/>
                <a:ea typeface="Arial"/>
                <a:cs typeface="Arial"/>
                <a:sym typeface="Arial"/>
              </a:rPr>
              <a:t>Message description</a:t>
            </a:r>
          </a:p>
          <a:p>
            <a:pPr marL="342900" marR="0" lvl="0" indent="-342900" algn="l" rtl="0">
              <a:spcBef>
                <a:spcPts val="640"/>
              </a:spcBef>
              <a:spcAft>
                <a:spcPts val="0"/>
              </a:spcAft>
              <a:buClr>
                <a:schemeClr val="dk1"/>
              </a:buClr>
              <a:buSzPct val="114285"/>
              <a:buFont typeface="Arial"/>
              <a:buChar char="•"/>
            </a:pPr>
            <a:r>
              <a:rPr lang="en-US" sz="1200" b="0" i="0" u="none" strike="noStrike" cap="none" baseline="0" dirty="0">
                <a:solidFill>
                  <a:schemeClr val="dk1"/>
                </a:solidFill>
                <a:latin typeface="Arial"/>
                <a:ea typeface="Arial"/>
                <a:cs typeface="Arial"/>
                <a:sym typeface="Arial"/>
              </a:rPr>
              <a:t> </a:t>
            </a:r>
            <a:r>
              <a:rPr lang="en-US" b="0" i="0" u="none" strike="noStrike" cap="none" baseline="0" dirty="0">
                <a:solidFill>
                  <a:schemeClr val="dk1"/>
                </a:solidFill>
                <a:latin typeface="Arial"/>
                <a:ea typeface="Arial"/>
                <a:cs typeface="Arial"/>
                <a:sym typeface="Arial"/>
              </a:rPr>
              <a:t>Organizational Communication as Meaning</a:t>
            </a:r>
          </a:p>
          <a:p>
            <a:pPr marL="342900" marR="0" lvl="0" indent="-342900" algn="l" rtl="0">
              <a:spcBef>
                <a:spcPts val="560"/>
              </a:spcBef>
              <a:spcAft>
                <a:spcPts val="0"/>
              </a:spcAft>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	- Role taking</a:t>
            </a:r>
          </a:p>
          <a:p>
            <a:pPr marL="342900" marR="0" lvl="0" indent="-342900" algn="l" rtl="0">
              <a:spcBef>
                <a:spcPts val="560"/>
              </a:spcBef>
              <a:spcAft>
                <a:spcPts val="0"/>
              </a:spcAft>
              <a:buClr>
                <a:schemeClr val="dk1"/>
              </a:buClr>
              <a:buSzPct val="25000"/>
              <a:buFont typeface="Arial"/>
              <a:buNone/>
            </a:pPr>
            <a:r>
              <a:rPr lang="en-US" sz="1200" b="0" i="0" u="none" strike="noStrike" cap="none" baseline="0" dirty="0">
                <a:solidFill>
                  <a:schemeClr val="dk1"/>
                </a:solidFill>
                <a:latin typeface="Arial"/>
                <a:ea typeface="Arial"/>
                <a:cs typeface="Arial"/>
                <a:sym typeface="Arial"/>
              </a:rPr>
              <a:t>   - Multiple meanings</a:t>
            </a:r>
          </a:p>
          <a:p>
            <a:pPr marL="342900" marR="0" lvl="0" indent="-342900" algn="l" rtl="0">
              <a:spcBef>
                <a:spcPts val="560"/>
              </a:spcBef>
              <a:spcAft>
                <a:spcPts val="0"/>
              </a:spcAft>
              <a:buClr>
                <a:schemeClr val="dk1"/>
              </a:buClr>
              <a:buFont typeface="Arial"/>
              <a:buNone/>
            </a:pPr>
            <a:endParaRPr sz="2000" b="0" i="0" u="none" strike="noStrike" cap="none" baseline="0" dirty="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F7758B74-4A26-8E46-BD89-566A27706619}"/>
              </a:ext>
            </a:extLst>
          </p:cNvPr>
          <p:cNvSpPr/>
          <p:nvPr/>
        </p:nvSpPr>
        <p:spPr>
          <a:xfrm>
            <a:off x="4648200" y="1600200"/>
            <a:ext cx="4572000" cy="4236544"/>
          </a:xfrm>
          <a:prstGeom prst="rect">
            <a:avLst/>
          </a:prstGeom>
        </p:spPr>
        <p:txBody>
          <a:bodyPr>
            <a:spAutoFit/>
          </a:bodyPr>
          <a:lstStyle/>
          <a:p>
            <a:pPr lvl="0">
              <a:lnSpc>
                <a:spcPct val="90000"/>
              </a:lnSpc>
              <a:buSzPct val="25000"/>
            </a:pPr>
            <a:r>
              <a:rPr lang="en-US" sz="1200" b="1" dirty="0">
                <a:solidFill>
                  <a:schemeClr val="dk1"/>
                </a:solidFill>
                <a:latin typeface="Arial" pitchFamily="34" charset="0"/>
                <a:ea typeface="Calibri"/>
                <a:cs typeface="Arial" pitchFamily="34" charset="0"/>
                <a:sym typeface="Calibri"/>
              </a:rPr>
              <a:t>Organizational Communication as Messages</a:t>
            </a:r>
          </a:p>
          <a:p>
            <a:pPr lvl="0">
              <a:lnSpc>
                <a:spcPct val="90000"/>
              </a:lnSpc>
              <a:spcBef>
                <a:spcPts val="330"/>
              </a:spcBef>
              <a:buClr>
                <a:schemeClr val="dk1"/>
              </a:buClr>
              <a:buSzPct val="25000"/>
            </a:pPr>
            <a:r>
              <a:rPr lang="en-US" sz="1200" dirty="0">
                <a:solidFill>
                  <a:schemeClr val="dk1"/>
                </a:solidFill>
                <a:latin typeface="Arial" pitchFamily="34" charset="0"/>
                <a:ea typeface="Calibri"/>
                <a:cs typeface="Arial" pitchFamily="34" charset="0"/>
                <a:sym typeface="Calibri"/>
              </a:rPr>
              <a:t>Point 1 – Message creation</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Transmission of verbal and nonverbal behaviors</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Sharing of information</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Communicators are linked together by channels</a:t>
            </a:r>
          </a:p>
          <a:p>
            <a:pPr lvl="0">
              <a:lnSpc>
                <a:spcPct val="90000"/>
              </a:lnSpc>
              <a:spcBef>
                <a:spcPts val="330"/>
              </a:spcBef>
              <a:buSzPct val="25000"/>
            </a:pPr>
            <a:r>
              <a:rPr lang="en-US" sz="1200" dirty="0">
                <a:solidFill>
                  <a:schemeClr val="dk1"/>
                </a:solidFill>
                <a:latin typeface="Arial" pitchFamily="34" charset="0"/>
                <a:ea typeface="Calibri"/>
                <a:cs typeface="Arial" pitchFamily="34" charset="0"/>
                <a:sym typeface="Calibri"/>
              </a:rPr>
              <a:t>Point 2 – Message description</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Frequency</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Amount</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Type</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Fidelity</a:t>
            </a:r>
          </a:p>
          <a:p>
            <a:pPr lvl="0">
              <a:lnSpc>
                <a:spcPct val="90000"/>
              </a:lnSpc>
              <a:spcBef>
                <a:spcPts val="333"/>
              </a:spcBef>
            </a:pPr>
            <a:endParaRPr lang="en-US" sz="1200" b="1" dirty="0">
              <a:solidFill>
                <a:schemeClr val="dk1"/>
              </a:solidFill>
              <a:latin typeface="Arial" pitchFamily="34" charset="0"/>
              <a:ea typeface="Calibri"/>
              <a:cs typeface="Arial" pitchFamily="34" charset="0"/>
              <a:sym typeface="Calibri"/>
            </a:endParaRPr>
          </a:p>
          <a:p>
            <a:pPr lvl="0">
              <a:lnSpc>
                <a:spcPct val="90000"/>
              </a:lnSpc>
              <a:spcBef>
                <a:spcPts val="330"/>
              </a:spcBef>
              <a:buSzPct val="25000"/>
            </a:pPr>
            <a:r>
              <a:rPr lang="en-US" sz="1200" b="1" dirty="0">
                <a:solidFill>
                  <a:schemeClr val="dk1"/>
                </a:solidFill>
                <a:latin typeface="Arial" pitchFamily="34" charset="0"/>
                <a:ea typeface="Calibri"/>
                <a:cs typeface="Arial" pitchFamily="34" charset="0"/>
                <a:sym typeface="Calibri"/>
              </a:rPr>
              <a:t>Organizational Communication as Meaning</a:t>
            </a:r>
          </a:p>
          <a:p>
            <a:pPr lvl="0">
              <a:lnSpc>
                <a:spcPct val="90000"/>
              </a:lnSpc>
              <a:spcBef>
                <a:spcPts val="330"/>
              </a:spcBef>
              <a:buClr>
                <a:schemeClr val="dk1"/>
              </a:buClr>
              <a:buSzPct val="25000"/>
            </a:pPr>
            <a:r>
              <a:rPr lang="en-US" sz="1200" dirty="0">
                <a:solidFill>
                  <a:schemeClr val="dk1"/>
                </a:solidFill>
                <a:latin typeface="Arial" pitchFamily="34" charset="0"/>
                <a:ea typeface="Calibri"/>
                <a:cs typeface="Arial" pitchFamily="34" charset="0"/>
                <a:sym typeface="Calibri"/>
              </a:rPr>
              <a:t>Point 1 – Role taking</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Occurs as individuals interact in the ever-changing organizational context</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Organizational communication is the symbolic behavior which affects all organizational activities</a:t>
            </a:r>
          </a:p>
          <a:p>
            <a:pPr lvl="0">
              <a:lnSpc>
                <a:spcPct val="90000"/>
              </a:lnSpc>
              <a:spcBef>
                <a:spcPts val="330"/>
              </a:spcBef>
              <a:buSzPct val="25000"/>
            </a:pPr>
            <a:r>
              <a:rPr lang="en-US" sz="1200" dirty="0">
                <a:solidFill>
                  <a:schemeClr val="dk1"/>
                </a:solidFill>
                <a:latin typeface="Arial" pitchFamily="34" charset="0"/>
                <a:ea typeface="Calibri"/>
                <a:cs typeface="Arial" pitchFamily="34" charset="0"/>
                <a:sym typeface="Calibri"/>
              </a:rPr>
              <a:t>Point 2 – Multiple meanings</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Does not create a singular set of meanings</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Interactions of ever-changing behaviors create multiple perceptions of events and multiple realities</a:t>
            </a:r>
          </a:p>
        </p:txBody>
      </p:sp>
      <p:pic>
        <p:nvPicPr>
          <p:cNvPr id="4" name="Picture 3">
            <a:extLst>
              <a:ext uri="{FF2B5EF4-FFF2-40B4-BE49-F238E27FC236}">
                <a16:creationId xmlns:a16="http://schemas.microsoft.com/office/drawing/2014/main" id="{6E173256-002C-7441-AC05-7DC68241E0C8}"/>
              </a:ext>
            </a:extLst>
          </p:cNvPr>
          <p:cNvPicPr>
            <a:picLocks noChangeAspect="1"/>
          </p:cNvPicPr>
          <p:nvPr/>
        </p:nvPicPr>
        <p:blipFill>
          <a:blip r:embed="rId3"/>
          <a:stretch>
            <a:fillRect/>
          </a:stretch>
        </p:blipFill>
        <p:spPr>
          <a:xfrm>
            <a:off x="374817" y="3909276"/>
            <a:ext cx="3460583" cy="1958124"/>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6" name="Rectangle 5">
            <a:extLst>
              <a:ext uri="{FF2B5EF4-FFF2-40B4-BE49-F238E27FC236}">
                <a16:creationId xmlns:a16="http://schemas.microsoft.com/office/drawing/2014/main" id="{CDDA74C8-01F8-E749-BFFE-181FF43343C1}"/>
              </a:ext>
            </a:extLst>
          </p:cNvPr>
          <p:cNvSpPr/>
          <p:nvPr/>
        </p:nvSpPr>
        <p:spPr>
          <a:xfrm>
            <a:off x="127000" y="1503768"/>
            <a:ext cx="4483100" cy="20818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 name="Shape 276"/>
          <p:cNvSpPr txBox="1">
            <a:spLocks noGrp="1"/>
          </p:cNvSpPr>
          <p:nvPr>
            <p:ph type="title"/>
          </p:nvPr>
        </p:nvSpPr>
        <p:spPr>
          <a:xfrm>
            <a:off x="1905000" y="228600"/>
            <a:ext cx="8229600" cy="1928915"/>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dirty="0">
                <a:solidFill>
                  <a:srgbClr val="009999"/>
                </a:solidFill>
                <a:latin typeface="Arial"/>
                <a:ea typeface="Arial"/>
                <a:cs typeface="Arial"/>
                <a:sym typeface="Arial"/>
              </a:rPr>
              <a:t>1.11 Definitions of Organizational Communication </a:t>
            </a:r>
            <a:r>
              <a:rPr lang="en-US" sz="1800" b="1" i="0" u="none" strike="noStrike" cap="none" baseline="0" dirty="0">
                <a:solidFill>
                  <a:srgbClr val="009999"/>
                </a:solidFill>
                <a:latin typeface="Arial"/>
                <a:ea typeface="Arial"/>
                <a:cs typeface="Arial"/>
                <a:sym typeface="Arial"/>
              </a:rPr>
              <a:t>(3 of 3)</a:t>
            </a:r>
          </a:p>
        </p:txBody>
      </p:sp>
      <p:sp>
        <p:nvSpPr>
          <p:cNvPr id="277" name="Shape 277"/>
          <p:cNvSpPr txBox="1">
            <a:spLocks noGrp="1"/>
          </p:cNvSpPr>
          <p:nvPr>
            <p:ph type="body" idx="1"/>
          </p:nvPr>
        </p:nvSpPr>
        <p:spPr>
          <a:xfrm>
            <a:off x="127000" y="1550573"/>
            <a:ext cx="8229600" cy="3922609"/>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100000"/>
              <a:buFont typeface="Arial"/>
              <a:buChar char="•"/>
            </a:pPr>
            <a:r>
              <a:rPr lang="en-US" sz="3200" b="0" i="0" u="none" strike="noStrike" cap="none" baseline="0" dirty="0">
                <a:solidFill>
                  <a:schemeClr val="dk1"/>
                </a:solidFill>
                <a:latin typeface="Arial"/>
                <a:ea typeface="Arial"/>
                <a:cs typeface="Arial"/>
                <a:sym typeface="Arial"/>
              </a:rPr>
              <a:t> </a:t>
            </a:r>
            <a:r>
              <a:rPr lang="en-US" sz="2000" b="0" i="0" u="none" strike="noStrike" cap="none" baseline="0" dirty="0">
                <a:solidFill>
                  <a:schemeClr val="dk1"/>
                </a:solidFill>
                <a:latin typeface="Arial"/>
                <a:ea typeface="Arial"/>
                <a:cs typeface="Arial"/>
                <a:sym typeface="Arial"/>
              </a:rPr>
              <a:t>Organizational Communication as </a:t>
            </a:r>
          </a:p>
          <a:p>
            <a:pPr marL="0" marR="0" lvl="0" indent="0" algn="l" rtl="0">
              <a:spcBef>
                <a:spcPts val="0"/>
              </a:spcBef>
              <a:spcAft>
                <a:spcPts val="0"/>
              </a:spcAft>
              <a:buClr>
                <a:schemeClr val="dk1"/>
              </a:buClr>
              <a:buSzPct val="100000"/>
              <a:buNone/>
            </a:pPr>
            <a:r>
              <a:rPr lang="en-US" sz="2000" dirty="0">
                <a:solidFill>
                  <a:schemeClr val="dk1"/>
                </a:solidFill>
              </a:rPr>
              <a:t>       </a:t>
            </a:r>
            <a:r>
              <a:rPr lang="en-US" sz="2000" b="0" i="0" u="none" strike="noStrike" cap="none" baseline="0" dirty="0">
                <a:solidFill>
                  <a:schemeClr val="dk1"/>
                </a:solidFill>
                <a:latin typeface="Arial"/>
                <a:ea typeface="Arial"/>
                <a:cs typeface="Arial"/>
                <a:sym typeface="Arial"/>
              </a:rPr>
              <a:t>Constitutive of Organizations</a:t>
            </a:r>
          </a:p>
          <a:p>
            <a:pPr marL="342900" marR="0" lvl="0" indent="-342900" algn="l" rtl="0">
              <a:spcBef>
                <a:spcPts val="64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 </a:t>
            </a:r>
            <a:r>
              <a:rPr lang="en-US" sz="1800" b="0" i="0" u="none" strike="noStrike" cap="none" baseline="0" dirty="0">
                <a:solidFill>
                  <a:schemeClr val="dk1"/>
                </a:solidFill>
                <a:latin typeface="Arial"/>
                <a:ea typeface="Arial"/>
                <a:cs typeface="Arial"/>
                <a:sym typeface="Arial"/>
              </a:rPr>
              <a:t>Context Definition</a:t>
            </a:r>
          </a:p>
          <a:p>
            <a:pPr marL="342900" marR="0" lvl="0" indent="-342900" algn="l" rtl="0">
              <a:spcBef>
                <a:spcPts val="640"/>
              </a:spcBef>
              <a:spcAft>
                <a:spcPts val="0"/>
              </a:spcAft>
              <a:buClr>
                <a:schemeClr val="dk1"/>
              </a:buClr>
              <a:buSzPct val="25000"/>
              <a:buFont typeface="Arial"/>
              <a:buNone/>
            </a:pPr>
            <a:r>
              <a:rPr lang="en-US" sz="2000" b="0" i="0" u="none" strike="noStrike" cap="none" baseline="0" dirty="0">
                <a:solidFill>
                  <a:schemeClr val="dk1"/>
                </a:solidFill>
                <a:latin typeface="Arial"/>
                <a:ea typeface="Arial"/>
                <a:cs typeface="Arial"/>
                <a:sym typeface="Arial"/>
              </a:rPr>
              <a:t>   - </a:t>
            </a:r>
            <a:r>
              <a:rPr lang="en-US" sz="1800" b="0" i="0" u="none" strike="noStrike" cap="none" baseline="0" dirty="0">
                <a:solidFill>
                  <a:schemeClr val="dk1"/>
                </a:solidFill>
                <a:latin typeface="Arial"/>
                <a:ea typeface="Arial"/>
                <a:cs typeface="Arial"/>
                <a:sym typeface="Arial"/>
              </a:rPr>
              <a:t>Competencies</a:t>
            </a:r>
          </a:p>
        </p:txBody>
      </p:sp>
      <p:sp>
        <p:nvSpPr>
          <p:cNvPr id="2" name="Rectangle 1">
            <a:extLst>
              <a:ext uri="{FF2B5EF4-FFF2-40B4-BE49-F238E27FC236}">
                <a16:creationId xmlns:a16="http://schemas.microsoft.com/office/drawing/2014/main" id="{E7A34EFC-FEC3-C148-9C5C-3ABD000659A7}"/>
              </a:ext>
            </a:extLst>
          </p:cNvPr>
          <p:cNvSpPr/>
          <p:nvPr/>
        </p:nvSpPr>
        <p:spPr>
          <a:xfrm>
            <a:off x="4673600" y="2157515"/>
            <a:ext cx="4572000" cy="3375283"/>
          </a:xfrm>
          <a:prstGeom prst="rect">
            <a:avLst/>
          </a:prstGeom>
        </p:spPr>
        <p:txBody>
          <a:bodyPr>
            <a:spAutoFit/>
          </a:bodyPr>
          <a:lstStyle/>
          <a:p>
            <a:pPr lvl="0">
              <a:buSzPct val="25000"/>
            </a:pPr>
            <a:r>
              <a:rPr lang="en-US" sz="1200" b="1" dirty="0">
                <a:solidFill>
                  <a:schemeClr val="dk1"/>
                </a:solidFill>
                <a:latin typeface="Arial" pitchFamily="34" charset="0"/>
                <a:ea typeface="Calibri"/>
                <a:cs typeface="Arial" pitchFamily="34" charset="0"/>
                <a:sym typeface="Calibri"/>
              </a:rPr>
              <a:t>Organizational Communication as Constitutive of Organizations</a:t>
            </a:r>
            <a:endParaRPr lang="ar-SA" sz="1200" b="1" dirty="0">
              <a:solidFill>
                <a:schemeClr val="dk1"/>
              </a:solidFill>
              <a:latin typeface="Arial" pitchFamily="34" charset="0"/>
              <a:ea typeface="Calibri"/>
              <a:cs typeface="Arial" pitchFamily="34" charset="0"/>
              <a:sym typeface="Calibri"/>
            </a:endParaRPr>
          </a:p>
          <a:p>
            <a:pPr lvl="0">
              <a:buSzPct val="25000"/>
            </a:pPr>
            <a:endParaRPr lang="en-US" sz="1200" b="1" dirty="0">
              <a:solidFill>
                <a:schemeClr val="dk1"/>
              </a:solidFill>
              <a:latin typeface="Arial" pitchFamily="34" charset="0"/>
              <a:ea typeface="Calibri"/>
              <a:cs typeface="Arial" pitchFamily="34" charset="0"/>
              <a:sym typeface="Calibri"/>
            </a:endParaRPr>
          </a:p>
          <a:p>
            <a:pPr lvl="0">
              <a:spcBef>
                <a:spcPts val="360"/>
              </a:spcBef>
              <a:buClr>
                <a:schemeClr val="dk1"/>
              </a:buClr>
              <a:buSzPct val="25000"/>
            </a:pPr>
            <a:r>
              <a:rPr lang="en-US" sz="1200" dirty="0">
                <a:solidFill>
                  <a:schemeClr val="dk1"/>
                </a:solidFill>
                <a:latin typeface="Arial" pitchFamily="34" charset="0"/>
                <a:ea typeface="Calibri"/>
                <a:cs typeface="Arial" pitchFamily="34" charset="0"/>
                <a:sym typeface="Calibri"/>
              </a:rPr>
              <a:t>Point 1 – Context Definition</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Organizing, decision making, planning, controlling, and coordinating</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Seeks to reduce environmental uncertainty</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People, messages, and meaning</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Intentional and unintentional messages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Reflects the purpose of the organization</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Process through which individuals and organizations attempt goal-oriented behavior</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2 – Competencies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Interpersonal abilities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Effectiveness in complex and changing environments</a:t>
            </a:r>
          </a:p>
        </p:txBody>
      </p:sp>
      <p:pic>
        <p:nvPicPr>
          <p:cNvPr id="7" name="Picture 6">
            <a:extLst>
              <a:ext uri="{FF2B5EF4-FFF2-40B4-BE49-F238E27FC236}">
                <a16:creationId xmlns:a16="http://schemas.microsoft.com/office/drawing/2014/main" id="{8770AFB2-514B-FE44-B84C-6D35AE329ECE}"/>
              </a:ext>
            </a:extLst>
          </p:cNvPr>
          <p:cNvPicPr>
            <a:picLocks noChangeAspect="1"/>
          </p:cNvPicPr>
          <p:nvPr/>
        </p:nvPicPr>
        <p:blipFill>
          <a:blip r:embed="rId3"/>
          <a:stretch>
            <a:fillRect/>
          </a:stretch>
        </p:blipFill>
        <p:spPr>
          <a:xfrm>
            <a:off x="685800" y="3429000"/>
            <a:ext cx="3276600" cy="245745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Shape 284"/>
          <p:cNvSpPr txBox="1">
            <a:spLocks noGrp="1"/>
          </p:cNvSpPr>
          <p:nvPr>
            <p:ph type="title"/>
          </p:nvPr>
        </p:nvSpPr>
        <p:spPr>
          <a:xfrm>
            <a:off x="1828800" y="4572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000" b="1" i="0" u="none" strike="noStrike" cap="none" baseline="0" dirty="0">
                <a:solidFill>
                  <a:srgbClr val="009999"/>
                </a:solidFill>
                <a:latin typeface="Arial"/>
                <a:ea typeface="Arial"/>
                <a:cs typeface="Arial"/>
                <a:sym typeface="Arial"/>
              </a:rPr>
              <a:t>Self-Assessment of Personal Development Needs: </a:t>
            </a:r>
            <a:br>
              <a:rPr lang="en-US" sz="2000" b="1" i="0" u="none" strike="noStrike" cap="none" baseline="0" dirty="0">
                <a:solidFill>
                  <a:srgbClr val="009999"/>
                </a:solidFill>
                <a:latin typeface="Arial"/>
                <a:ea typeface="Arial"/>
                <a:cs typeface="Arial"/>
                <a:sym typeface="Arial"/>
              </a:rPr>
            </a:br>
            <a:r>
              <a:rPr lang="en-US" sz="2000" b="1" i="0" u="none" strike="noStrike" cap="none" baseline="0" dirty="0">
                <a:solidFill>
                  <a:srgbClr val="009999"/>
                </a:solidFill>
                <a:latin typeface="Arial"/>
                <a:ea typeface="Arial"/>
                <a:cs typeface="Arial"/>
                <a:sym typeface="Arial"/>
              </a:rPr>
              <a:t>Your Personal Workbook</a:t>
            </a:r>
          </a:p>
        </p:txBody>
      </p:sp>
      <p:sp>
        <p:nvSpPr>
          <p:cNvPr id="285" name="Shape 285"/>
          <p:cNvSpPr txBox="1">
            <a:spLocks noGrp="1"/>
          </p:cNvSpPr>
          <p:nvPr>
            <p:ph type="body" idx="1"/>
          </p:nvPr>
        </p:nvSpPr>
        <p:spPr>
          <a:xfrm>
            <a:off x="457200" y="2593298"/>
            <a:ext cx="8229600" cy="3532865"/>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 Objective 1.12 Assess personal development needs</a:t>
            </a:r>
          </a:p>
          <a:p>
            <a:pPr marL="342900" marR="0" lvl="0" indent="-342900" algn="l" rtl="0">
              <a:spcBef>
                <a:spcPts val="64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p:txBody>
      </p:sp>
      <p:pic>
        <p:nvPicPr>
          <p:cNvPr id="3" name="Picture 2">
            <a:extLst>
              <a:ext uri="{FF2B5EF4-FFF2-40B4-BE49-F238E27FC236}">
                <a16:creationId xmlns:a16="http://schemas.microsoft.com/office/drawing/2014/main" id="{6A5DB8E4-B0C5-634E-A914-AA04AF64A4F2}"/>
              </a:ext>
            </a:extLst>
          </p:cNvPr>
          <p:cNvPicPr>
            <a:picLocks noChangeAspect="1"/>
          </p:cNvPicPr>
          <p:nvPr/>
        </p:nvPicPr>
        <p:blipFill>
          <a:blip r:embed="rId3"/>
          <a:stretch>
            <a:fillRect/>
          </a:stretch>
        </p:blipFill>
        <p:spPr>
          <a:xfrm>
            <a:off x="2514600" y="3733800"/>
            <a:ext cx="4114800" cy="2204361"/>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Shape 292"/>
          <p:cNvSpPr txBox="1">
            <a:spLocks noGrp="1"/>
          </p:cNvSpPr>
          <p:nvPr>
            <p:ph type="title"/>
          </p:nvPr>
        </p:nvSpPr>
        <p:spPr>
          <a:xfrm>
            <a:off x="1905000" y="152400"/>
            <a:ext cx="8229600" cy="1928915"/>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1</a:t>
            </a:r>
            <a:r>
              <a:rPr lang="en-US" sz="2400" b="1" i="0" u="none" strike="noStrike" cap="none" baseline="0" dirty="0">
                <a:solidFill>
                  <a:srgbClr val="009999"/>
                </a:solidFill>
                <a:latin typeface="Arial"/>
                <a:ea typeface="Arial"/>
                <a:cs typeface="Arial"/>
                <a:sym typeface="Arial"/>
              </a:rPr>
              <a:t>.12 Self-Assessment of Personal Development Needs: Your Personal Workbook</a:t>
            </a:r>
          </a:p>
        </p:txBody>
      </p:sp>
      <p:sp>
        <p:nvSpPr>
          <p:cNvPr id="293" name="Shape 293"/>
          <p:cNvSpPr txBox="1">
            <a:spLocks noGrp="1"/>
          </p:cNvSpPr>
          <p:nvPr>
            <p:ph type="body" idx="1"/>
          </p:nvPr>
        </p:nvSpPr>
        <p:spPr>
          <a:xfrm>
            <a:off x="457200" y="2203553"/>
            <a:ext cx="8229600" cy="3922609"/>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25000"/>
              <a:buFont typeface="Arial"/>
              <a:buNone/>
            </a:pPr>
            <a:r>
              <a:rPr lang="en-US" sz="3200" b="0" i="0" u="none" strike="noStrike" cap="none" baseline="0">
                <a:solidFill>
                  <a:schemeClr val="dk1"/>
                </a:solidFill>
                <a:latin typeface="Arial"/>
                <a:ea typeface="Arial"/>
                <a:cs typeface="Arial"/>
                <a:sym typeface="Arial"/>
              </a:rPr>
              <a:t>	- </a:t>
            </a:r>
            <a:r>
              <a:rPr lang="en-US" sz="2800" b="0" i="0" u="none" strike="noStrike" cap="none" baseline="0">
                <a:solidFill>
                  <a:schemeClr val="dk1"/>
                </a:solidFill>
                <a:latin typeface="Arial"/>
                <a:ea typeface="Arial"/>
                <a:cs typeface="Arial"/>
                <a:sym typeface="Arial"/>
              </a:rPr>
              <a:t>Self-development exercises</a:t>
            </a:r>
          </a:p>
          <a:p>
            <a:pPr marL="342900" marR="0" lvl="0" indent="-342900" algn="l" rtl="0">
              <a:spcBef>
                <a:spcPts val="560"/>
              </a:spcBef>
              <a:spcAft>
                <a:spcPts val="0"/>
              </a:spcAft>
              <a:buClr>
                <a:schemeClr val="dk1"/>
              </a:buClr>
              <a:buSzPct val="25000"/>
              <a:buFont typeface="Arial"/>
              <a:buNone/>
            </a:pPr>
            <a:r>
              <a:rPr lang="en-US" sz="2800" b="0" i="0" u="none" strike="noStrike" cap="none" baseline="0">
                <a:solidFill>
                  <a:schemeClr val="dk1"/>
                </a:solidFill>
                <a:latin typeface="Arial"/>
                <a:ea typeface="Arial"/>
                <a:cs typeface="Arial"/>
                <a:sym typeface="Arial"/>
              </a:rPr>
              <a:t>   - Self-analysis for career planning</a:t>
            </a:r>
          </a:p>
          <a:p>
            <a:pPr marL="342900" marR="0" lvl="0" indent="-342900" algn="l" rtl="0">
              <a:spcBef>
                <a:spcPts val="560"/>
              </a:spcBef>
              <a:spcAft>
                <a:spcPts val="0"/>
              </a:spcAft>
              <a:buClr>
                <a:schemeClr val="dk1"/>
              </a:buClr>
              <a:buSzPct val="25000"/>
              <a:buFont typeface="Arial"/>
              <a:buNone/>
            </a:pPr>
            <a:r>
              <a:rPr lang="en-US" sz="2800" b="0" i="0" u="none" strike="noStrike" cap="none" baseline="0">
                <a:solidFill>
                  <a:schemeClr val="dk1"/>
                </a:solidFill>
                <a:latin typeface="Arial"/>
                <a:ea typeface="Arial"/>
                <a:cs typeface="Arial"/>
                <a:sym typeface="Arial"/>
              </a:rPr>
              <a:t>    - Influences on career choices</a:t>
            </a:r>
          </a:p>
          <a:p>
            <a:pPr marL="342900" marR="0" lvl="0" indent="-342900" algn="l" rtl="0">
              <a:spcBef>
                <a:spcPts val="560"/>
              </a:spcBef>
              <a:spcAft>
                <a:spcPts val="0"/>
              </a:spcAft>
              <a:buClr>
                <a:schemeClr val="dk1"/>
              </a:buClr>
              <a:buSzPct val="25000"/>
              <a:buFont typeface="Arial"/>
              <a:buNone/>
            </a:pPr>
            <a:r>
              <a:rPr lang="en-US" sz="2800" b="0" i="0" u="none" strike="noStrike" cap="none" baseline="0">
                <a:solidFill>
                  <a:schemeClr val="dk1"/>
                </a:solidFill>
                <a:latin typeface="Arial"/>
                <a:ea typeface="Arial"/>
                <a:cs typeface="Arial"/>
                <a:sym typeface="Arial"/>
              </a:rPr>
              <a:t>    - Achievements, skills, and values</a:t>
            </a:r>
          </a:p>
          <a:p>
            <a:pPr marL="342900" marR="0" lvl="0" indent="-342900" algn="l" rtl="0">
              <a:spcBef>
                <a:spcPts val="560"/>
              </a:spcBef>
              <a:spcAft>
                <a:spcPts val="0"/>
              </a:spcAft>
              <a:buClr>
                <a:schemeClr val="dk1"/>
              </a:buClr>
              <a:buSzPct val="25000"/>
              <a:buFont typeface="Arial"/>
              <a:buNone/>
            </a:pPr>
            <a:r>
              <a:rPr lang="en-US" sz="2800" b="0" i="0" u="none" strike="noStrike" cap="none" baseline="0">
                <a:solidFill>
                  <a:schemeClr val="dk1"/>
                </a:solidFill>
                <a:latin typeface="Arial"/>
                <a:ea typeface="Arial"/>
                <a:cs typeface="Arial"/>
                <a:sym typeface="Arial"/>
              </a:rPr>
              <a:t>    - Current status of career planning</a:t>
            </a:r>
          </a:p>
          <a:p>
            <a:pPr marL="342900" marR="0" lvl="0" indent="-342900" algn="l" rtl="0">
              <a:spcBef>
                <a:spcPts val="560"/>
              </a:spcBef>
              <a:spcAft>
                <a:spcPts val="0"/>
              </a:spcAft>
              <a:buClr>
                <a:schemeClr val="dk1"/>
              </a:buClr>
              <a:buSzPct val="25000"/>
              <a:buFont typeface="Arial"/>
              <a:buNone/>
            </a:pPr>
            <a:r>
              <a:rPr lang="en-US" sz="2800" b="0" i="0" u="none" strike="noStrike" cap="none" baseline="0">
                <a:solidFill>
                  <a:schemeClr val="dk1"/>
                </a:solidFill>
                <a:latin typeface="Arial"/>
                <a:ea typeface="Arial"/>
                <a:cs typeface="Arial"/>
                <a:sym typeface="Arial"/>
              </a:rPr>
              <a:t>    - Resume development</a:t>
            </a:r>
          </a:p>
          <a:p>
            <a:pPr marL="342900" marR="0" lvl="0" indent="-342900" algn="l" rtl="0">
              <a:spcBef>
                <a:spcPts val="560"/>
              </a:spcBef>
              <a:spcAft>
                <a:spcPts val="0"/>
              </a:spcAft>
              <a:buClr>
                <a:schemeClr val="dk1"/>
              </a:buClr>
              <a:buFont typeface="Arial"/>
              <a:buNone/>
            </a:pPr>
            <a:endParaRPr sz="2800" b="0" i="0" u="none" strike="noStrike" cap="none" baseline="0">
              <a:solidFill>
                <a:schemeClr val="dk1"/>
              </a:solidFill>
              <a:latin typeface="Arial"/>
              <a:ea typeface="Arial"/>
              <a:cs typeface="Arial"/>
              <a:sym typeface="Arial"/>
            </a:endParaRPr>
          </a:p>
          <a:p>
            <a:pPr marL="342900" marR="0" lvl="0" indent="-342900" algn="l" rtl="0">
              <a:spcBef>
                <a:spcPts val="560"/>
              </a:spcBef>
              <a:spcAft>
                <a:spcPts val="0"/>
              </a:spcAft>
              <a:buClr>
                <a:schemeClr val="dk1"/>
              </a:buClr>
              <a:buFont typeface="Arial"/>
              <a:buNone/>
            </a:pPr>
            <a:endParaRPr sz="2800" b="0" i="0" u="none" strike="noStrike" cap="none" baseline="0">
              <a:solidFill>
                <a:schemeClr val="dk1"/>
              </a:solidFill>
              <a:latin typeface="Arial"/>
              <a:ea typeface="Arial"/>
              <a:cs typeface="Arial"/>
              <a:sym typeface="Arial"/>
            </a:endParaRPr>
          </a:p>
          <a:p>
            <a:pPr marL="342900" marR="0" lvl="0" indent="-342900" algn="l" rtl="0">
              <a:spcBef>
                <a:spcPts val="560"/>
              </a:spcBef>
              <a:spcAft>
                <a:spcPts val="0"/>
              </a:spcAft>
              <a:buClr>
                <a:schemeClr val="dk1"/>
              </a:buClr>
              <a:buFont typeface="Arial"/>
              <a:buNone/>
            </a:pPr>
            <a:endParaRPr sz="2800" b="0" i="0" u="none" strike="noStrike" cap="none" baseline="0">
              <a:solidFill>
                <a:schemeClr val="dk1"/>
              </a:solidFill>
              <a:latin typeface="Arial"/>
              <a:ea typeface="Arial"/>
              <a:cs typeface="Arial"/>
              <a:sym typeface="Arial"/>
            </a:endParaRPr>
          </a:p>
        </p:txBody>
      </p:sp>
    </p:spTree>
  </p:cSld>
  <p:clrMapOvr>
    <a:masterClrMapping/>
  </p:clrMapOvr>
  <p:transition spd="slow">
    <p:cut/>
  </p:transition>
</p:sld>
</file>

<file path=ppt/theme/theme1.xml><?xml version="1.0" encoding="utf-8"?>
<a:theme xmlns:a="http://schemas.openxmlformats.org/drawingml/2006/main" name="1_Main Slides">
  <a:themeElements>
    <a:clrScheme name="Main Slid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889</TotalTime>
  <Words>3912</Words>
  <Application>Microsoft Macintosh PowerPoint</Application>
  <PresentationFormat>On-screen Show (4:3)</PresentationFormat>
  <Paragraphs>537</Paragraphs>
  <Slides>38</Slides>
  <Notes>36</Notes>
  <HiddenSlides>0</HiddenSlides>
  <MMClips>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Tajawal Medium</vt:lpstr>
      <vt:lpstr>Times New Roman</vt:lpstr>
      <vt:lpstr>1_Main Slides</vt:lpstr>
      <vt:lpstr>PowerPoint Presentation</vt:lpstr>
      <vt:lpstr>Shockley-Zalabak,  9e Update  Pamela S. Shockley-Zalabak </vt:lpstr>
      <vt:lpstr>Please Welcome Mr. Sultan</vt:lpstr>
      <vt:lpstr>Learning Objectives (1 of 3)</vt:lpstr>
      <vt:lpstr>Learning Objectives (2 of 3)</vt:lpstr>
      <vt:lpstr>Learning Objectives (3 of 3)</vt:lpstr>
      <vt:lpstr>The Changing Nature of Organizations and Work</vt:lpstr>
      <vt:lpstr>1.1 The Changing Nature of Organizations and Work</vt:lpstr>
      <vt:lpstr>1.1 The Changing Nature of Organizations and Work Cont. </vt:lpstr>
      <vt:lpstr>Challenges for Individuals and Organizations</vt:lpstr>
      <vt:lpstr>1.2 Challenges for Individuals and Organizations</vt:lpstr>
      <vt:lpstr>The Communications Era</vt:lpstr>
      <vt:lpstr>1.3 The Communications Era</vt:lpstr>
      <vt:lpstr>Communication: The Key to Organizational Excellence</vt:lpstr>
      <vt:lpstr>1.4 Communication: The Key to Organizational Excellence</vt:lpstr>
      <vt:lpstr>Excellence in Communication: Communication Competency</vt:lpstr>
      <vt:lpstr>Organizational Communication: A Competency- Based Approach</vt:lpstr>
      <vt:lpstr>1.6 Organizational Communication: A Competency-Based Approach</vt:lpstr>
      <vt:lpstr>Understanding Human Communication</vt:lpstr>
      <vt:lpstr>1.7 Understanding Human Communication</vt:lpstr>
      <vt:lpstr>Human Communication: Messages and Constitutive Processes</vt:lpstr>
      <vt:lpstr>1.8 Human Communication: Messages and  Constitutive Processes (1 of 5)</vt:lpstr>
      <vt:lpstr>Please compose a communication  message using below symbols </vt:lpstr>
      <vt:lpstr>1.8 Human Communication: Messages  and Constitutive Processes (2 of 5)</vt:lpstr>
      <vt:lpstr>1.8 Human Communication: Messages and  Constitutive Processes (3 of 5)</vt:lpstr>
      <vt:lpstr>Messages and Constitutive Processes Model </vt:lpstr>
      <vt:lpstr>1.8 Human Communication: Messages  and Constitutive Processes (4 of 5)</vt:lpstr>
      <vt:lpstr>1.8 Human Communication: Messages  and Constitutive Processes (5 of 5)</vt:lpstr>
      <vt:lpstr>Communication as Constitutive of Shared Realities</vt:lpstr>
      <vt:lpstr>1.9 Communication as Constitutive of  Shared Realities</vt:lpstr>
      <vt:lpstr>Twenty-First Century Concepts of Organizations</vt:lpstr>
      <vt:lpstr>1.10 Twenty-First Century Concepts of Organizations</vt:lpstr>
      <vt:lpstr>Definitions of Organizational Communication</vt:lpstr>
      <vt:lpstr>1.11 Definitions of Organizational Communication (1 of 3)</vt:lpstr>
      <vt:lpstr>1.11 Definitions of Organizational Communication (2 of 3)</vt:lpstr>
      <vt:lpstr>1.11 Definitions of Organizational Communication (3 of 3)</vt:lpstr>
      <vt:lpstr>Self-Assessment of Personal Development Needs:  Your Personal Workbook</vt:lpstr>
      <vt:lpstr>1.12 Self-Assessment of Personal Development Needs: Your Personal Workbook</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Shockley-Zalabak,  9e Update  Pamela S. Shockley-Zalabak</dc:title>
  <dc:creator>paramita sengupta</dc:creator>
  <cp:lastModifiedBy>Microsoft Office User</cp:lastModifiedBy>
  <cp:revision>62</cp:revision>
  <dcterms:modified xsi:type="dcterms:W3CDTF">2023-05-25T11:53:22Z</dcterms:modified>
</cp:coreProperties>
</file>