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1EAA6B-3361-C072-F9A9-E05B39CDF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C377BCA-6573-025E-7B9D-ED3839CEF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98525-D50B-4314-BE62-4F84DF3D36B7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01C365-24C5-79AB-32F3-FBB7B4B80E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5B9749-9300-AC18-6917-DD5A596B9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6837E-0BBD-4995-A116-BFAF5965EA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141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D975B-AB00-AD0A-7B7B-149652253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1C156F-B1BD-19DF-30DF-64D5F65E96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F00CE0-9FA3-80F1-1564-1D86A4C67A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098525-D50B-4314-BE62-4F84DF3D36B7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CCC6AD-8DD7-AAAA-7B6C-220D2CB4AA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48A293-4397-4BC0-0179-1B26E84499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B66837E-0BBD-4995-A116-BFAF5965EA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92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google.com/products/catalog?hl=en&amp;q=hp+printer&amp;gs_upl=0l0l0l3005l0l0l0l0l0l0l0l0ll0l0&amp;bav=on.2,or.r_gc.r_pw.,cf.osb&amp;biw=845&amp;bih=543&amp;um=1&amp;ie=UTF-8&amp;tbm=shop&amp;cid=1773312189370889584&amp;sa=X&amp;ei=WvTYTpyBLemhiQK_l7j6CQ&amp;ved=0CKkBEOUNMAA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bing.com/shopping/hp-officejet-6500a-e710n-multifunction-printer/reviews/1A36AAD0FBED466A5005?q=hp+officejet+6500a&amp;lpf=0&amp;lpq=hp+officejet+6500a&amp;FORM=CQCA&amp;lppc=16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C494A9-E286-351E-6F31-8D527493C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6C81D1-B926-073F-039E-75F09D2401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7178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7CE016-B720-ADE6-A856-276DDC300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EFDD7C-3C1B-5ECE-0F5D-F696938170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175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B70CEC-56B7-EB49-AEF0-9B5A926F2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DE1626-670C-D437-73A3-4FD0668957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0749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3EF64A-131B-C8CB-D168-7D5CF6BDD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Positive or negative movie review?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3E44A1-6923-38C3-0A0C-F639969A63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8479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F55127-8734-6E75-4C7F-0EB80AA3A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hlinkClick r:id="rId2"/>
              </a:rPr>
              <a:t>Google Product Search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3FB750-435F-C8ED-2800-C8208CF25EF5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1987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73DE3B-022F-0C5F-3715-E51CACF7F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hlinkClick r:id="rId2"/>
              </a:rPr>
              <a:t>Bing Shopping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5A9F78-9DCC-3FA2-4ACC-AC0F8314DEEB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836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DE8294-9774-58E0-AF26-9215946A00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Sentiment analysis has many other names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5925E7-F882-EC10-7542-0E110F3154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5144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2E57C0-56EC-653A-86E3-72596BC4B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sentiment analysis?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C54F0E-B2D2-3ACA-3CF1-C474525E92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3506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D79852-55D4-1450-0A3F-A86FA23806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Sentiment Analysis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2D12DE-DED7-83FF-7048-370F015B21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5132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D4DE49-0E5B-3C82-E6A5-CC1D08017B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Sentiment Analysis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F8987F-F972-C704-B81F-C908D07520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5706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3CFF0B-02CB-F875-28DB-0BB523004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Sentiment Analysis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C018E1-D75D-2CB6-CAD8-1C74294B23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2402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1DC305-7A70-2131-14CC-E8298FCCDA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40">
                <a:latin typeface="Calibri (Headings)"/>
                <a:cs typeface="Calibri (Headings)"/>
              </a:rPr>
              <a:t>Sentiment Analysis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F99EC4-37D0-8F34-961E-FDD9ADD164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443205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79ACE6-D218-3A4E-4B65-B1A9B7378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en-US" sz="3627"/>
              <a:t>Sentiment Classification in Movie Reviews</a:t>
            </a:r>
            <a:endParaRPr lang="en-US" sz="544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1E255F-C6E8-DED3-8D75-1B72685F57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9986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CDD79D-7C86-81A6-76E3-BE55905F3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IMDB data in the Pang and Lee database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215A8B-2676-B934-A1AD-71E2FD224C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4297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894058-5AE0-7367-D76A-3FF7DF34C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/>
              <a:t>Baseline Algorithm (adapted from Pang and Lee)</a:t>
            </a:r>
            <a:endParaRPr lang="en-US" sz="326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C7CBA1-DD36-B0CB-A439-C575DD3E46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9246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145E14-EF8C-C0D4-95F4-BA3BC1296F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Sentiment Tokenization Issues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1316A9-DA11-644D-41BD-52AFF1ECC3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8322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A4231B-3849-5704-3BE0-534D1A3691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Extracting Features for Sentiment Classification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52FF9B-3B8E-3AAE-B713-EB3146F906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6169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97683D-AEDB-B0F5-78CD-E78DE5922E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Negation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B42839-D00E-24BF-FA28-8A7478E3A5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7211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B54EC9-231C-AB9C-A48D-437DFE393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Reminder: Na</a:t>
            </a:r>
            <a:r>
              <a:rPr lang="fr-FR"/>
              <a:t>ï</a:t>
            </a:r>
            <a:r>
              <a:rPr lang="en-US"/>
              <a:t>ve Bayes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90E39B-EECD-6145-652A-0E79707B70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5332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794589-A945-3A94-96FE-D62DFAB33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902"/>
              <a:t>Binarized (Boolean feature)  Multinomial Na</a:t>
            </a:r>
            <a:r>
              <a:rPr lang="fr-FR" sz="2902"/>
              <a:t>ï</a:t>
            </a:r>
            <a:r>
              <a:rPr lang="en-US" sz="2902"/>
              <a:t>ve Bayes</a:t>
            </a:r>
            <a:endParaRPr lang="en-US" sz="2902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143B19-C975-669C-1465-59AA5324B9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7793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749850-FCEA-D5A4-5B57-9D0E15D63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Boolean Multinomial Naïve Bayes: </a:t>
            </a:r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Learning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73EE45-1B6E-0018-44C7-7BCB057234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303726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5D7286-7151-27B5-12C2-80F7AA8D1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Boolean Multinomial Na</a:t>
            </a:r>
            <a:r>
              <a:rPr lang="fr-FR"/>
              <a:t>ï</a:t>
            </a:r>
            <a:r>
              <a:rPr lang="en-US"/>
              <a:t>ve Bayes</a:t>
            </a:r>
            <a:br>
              <a:rPr lang="en-US"/>
            </a:br>
            <a:r>
              <a:rPr lang="en-US"/>
              <a:t> on a </a:t>
            </a:r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test</a:t>
            </a:r>
            <a:r>
              <a:rPr lang="en-US"/>
              <a:t> document </a:t>
            </a:r>
            <a:r>
              <a:rPr lang="en-US" i="1"/>
              <a:t>d</a:t>
            </a:r>
            <a:endParaRPr lang="en-US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CD3B58-0E98-21BB-0A67-59B5332F37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4321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7CF04B-527C-C006-F973-0ED02C552D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Normal vs. Boolean Multinomial NB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327024-B833-9D69-556D-F3E22DB418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3833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0031FD-D4A4-D7AD-419B-AE07593F4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Cross-Validation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5A1914-832A-5B9F-A2DB-9E641F1764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3889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9260E7-BC12-D6BE-83C6-E78767EE2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Other issues in Classification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7BB91C-4F7B-2F4F-088F-C258F708C2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9570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CFBA52-2446-017E-8EE5-F3F9BB3E1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Thwarted Expectations</a:t>
            </a:r>
            <a:br>
              <a:rPr lang="en-US"/>
            </a:br>
            <a:r>
              <a:rPr lang="en-US"/>
              <a:t>and Ordering Effects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7F8FDB-5F09-7FC2-71C7-C9E96E413A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021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38D2A6-0E5E-FD90-9E0A-480529D1D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40">
                <a:latin typeface="Calibri (Headings)"/>
                <a:cs typeface="Calibri (Headings)"/>
              </a:rPr>
              <a:t>Sentiment Analysis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A39BF3-1420-E576-4E3E-A60FFB5C1C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119314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8561E1-360D-6B65-26AC-2E5977581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a Lexicon?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E93084-88DD-475E-AF73-CC266D8FAD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9034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7E33BA-34A0-487F-65DB-4111569BCC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LIWC (Linguistic Inquiry and Word Count)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C6E24F-40DF-B371-B7DB-0C57C5A64F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7460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2F50F9-A8E7-4FCE-5B98-FD24BFCE4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MPQA Subjectivity Cues Lexicon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D41195-62F4-D521-74AE-091D56F478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5422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D7835D-D120-BA2A-7951-8102848B1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Bing Liu Opinion Lexicon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AD2EC6-221D-4846-B63C-968D4DA95B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1164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5E9EA8-8D09-7F7E-8979-B800812CF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40">
                <a:latin typeface="Calibri (Headings)"/>
                <a:cs typeface="Calibri (Headings)"/>
              </a:rPr>
              <a:t>Sentiment Analysis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23BC5B-A34C-7BD4-DDE5-B67A0BC2C4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11931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72D588-42F6-867A-953C-F2D12C389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Semi-supervised learning of lexicons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86C138-891E-8D77-A6D3-9053BCC744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0324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C6436C-5638-AC25-9010-2BA1A0D44A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Hatzivassiloglou and McKeown intuition for identifying word polarity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AC756E-59DA-CE8B-4C53-4F35F4DA71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36451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FAC4F5-1FB8-5B07-A825-49505DED1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Hatzivassiloglou &amp; McKeown 1997</a:t>
            </a:r>
            <a:br>
              <a:rPr lang="en-US"/>
            </a:br>
            <a:r>
              <a:rPr lang="en-US"/>
              <a:t>Step 1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74FE31-54BA-83C9-91A2-9F126D33C1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92327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807C2A-4B6B-0140-FD11-6F6CAA428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Hatzivassiloglou &amp; McKeown 1997</a:t>
            </a:r>
            <a:br>
              <a:rPr lang="en-US"/>
            </a:br>
            <a:r>
              <a:rPr lang="en-US"/>
              <a:t>Step 2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93D1BA-BCE5-C844-8DCB-F3D2052F90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6570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E4095F-F15F-481A-F46E-9C7296D89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Hatzivassiloglou &amp; McKeown 1997</a:t>
            </a:r>
            <a:br>
              <a:rPr lang="en-US"/>
            </a:br>
            <a:r>
              <a:rPr lang="en-US"/>
              <a:t>Step 3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44CBD1-329A-23D2-77A2-EDDAE00A3F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5655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D94B0A-0883-FE62-3A8D-9B37A883FD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Hatzivassiloglou &amp; McKeown 1997</a:t>
            </a:r>
            <a:br>
              <a:rPr lang="en-US"/>
            </a:br>
            <a:r>
              <a:rPr lang="en-US"/>
              <a:t>Step 4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5CE47B-B106-EEBA-F998-38567A4B7B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09550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8B65B7-23AA-14A6-04EA-F757C9341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Output polarity lexicon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E4D209-70AE-CFD8-7400-9EB4D60555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94351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371C3A-00DE-7002-5C89-1B13BF243E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Output polarity lexicon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43FBA2-D3EF-AF1F-D9FE-DF9D4FBB28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02400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FF77F3-BD70-0C85-F296-7C96F545E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Turney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F7CCB4-F81E-7385-AFDA-E9F87B1429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32473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ADE52B-4636-51D3-61C6-03060B966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Extract two-word phrases with adjectives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CC6206-474E-737D-AE06-C892D55E75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58077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5CA8BE-B7D4-01F8-F9DE-53838229C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to measure polarity of a phrase?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62D205-DB63-D55D-FB07-D5BBF76C8E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29866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1FC300-8DA4-35E8-C2A5-FF52E0CCB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Pointwise Mutual Information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496C55-30EB-E0D5-0893-315ED75E23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40428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79D14B-8AE4-B7E9-9942-7EFDD900A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Pointwise Mutual Information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4ADC24-A148-0C7B-2A9C-FB26311397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63363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6E9887-E5E0-4AB1-087D-7A9CC7C11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/>
              <a:t>How to Estimate Pointwise Mutual Information</a:t>
            </a:r>
            <a:endParaRPr lang="en-US" sz="326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ECBC97-036F-B400-B08D-77681BE7C0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8781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F3C98A-9879-D9DB-EF56-A17F9A488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902"/>
              <a:t>Does phrase appear more with “poor” or “excellent”?</a:t>
            </a:r>
            <a:endParaRPr lang="en-US" sz="2902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659889-012F-8B37-D9A8-0575D0769B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37656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B063A4-A979-7BAE-CDA4-090229D0A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Phrases from a thumbs-up 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9E9A26-AD45-9385-C083-F80B543C59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43815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92D8B5-945E-15AC-249D-CA096610E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Phrases from a thumbs-down 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D0B8A9-4E2D-6CC5-BB02-621247E5C5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04018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041455-5A6A-2225-4FCD-CD9BEC4DD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Results of Turney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78D086-943E-2CB2-1740-65A60C7EA0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16348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237A7A-4E2C-4AB3-0850-C168AF056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Using WordNet to learn polarity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823A63-343F-47D9-9849-1F71835EAE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52290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871407-18E9-EB41-8451-DC6655BA4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 on Learning Lexicons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ABD93D-B028-AA29-EC7E-4B91FDB713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02106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7397AC-2FFB-22EA-E81D-5E008506AA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40">
                <a:latin typeface="Calibri (Headings)"/>
                <a:cs typeface="Calibri (Headings)"/>
              </a:rPr>
              <a:t>Sentiment Analysis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BFA6BD-1F1F-DC4D-D7C0-9588A1A297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595319"/>
      </p:ext>
    </p:extLst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3BE48F-376C-8DDE-86C7-935C237151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Finding sentiment of a sentence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B331CA-2B75-1B72-DBED-3C8800EF57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20403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D72FE8-3990-4B21-1524-76DB210AD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/>
              <a:t>Finding aspect/attribute/target of sentiment</a:t>
            </a:r>
            <a:endParaRPr lang="en-US" sz="326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E78E87-A7AB-3748-65E1-37156DF393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2149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808347-8352-B544-AB9C-AED52BE82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/>
              <a:t>Finding aspect/attribute/target of sentiment</a:t>
            </a:r>
            <a:endParaRPr lang="en-US" sz="326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8B8088-1CEE-D1B0-8726-6571A07CF2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30012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D7FBB3-6F7D-1D4A-1AAF-B4ECD0C40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Putting it all together:</a:t>
            </a:r>
            <a:br>
              <a:rPr lang="en-US"/>
            </a:br>
            <a:r>
              <a:rPr lang="en-US"/>
              <a:t>Finding sentiment for aspects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B1AEEF-C427-0CE9-3B10-1E757978DD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48540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B2C3E4-ACC9-C614-6705-A5A958402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Results of </a:t>
            </a:r>
            <a:r>
              <a:rPr lang="en-US">
                <a:cs typeface="Calibri"/>
              </a:rPr>
              <a:t>Blair-Goldensohn</a:t>
            </a:r>
            <a:r>
              <a:rPr lang="en-US"/>
              <a:t> et al. method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664569-2462-C6A0-4AFB-7D5C4BC9AC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07668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DC9853-1665-1B86-3950-AEDED7818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 on Sentiment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D36739-9CD6-AB1C-09C7-B5EC0A6EC2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74019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AC45FE-1E5D-8320-EE48-20B40D36D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0225BF-3919-1937-3EB1-49B38E9B93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6942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296</Words>
  <Application>Microsoft Office PowerPoint</Application>
  <PresentationFormat>Widescreen</PresentationFormat>
  <Paragraphs>57</Paragraphs>
  <Slides>60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7" baseType="lpstr">
      <vt:lpstr>Andalus</vt:lpstr>
      <vt:lpstr>Aptos</vt:lpstr>
      <vt:lpstr>Aptos Display</vt:lpstr>
      <vt:lpstr>Arial</vt:lpstr>
      <vt:lpstr>Calibri</vt:lpstr>
      <vt:lpstr>Calibri (Headings)</vt:lpstr>
      <vt:lpstr>Office Theme</vt:lpstr>
      <vt:lpstr>PowerPoint Presentation</vt:lpstr>
      <vt:lpstr>PowerPoint Presentation</vt:lpstr>
      <vt:lpstr>The objectives of this lecture is to:</vt:lpstr>
      <vt:lpstr>Positive or negative movie review?</vt:lpstr>
      <vt:lpstr>Google Product Search</vt:lpstr>
      <vt:lpstr>Bing Shopping</vt:lpstr>
      <vt:lpstr>Sentiment analysis has many other names</vt:lpstr>
      <vt:lpstr>Why sentiment analysis?</vt:lpstr>
      <vt:lpstr>Sentiment Analysis</vt:lpstr>
      <vt:lpstr>Sentiment Analysis</vt:lpstr>
      <vt:lpstr>Sentiment Analysis</vt:lpstr>
      <vt:lpstr>Sentiment Analysis</vt:lpstr>
      <vt:lpstr>Sentiment Classification in Movie Reviews</vt:lpstr>
      <vt:lpstr>IMDB data in the Pang and Lee database</vt:lpstr>
      <vt:lpstr>Baseline Algorithm (adapted from Pang and Lee)</vt:lpstr>
      <vt:lpstr>Sentiment Tokenization Issues</vt:lpstr>
      <vt:lpstr>Extracting Features for Sentiment Classification</vt:lpstr>
      <vt:lpstr>Negation</vt:lpstr>
      <vt:lpstr>Reminder: Naïve Bayes</vt:lpstr>
      <vt:lpstr>Binarized (Boolean feature)  Multinomial Naïve Bayes</vt:lpstr>
      <vt:lpstr>Boolean Multinomial Naïve Bayes: Learning</vt:lpstr>
      <vt:lpstr>Boolean Multinomial Naïve Bayes  on a test document d</vt:lpstr>
      <vt:lpstr>Normal vs. Boolean Multinomial NB</vt:lpstr>
      <vt:lpstr>Cross-Validation</vt:lpstr>
      <vt:lpstr>Other issues in Classification</vt:lpstr>
      <vt:lpstr>Thwarted Expectations and Ordering Effects</vt:lpstr>
      <vt:lpstr>Sentiment Analysis</vt:lpstr>
      <vt:lpstr>What is a Lexicon?</vt:lpstr>
      <vt:lpstr>LIWC (Linguistic Inquiry and Word Count)</vt:lpstr>
      <vt:lpstr>MPQA Subjectivity Cues Lexicon</vt:lpstr>
      <vt:lpstr>Bing Liu Opinion Lexicon</vt:lpstr>
      <vt:lpstr>Sentiment Analysis</vt:lpstr>
      <vt:lpstr>Semi-supervised learning of lexicons</vt:lpstr>
      <vt:lpstr>Hatzivassiloglou and McKeown intuition for identifying word polarity</vt:lpstr>
      <vt:lpstr>Hatzivassiloglou &amp; McKeown 1997 Step 1</vt:lpstr>
      <vt:lpstr>Hatzivassiloglou &amp; McKeown 1997 Step 2</vt:lpstr>
      <vt:lpstr>Hatzivassiloglou &amp; McKeown 1997 Step 3</vt:lpstr>
      <vt:lpstr>Hatzivassiloglou &amp; McKeown 1997 Step 4</vt:lpstr>
      <vt:lpstr>Output polarity lexicon</vt:lpstr>
      <vt:lpstr>Output polarity lexicon</vt:lpstr>
      <vt:lpstr>Turney Algorithm</vt:lpstr>
      <vt:lpstr>Extract two-word phrases with adjectives</vt:lpstr>
      <vt:lpstr>How to measure polarity of a phrase?</vt:lpstr>
      <vt:lpstr>Pointwise Mutual Information</vt:lpstr>
      <vt:lpstr>Pointwise Mutual Information</vt:lpstr>
      <vt:lpstr>How to Estimate Pointwise Mutual Information</vt:lpstr>
      <vt:lpstr>Does phrase appear more with “poor” or “excellent”?</vt:lpstr>
      <vt:lpstr>Phrases from a thumbs-up review</vt:lpstr>
      <vt:lpstr>Phrases from a thumbs-down review</vt:lpstr>
      <vt:lpstr>Results of Turney algorithm</vt:lpstr>
      <vt:lpstr>Using WordNet to learn polarity</vt:lpstr>
      <vt:lpstr>Summary on Learning Lexicons</vt:lpstr>
      <vt:lpstr>Sentiment Analysis</vt:lpstr>
      <vt:lpstr>Finding sentiment of a sentence</vt:lpstr>
      <vt:lpstr>Finding aspect/attribute/target of sentiment</vt:lpstr>
      <vt:lpstr>Finding aspect/attribute/target of sentiment</vt:lpstr>
      <vt:lpstr>Putting it all together: Finding sentiment for aspects</vt:lpstr>
      <vt:lpstr>Results of Blair-Goldensohn et al. method</vt:lpstr>
      <vt:lpstr>Summary on Sentiment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Hussein Mogahed</dc:creator>
  <cp:lastModifiedBy>Hussein Mogahed</cp:lastModifiedBy>
  <cp:revision>1</cp:revision>
  <dcterms:created xsi:type="dcterms:W3CDTF">2026-03-12T15:49:14Z</dcterms:created>
  <dcterms:modified xsi:type="dcterms:W3CDTF">2026-03-12T15:49:14Z</dcterms:modified>
</cp:coreProperties>
</file>