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8" r:id="rId1"/>
  </p:sldMasterIdLst>
  <p:notesMasterIdLst>
    <p:notesMasterId r:id="rId17"/>
  </p:notesMasterIdLst>
  <p:handoutMasterIdLst>
    <p:handoutMasterId r:id="rId18"/>
  </p:handoutMasterIdLst>
  <p:sldIdLst>
    <p:sldId id="256" r:id="rId2"/>
    <p:sldId id="369" r:id="rId3"/>
    <p:sldId id="380" r:id="rId4"/>
    <p:sldId id="364" r:id="rId5"/>
    <p:sldId id="365" r:id="rId6"/>
    <p:sldId id="371" r:id="rId7"/>
    <p:sldId id="370" r:id="rId8"/>
    <p:sldId id="366" r:id="rId9"/>
    <p:sldId id="367" r:id="rId10"/>
    <p:sldId id="373" r:id="rId11"/>
    <p:sldId id="375" r:id="rId12"/>
    <p:sldId id="378" r:id="rId13"/>
    <p:sldId id="377" r:id="rId14"/>
    <p:sldId id="379" r:id="rId15"/>
    <p:sldId id="381" r:id="rId16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282" autoAdjust="0"/>
  </p:normalViewPr>
  <p:slideViewPr>
    <p:cSldViewPr>
      <p:cViewPr varScale="1">
        <p:scale>
          <a:sx n="59" d="100"/>
          <a:sy n="59" d="100"/>
        </p:scale>
        <p:origin x="940" y="6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1/24/2023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1/24/2023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174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0407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257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pPr/>
              <a:t>15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0806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E0A70F5-8EC5-4E3F-8ADD-2E7CAB96A99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394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22429F-93D5-47AE-8B9C-59BF3F70726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E69E91-E87B-45DD-B099-93F3FF06128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032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6A4CE4-D404-4361-8F4B-72043A8B318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31CBB-B184-4CEE-A904-A90280CB53B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038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9E47B5-90F0-4FDB-BFF2-240CC7E7B2E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12B6BE-D494-49E6-A5E5-2B4EDE9C3F67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797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20AA52E-BC32-481B-97A3-33F86B9F999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953389-D827-46B3-AA9C-A956CB533B5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931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F04666B-0A95-400E-85C8-21F78811C51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39D963-7E45-43CD-BD7B-F60E9EF7FF0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9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D210CE-9556-4583-B242-42C03AEBD84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5EBB11-54BE-472D-9F59-4E294CA4F9F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736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722BB5-436E-41C3-BB52-DB577E80A6F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FCABA0-58EF-47D2-BCD9-ABA7B4732CA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367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389063-28AC-4D41-9AA1-8BDAB87C7FD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AEDF1E-7062-4091-B856-BD41A17BE46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518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AE1B970-0439-4BA2-B3D2-11E9F59C0BA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172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6D2B1B-D088-4FB0-A9B4-F3168AEF30E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217562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0F4565-7779-4AF9-BAC3-4DC213EF52B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8953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383ABA-75DA-4626-8D11-52C095D8B36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42099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4AF89E9-FBAC-48FB-8656-6B918BB24B1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1769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D65B4FB-A696-4190-B0DF-680C2182A31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8BD21F-160C-4AE3-9057-B29D6E510D0B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6153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6109431-3BC0-4664-BAC0-1A19F93BDB7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382C3-FD8A-4893-B827-E3EC5FB4D3DD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2255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9740AD4-08FC-4EF2-B139-14C35D76631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033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9" r:id="rId1"/>
    <p:sldLayoutId id="2147483940" r:id="rId2"/>
    <p:sldLayoutId id="2147483941" r:id="rId3"/>
    <p:sldLayoutId id="2147483942" r:id="rId4"/>
    <p:sldLayoutId id="2147483943" r:id="rId5"/>
    <p:sldLayoutId id="2147483944" r:id="rId6"/>
    <p:sldLayoutId id="2147483945" r:id="rId7"/>
    <p:sldLayoutId id="2147483946" r:id="rId8"/>
    <p:sldLayoutId id="2147483947" r:id="rId9"/>
    <p:sldLayoutId id="2147483948" r:id="rId10"/>
    <p:sldLayoutId id="2147483949" r:id="rId11"/>
    <p:sldLayoutId id="2147483950" r:id="rId12"/>
    <p:sldLayoutId id="2147483951" r:id="rId13"/>
    <p:sldLayoutId id="2147483952" r:id="rId14"/>
    <p:sldLayoutId id="2147483953" r:id="rId15"/>
    <p:sldLayoutId id="2147483954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2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about:blank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5"/>
            <a:ext cx="12279732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-29765" y="4262361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03735" y="3192751"/>
            <a:ext cx="6388265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340670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1 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Israa Lewaa</a:t>
            </a:r>
          </a:p>
          <a:p>
            <a:r>
              <a:rPr lang="en-US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Orientation show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160655" y="2909714"/>
            <a:ext cx="6031345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u="sng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en-US" sz="1800" b="1" u="sng" dirty="0" smtClean="0">
              <a:solidFill>
                <a:srgbClr val="4F81BD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US" sz="2800" dirty="0" smtClean="0">
                <a:solidFill>
                  <a:schemeClr val="bg1"/>
                </a:solidFill>
                <a:cs typeface="Tajawal Medium" panose="00000600000000000000" pitchFamily="2" charset="-78"/>
              </a:rPr>
              <a:t>MAT112</a:t>
            </a:r>
          </a:p>
          <a:p>
            <a:r>
              <a:rPr lang="en-US" sz="2800" dirty="0" smtClean="0">
                <a:solidFill>
                  <a:schemeClr val="bg1"/>
                </a:solidFill>
                <a:cs typeface="Tajawal Medium" panose="00000600000000000000" pitchFamily="2" charset="-78"/>
              </a:rPr>
              <a:t>First </a:t>
            </a:r>
            <a:r>
              <a:rPr lang="en-US" sz="2800" dirty="0" err="1" smtClean="0">
                <a:solidFill>
                  <a:schemeClr val="bg1"/>
                </a:solidFill>
                <a:cs typeface="Tajawal Medium" panose="00000600000000000000" pitchFamily="2" charset="-78"/>
              </a:rPr>
              <a:t>Trimaster</a:t>
            </a:r>
            <a:r>
              <a:rPr lang="en-US" sz="2800" dirty="0" smtClean="0">
                <a:solidFill>
                  <a:schemeClr val="bg1"/>
                </a:solidFill>
                <a:cs typeface="Tajawal Medium" panose="00000600000000000000" pitchFamily="2" charset="-78"/>
              </a:rPr>
              <a:t> 2023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1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522"/>
    </mc:Choice>
    <mc:Fallback xmlns="">
      <p:transition spd="slow" advTm="74522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896" y="582033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3927" y="6266573"/>
            <a:ext cx="9848748" cy="2037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79326" y="92341"/>
            <a:ext cx="7740736" cy="89825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79326" y="381000"/>
            <a:ext cx="17480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Welcome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8DB929B-A8F8-00E8-4EA7-96007D91F8D2}"/>
              </a:ext>
            </a:extLst>
          </p:cNvPr>
          <p:cNvSpPr txBox="1"/>
          <p:nvPr/>
        </p:nvSpPr>
        <p:spPr>
          <a:xfrm>
            <a:off x="7380394" y="3232815"/>
            <a:ext cx="4139187" cy="120032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Welcome Back!</a:t>
            </a:r>
          </a:p>
          <a:p>
            <a:pPr algn="ctr"/>
            <a:r>
              <a:rPr lang="en-US" sz="3600" b="1" dirty="0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First </a:t>
            </a:r>
            <a:r>
              <a:rPr lang="en-US" sz="3600" b="1" dirty="0" err="1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Trimaster</a:t>
            </a:r>
            <a:r>
              <a:rPr lang="en-US" sz="3600" b="1" dirty="0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 2023</a:t>
            </a:r>
          </a:p>
        </p:txBody>
      </p:sp>
      <p:pic>
        <p:nvPicPr>
          <p:cNvPr id="14" name="Picture 2" descr="D:\ربيع 2023\السادة اعضاء هيئة التدريس\25c2a2b5-14df-4342-afc5-4ce5742e9af1.jfi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834" y="1669884"/>
            <a:ext cx="2977525" cy="4177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49312BA-3B74-1B89-C361-8D3B49328D8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80" y="1669884"/>
            <a:ext cx="3210238" cy="417759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2ACA5CC-775D-BEC4-0E9F-AFFC924EA53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6200000">
            <a:off x="5659451" y="-4075750"/>
            <a:ext cx="1096206" cy="936082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2ACA5CC-775D-BEC4-0E9F-AFFC924EA53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6200000">
            <a:off x="5690214" y="-4127281"/>
            <a:ext cx="1096206" cy="960409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76200"/>
            <a:ext cx="1222425" cy="109620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9312" y="1564339"/>
            <a:ext cx="1222425" cy="1096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556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72"/>
    </mc:Choice>
    <mc:Fallback xmlns="">
      <p:transition spd="slow" advTm="13872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5" y="0"/>
            <a:ext cx="774073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948579" y="1890117"/>
            <a:ext cx="8576121" cy="4097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Dr. Israa Lewaa</a:t>
            </a: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Lecturer in Statistics and Mathematics 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 err="1"/>
              <a:t>Ph.D</a:t>
            </a:r>
            <a:r>
              <a:rPr lang="en-US" sz="2000" dirty="0"/>
              <a:t> from Faculty of Economics and Political Science, Cairo University, Statistics Department. 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Thesis: “</a:t>
            </a:r>
            <a:r>
              <a:rPr lang="en-US" dirty="0"/>
              <a:t>Statistical data integration Using A latent Class Model”.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M.Sc</a:t>
            </a:r>
            <a:r>
              <a:rPr lang="en-US" sz="2000" dirty="0"/>
              <a:t> from Faculty of Economics and Political Science, Cairo University, Statistics Department. 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B.Sc</a:t>
            </a:r>
            <a:r>
              <a:rPr lang="en-US" sz="2000" dirty="0"/>
              <a:t> from Faculty of Economics and Political Science, Cairo University, Statistics Department. 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</p:spTree>
    <p:extLst>
      <p:ext uri="{BB962C8B-B14F-4D97-AF65-F5344CB8AC3E}">
        <p14:creationId xmlns:p14="http://schemas.microsoft.com/office/powerpoint/2010/main" val="4200760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265"/>
    </mc:Choice>
    <mc:Fallback xmlns="">
      <p:transition spd="slow" advTm="45265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04594" y="1353252"/>
            <a:ext cx="1031716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accent6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By email at </a:t>
            </a:r>
            <a:r>
              <a:rPr lang="en-US" sz="2000" dirty="0">
                <a:solidFill>
                  <a:srgbClr val="0B06D0"/>
                </a:solidFill>
              </a:rPr>
              <a:t>israa@esu.ac.ae</a:t>
            </a:r>
            <a:br>
              <a:rPr lang="en-US" sz="2000" dirty="0">
                <a:solidFill>
                  <a:srgbClr val="0B06D0"/>
                </a:solidFill>
              </a:rPr>
            </a:br>
            <a:r>
              <a:rPr lang="en-US" sz="2000" dirty="0"/>
              <a:t>( please include “</a:t>
            </a:r>
            <a:r>
              <a:rPr lang="en-US" sz="2000" dirty="0" smtClean="0"/>
              <a:t>Mathematics 1” </a:t>
            </a:r>
            <a:r>
              <a:rPr lang="en-US" sz="2000" dirty="0"/>
              <a:t>in subject line)</a:t>
            </a:r>
          </a:p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Discussion Time (Tuesday at </a:t>
            </a:r>
            <a:r>
              <a:rPr lang="en-US" sz="2000" dirty="0" smtClean="0"/>
              <a:t>7:</a:t>
            </a:r>
            <a:r>
              <a:rPr lang="ar-EG" sz="2000" dirty="0"/>
              <a:t>0</a:t>
            </a:r>
            <a:r>
              <a:rPr lang="en-US" sz="2000" dirty="0" smtClean="0"/>
              <a:t>0 PM to 8:00 PM) </a:t>
            </a:r>
            <a:r>
              <a:rPr lang="en-US" sz="2000" dirty="0"/>
              <a:t>every week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204594" y="36576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4" name="Picture 13" descr="C:\Users\Redhwan\Downloads\ClipartKey_1242841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694" y="3674744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ounded Rectangle 14"/>
          <p:cNvSpPr/>
          <p:nvPr/>
        </p:nvSpPr>
        <p:spPr>
          <a:xfrm>
            <a:off x="1226184" y="43434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6" name="Picture 15" descr="Scopus Indexed Journals - I -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010" y="4352925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Rounded Rectangle 16"/>
          <p:cNvSpPr/>
          <p:nvPr/>
        </p:nvSpPr>
        <p:spPr>
          <a:xfrm>
            <a:off x="1219199" y="505446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8" name="Picture 17" descr="المعرف المفتوح للباحثين والمساهمين - ويكيبيديا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264" y="5053191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 Box 84"/>
          <p:cNvSpPr txBox="1"/>
          <p:nvPr/>
        </p:nvSpPr>
        <p:spPr>
          <a:xfrm>
            <a:off x="1810510" y="3741445"/>
            <a:ext cx="7201047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https://scholar.google.com.my/citations?user=3rS1w7UAAAAJ&amp;hl=en </a:t>
            </a:r>
          </a:p>
        </p:txBody>
      </p:sp>
      <p:sp>
        <p:nvSpPr>
          <p:cNvPr id="21" name="Text Box 90"/>
          <p:cNvSpPr txBox="1"/>
          <p:nvPr/>
        </p:nvSpPr>
        <p:spPr>
          <a:xfrm>
            <a:off x="1994162" y="515165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https://orcid.org/0000-0002-3471-9609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22" name="Text Box 87"/>
          <p:cNvSpPr txBox="1"/>
          <p:nvPr/>
        </p:nvSpPr>
        <p:spPr>
          <a:xfrm>
            <a:off x="1903479" y="443285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</a:rPr>
              <a:t>https://www.scopus.com/authid/detail.uri?authorId=57222739185 </a:t>
            </a:r>
          </a:p>
        </p:txBody>
      </p:sp>
    </p:spTree>
    <p:extLst>
      <p:ext uri="{BB962C8B-B14F-4D97-AF65-F5344CB8AC3E}">
        <p14:creationId xmlns:p14="http://schemas.microsoft.com/office/powerpoint/2010/main" val="975032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549"/>
    </mc:Choice>
    <mc:Fallback xmlns="">
      <p:transition spd="slow" advTm="148549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  <p:sp>
        <p:nvSpPr>
          <p:cNvPr id="15" name="مستطيل 14"/>
          <p:cNvSpPr/>
          <p:nvPr/>
        </p:nvSpPr>
        <p:spPr>
          <a:xfrm>
            <a:off x="3200400" y="1371364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Mathematics </a:t>
            </a:r>
            <a:r>
              <a:rPr lang="ar-EG" sz="2400" dirty="0" smtClean="0">
                <a:latin typeface="Aardvark Cafe" pitchFamily="2" charset="0"/>
              </a:rPr>
              <a:t>1</a:t>
            </a:r>
            <a:endParaRPr lang="en-US" dirty="0">
              <a:latin typeface="Aardvark Cafe" pitchFamily="2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C081220-E3FB-8432-872D-A1FCF175E25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777" y="2260865"/>
            <a:ext cx="7457329" cy="3656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29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421"/>
    </mc:Choice>
    <mc:Fallback xmlns="">
      <p:transition spd="slow" advTm="34421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908206" y="1505744"/>
            <a:ext cx="9936163" cy="482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800" b="1" i="1" dirty="0">
                <a:solidFill>
                  <a:srgbClr val="FF0000"/>
                </a:solidFill>
              </a:rPr>
              <a:t>This course aims to:</a:t>
            </a:r>
          </a:p>
          <a:p>
            <a:pPr marL="403225" lvl="1">
              <a:lnSpc>
                <a:spcPct val="150000"/>
              </a:lnSpc>
              <a:defRPr/>
            </a:pPr>
            <a:r>
              <a:rPr lang="en-US" sz="2400" dirty="0">
                <a:solidFill>
                  <a:srgbClr val="0070C0"/>
                </a:solidFill>
              </a:rPr>
              <a:t> Provide students with concepts of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Function,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Continuity and limits,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 Derivatives,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Integration,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Calculus by  Python,</a:t>
            </a:r>
          </a:p>
          <a:p>
            <a:pPr marL="403225"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and other  Mathematical topics.</a:t>
            </a:r>
            <a:endParaRPr lang="ar-YE" sz="2400" dirty="0">
              <a:solidFill>
                <a:srgbClr val="0070C0"/>
              </a:solidFill>
            </a:endParaRPr>
          </a:p>
          <a:p>
            <a:pPr lvl="1">
              <a:lnSpc>
                <a:spcPct val="150000"/>
              </a:lnSpc>
              <a:defRPr/>
            </a:pPr>
            <a:endParaRPr lang="ar-YE" sz="2400" dirty="0">
              <a:solidFill>
                <a:srgbClr val="0070C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</p:spTree>
    <p:extLst>
      <p:ext uri="{BB962C8B-B14F-4D97-AF65-F5344CB8AC3E}">
        <p14:creationId xmlns:p14="http://schemas.microsoft.com/office/powerpoint/2010/main" val="3297399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965"/>
    </mc:Choice>
    <mc:Fallback xmlns="">
      <p:transition spd="slow" advTm="133965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908207" y="1505744"/>
            <a:ext cx="6397594" cy="3816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ar-YE" sz="24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Credit Hours</a:t>
            </a:r>
            <a:r>
              <a:rPr lang="en-US" sz="2000" dirty="0"/>
              <a:t>: </a:t>
            </a:r>
            <a:endParaRPr lang="ar-YE" sz="2000" dirty="0"/>
          </a:p>
          <a:p>
            <a:endParaRPr lang="ar-YE" sz="1600" dirty="0"/>
          </a:p>
          <a:p>
            <a:pPr marL="446088" indent="-446088"/>
            <a:r>
              <a:rPr lang="en-US" sz="2000" dirty="0"/>
              <a:t>3 credit hours.  </a:t>
            </a:r>
            <a:endParaRPr lang="en-US" sz="1600" dirty="0"/>
          </a:p>
          <a:p>
            <a:pPr lvl="1"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lvl="1" indent="-457200">
              <a:buFont typeface="Wingdings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Required Textbook</a:t>
            </a:r>
            <a:r>
              <a:rPr lang="en-US" sz="2000" b="1" i="1" dirty="0">
                <a:solidFill>
                  <a:srgbClr val="FF0000"/>
                </a:solidFill>
              </a:rPr>
              <a:t>: </a:t>
            </a:r>
            <a:endParaRPr lang="ar-YE" sz="2000" b="1" i="1" dirty="0">
              <a:solidFill>
                <a:srgbClr val="FF0000"/>
              </a:solidFill>
            </a:endParaRPr>
          </a:p>
          <a:p>
            <a:pPr marL="79311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Introductory Mathematical Analysis/ Ernest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Haeussler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Richard Paul and Richard Wood.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576263" indent="-65088" algn="l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</a:rPr>
              <a:t>Doing Math with Python: Use Programming to Explore Algebra, Statistics, Calculus, and More!/ Amit </a:t>
            </a:r>
            <a:r>
              <a:rPr lang="en-US" dirty="0" err="1">
                <a:latin typeface="Times New Roman" panose="02020603050405020304" pitchFamily="18" charset="0"/>
              </a:rPr>
              <a:t>Saha</a:t>
            </a:r>
            <a:r>
              <a:rPr lang="en-US" dirty="0">
                <a:latin typeface="Times New Roman" panose="02020603050405020304" pitchFamily="18" charset="0"/>
              </a:rPr>
              <a:t>.</a:t>
            </a:r>
          </a:p>
          <a:p>
            <a:pPr marL="514350" lvl="1" indent="-514350">
              <a:buAutoNum type="arabicPeriod"/>
              <a:defRPr/>
            </a:pPr>
            <a:endParaRPr lang="en-US" dirty="0"/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Essential References:</a:t>
            </a:r>
          </a:p>
          <a:p>
            <a:pPr marL="0" lvl="1"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2322251" y="5184529"/>
            <a:ext cx="641299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/>
            <a:r>
              <a:rPr lang="en-US" dirty="0">
                <a:latin typeface="Times New Roman" panose="02020603050405020304" pitchFamily="18" charset="0"/>
                <a:cs typeface="Arial" panose="020B0604020202020204" pitchFamily="34" charset="0"/>
              </a:rPr>
              <a:t>Mathematics and Its Logics/</a:t>
            </a:r>
            <a:r>
              <a:rPr lang="en-US" dirty="0">
                <a:latin typeface="Times New Roman" panose="02020603050405020304" pitchFamily="18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Geoffrey Hellman</a:t>
            </a:r>
            <a:r>
              <a:rPr lang="en-US" dirty="0">
                <a:latin typeface="Times New Roman" panose="02020603050405020304" pitchFamily="18" charset="0"/>
                <a:cs typeface="Arial" panose="020B0604020202020204" pitchFamily="34" charset="0"/>
              </a:rPr>
              <a:t>, University of Minnesota</a:t>
            </a:r>
          </a:p>
        </p:txBody>
      </p:sp>
    </p:spTree>
    <p:extLst>
      <p:ext uri="{BB962C8B-B14F-4D97-AF65-F5344CB8AC3E}">
        <p14:creationId xmlns:p14="http://schemas.microsoft.com/office/powerpoint/2010/main" val="324844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826"/>
    </mc:Choice>
    <mc:Fallback xmlns="">
      <p:transition spd="slow" advTm="103826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271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This Course is About</a:t>
            </a:r>
          </a:p>
        </p:txBody>
      </p:sp>
      <p:sp>
        <p:nvSpPr>
          <p:cNvPr id="10" name="Rectangle 9"/>
          <p:cNvSpPr/>
          <p:nvPr/>
        </p:nvSpPr>
        <p:spPr>
          <a:xfrm>
            <a:off x="1402080" y="1688820"/>
            <a:ext cx="9936480" cy="4533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 course  will  help students to </a:t>
            </a:r>
          </a:p>
          <a:p>
            <a:pPr marL="342900" lvl="1" indent="288925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18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Understand different types of functions and how to graph it ,</a:t>
            </a:r>
            <a:endParaRPr lang="en-US" sz="1800" dirty="0">
              <a:solidFill>
                <a:srgbClr val="212529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 limits, derivatives, and definite &amp; indefinite integrals of algebraic, logarithmic and exponential functions,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Analyze functions and their graphs as informed by limits and derivatives, and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 applied problems using differentiation and integration.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Determine the continuity and differentiability of a function at a point and on a set;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 the derivative of a function to determine the properties of the graph of the function and use the graph of a function to estimate its derivative;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 appropriate modern technology to explore calculus concepts.</a:t>
            </a:r>
          </a:p>
          <a:p>
            <a:pPr lvl="1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</p:spTree>
    <p:extLst>
      <p:ext uri="{BB962C8B-B14F-4D97-AF65-F5344CB8AC3E}">
        <p14:creationId xmlns:p14="http://schemas.microsoft.com/office/powerpoint/2010/main" val="248616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870"/>
    </mc:Choice>
    <mc:Fallback xmlns="">
      <p:transition spd="slow" advTm="8987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1665614"/>
              </p:ext>
            </p:extLst>
          </p:nvPr>
        </p:nvGraphicFramePr>
        <p:xfrm>
          <a:off x="1764793" y="1708451"/>
          <a:ext cx="10198607" cy="4539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66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5334">
                <a:tc>
                  <a:txBody>
                    <a:bodyPr/>
                    <a:lstStyle/>
                    <a:p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 Lecture_1_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Functions and Graphs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45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Lecture_2_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Exponential Functions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89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Lecture_3_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Limits and Continuity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Lecture_4_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Convergence Tests and Tylor Series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Lecture_5_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Differentiation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080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Lecture_6_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Additional Differentiation Topics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Lecture_7_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Integration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Lecture_8_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Methods and Applications of Integration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Lecture_9_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Multivariable Calculus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Lecture_10_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Calculus by Python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38838" y="1307436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</p:spTree>
    <p:extLst>
      <p:ext uri="{BB962C8B-B14F-4D97-AF65-F5344CB8AC3E}">
        <p14:creationId xmlns:p14="http://schemas.microsoft.com/office/powerpoint/2010/main" val="79392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592"/>
    </mc:Choice>
    <mc:Fallback xmlns="">
      <p:transition spd="slow" advTm="119592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14400" y="1692025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FF0000"/>
                </a:solidFill>
              </a:rPr>
              <a:t>Assessment Method: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  <p:sp>
        <p:nvSpPr>
          <p:cNvPr id="15" name="Google Shape;1103;p33">
            <a:extLst>
              <a:ext uri="{FF2B5EF4-FFF2-40B4-BE49-F238E27FC236}">
                <a16:creationId xmlns:a16="http://schemas.microsoft.com/office/drawing/2014/main" id="{A49689C7-311C-4EC6-E5F0-184915174779}"/>
              </a:ext>
            </a:extLst>
          </p:cNvPr>
          <p:cNvSpPr txBox="1">
            <a:spLocks/>
          </p:cNvSpPr>
          <p:nvPr/>
        </p:nvSpPr>
        <p:spPr>
          <a:xfrm>
            <a:off x="7560256" y="2022029"/>
            <a:ext cx="4216138" cy="254197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اعمال الفصل الدراسي </a:t>
            </a:r>
          </a:p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الأول 2023 </a:t>
            </a:r>
            <a:endParaRPr lang="ar-SA" b="1" dirty="0">
              <a:solidFill>
                <a:schemeClr val="tx1">
                  <a:lumMod val="85000"/>
                  <a:lumOff val="1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pic>
        <p:nvPicPr>
          <p:cNvPr id="17" name="Picture 2" descr="D:\ربيع 2023\السادة اعضاء هيئة التدريس\79dcea84-f0bd-4553-9190-d0fec362226c.jf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210" y="1393064"/>
            <a:ext cx="4972237" cy="4861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524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365"/>
    </mc:Choice>
    <mc:Fallback xmlns="">
      <p:transition spd="slow" advTm="49365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4DF4DED-2FD6-CA6D-A70B-94928242E27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4" b="86156"/>
          <a:stretch/>
        </p:blipFill>
        <p:spPr>
          <a:xfrm>
            <a:off x="1864213" y="1708648"/>
            <a:ext cx="9657042" cy="4088392"/>
          </a:xfrm>
          <a:prstGeom prst="rect">
            <a:avLst/>
          </a:prstGeom>
        </p:spPr>
      </p:pic>
      <p:pic>
        <p:nvPicPr>
          <p:cNvPr id="15" name="Picture 2" descr="D:\ربيع 2023\السادة اعضاء هيئة التدريس\44a13b98-1903-4cf9-8a05-b28160201ed4.jfi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163" y="1610200"/>
            <a:ext cx="4913849" cy="4298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7CC802B-E514-9EFD-F314-ADFFF2F983EB}"/>
              </a:ext>
            </a:extLst>
          </p:cNvPr>
          <p:cNvSpPr txBox="1"/>
          <p:nvPr/>
        </p:nvSpPr>
        <p:spPr>
          <a:xfrm>
            <a:off x="6914818" y="2053302"/>
            <a:ext cx="40350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First </a:t>
            </a:r>
            <a:r>
              <a:rPr lang="en-US" sz="3600" b="1" dirty="0" err="1">
                <a:solidFill>
                  <a:schemeClr val="bg1"/>
                </a:solidFill>
                <a:cs typeface="+mj-cs"/>
              </a:rPr>
              <a:t>Trimaster</a:t>
            </a:r>
            <a:r>
              <a:rPr lang="en-US" sz="3600" b="1" dirty="0">
                <a:solidFill>
                  <a:schemeClr val="bg1"/>
                </a:solidFill>
                <a:cs typeface="+mj-cs"/>
              </a:rPr>
              <a:t> 2023 Academic </a:t>
            </a:r>
          </a:p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Calendar</a:t>
            </a:r>
            <a:endParaRPr lang="ar-EG" sz="3600" b="1" dirty="0">
              <a:solidFill>
                <a:schemeClr val="bg1"/>
              </a:solidFill>
              <a:cs typeface="+mj-cs"/>
            </a:endParaRPr>
          </a:p>
          <a:p>
            <a:endParaRPr lang="en-US" sz="3600" b="1" dirty="0">
              <a:solidFill>
                <a:schemeClr val="bg1"/>
              </a:solidFill>
              <a:cs typeface="+mj-cs"/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  <a:cs typeface="+mj-cs"/>
              </a:rPr>
              <a:t>Everyone's smart university</a:t>
            </a:r>
            <a:endParaRPr lang="ar-EG" b="1" dirty="0">
              <a:solidFill>
                <a:schemeClr val="bg1"/>
              </a:solidFill>
              <a:cs typeface="+mj-cs"/>
            </a:endParaRPr>
          </a:p>
          <a:p>
            <a:pPr algn="ctr"/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634243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675"/>
    </mc:Choice>
    <mc:Fallback xmlns="">
      <p:transition spd="slow" advTm="128675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21911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67000" y="409819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  <p:sp>
        <p:nvSpPr>
          <p:cNvPr id="12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7560256" y="2022029"/>
            <a:ext cx="4629014" cy="239787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مخطط الأسابيع الدراسية </a:t>
            </a:r>
            <a:endParaRPr lang="ar-SA" b="1" dirty="0">
              <a:solidFill>
                <a:schemeClr val="tx1">
                  <a:lumMod val="85000"/>
                  <a:lumOff val="1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pic>
        <p:nvPicPr>
          <p:cNvPr id="15" name="Picture 2" descr="D:\ربيع 2023\السادة اعضاء هيئة التدريس\9b613613-0377-4d3c-a2d8-fcf5a96697d5.jf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085498"/>
            <a:ext cx="5132740" cy="5132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7312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643"/>
    </mc:Choice>
    <mc:Fallback xmlns="">
      <p:transition spd="slow" advTm="138643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819400" y="4343400"/>
            <a:ext cx="4648200" cy="570956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9274002" y="2362200"/>
            <a:ext cx="26131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YE" sz="2400" dirty="0">
                <a:cs typeface="Bader" pitchFamily="2" charset="-78"/>
              </a:rPr>
              <a:t>عبر برنامج </a:t>
            </a:r>
            <a:r>
              <a:rPr lang="en-US" sz="2400" b="1" dirty="0">
                <a:solidFill>
                  <a:srgbClr val="FFC000"/>
                </a:solidFill>
                <a:cs typeface="Bader" pitchFamily="2" charset="-78"/>
              </a:rPr>
              <a:t>ZOOM</a:t>
            </a:r>
          </a:p>
          <a:p>
            <a:pPr algn="ctr" rtl="1"/>
            <a:r>
              <a:rPr lang="ar-YE" sz="2400" dirty="0">
                <a:cs typeface="Bader" pitchFamily="2" charset="-78"/>
              </a:rPr>
              <a:t>سيتم تثبيت رابط حلقة النقاش على صفحة المقرر</a:t>
            </a:r>
            <a:endParaRPr lang="en-US" sz="2400" dirty="0">
              <a:cs typeface="Bader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FDAB541-6F57-D5DF-B46D-F58CA77A8EE2}"/>
              </a:ext>
            </a:extLst>
          </p:cNvPr>
          <p:cNvSpPr/>
          <p:nvPr/>
        </p:nvSpPr>
        <p:spPr>
          <a:xfrm>
            <a:off x="1676400" y="3807783"/>
            <a:ext cx="7412127" cy="533743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4DF4DED-2FD6-CA6D-A70B-94928242E27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4" b="86156"/>
          <a:stretch/>
        </p:blipFill>
        <p:spPr>
          <a:xfrm>
            <a:off x="1452954" y="1781585"/>
            <a:ext cx="7972111" cy="408839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057400" y="2590800"/>
            <a:ext cx="6553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000" b="1" dirty="0" smtClean="0"/>
              <a:t>حلقة النقاش يوم الثلاثاء من كل أسبوع من الساعة 7 إلى الساعة 8 </a:t>
            </a:r>
            <a:r>
              <a:rPr lang="en-US" sz="4000" b="1" dirty="0" smtClean="0"/>
              <a:t> 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164296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677"/>
    </mc:Choice>
    <mc:Fallback xmlns="">
      <p:transition spd="slow" advTm="676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  <p:sp>
        <p:nvSpPr>
          <p:cNvPr id="15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8590663" y="2278301"/>
            <a:ext cx="3425164" cy="2542884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: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اللغة الإنجليزية </a:t>
            </a: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/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الاختبارات باللغة الإنجليزية مع وجود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ترجمة للسؤال.</a:t>
            </a:r>
          </a:p>
        </p:txBody>
      </p:sp>
      <p:pic>
        <p:nvPicPr>
          <p:cNvPr id="16" name="Picture 2" descr="D:\ربيع 2023\السادة اعضاء هيئة التدريس\79dcea84-f0bd-4553-9190-d0fec362226c.jf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300" y="1304626"/>
            <a:ext cx="4972237" cy="4861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85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850"/>
    </mc:Choice>
    <mc:Fallback xmlns="">
      <p:transition spd="slow" advTm="5785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  <a:pPr/>
              <a:t>15</a:t>
            </a:fld>
            <a:endParaRPr lang="en-US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665" y="1104900"/>
            <a:ext cx="7571667" cy="438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266132"/>
      </p:ext>
    </p:extLst>
  </p:cSld>
  <p:clrMapOvr>
    <a:masterClrMapping/>
  </p:clrMapOvr>
  <p:transition spd="slow" advTm="37191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دفق الهواء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5267</TotalTime>
  <Words>563</Words>
  <Application>Microsoft Office PowerPoint</Application>
  <PresentationFormat>Widescreen</PresentationFormat>
  <Paragraphs>158</Paragraphs>
  <Slides>15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30" baseType="lpstr">
      <vt:lpstr>Aardvark Cafe</vt:lpstr>
      <vt:lpstr>Arial</vt:lpstr>
      <vt:lpstr>Bader</vt:lpstr>
      <vt:lpstr>Bahnschrift Condensed</vt:lpstr>
      <vt:lpstr>Calibri</vt:lpstr>
      <vt:lpstr>Catamaran</vt:lpstr>
      <vt:lpstr>Constantia</vt:lpstr>
      <vt:lpstr>Sakkal Majalla</vt:lpstr>
      <vt:lpstr>Tahoma</vt:lpstr>
      <vt:lpstr>Tajawal Medium</vt:lpstr>
      <vt:lpstr>Times New Roman</vt:lpstr>
      <vt:lpstr>Trebuchet MS</vt:lpstr>
      <vt:lpstr>Wingdings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g</cp:lastModifiedBy>
  <cp:revision>178</cp:revision>
  <dcterms:created xsi:type="dcterms:W3CDTF">2012-10-04T04:34:07Z</dcterms:created>
  <dcterms:modified xsi:type="dcterms:W3CDTF">2023-01-24T11:57:53Z</dcterms:modified>
</cp:coreProperties>
</file>