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303" r:id="rId13"/>
    <p:sldId id="304" r:id="rId14"/>
    <p:sldId id="269" r:id="rId15"/>
    <p:sldId id="271" r:id="rId16"/>
    <p:sldId id="272" r:id="rId17"/>
    <p:sldId id="273" r:id="rId18"/>
    <p:sldId id="274" r:id="rId19"/>
    <p:sldId id="275" r:id="rId20"/>
    <p:sldId id="276"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32" autoAdjust="0"/>
    <p:restoredTop sz="94660"/>
  </p:normalViewPr>
  <p:slideViewPr>
    <p:cSldViewPr snapToGrid="0">
      <p:cViewPr varScale="1">
        <p:scale>
          <a:sx n="73" d="100"/>
          <a:sy n="73" d="100"/>
        </p:scale>
        <p:origin x="63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5/31/2022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5/31/2022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5/31/2022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5/31/2022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5/31/2022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5280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5943" y="422122"/>
            <a:ext cx="9183187" cy="1972334"/>
          </a:xfrm>
          <a:prstGeom prst="rect">
            <a:avLst/>
          </a:prstGeom>
        </p:spPr>
      </p:pic>
      <p:pic>
        <p:nvPicPr>
          <p:cNvPr id="13" name="Picture 12"/>
          <p:cNvPicPr>
            <a:picLocks noChangeAspect="1"/>
          </p:cNvPicPr>
          <p:nvPr/>
        </p:nvPicPr>
        <p:blipFill>
          <a:blip r:embed="rId6"/>
          <a:stretch>
            <a:fillRect/>
          </a:stretch>
        </p:blipFill>
        <p:spPr>
          <a:xfrm>
            <a:off x="4911634" y="2909712"/>
            <a:ext cx="7171509" cy="2054173"/>
          </a:xfrm>
          <a:prstGeom prst="rect">
            <a:avLst/>
          </a:prstGeom>
        </p:spPr>
      </p:pic>
      <p:sp>
        <p:nvSpPr>
          <p:cNvPr id="14" name="TextBox 13"/>
          <p:cNvSpPr txBox="1"/>
          <p:nvPr/>
        </p:nvSpPr>
        <p:spPr>
          <a:xfrm>
            <a:off x="70313" y="531126"/>
            <a:ext cx="9112875" cy="1938992"/>
          </a:xfrm>
          <a:prstGeom prst="rect">
            <a:avLst/>
          </a:prstGeom>
          <a:no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Writing in </a:t>
            </a:r>
            <a:r>
              <a:rPr lang="en-US" sz="4000" b="1" dirty="0" smtClean="0">
                <a:solidFill>
                  <a:schemeClr val="bg1"/>
                </a:solidFill>
                <a:latin typeface="Tajawal Medium" panose="00000600000000000000" pitchFamily="2" charset="-78"/>
                <a:cs typeface="Tajawal Medium" panose="00000600000000000000" pitchFamily="2" charset="-78"/>
              </a:rPr>
              <a:t>Organizations</a:t>
            </a:r>
            <a:endParaRPr lang="en-US" sz="4000" b="1" dirty="0">
              <a:solidFill>
                <a:schemeClr val="bg1"/>
              </a:solidFill>
              <a:latin typeface="Tajawal Medium" panose="00000600000000000000" pitchFamily="2" charset="-78"/>
              <a:cs typeface="Tajawal Medium" panose="00000600000000000000" pitchFamily="2" charset="-78"/>
            </a:endParaRPr>
          </a:p>
          <a:p>
            <a:r>
              <a:rPr lang="en-US" sz="4000" b="1" dirty="0">
                <a:solidFill>
                  <a:srgbClr val="FFFF00"/>
                </a:solidFill>
                <a:latin typeface="Tajawal Medium" panose="00000600000000000000" pitchFamily="2" charset="-78"/>
                <a:cs typeface="Tajawal Medium" panose="00000600000000000000" pitchFamily="2" charset="-78"/>
              </a:rPr>
              <a:t>Prepared by Dr. Adam Yagoub</a:t>
            </a:r>
          </a:p>
          <a:p>
            <a:r>
              <a:rPr lang="en-US" sz="4000" b="1" dirty="0">
                <a:solidFill>
                  <a:srgbClr val="FF9518"/>
                </a:solidFill>
                <a:latin typeface="Tajawal Medium" panose="00000600000000000000" pitchFamily="2" charset="-78"/>
                <a:cs typeface="Tajawal Medium" panose="00000600000000000000" pitchFamily="2" charset="-78"/>
              </a:rPr>
              <a:t>Lecture 9</a:t>
            </a:r>
          </a:p>
        </p:txBody>
      </p:sp>
      <p:sp>
        <p:nvSpPr>
          <p:cNvPr id="17" name="TextBox 16"/>
          <p:cNvSpPr txBox="1"/>
          <p:nvPr/>
        </p:nvSpPr>
        <p:spPr>
          <a:xfrm>
            <a:off x="5173537" y="3017149"/>
            <a:ext cx="7097486" cy="1754326"/>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MGM </a:t>
            </a:r>
            <a:r>
              <a:rPr lang="en-US" sz="3600" b="1" dirty="0">
                <a:solidFill>
                  <a:srgbClr val="FFFF00"/>
                </a:solidFill>
                <a:latin typeface="Tajawal Medium" panose="00000600000000000000" pitchFamily="2" charset="-78"/>
                <a:cs typeface="Tajawal Medium" panose="00000600000000000000" pitchFamily="2" charset="-78"/>
              </a:rPr>
              <a:t>202</a:t>
            </a:r>
          </a:p>
          <a:p>
            <a:r>
              <a:rPr lang="en-US" sz="36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9700" y="6600458"/>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11173738" cy="1610200"/>
          </a:xfrm>
          <a:prstGeom prst="rect">
            <a:avLst/>
          </a:prstGeom>
        </p:spPr>
      </p:pic>
      <p:sp>
        <p:nvSpPr>
          <p:cNvPr id="10"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sp>
        <p:nvSpPr>
          <p:cNvPr id="11" name="Rectangle 10"/>
          <p:cNvSpPr/>
          <p:nvPr/>
        </p:nvSpPr>
        <p:spPr>
          <a:xfrm>
            <a:off x="822960" y="1818278"/>
            <a:ext cx="10659291" cy="4524315"/>
          </a:xfrm>
          <a:prstGeom prst="rect">
            <a:avLst/>
          </a:prstGeom>
        </p:spPr>
        <p:txBody>
          <a:bodyPr wrap="square">
            <a:spAutoFit/>
          </a:bodyPr>
          <a:lstStyle/>
          <a:p>
            <a:pPr algn="just"/>
            <a:r>
              <a:rPr lang="en-US" sz="2400" b="1" dirty="0">
                <a:solidFill>
                  <a:srgbClr val="FF0000"/>
                </a:solidFill>
              </a:rPr>
              <a:t>Lecture 1:  </a:t>
            </a:r>
            <a:r>
              <a:rPr lang="en-US" sz="2400" b="1" dirty="0"/>
              <a:t>Getting Started: Writing and Your Career.</a:t>
            </a:r>
          </a:p>
          <a:p>
            <a:pPr algn="just"/>
            <a:r>
              <a:rPr lang="en-US" sz="2400" b="1" dirty="0"/>
              <a:t>Lecture 2:  The Writing Process and Collaboration at Work.</a:t>
            </a:r>
          </a:p>
          <a:p>
            <a:pPr algn="just"/>
            <a:r>
              <a:rPr lang="en-US" sz="2400" b="1" dirty="0">
                <a:solidFill>
                  <a:srgbClr val="FF0000"/>
                </a:solidFill>
              </a:rPr>
              <a:t>Lecture 3:  </a:t>
            </a:r>
            <a:r>
              <a:rPr lang="en-US" sz="2400" b="1" dirty="0"/>
              <a:t>Writing Routine Business Correspondence.</a:t>
            </a:r>
          </a:p>
          <a:p>
            <a:pPr algn="just"/>
            <a:r>
              <a:rPr lang="en-US" sz="2400" b="1" dirty="0">
                <a:solidFill>
                  <a:srgbClr val="FF0000"/>
                </a:solidFill>
              </a:rPr>
              <a:t>Lecture 4:  </a:t>
            </a:r>
            <a:r>
              <a:rPr lang="en-US" sz="2400" b="1" dirty="0"/>
              <a:t>Writing Letters: Some Basics for Communicating with Audiences Worldwide.</a:t>
            </a:r>
          </a:p>
          <a:p>
            <a:pPr algn="just"/>
            <a:r>
              <a:rPr lang="en-US" sz="2400" b="1" dirty="0">
                <a:solidFill>
                  <a:srgbClr val="FF0000"/>
                </a:solidFill>
              </a:rPr>
              <a:t>Lecture 5:  </a:t>
            </a:r>
            <a:r>
              <a:rPr lang="en-US" sz="2400" b="1" dirty="0"/>
              <a:t>How to Get a Job: Searches, Dossiers, Portfolios, Résumés, Letters, and Interviews.</a:t>
            </a:r>
          </a:p>
          <a:p>
            <a:pPr algn="just"/>
            <a:r>
              <a:rPr lang="en-US" sz="2400" b="1" dirty="0">
                <a:solidFill>
                  <a:srgbClr val="FF0000"/>
                </a:solidFill>
              </a:rPr>
              <a:t>Lecture 6:  </a:t>
            </a:r>
            <a:r>
              <a:rPr lang="en-US" sz="2400" b="1" dirty="0"/>
              <a:t>Designing Successful Documents, Visuals, and Websites.</a:t>
            </a:r>
          </a:p>
          <a:p>
            <a:pPr algn="just"/>
            <a:r>
              <a:rPr lang="en-US" sz="2400" b="1" dirty="0">
                <a:solidFill>
                  <a:srgbClr val="FF0000"/>
                </a:solidFill>
              </a:rPr>
              <a:t>Lecture 7:  </a:t>
            </a:r>
            <a:r>
              <a:rPr lang="en-US" sz="2400" b="1" dirty="0"/>
              <a:t>Writing Instructions and Procedures.</a:t>
            </a:r>
          </a:p>
          <a:p>
            <a:pPr algn="just"/>
            <a:r>
              <a:rPr lang="en-US" sz="2400" b="1" dirty="0">
                <a:solidFill>
                  <a:srgbClr val="FF0000"/>
                </a:solidFill>
              </a:rPr>
              <a:t>Lecture 8:  </a:t>
            </a:r>
            <a:r>
              <a:rPr lang="en-US" sz="2400" b="1" dirty="0"/>
              <a:t>Writing Effective Short Reports.</a:t>
            </a:r>
          </a:p>
          <a:p>
            <a:pPr algn="just"/>
            <a:r>
              <a:rPr lang="en-US" sz="2400" b="1" dirty="0">
                <a:solidFill>
                  <a:srgbClr val="00B050"/>
                </a:solidFill>
              </a:rPr>
              <a:t>Lecture 9:  Writing Proposals.</a:t>
            </a:r>
          </a:p>
          <a:p>
            <a:pPr algn="just"/>
            <a:r>
              <a:rPr lang="en-US" sz="2400" b="1" dirty="0">
                <a:solidFill>
                  <a:srgbClr val="FF0000"/>
                </a:solidFill>
              </a:rPr>
              <a:t>Lecture 10:  </a:t>
            </a:r>
            <a:r>
              <a:rPr lang="en-US" sz="2400" b="1" dirty="0"/>
              <a:t>Writing Careful Long Reports.</a:t>
            </a:r>
          </a:p>
        </p:txBody>
      </p:sp>
      <p:sp>
        <p:nvSpPr>
          <p:cNvPr id="12" name="Rectangle 11"/>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012591"/>
            <a:ext cx="1222425" cy="1096206"/>
          </a:xfrm>
          <a:prstGeom prst="rect">
            <a:avLst/>
          </a:prstGeom>
        </p:spPr>
      </p:pic>
      <p:pic>
        <p:nvPicPr>
          <p:cNvPr id="3" name="Picture 2"/>
          <p:cNvPicPr>
            <a:picLocks noChangeAspect="1"/>
          </p:cNvPicPr>
          <p:nvPr/>
        </p:nvPicPr>
        <p:blipFill>
          <a:blip r:embed="rId3"/>
          <a:stretch>
            <a:fillRect/>
          </a:stretch>
        </p:blipFill>
        <p:spPr>
          <a:xfrm>
            <a:off x="1599700" y="64949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p:nvPicPr>
        <p:blipFill>
          <a:blip r:embed="rId5"/>
          <a:stretch>
            <a:fillRect/>
          </a:stretch>
        </p:blipFill>
        <p:spPr>
          <a:xfrm>
            <a:off x="180062" y="213339"/>
            <a:ext cx="11173738" cy="1610200"/>
          </a:xfrm>
          <a:prstGeom prst="rect">
            <a:avLst/>
          </a:prstGeom>
        </p:spPr>
      </p:pic>
      <p:sp>
        <p:nvSpPr>
          <p:cNvPr id="1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sp>
        <p:nvSpPr>
          <p:cNvPr id="13" name="Content Placeholder 2"/>
          <p:cNvSpPr txBox="1">
            <a:spLocks/>
          </p:cNvSpPr>
          <p:nvPr/>
        </p:nvSpPr>
        <p:spPr>
          <a:xfrm>
            <a:off x="651740" y="215142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dirty="0" smtClean="0"/>
              <a:t>1- </a:t>
            </a:r>
            <a:r>
              <a:rPr lang="en-US" b="1" dirty="0"/>
              <a:t>Writing Successful </a:t>
            </a:r>
            <a:r>
              <a:rPr lang="en-US" b="1" dirty="0" smtClean="0"/>
              <a:t>Proposals.</a:t>
            </a:r>
          </a:p>
          <a:p>
            <a:pPr marL="0" indent="0" algn="just">
              <a:buNone/>
            </a:pPr>
            <a:r>
              <a:rPr lang="en-US" b="1" dirty="0" smtClean="0"/>
              <a:t>2- </a:t>
            </a:r>
            <a:r>
              <a:rPr lang="en-US" b="1" dirty="0"/>
              <a:t>Internal </a:t>
            </a:r>
            <a:r>
              <a:rPr lang="en-US" b="1" dirty="0" smtClean="0"/>
              <a:t>Proposals.</a:t>
            </a:r>
          </a:p>
          <a:p>
            <a:pPr marL="0" indent="0" algn="just">
              <a:buNone/>
            </a:pPr>
            <a:r>
              <a:rPr lang="en-US" b="1" dirty="0" smtClean="0"/>
              <a:t>3- </a:t>
            </a:r>
            <a:r>
              <a:rPr lang="en-US" b="1" dirty="0"/>
              <a:t>Sales </a:t>
            </a:r>
            <a:r>
              <a:rPr lang="en-US" b="1" dirty="0" smtClean="0"/>
              <a:t>Proposals.</a:t>
            </a:r>
          </a:p>
          <a:p>
            <a:pPr marL="0" indent="0" algn="just">
              <a:buNone/>
            </a:pPr>
            <a:r>
              <a:rPr lang="en-US" b="1" dirty="0" smtClean="0"/>
              <a:t>4- </a:t>
            </a:r>
            <a:r>
              <a:rPr lang="en-US" b="1" dirty="0"/>
              <a:t>Short Reports and Proposals: Some Final </a:t>
            </a:r>
            <a:r>
              <a:rPr lang="en-US" b="1" dirty="0" smtClean="0"/>
              <a:t>Words.</a:t>
            </a:r>
          </a:p>
          <a:p>
            <a:pPr marL="0" indent="0" algn="just">
              <a:buNone/>
            </a:pPr>
            <a:endParaRPr lang="en-US" b="1" dirty="0" smtClean="0"/>
          </a:p>
          <a:p>
            <a:pPr marL="0" indent="0" algn="just">
              <a:buNone/>
            </a:pPr>
            <a:endParaRPr lang="en-US" dirty="0" smtClean="0"/>
          </a:p>
        </p:txBody>
      </p:sp>
      <p:sp>
        <p:nvSpPr>
          <p:cNvPr id="14" name="Rectangle 13"/>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1- Writing </a:t>
            </a:r>
            <a:r>
              <a:rPr lang="en-US" b="1" dirty="0">
                <a:solidFill>
                  <a:srgbClr val="FF0000"/>
                </a:solidFill>
              </a:rPr>
              <a:t>Successful </a:t>
            </a:r>
            <a:r>
              <a:rPr lang="en-US" b="1" dirty="0" smtClean="0">
                <a:solidFill>
                  <a:srgbClr val="FF0000"/>
                </a:solidFill>
              </a:rPr>
              <a:t>Proposals:</a:t>
            </a:r>
            <a:endParaRPr lang="en-US" b="1" dirty="0">
              <a:solidFill>
                <a:srgbClr val="FF0000"/>
              </a:solidFill>
            </a:endParaRPr>
          </a:p>
          <a:p>
            <a:pPr marL="0" indent="0" algn="just">
              <a:buNone/>
            </a:pPr>
            <a:r>
              <a:rPr lang="en-US" dirty="0"/>
              <a:t>A proposal is a detailed plan of action submitted to a reader or group of readers for approval. The readers are usually in a position of authority—supervisors, managers, department heads, company buyers, boards of private foundations, elected officials, military or civic leaders—to endorse or reject the plan. Your proposal must convince these readers that your plan will help them improve their business, save them money, enhance their image, improve customer satisfaction, make the environment safer, or all of these.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3" y="2043864"/>
            <a:ext cx="11038115" cy="3866789"/>
          </a:xfrm>
        </p:spPr>
        <p:txBody>
          <a:bodyPr>
            <a:normAutofit/>
          </a:bodyPr>
          <a:lstStyle/>
          <a:p>
            <a:pPr marL="0" indent="0" algn="just">
              <a:buNone/>
            </a:pPr>
            <a:r>
              <a:rPr lang="en-US" dirty="0"/>
              <a:t>Proposals are written for many purposes and many different audiences. You can write an internal proposal, for example, to your boss, seeking authorization to hire staff, change a procedure, or purchase a new piece of equipment. Or you can write a sales proposal to potential customers, offering a product or a service (such as providing training with new, special firefighting gear or selling an office manager a line of ergonomically designed furniture).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2043864"/>
            <a:ext cx="11242520" cy="3866789"/>
          </a:xfrm>
        </p:spPr>
        <p:txBody>
          <a:bodyPr/>
          <a:lstStyle/>
          <a:p>
            <a:pPr marL="0" indent="0" algn="just">
              <a:buNone/>
            </a:pPr>
            <a:r>
              <a:rPr lang="en-US" dirty="0"/>
              <a:t>Depending on the job, proposals can vary greatly in size and in scope. A formal proposal can be a very long and complex document running into hundreds of pages. A proposal to your employer, however, about redesigning the company website could easily be conveyed in a few pages, the length of a short report. To propose doing a small job for a prospective client—for example, redecorating a waiting room in an accountant’s office—a letter with information on costs, materials, and a timetable might suffice.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36274"/>
            <a:ext cx="11129554" cy="4351338"/>
          </a:xfrm>
        </p:spPr>
        <p:txBody>
          <a:bodyPr>
            <a:normAutofit/>
          </a:bodyPr>
          <a:lstStyle/>
          <a:p>
            <a:pPr marL="0" indent="0" algn="just">
              <a:buNone/>
            </a:pPr>
            <a:r>
              <a:rPr lang="en-US" dirty="0" smtClean="0">
                <a:solidFill>
                  <a:srgbClr val="FF0000"/>
                </a:solidFill>
              </a:rPr>
              <a:t>- Proposals </a:t>
            </a:r>
            <a:r>
              <a:rPr lang="en-US" dirty="0">
                <a:solidFill>
                  <a:srgbClr val="FF0000"/>
                </a:solidFill>
              </a:rPr>
              <a:t>Are Persuasive Plans</a:t>
            </a:r>
          </a:p>
          <a:p>
            <a:pPr marL="0" indent="0" algn="just">
              <a:buNone/>
            </a:pPr>
            <a:r>
              <a:rPr lang="en-US" dirty="0"/>
              <a:t>Proposals, whether large or small, must be highly persuasive to succeed. Without your audience’s approval, your plan will never go into effect, however accurate and important you think it is. Your enthusiasm is not enough to persuade readers; you have to supply hard evidence. Your proposals must convince readers that your plan is relevant, practical, based upon careful research, and designed to benefit the reader and his or her company.</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1703" y="1825625"/>
            <a:ext cx="11038114" cy="4351338"/>
          </a:xfrm>
        </p:spPr>
        <p:txBody>
          <a:bodyPr/>
          <a:lstStyle/>
          <a:p>
            <a:pPr marL="0" indent="0" algn="just">
              <a:buNone/>
            </a:pPr>
            <a:r>
              <a:rPr lang="en-US" dirty="0" smtClean="0">
                <a:solidFill>
                  <a:srgbClr val="FF0000"/>
                </a:solidFill>
              </a:rPr>
              <a:t>- Proposals </a:t>
            </a:r>
            <a:r>
              <a:rPr lang="en-US" dirty="0">
                <a:solidFill>
                  <a:srgbClr val="FF0000"/>
                </a:solidFill>
              </a:rPr>
              <a:t>Frequently Are Collaborative Efforts</a:t>
            </a:r>
          </a:p>
          <a:p>
            <a:pPr marL="0" indent="0" algn="just">
              <a:buNone/>
            </a:pPr>
            <a:r>
              <a:rPr lang="en-US" dirty="0"/>
              <a:t>Like many other examples of business and technical writing, proposals often are the product of teamwork. Even a short in-house proposal is often researched and put together by more than one individual in the company or agency, as Figure 8.8 illustrates.</a:t>
            </a:r>
          </a:p>
          <a:p>
            <a:pPr marL="0" indent="0" algn="just">
              <a:buNone/>
            </a:pPr>
            <a:r>
              <a:rPr lang="en-US" dirty="0"/>
              <a:t>Many times, individual employees will pull together information from their separate areas (such as graphics and design, finance, marketing, technology, transportation, and even legal) and put it into a proposal that each member of the team then reads and revises until the team agrees that the document is ready to be released.</a:t>
            </a:r>
          </a:p>
        </p:txBody>
      </p:sp>
      <p:pic>
        <p:nvPicPr>
          <p:cNvPr id="3" name="Picture 2"/>
          <p:cNvPicPr>
            <a:picLocks noChangeAspect="1"/>
          </p:cNvPicPr>
          <p:nvPr/>
        </p:nvPicPr>
        <p:blipFill>
          <a:blip r:embed="rId2"/>
          <a:stretch>
            <a:fillRect/>
          </a:stretch>
        </p:blipFill>
        <p:spPr>
          <a:xfrm>
            <a:off x="12072675" y="2204822"/>
            <a:ext cx="238650" cy="2709534"/>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pic>
        <p:nvPicPr>
          <p:cNvPr id="5" name="Picture 4"/>
          <p:cNvPicPr>
            <a:picLocks noChangeAspect="1"/>
          </p:cNvPicPr>
          <p:nvPr/>
        </p:nvPicPr>
        <p:blipFill>
          <a:blip r:embed="rId2"/>
          <a:stretch>
            <a:fillRect/>
          </a:stretch>
        </p:blipFill>
        <p:spPr>
          <a:xfrm>
            <a:off x="-108036" y="2204822"/>
            <a:ext cx="238650" cy="2709534"/>
          </a:xfrm>
          <a:prstGeom prst="rect">
            <a:avLst/>
          </a:prstGeom>
        </p:spPr>
      </p:pic>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4"/>
          <a:stretch>
            <a:fillRect/>
          </a:stretch>
        </p:blipFill>
        <p:spPr>
          <a:xfrm>
            <a:off x="2073310" y="6400347"/>
            <a:ext cx="9902229" cy="204838"/>
          </a:xfrm>
          <a:prstGeom prst="rect">
            <a:avLst/>
          </a:prstGeom>
        </p:spPr>
      </p:pic>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135991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8383" y="2049009"/>
            <a:ext cx="10515600" cy="4351338"/>
          </a:xfrm>
        </p:spPr>
        <p:txBody>
          <a:bodyPr>
            <a:normAutofit/>
          </a:bodyPr>
          <a:lstStyle/>
          <a:p>
            <a:pPr marL="0" indent="0" algn="just">
              <a:buNone/>
            </a:pPr>
            <a:r>
              <a:rPr lang="en-US" dirty="0" smtClean="0">
                <a:solidFill>
                  <a:srgbClr val="FF0000"/>
                </a:solidFill>
              </a:rPr>
              <a:t>- Guidelines </a:t>
            </a:r>
            <a:r>
              <a:rPr lang="en-US" dirty="0">
                <a:solidFill>
                  <a:srgbClr val="FF0000"/>
                </a:solidFill>
              </a:rPr>
              <a:t>for Writing a Successful Proposal</a:t>
            </a:r>
          </a:p>
          <a:p>
            <a:pPr marL="0" indent="0" algn="just">
              <a:buNone/>
            </a:pPr>
            <a:r>
              <a:rPr lang="en-US" dirty="0"/>
              <a:t>The following guidelines will help you to persuade your audience to approve your plan. Refer to these guidelines  both before and while you formulate your plan</a:t>
            </a:r>
            <a:r>
              <a:rPr lang="en-US" dirty="0" smtClean="0"/>
              <a:t>.</a:t>
            </a:r>
          </a:p>
          <a:p>
            <a:pPr marL="0" indent="0" algn="just">
              <a:buNone/>
            </a:pPr>
            <a:r>
              <a:rPr lang="en-US" dirty="0"/>
              <a:t>1. Approach writing a proposal as a problem-solving activity.</a:t>
            </a:r>
          </a:p>
          <a:p>
            <a:pPr marL="0" indent="0" algn="just">
              <a:buNone/>
            </a:pPr>
            <a:r>
              <a:rPr lang="en-US" dirty="0"/>
              <a:t>2. Regard your audience as skeptical.</a:t>
            </a:r>
          </a:p>
          <a:p>
            <a:pPr marL="0" indent="0" algn="just">
              <a:buNone/>
            </a:pPr>
            <a:r>
              <a:rPr lang="en-US" dirty="0"/>
              <a:t>3. Research your proposal topic thoroughly</a:t>
            </a:r>
            <a:r>
              <a:rPr lang="en-US" dirty="0" smtClean="0"/>
              <a:t>.</a:t>
            </a: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49009"/>
            <a:ext cx="11011988" cy="4168911"/>
          </a:xfrm>
        </p:spPr>
        <p:txBody>
          <a:bodyPr>
            <a:normAutofit/>
          </a:bodyPr>
          <a:lstStyle/>
          <a:p>
            <a:pPr marL="0" indent="0" algn="just">
              <a:buNone/>
            </a:pPr>
            <a:r>
              <a:rPr lang="en-US" dirty="0"/>
              <a:t>4. Scout out what your competitors are doing.</a:t>
            </a:r>
          </a:p>
          <a:p>
            <a:pPr marL="0" indent="0" algn="just">
              <a:buNone/>
            </a:pPr>
            <a:r>
              <a:rPr lang="en-US" dirty="0"/>
              <a:t>5. Prove that your proposal is workable.</a:t>
            </a:r>
          </a:p>
          <a:p>
            <a:pPr marL="0" indent="0" algn="just">
              <a:buNone/>
            </a:pPr>
            <a:r>
              <a:rPr lang="en-US" dirty="0"/>
              <a:t>6. Be sure your proposal is financially realistic.</a:t>
            </a:r>
          </a:p>
          <a:p>
            <a:pPr marL="0" indent="0" algn="just">
              <a:buNone/>
            </a:pPr>
            <a:r>
              <a:rPr lang="en-US" dirty="0"/>
              <a:t>7. Package your proposal attractively.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5" y="1825625"/>
            <a:ext cx="5808371" cy="4351338"/>
          </a:xfrm>
        </p:spPr>
        <p:txBody>
          <a:bodyPr>
            <a:normAutofit/>
          </a:bodyPr>
          <a:lstStyle/>
          <a:p>
            <a:pPr marL="0" indent="0" algn="just">
              <a:buNone/>
            </a:pPr>
            <a:r>
              <a:rPr lang="en-US" b="1" dirty="0">
                <a:solidFill>
                  <a:srgbClr val="FF0000"/>
                </a:solidFill>
              </a:rPr>
              <a:t>2- Internal </a:t>
            </a:r>
            <a:r>
              <a:rPr lang="en-US" b="1" dirty="0" smtClean="0">
                <a:solidFill>
                  <a:srgbClr val="FF0000"/>
                </a:solidFill>
              </a:rPr>
              <a:t>Proposals:</a:t>
            </a:r>
          </a:p>
          <a:p>
            <a:pPr marL="0" indent="0" algn="just">
              <a:buNone/>
            </a:pPr>
            <a:r>
              <a:rPr lang="en-US" dirty="0"/>
              <a:t>The primary purpose of an internal proposal, such as the one shown in Figure 8.8, is to offer a realistic and constructive plan to help your company run its business more efficiently and economically.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825116" y="6542521"/>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2" name="Picture 1"/>
          <p:cNvPicPr>
            <a:picLocks noChangeAspect="1"/>
          </p:cNvPicPr>
          <p:nvPr/>
        </p:nvPicPr>
        <p:blipFill>
          <a:blip r:embed="rId5"/>
          <a:stretch>
            <a:fillRect/>
          </a:stretch>
        </p:blipFill>
        <p:spPr>
          <a:xfrm>
            <a:off x="6351129" y="1699402"/>
            <a:ext cx="5274814" cy="4477562"/>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108836"/>
            <a:ext cx="11173738" cy="1610200"/>
          </a:xfrm>
          <a:prstGeom prst="rect">
            <a:avLst/>
          </a:prstGeom>
        </p:spPr>
      </p:pic>
      <p:pic>
        <p:nvPicPr>
          <p:cNvPr id="5" name="Picture 4"/>
          <p:cNvPicPr>
            <a:picLocks noChangeAspect="1"/>
          </p:cNvPicPr>
          <p:nvPr/>
        </p:nvPicPr>
        <p:blipFill>
          <a:blip r:embed="rId3"/>
          <a:stretch>
            <a:fillRect/>
          </a:stretch>
        </p:blipFill>
        <p:spPr>
          <a:xfrm>
            <a:off x="541369" y="1644016"/>
            <a:ext cx="5545921" cy="4961169"/>
          </a:xfrm>
          <a:prstGeom prst="rect">
            <a:avLst/>
          </a:prstGeom>
        </p:spPr>
      </p:pic>
      <p:pic>
        <p:nvPicPr>
          <p:cNvPr id="6" name="Picture 5"/>
          <p:cNvPicPr>
            <a:picLocks noChangeAspect="1"/>
          </p:cNvPicPr>
          <p:nvPr/>
        </p:nvPicPr>
        <p:blipFill>
          <a:blip r:embed="rId4"/>
          <a:stretch>
            <a:fillRect/>
          </a:stretch>
        </p:blipFill>
        <p:spPr>
          <a:xfrm>
            <a:off x="6448597" y="1535299"/>
            <a:ext cx="5066498" cy="4865048"/>
          </a:xfrm>
          <a:prstGeom prst="rect">
            <a:avLst/>
          </a:prstGeom>
        </p:spPr>
      </p:pic>
      <p:sp>
        <p:nvSpPr>
          <p:cNvPr id="7" name="TextBox 6"/>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
        <p:nvSpPr>
          <p:cNvPr id="8"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5"/>
          <a:stretch>
            <a:fillRect/>
          </a:stretch>
        </p:blipFill>
        <p:spPr>
          <a:xfrm>
            <a:off x="2007995" y="6601801"/>
            <a:ext cx="9902229" cy="204838"/>
          </a:xfrm>
          <a:prstGeom prst="rect">
            <a:avLst/>
          </a:prstGeom>
        </p:spPr>
      </p:pic>
      <p:pic>
        <p:nvPicPr>
          <p:cNvPr id="10" name="Picture 9"/>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0540572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41370" y="148025"/>
            <a:ext cx="11173738" cy="1610200"/>
          </a:xfrm>
          <a:prstGeom prst="rect">
            <a:avLst/>
          </a:prstGeom>
        </p:spPr>
      </p:pic>
      <p:pic>
        <p:nvPicPr>
          <p:cNvPr id="6" name="Picture 5"/>
          <p:cNvPicPr>
            <a:picLocks noChangeAspect="1"/>
          </p:cNvPicPr>
          <p:nvPr/>
        </p:nvPicPr>
        <p:blipFill>
          <a:blip r:embed="rId3"/>
          <a:stretch>
            <a:fillRect/>
          </a:stretch>
        </p:blipFill>
        <p:spPr>
          <a:xfrm>
            <a:off x="2346542" y="1758225"/>
            <a:ext cx="7563394" cy="4896263"/>
          </a:xfrm>
          <a:prstGeom prst="rect">
            <a:avLst/>
          </a:prstGeom>
        </p:spPr>
      </p:pic>
      <p:sp>
        <p:nvSpPr>
          <p:cNvPr id="7" name="TextBox 6"/>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
        <p:nvSpPr>
          <p:cNvPr id="8"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4"/>
          <a:stretch>
            <a:fillRect/>
          </a:stretch>
        </p:blipFill>
        <p:spPr>
          <a:xfrm>
            <a:off x="1955744" y="6552069"/>
            <a:ext cx="9902229" cy="204838"/>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8862414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8640" y="2049009"/>
            <a:ext cx="10998926" cy="4351338"/>
          </a:xfrm>
        </p:spPr>
        <p:txBody>
          <a:bodyPr/>
          <a:lstStyle/>
          <a:p>
            <a:pPr marL="0" indent="0" algn="just">
              <a:buNone/>
            </a:pPr>
            <a:r>
              <a:rPr lang="en-US" dirty="0"/>
              <a:t>On your job you may discover a better way of doing something or a more efficient way to correct a problem. You believe that your proposed change will save your employer time, money, or further trouble. </a:t>
            </a:r>
          </a:p>
          <a:p>
            <a:pPr marL="0" indent="0" algn="just">
              <a:buNone/>
            </a:pPr>
            <a:r>
              <a:rPr lang="en-US" dirty="0" smtClean="0"/>
              <a:t>Regardless </a:t>
            </a:r>
            <a:r>
              <a:rPr lang="en-US" dirty="0"/>
              <a:t>of who identifies the problem, your proposal, generally speaking, will be an informal, in-house message. A brief (one to three-page) memo, as in Figure 8.8, or even a shorter e-mail, should be appropriate.</a:t>
            </a:r>
          </a:p>
        </p:txBody>
      </p:sp>
      <p:pic>
        <p:nvPicPr>
          <p:cNvPr id="3" name="Picture 2"/>
          <p:cNvPicPr>
            <a:picLocks noChangeAspect="1"/>
          </p:cNvPicPr>
          <p:nvPr/>
        </p:nvPicPr>
        <p:blipFill>
          <a:blip r:embed="rId2"/>
          <a:stretch>
            <a:fillRect/>
          </a:stretch>
        </p:blipFill>
        <p:spPr>
          <a:xfrm>
            <a:off x="12072675" y="2204822"/>
            <a:ext cx="238650" cy="2709534"/>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pic>
        <p:nvPicPr>
          <p:cNvPr id="5" name="Picture 4"/>
          <p:cNvPicPr>
            <a:picLocks noChangeAspect="1"/>
          </p:cNvPicPr>
          <p:nvPr/>
        </p:nvPicPr>
        <p:blipFill>
          <a:blip r:embed="rId2"/>
          <a:stretch>
            <a:fillRect/>
          </a:stretch>
        </p:blipFill>
        <p:spPr>
          <a:xfrm>
            <a:off x="-108036" y="2204822"/>
            <a:ext cx="238650" cy="2709534"/>
          </a:xfrm>
          <a:prstGeom prst="rect">
            <a:avLst/>
          </a:prstGeom>
        </p:spPr>
      </p:pic>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4"/>
          <a:stretch>
            <a:fillRect/>
          </a:stretch>
        </p:blipFill>
        <p:spPr>
          <a:xfrm>
            <a:off x="2073310" y="6400347"/>
            <a:ext cx="9902229" cy="204838"/>
          </a:xfrm>
          <a:prstGeom prst="rect">
            <a:avLst/>
          </a:prstGeom>
        </p:spPr>
      </p:pic>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6953701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11190267" cy="4574722"/>
          </a:xfrm>
        </p:spPr>
        <p:txBody>
          <a:bodyPr>
            <a:normAutofit/>
          </a:bodyPr>
          <a:lstStyle/>
          <a:p>
            <a:pPr marL="0" indent="0" algn="just">
              <a:buNone/>
            </a:pPr>
            <a:r>
              <a:rPr lang="en-US" dirty="0" smtClean="0">
                <a:solidFill>
                  <a:srgbClr val="FF0000"/>
                </a:solidFill>
              </a:rPr>
              <a:t>- Some </a:t>
            </a:r>
            <a:r>
              <a:rPr lang="en-US" dirty="0">
                <a:solidFill>
                  <a:srgbClr val="FF0000"/>
                </a:solidFill>
              </a:rPr>
              <a:t>Common Topics for Internal Proposals</a:t>
            </a:r>
          </a:p>
          <a:p>
            <a:pPr marL="0" indent="0" algn="just">
              <a:buNone/>
            </a:pPr>
            <a:r>
              <a:rPr lang="en-US" b="1" dirty="0"/>
              <a:t>An internal proposal can be written about a variety of topics, including the following:</a:t>
            </a:r>
          </a:p>
          <a:p>
            <a:pPr marL="0" indent="0" algn="just">
              <a:buNone/>
            </a:pPr>
            <a:r>
              <a:rPr lang="en-US" dirty="0"/>
              <a:t>■ purchasing new or more advanced equipment to replace obsolete or inefficient computers, appliances, vehicles, and the like, or upgrading equipment </a:t>
            </a:r>
            <a:r>
              <a:rPr lang="en-US" dirty="0" smtClean="0"/>
              <a:t>technology</a:t>
            </a:r>
          </a:p>
          <a:p>
            <a:pPr marL="0" indent="0" algn="just">
              <a:buNone/>
            </a:pPr>
            <a:r>
              <a:rPr lang="en-US" dirty="0"/>
              <a:t>■ obtaining document security software and offering training sessions to show employees how to use it</a:t>
            </a:r>
          </a:p>
          <a:p>
            <a:pPr marL="0" indent="0" algn="just">
              <a:buNone/>
            </a:pPr>
            <a:r>
              <a:rPr lang="en-US" dirty="0"/>
              <a:t>■ recruiting new employees or retraining current ones on a new technique or process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929619" y="6504850"/>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8317562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510" y="2043864"/>
            <a:ext cx="11190268" cy="4351338"/>
          </a:xfrm>
        </p:spPr>
        <p:txBody>
          <a:bodyPr>
            <a:normAutofit/>
          </a:bodyPr>
          <a:lstStyle/>
          <a:p>
            <a:pPr marL="0" indent="0" algn="just">
              <a:buNone/>
            </a:pPr>
            <a:r>
              <a:rPr lang="en-US" dirty="0"/>
              <a:t>■ eliminating a dangerous condition or reducing an environmental risk to prevent accidents—for employees, customers, or the community at large</a:t>
            </a:r>
          </a:p>
          <a:p>
            <a:pPr marL="0" indent="0" algn="just">
              <a:buNone/>
            </a:pPr>
            <a:r>
              <a:rPr lang="en-US" dirty="0"/>
              <a:t>■ cutting costs—for services, transportation, advertising, etc.</a:t>
            </a:r>
          </a:p>
          <a:p>
            <a:pPr marL="0" indent="0" algn="just">
              <a:buNone/>
            </a:pPr>
            <a:r>
              <a:rPr lang="en-US" dirty="0"/>
              <a:t>■ improving technology/communication within or between departments of a company or agency</a:t>
            </a:r>
          </a:p>
          <a:p>
            <a:pPr marL="0" indent="0" algn="just">
              <a:buNone/>
            </a:pPr>
            <a:r>
              <a:rPr lang="en-US" dirty="0"/>
              <a:t>■ expanding work space or making it greener, more private, ergonomically beneficial to employees, or more inviting to customers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7876778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9119" y="1936274"/>
            <a:ext cx="11025051" cy="4351338"/>
          </a:xfrm>
        </p:spPr>
        <p:txBody>
          <a:bodyPr>
            <a:normAutofit/>
          </a:bodyPr>
          <a:lstStyle/>
          <a:p>
            <a:pPr marL="0" indent="0" algn="just">
              <a:buNone/>
            </a:pPr>
            <a:r>
              <a:rPr lang="en-US" dirty="0" smtClean="0">
                <a:solidFill>
                  <a:srgbClr val="FF0000"/>
                </a:solidFill>
              </a:rPr>
              <a:t>- Following </a:t>
            </a:r>
            <a:r>
              <a:rPr lang="en-US" dirty="0">
                <a:solidFill>
                  <a:srgbClr val="FF0000"/>
                </a:solidFill>
              </a:rPr>
              <a:t>the Proper Chain of Command</a:t>
            </a:r>
          </a:p>
          <a:p>
            <a:pPr marL="0" indent="0" algn="just">
              <a:buNone/>
            </a:pPr>
            <a:r>
              <a:rPr lang="en-US" dirty="0"/>
              <a:t>Writing an internal proposal requires you to be sensitive to office politics. It may be wise first to meet with your boss to see if she or he has already identified the problem or has specific suggestions on how to solve it. If given the go-ahead, then you and your team can provide your boss with a draft and ask for revisions or feedback.</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2866049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5" y="1936274"/>
            <a:ext cx="10985862" cy="4351338"/>
          </a:xfrm>
        </p:spPr>
        <p:txBody>
          <a:bodyPr>
            <a:normAutofit/>
          </a:bodyPr>
          <a:lstStyle/>
          <a:p>
            <a:pPr marL="0" indent="0" algn="just">
              <a:buNone/>
            </a:pPr>
            <a:r>
              <a:rPr lang="en-US" dirty="0" smtClean="0">
                <a:solidFill>
                  <a:srgbClr val="FF0000"/>
                </a:solidFill>
              </a:rPr>
              <a:t>- Ethically </a:t>
            </a:r>
            <a:r>
              <a:rPr lang="en-US" dirty="0">
                <a:solidFill>
                  <a:srgbClr val="FF0000"/>
                </a:solidFill>
              </a:rPr>
              <a:t>Identifying and Resolving Readers’ Problems</a:t>
            </a:r>
          </a:p>
          <a:p>
            <a:pPr marL="0" indent="0" algn="just">
              <a:buNone/>
            </a:pPr>
            <a:r>
              <a:rPr lang="en-US" dirty="0"/>
              <a:t>When you prepare an internal proposal, do not lose sight of the ethical obligations you have and the ways to meet them. </a:t>
            </a:r>
            <a:r>
              <a:rPr lang="en-US" b="1" dirty="0"/>
              <a:t>Here are three important guidelines:</a:t>
            </a:r>
          </a:p>
          <a:p>
            <a:pPr marL="0" indent="0" algn="just">
              <a:buNone/>
            </a:pPr>
            <a:r>
              <a:rPr lang="en-US" b="1" dirty="0"/>
              <a:t>1. Consider the implications of your plan company-wide. </a:t>
            </a:r>
            <a:r>
              <a:rPr lang="en-US" dirty="0"/>
              <a:t>The change you propose (transfers, new schedules or technology, new hires) may have sweeping and potentially disruptive implications in another division of your company.</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886350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2049009"/>
            <a:ext cx="10972800" cy="4351338"/>
          </a:xfrm>
        </p:spPr>
        <p:txBody>
          <a:bodyPr>
            <a:normAutofit/>
          </a:bodyPr>
          <a:lstStyle/>
          <a:p>
            <a:pPr marL="0" indent="0" algn="just">
              <a:buNone/>
            </a:pPr>
            <a:r>
              <a:rPr lang="en-US" dirty="0"/>
              <a:t>2. Keep in mind what impact your change may have for co-workers from cultural traditions other than your own. In addition to speaking with your boss, it would be wise, maybe even mandatory, to consult your human resources director.</a:t>
            </a:r>
          </a:p>
          <a:p>
            <a:pPr marL="0" indent="0" algn="just">
              <a:buNone/>
            </a:pPr>
            <a:r>
              <a:rPr lang="en-US" dirty="0"/>
              <a:t>3. Never submit an internal proposal that offers an idea that you think will work but relies on someone else to supply the specific details on how and when it will work.</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1802257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7678" y="1936274"/>
            <a:ext cx="11207932" cy="4351338"/>
          </a:xfrm>
        </p:spPr>
        <p:txBody>
          <a:bodyPr>
            <a:normAutofit/>
          </a:bodyPr>
          <a:lstStyle/>
          <a:p>
            <a:pPr marL="0" indent="0" algn="just">
              <a:buNone/>
            </a:pPr>
            <a:r>
              <a:rPr lang="en-US" dirty="0" smtClean="0">
                <a:solidFill>
                  <a:srgbClr val="FF0000"/>
                </a:solidFill>
              </a:rPr>
              <a:t>- Organizing </a:t>
            </a:r>
            <a:r>
              <a:rPr lang="en-US" dirty="0">
                <a:solidFill>
                  <a:srgbClr val="FF0000"/>
                </a:solidFill>
              </a:rPr>
              <a:t>Internal Proposals</a:t>
            </a:r>
          </a:p>
          <a:p>
            <a:pPr marL="0" indent="0" algn="just">
              <a:buNone/>
            </a:pPr>
            <a:r>
              <a:rPr lang="en-US" dirty="0"/>
              <a:t>A short internal proposal can follow a relatively straightforward plan of organization, from identifying the problem to solving it. Internal proposals usually contain four parts, as shown in Figure 8.8: </a:t>
            </a:r>
            <a:r>
              <a:rPr lang="en-US" dirty="0">
                <a:solidFill>
                  <a:srgbClr val="FF0000"/>
                </a:solidFill>
              </a:rPr>
              <a:t>purpose</a:t>
            </a:r>
            <a:r>
              <a:rPr lang="en-US" dirty="0"/>
              <a:t>, </a:t>
            </a:r>
            <a:r>
              <a:rPr lang="en-US" dirty="0">
                <a:solidFill>
                  <a:srgbClr val="FF0000"/>
                </a:solidFill>
              </a:rPr>
              <a:t>problem</a:t>
            </a:r>
            <a:r>
              <a:rPr lang="en-US" dirty="0"/>
              <a:t>, </a:t>
            </a:r>
            <a:r>
              <a:rPr lang="en-US" dirty="0">
                <a:solidFill>
                  <a:srgbClr val="FF0000"/>
                </a:solidFill>
              </a:rPr>
              <a:t>solution</a:t>
            </a:r>
            <a:r>
              <a:rPr lang="en-US" dirty="0"/>
              <a:t>, and </a:t>
            </a:r>
            <a:r>
              <a:rPr lang="en-US" dirty="0">
                <a:solidFill>
                  <a:srgbClr val="FF0000"/>
                </a:solidFill>
              </a:rPr>
              <a:t>conclusion</a:t>
            </a:r>
            <a:r>
              <a:rPr lang="en-US" dirty="0"/>
              <a:t>. Refer to this figure as you read the following discussion.</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2787983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A - The </a:t>
            </a:r>
            <a:r>
              <a:rPr lang="en-US" dirty="0">
                <a:solidFill>
                  <a:srgbClr val="FF0000"/>
                </a:solidFill>
              </a:rPr>
              <a:t>Purpose</a:t>
            </a:r>
          </a:p>
          <a:p>
            <a:pPr marL="0" indent="0" algn="just">
              <a:buNone/>
            </a:pPr>
            <a:r>
              <a:rPr lang="en-US" dirty="0"/>
              <a:t>Begin your proposal with a brief statement of why you are writing to your supervisor: “I propose that . . .” State right away why you think a specific change is necessary now. Then, succinctly define the problem and emphasize that your plan, if approved by the reader, will solve that problem</a:t>
            </a:r>
            <a:r>
              <a:rPr lang="en-US" dirty="0" smtClean="0"/>
              <a:t>.</a:t>
            </a:r>
          </a:p>
          <a:p>
            <a:pPr marL="0" indent="0" algn="just">
              <a:buNone/>
            </a:pPr>
            <a:r>
              <a:rPr lang="en-US" dirty="0" smtClean="0">
                <a:solidFill>
                  <a:srgbClr val="FF0000"/>
                </a:solidFill>
              </a:rPr>
              <a:t>B - The </a:t>
            </a:r>
            <a:r>
              <a:rPr lang="en-US" dirty="0">
                <a:solidFill>
                  <a:srgbClr val="FF0000"/>
                </a:solidFill>
              </a:rPr>
              <a:t>Problem</a:t>
            </a:r>
          </a:p>
          <a:p>
            <a:pPr marL="0" indent="0" algn="just">
              <a:buNone/>
            </a:pPr>
            <a:r>
              <a:rPr lang="en-US" dirty="0"/>
              <a:t>Prove that a problem exists. Document its importance for your boss and your company; as a matter of fact, the more you show, with concrete evidence, how the problem affects the boss’s work (and area of supervision), the more likely you are to persuade him or her to act.</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786680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1196" y="1869576"/>
            <a:ext cx="11320897" cy="4351338"/>
          </a:xfrm>
        </p:spPr>
        <p:txBody>
          <a:bodyPr>
            <a:normAutofit/>
          </a:bodyPr>
          <a:lstStyle/>
          <a:p>
            <a:pPr marL="0" indent="0" algn="just">
              <a:buNone/>
            </a:pPr>
            <a:r>
              <a:rPr lang="en-US" dirty="0" smtClean="0">
                <a:solidFill>
                  <a:srgbClr val="FF0000"/>
                </a:solidFill>
              </a:rPr>
              <a:t>- Here </a:t>
            </a:r>
            <a:r>
              <a:rPr lang="en-US" dirty="0">
                <a:solidFill>
                  <a:srgbClr val="FF0000"/>
                </a:solidFill>
              </a:rPr>
              <a:t>are some guidelines for documenting a problem.</a:t>
            </a:r>
          </a:p>
          <a:p>
            <a:pPr marL="0" indent="0" algn="just">
              <a:buNone/>
            </a:pPr>
            <a:r>
              <a:rPr lang="en-US" dirty="0"/>
              <a:t>■ Avoid vague (and unsupported) generalizations.</a:t>
            </a:r>
          </a:p>
          <a:p>
            <a:pPr marL="0" indent="0" algn="just">
              <a:buNone/>
            </a:pPr>
            <a:r>
              <a:rPr lang="en-US" dirty="0"/>
              <a:t>■ Provide quantifiable details about the problem.</a:t>
            </a:r>
          </a:p>
          <a:p>
            <a:pPr marL="0" indent="0" algn="just">
              <a:buNone/>
            </a:pPr>
            <a:r>
              <a:rPr lang="en-US" dirty="0"/>
              <a:t>■ Indicate how many employees (or work hours) are involved or how many customers are inconvenienced or endangered by a procedure or condition.</a:t>
            </a:r>
          </a:p>
          <a:p>
            <a:pPr marL="0" indent="0" algn="just">
              <a:buNone/>
            </a:pPr>
            <a:r>
              <a:rPr lang="en-US" dirty="0"/>
              <a:t>■ Verify how widespread a problem is or how frequently it occurs by citing specific occasions.</a:t>
            </a:r>
          </a:p>
          <a:p>
            <a:pPr marL="0" indent="0" algn="just">
              <a:buNone/>
            </a:pPr>
            <a:r>
              <a:rPr lang="en-US" dirty="0"/>
              <a:t>■ Relate the problem to an organization’s image, corporate mission, or influence (where appropriate).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30614"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981870" y="6517912"/>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1518603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2030685"/>
            <a:ext cx="10896577" cy="4351338"/>
          </a:xfrm>
        </p:spPr>
        <p:txBody>
          <a:bodyPr/>
          <a:lstStyle/>
          <a:p>
            <a:pPr marL="0" indent="0" algn="just">
              <a:buNone/>
            </a:pPr>
            <a:r>
              <a:rPr lang="en-US" dirty="0" smtClean="0">
                <a:solidFill>
                  <a:srgbClr val="FF0000"/>
                </a:solidFill>
              </a:rPr>
              <a:t>C - The </a:t>
            </a:r>
            <a:r>
              <a:rPr lang="en-US" dirty="0">
                <a:solidFill>
                  <a:srgbClr val="FF0000"/>
                </a:solidFill>
              </a:rPr>
              <a:t>Solution or Plan</a:t>
            </a:r>
          </a:p>
          <a:p>
            <a:pPr marL="0" indent="0" algn="just">
              <a:buNone/>
            </a:pPr>
            <a:r>
              <a:rPr lang="en-US" dirty="0"/>
              <a:t>In this section describe how you will make the change you propose and want approved, and then demonstrate the likelihood of its </a:t>
            </a:r>
            <a:r>
              <a:rPr lang="en-US" dirty="0" smtClean="0"/>
              <a:t>success. </a:t>
            </a:r>
            <a:r>
              <a:rPr lang="en-US" dirty="0"/>
              <a:t>Your reader will again expect to find factual evidence. Be specific. Supply details that answer the following questions: (1) Is the plan workable, is it feasible—can it be accomplished here in our office, plant, or region? (2) Is it cost-effective—will it really save us money in the long run and not lead to even greater expenses?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19325"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777496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904887"/>
            <a:ext cx="11116492" cy="4195467"/>
          </a:xfrm>
        </p:spPr>
        <p:txBody>
          <a:bodyPr/>
          <a:lstStyle/>
          <a:p>
            <a:pPr marL="0" indent="0" algn="just">
              <a:buNone/>
            </a:pPr>
            <a:r>
              <a:rPr lang="en-US" dirty="0"/>
              <a:t>To get the reader to say “Yes” to these questions, provide the factual evidence you have gathered as a result of your research. For example, if you propose that your firm buy a new piece of equipment, do the necessary homework to locate the most efficient and cost-effective model available.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731285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2049009"/>
            <a:ext cx="10622280" cy="4351338"/>
          </a:xfrm>
        </p:spPr>
        <p:txBody>
          <a:bodyPr>
            <a:normAutofit/>
          </a:bodyPr>
          <a:lstStyle/>
          <a:p>
            <a:pPr marL="0" indent="0" algn="just">
              <a:buNone/>
            </a:pPr>
            <a:r>
              <a:rPr lang="en-US" dirty="0"/>
              <a:t>■ Supply the dealer’s name, the costs, installation time, types of necessary service and training contracts, and warranties.</a:t>
            </a:r>
          </a:p>
          <a:p>
            <a:pPr marL="0" indent="0" algn="just">
              <a:buNone/>
            </a:pPr>
            <a:r>
              <a:rPr lang="en-US" dirty="0"/>
              <a:t>■ Describe how your firm could use the equipment to obtain better or quicker results in the future.</a:t>
            </a:r>
          </a:p>
          <a:p>
            <a:pPr marL="0" indent="0" algn="just">
              <a:buNone/>
            </a:pPr>
            <a:r>
              <a:rPr lang="en-US" dirty="0"/>
              <a:t>■ Document specific tasks the new equipment can perform more efficiently and economically than the models or types you use now</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6602009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3697" y="2043864"/>
            <a:ext cx="10515600" cy="4351338"/>
          </a:xfrm>
        </p:spPr>
        <p:txBody>
          <a:bodyPr/>
          <a:lstStyle/>
          <a:p>
            <a:pPr marL="0" indent="0" algn="just">
              <a:buNone/>
            </a:pPr>
            <a:r>
              <a:rPr lang="en-US" dirty="0" smtClean="0">
                <a:solidFill>
                  <a:srgbClr val="FF0000"/>
                </a:solidFill>
              </a:rPr>
              <a:t>D - The </a:t>
            </a:r>
            <a:r>
              <a:rPr lang="en-US" dirty="0">
                <a:solidFill>
                  <a:srgbClr val="FF0000"/>
                </a:solidFill>
              </a:rPr>
              <a:t>Conclusion</a:t>
            </a:r>
          </a:p>
          <a:p>
            <a:pPr marL="0" indent="0" algn="just">
              <a:buNone/>
            </a:pPr>
            <a:r>
              <a:rPr lang="en-US" dirty="0"/>
              <a:t>Your conclusion should be short—a paragraph or two at the most. Remind readers that (a) the problem is ongoing and serious, (b) the reason for change is justified and will benefit your organization, and (c) action needs to be taken and by a specified time. Re-emphasize the most important advantages. </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41739727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44076"/>
            <a:ext cx="11399274" cy="4351338"/>
          </a:xfrm>
        </p:spPr>
        <p:txBody>
          <a:bodyPr/>
          <a:lstStyle/>
          <a:p>
            <a:pPr marL="0" indent="0" algn="just">
              <a:buNone/>
            </a:pPr>
            <a:r>
              <a:rPr lang="en-US" b="1" dirty="0">
                <a:solidFill>
                  <a:srgbClr val="FF0000"/>
                </a:solidFill>
              </a:rPr>
              <a:t>3- Sales </a:t>
            </a:r>
            <a:r>
              <a:rPr lang="en-US" b="1" dirty="0" smtClean="0">
                <a:solidFill>
                  <a:srgbClr val="FF0000"/>
                </a:solidFill>
              </a:rPr>
              <a:t>Proposals:</a:t>
            </a:r>
          </a:p>
          <a:p>
            <a:pPr marL="0" indent="0" algn="just">
              <a:buNone/>
            </a:pPr>
            <a:r>
              <a:rPr lang="en-US" dirty="0" smtClean="0"/>
              <a:t>A </a:t>
            </a:r>
            <a:r>
              <a:rPr lang="en-US" dirty="0"/>
              <a:t>sales proposal is the most common type of proposal. Its purpose is to sell your company’s products or services for a set fee. The firm or organization you want to sell your product or services to will issue a request for proposals or bids specifying exactly what it wants done and when, and it will expect you to stay within a clearly defined budget. A short sales proposal is a marketing tool that includes a sales pitch as well as a detailed description of the work  you propose to do. Figure 8.9 contains a sales proposal in response to a company’s request.</a:t>
            </a:r>
            <a:endParaRPr lang="en-US" dirty="0" smtClean="0"/>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3828101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2" name="Picture 1"/>
          <p:cNvPicPr>
            <a:picLocks noChangeAspect="1"/>
          </p:cNvPicPr>
          <p:nvPr/>
        </p:nvPicPr>
        <p:blipFill>
          <a:blip r:embed="rId5"/>
          <a:stretch>
            <a:fillRect/>
          </a:stretch>
        </p:blipFill>
        <p:spPr>
          <a:xfrm>
            <a:off x="130614" y="1678466"/>
            <a:ext cx="5525603" cy="4526391"/>
          </a:xfrm>
          <a:prstGeom prst="rect">
            <a:avLst/>
          </a:prstGeom>
        </p:spPr>
      </p:pic>
      <p:pic>
        <p:nvPicPr>
          <p:cNvPr id="10" name="Picture 9"/>
          <p:cNvPicPr>
            <a:picLocks noChangeAspect="1"/>
          </p:cNvPicPr>
          <p:nvPr/>
        </p:nvPicPr>
        <p:blipFill>
          <a:blip r:embed="rId6"/>
          <a:stretch>
            <a:fillRect/>
          </a:stretch>
        </p:blipFill>
        <p:spPr>
          <a:xfrm>
            <a:off x="6191795" y="1673205"/>
            <a:ext cx="5211454" cy="4531652"/>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2" name="Picture 1"/>
          <p:cNvPicPr>
            <a:picLocks noChangeAspect="1"/>
          </p:cNvPicPr>
          <p:nvPr/>
        </p:nvPicPr>
        <p:blipFill>
          <a:blip r:embed="rId5"/>
          <a:stretch>
            <a:fillRect/>
          </a:stretch>
        </p:blipFill>
        <p:spPr>
          <a:xfrm>
            <a:off x="1920240" y="1823538"/>
            <a:ext cx="8020594" cy="4576809"/>
          </a:xfrm>
          <a:prstGeom prst="rect">
            <a:avLst/>
          </a:prstGeom>
        </p:spPr>
      </p:pic>
    </p:spTree>
    <p:extLst>
      <p:ext uri="{BB962C8B-B14F-4D97-AF65-F5344CB8AC3E}">
        <p14:creationId xmlns:p14="http://schemas.microsoft.com/office/powerpoint/2010/main" val="4239719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83264"/>
            <a:ext cx="10868298" cy="4351338"/>
          </a:xfrm>
        </p:spPr>
        <p:txBody>
          <a:bodyPr/>
          <a:lstStyle/>
          <a:p>
            <a:pPr marL="0" indent="0" algn="just">
              <a:buNone/>
            </a:pPr>
            <a:r>
              <a:rPr lang="en-US" dirty="0" smtClean="0">
                <a:solidFill>
                  <a:srgbClr val="FF0000"/>
                </a:solidFill>
              </a:rPr>
              <a:t>- Knowing </a:t>
            </a:r>
            <a:r>
              <a:rPr lang="en-US" dirty="0">
                <a:solidFill>
                  <a:srgbClr val="FF0000"/>
                </a:solidFill>
              </a:rPr>
              <a:t>Your Audience and Meeting Its Needs</a:t>
            </a:r>
          </a:p>
          <a:p>
            <a:pPr marL="0" indent="0" algn="just">
              <a:buNone/>
            </a:pPr>
            <a:r>
              <a:rPr lang="en-US" dirty="0"/>
              <a:t>Your audience will usually be one or more executives who have the power to approve or reject a proposal. Unlike readers of an internal proposal, your audience for a sales proposal may be even more skeptical since they may not know you or your work. </a:t>
            </a:r>
            <a:r>
              <a:rPr lang="en-US" b="1" dirty="0"/>
              <a:t>You can increase your chances of success by trying to anticipate their questions such as: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9021694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936274"/>
            <a:ext cx="11207932" cy="4351338"/>
          </a:xfrm>
        </p:spPr>
        <p:txBody>
          <a:bodyPr>
            <a:normAutofit/>
          </a:bodyPr>
          <a:lstStyle/>
          <a:p>
            <a:pPr marL="0" indent="0" algn="just">
              <a:buNone/>
            </a:pPr>
            <a:r>
              <a:rPr lang="en-US" dirty="0"/>
              <a:t>■ Does the writer’s firm understand our problem?</a:t>
            </a:r>
          </a:p>
          <a:p>
            <a:pPr marL="0" indent="0" algn="just">
              <a:buNone/>
            </a:pPr>
            <a:r>
              <a:rPr lang="en-US" dirty="0"/>
              <a:t>■ Can the writer’s firm deliver the services it promises?</a:t>
            </a:r>
          </a:p>
          <a:p>
            <a:pPr marL="0" indent="0" algn="just">
              <a:buNone/>
            </a:pPr>
            <a:r>
              <a:rPr lang="en-US" dirty="0"/>
              <a:t>■ Can the job be completed on time?</a:t>
            </a:r>
          </a:p>
          <a:p>
            <a:pPr marL="0" indent="0" algn="just">
              <a:buNone/>
            </a:pPr>
            <a:r>
              <a:rPr lang="en-US" dirty="0"/>
              <a:t>■ Is the budget reasonable and realistic (neither inflated nor too low)?</a:t>
            </a:r>
          </a:p>
          <a:p>
            <a:pPr marL="0" indent="0" algn="just">
              <a:buNone/>
            </a:pPr>
            <a:r>
              <a:rPr lang="en-US" dirty="0"/>
              <a:t>■ What assurances does the writer offer that the job will be done exactly as proposed?</a:t>
            </a:r>
          </a:p>
          <a:p>
            <a:pPr marL="0" indent="0" algn="just">
              <a:buNone/>
            </a:pPr>
            <a:r>
              <a:rPr lang="en-US" dirty="0"/>
              <a:t>■ What are the qualifications the writer’s firm has to get the job done?</a:t>
            </a:r>
          </a:p>
          <a:p>
            <a:pPr marL="0" indent="0" algn="just">
              <a:buNone/>
            </a:pPr>
            <a:r>
              <a:rPr lang="en-US" dirty="0"/>
              <a:t>■ How has the writer demonstrated his or her trustworthiness?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417414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43864"/>
            <a:ext cx="10700657" cy="4351338"/>
          </a:xfrm>
        </p:spPr>
        <p:txBody>
          <a:bodyPr/>
          <a:lstStyle/>
          <a:p>
            <a:pPr marL="0" indent="0" algn="just">
              <a:buNone/>
            </a:pPr>
            <a:r>
              <a:rPr lang="en-US" dirty="0" smtClean="0">
                <a:solidFill>
                  <a:srgbClr val="FF0000"/>
                </a:solidFill>
              </a:rPr>
              <a:t>- Organizing </a:t>
            </a:r>
            <a:r>
              <a:rPr lang="en-US" dirty="0">
                <a:solidFill>
                  <a:srgbClr val="FF0000"/>
                </a:solidFill>
              </a:rPr>
              <a:t>Sales Proposals</a:t>
            </a:r>
          </a:p>
          <a:p>
            <a:pPr marL="0" indent="0" algn="just">
              <a:buNone/>
            </a:pPr>
            <a:r>
              <a:rPr lang="en-US" dirty="0"/>
              <a:t>Most sales proposals include the following elements: introduction, description of the proposed product or service, timetable, costs, qualifications of your company, and conclusion.</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6524893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903504"/>
            <a:ext cx="11129553" cy="4351338"/>
          </a:xfrm>
        </p:spPr>
        <p:txBody>
          <a:bodyPr/>
          <a:lstStyle/>
          <a:p>
            <a:pPr marL="0" indent="0" algn="just">
              <a:buNone/>
            </a:pPr>
            <a:r>
              <a:rPr lang="en-US" dirty="0" smtClean="0">
                <a:solidFill>
                  <a:srgbClr val="FF0000"/>
                </a:solidFill>
              </a:rPr>
              <a:t>A - Introduction</a:t>
            </a:r>
            <a:endParaRPr lang="en-US" dirty="0">
              <a:solidFill>
                <a:srgbClr val="FF0000"/>
              </a:solidFill>
            </a:endParaRPr>
          </a:p>
          <a:p>
            <a:pPr marL="0" indent="0" algn="just">
              <a:buNone/>
            </a:pPr>
            <a:r>
              <a:rPr lang="en-US" dirty="0"/>
              <a:t>The introduction to your sales proposal can be a single paragraph in a short sales proposal or several pages in a more complex one. Basically, your introduction should persuasively prepare readers for everything that follows in your proposal. </a:t>
            </a:r>
            <a:r>
              <a:rPr lang="en-US" b="1" dirty="0"/>
              <a:t>The introduction itself may contain the following sections, </a:t>
            </a:r>
            <a:r>
              <a:rPr lang="en-US" dirty="0"/>
              <a:t>which sometimes may be combined.</a:t>
            </a:r>
          </a:p>
          <a:p>
            <a:pPr marL="0" indent="0" algn="just">
              <a:buNone/>
            </a:pPr>
            <a:r>
              <a:rPr lang="en-US" dirty="0" smtClean="0"/>
              <a:t>1. Statement </a:t>
            </a:r>
            <a:r>
              <a:rPr lang="en-US" dirty="0"/>
              <a:t>of purpose and subject of proposal</a:t>
            </a:r>
            <a:r>
              <a:rPr lang="en-US" dirty="0" smtClean="0"/>
              <a:t>.</a:t>
            </a:r>
          </a:p>
          <a:p>
            <a:pPr marL="0" indent="0" algn="just">
              <a:buNone/>
            </a:pPr>
            <a:r>
              <a:rPr lang="en-US" dirty="0"/>
              <a:t>2. Background of the problem you propose to solve.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5913565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959737" cy="4351338"/>
          </a:xfrm>
        </p:spPr>
        <p:txBody>
          <a:bodyPr>
            <a:normAutofit/>
          </a:bodyPr>
          <a:lstStyle/>
          <a:p>
            <a:pPr marL="0" indent="0" algn="just">
              <a:buNone/>
            </a:pPr>
            <a:r>
              <a:rPr lang="en-US" dirty="0" smtClean="0">
                <a:solidFill>
                  <a:srgbClr val="FF0000"/>
                </a:solidFill>
              </a:rPr>
              <a:t>B - Description </a:t>
            </a:r>
            <a:r>
              <a:rPr lang="en-US" dirty="0">
                <a:solidFill>
                  <a:srgbClr val="FF0000"/>
                </a:solidFill>
              </a:rPr>
              <a:t>of the Proposed Product or Service</a:t>
            </a:r>
          </a:p>
          <a:p>
            <a:pPr marL="0" indent="0" algn="just">
              <a:buNone/>
            </a:pPr>
            <a:r>
              <a:rPr lang="en-US" dirty="0"/>
              <a:t>This section is the heart of your proposal. Before spending their money, customers will demand hard, factual evidence of what you claim can and should be done. </a:t>
            </a:r>
            <a:r>
              <a:rPr lang="en-US" b="1" dirty="0"/>
              <a:t>Here are some points that your proposal should cover.</a:t>
            </a:r>
          </a:p>
          <a:p>
            <a:pPr marL="0" indent="0" algn="just">
              <a:buNone/>
            </a:pPr>
            <a:r>
              <a:rPr lang="en-US" dirty="0" smtClean="0"/>
              <a:t>1. Carefully </a:t>
            </a:r>
            <a:r>
              <a:rPr lang="en-US" dirty="0"/>
              <a:t>show potential customers that your product or service is right for them</a:t>
            </a:r>
            <a:r>
              <a:rPr lang="en-US" dirty="0" smtClean="0"/>
              <a:t>.</a:t>
            </a:r>
          </a:p>
          <a:p>
            <a:pPr marL="0" indent="0" algn="just">
              <a:buNone/>
            </a:pPr>
            <a:r>
              <a:rPr lang="en-US" dirty="0"/>
              <a:t>2. Describe your work in suitable detail.</a:t>
            </a:r>
          </a:p>
          <a:p>
            <a:pPr marL="0" indent="0" algn="just">
              <a:buNone/>
            </a:pPr>
            <a:r>
              <a:rPr lang="en-US" dirty="0"/>
              <a:t>3. Stress any special features, maintenance advantages, warranties, or service benefits</a:t>
            </a:r>
            <a:r>
              <a:rPr lang="en-US" dirty="0" smtClean="0"/>
              <a:t>. </a:t>
            </a: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4969543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25625"/>
            <a:ext cx="11168741" cy="4351338"/>
          </a:xfrm>
        </p:spPr>
        <p:txBody>
          <a:bodyPr/>
          <a:lstStyle/>
          <a:p>
            <a:pPr marL="0" indent="0" algn="just">
              <a:buNone/>
            </a:pPr>
            <a:r>
              <a:rPr lang="en-US" dirty="0" smtClean="0">
                <a:solidFill>
                  <a:srgbClr val="FF0000"/>
                </a:solidFill>
              </a:rPr>
              <a:t>C - Timetable</a:t>
            </a:r>
            <a:endParaRPr lang="en-US" dirty="0">
              <a:solidFill>
                <a:srgbClr val="FF0000"/>
              </a:solidFill>
            </a:endParaRPr>
          </a:p>
          <a:p>
            <a:pPr marL="0" indent="0" algn="just">
              <a:buNone/>
            </a:pPr>
            <a:r>
              <a:rPr lang="en-US" dirty="0"/>
              <a:t>A carefully planned timetable assures readers that you know your job and that you can accomplish it in the deadline set forth in the call for proposals or bids. Your dates should match any listed in a company’s proposal request. </a:t>
            </a:r>
            <a:r>
              <a:rPr lang="en-US" b="1" dirty="0"/>
              <a:t>Provide specific dates to indicate</a:t>
            </a:r>
          </a:p>
          <a:p>
            <a:pPr marL="0" indent="0" algn="just">
              <a:buNone/>
            </a:pPr>
            <a:r>
              <a:rPr lang="en-US" dirty="0"/>
              <a:t>■ when the work will begin</a:t>
            </a:r>
          </a:p>
          <a:p>
            <a:pPr marL="0" indent="0" algn="just">
              <a:buNone/>
            </a:pPr>
            <a:r>
              <a:rPr lang="en-US" dirty="0"/>
              <a:t>■ how the work will be divided into phases or stages</a:t>
            </a:r>
          </a:p>
          <a:p>
            <a:pPr marL="0" indent="0" algn="just">
              <a:buNone/>
            </a:pPr>
            <a:r>
              <a:rPr lang="en-US" dirty="0"/>
              <a:t>■ when you will be finished</a:t>
            </a:r>
          </a:p>
          <a:p>
            <a:pPr marL="0" indent="0" algn="just">
              <a:buNone/>
            </a:pPr>
            <a:r>
              <a:rPr lang="en-US" dirty="0"/>
              <a:t>■ whether any follow-up visits or services are involved</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008586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11281708" cy="4574722"/>
          </a:xfrm>
        </p:spPr>
        <p:txBody>
          <a:bodyPr>
            <a:normAutofit fontScale="92500" lnSpcReduction="10000"/>
          </a:bodyPr>
          <a:lstStyle/>
          <a:p>
            <a:pPr marL="0" indent="0" algn="just">
              <a:buNone/>
            </a:pPr>
            <a:r>
              <a:rPr lang="en-US" dirty="0" smtClean="0">
                <a:solidFill>
                  <a:srgbClr val="FF0000"/>
                </a:solidFill>
              </a:rPr>
              <a:t>D - Costs</a:t>
            </a:r>
            <a:endParaRPr lang="en-US" dirty="0">
              <a:solidFill>
                <a:srgbClr val="FF0000"/>
              </a:solidFill>
            </a:endParaRPr>
          </a:p>
          <a:p>
            <a:pPr marL="0" indent="0" algn="just">
              <a:buNone/>
            </a:pPr>
            <a:r>
              <a:rPr lang="en-US" dirty="0"/>
              <a:t>Make your budget accurate, complete, and convincing. But give customers more than merely the bottom-line cost. Show exactly what readers are getting for their money so that they can determine if everything they need is included. </a:t>
            </a:r>
            <a:r>
              <a:rPr lang="en-US" b="1" dirty="0"/>
              <a:t>Itemize costs for</a:t>
            </a:r>
          </a:p>
          <a:p>
            <a:pPr marL="0" indent="0" algn="just">
              <a:buNone/>
            </a:pPr>
            <a:r>
              <a:rPr lang="en-US" dirty="0"/>
              <a:t>■ specific services </a:t>
            </a:r>
          </a:p>
          <a:p>
            <a:pPr marL="0" indent="0" algn="just">
              <a:buNone/>
            </a:pPr>
            <a:r>
              <a:rPr lang="en-US" dirty="0"/>
              <a:t>■ equipment and materials</a:t>
            </a:r>
          </a:p>
          <a:p>
            <a:pPr marL="0" indent="0" algn="just">
              <a:buNone/>
            </a:pPr>
            <a:r>
              <a:rPr lang="en-US" dirty="0"/>
              <a:t> ■ labor (by the hour or by the job)</a:t>
            </a:r>
          </a:p>
          <a:p>
            <a:pPr marL="0" indent="0" algn="just">
              <a:buNone/>
            </a:pPr>
            <a:r>
              <a:rPr lang="en-US" dirty="0"/>
              <a:t>■ transportation</a:t>
            </a:r>
          </a:p>
          <a:p>
            <a:pPr marL="0" indent="0" algn="just">
              <a:buNone/>
            </a:pPr>
            <a:r>
              <a:rPr lang="en-US" dirty="0"/>
              <a:t>■ travel</a:t>
            </a:r>
          </a:p>
          <a:p>
            <a:pPr marL="0" indent="0" algn="just">
              <a:buNone/>
            </a:pPr>
            <a:r>
              <a:rPr lang="en-US" dirty="0"/>
              <a:t> ■ training</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7809618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43864"/>
            <a:ext cx="10515600" cy="4351338"/>
          </a:xfrm>
        </p:spPr>
        <p:txBody>
          <a:bodyPr>
            <a:normAutofit/>
          </a:bodyPr>
          <a:lstStyle/>
          <a:p>
            <a:pPr marL="0" indent="0" algn="just">
              <a:buNone/>
            </a:pPr>
            <a:r>
              <a:rPr lang="en-US" dirty="0" smtClean="0">
                <a:solidFill>
                  <a:srgbClr val="FF0000"/>
                </a:solidFill>
              </a:rPr>
              <a:t>E - Qualifications </a:t>
            </a:r>
            <a:r>
              <a:rPr lang="en-US" dirty="0">
                <a:solidFill>
                  <a:srgbClr val="FF0000"/>
                </a:solidFill>
              </a:rPr>
              <a:t>of Your Company</a:t>
            </a:r>
          </a:p>
          <a:p>
            <a:pPr marL="0" indent="0" algn="just">
              <a:buNone/>
            </a:pPr>
            <a:r>
              <a:rPr lang="en-US" dirty="0"/>
              <a:t>Emphasize your company’s accomplishments and expertise in providing similar services and/or equipment. Mention the names of a few local firms for whom you have worked that would be able to recommend you and cite any awards or commendations.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0897229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6274"/>
            <a:ext cx="10515600" cy="4351338"/>
          </a:xfrm>
        </p:spPr>
        <p:txBody>
          <a:bodyPr>
            <a:normAutofit/>
          </a:bodyPr>
          <a:lstStyle/>
          <a:p>
            <a:pPr marL="0" indent="0" algn="just">
              <a:buNone/>
            </a:pPr>
            <a:r>
              <a:rPr lang="en-US" dirty="0" smtClean="0">
                <a:solidFill>
                  <a:srgbClr val="FF0000"/>
                </a:solidFill>
              </a:rPr>
              <a:t>F - Conclusion </a:t>
            </a:r>
            <a:r>
              <a:rPr lang="en-US" dirty="0">
                <a:solidFill>
                  <a:srgbClr val="FF0000"/>
                </a:solidFill>
              </a:rPr>
              <a:t>of Proposal</a:t>
            </a:r>
          </a:p>
          <a:p>
            <a:pPr marL="0" indent="0" algn="just">
              <a:buNone/>
            </a:pPr>
            <a:r>
              <a:rPr lang="en-US" dirty="0"/>
              <a:t>This is the “call to action” section of your sales proposal. Encourage your reader to approve your plan by stressing major benefits of your plan. Offer to answer any questions the reader may have. Some proposals end by asking readers to sign and return a copy of the proposal indicating their acceptance.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6936796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2049009"/>
            <a:ext cx="10985863" cy="4025220"/>
          </a:xfrm>
        </p:spPr>
        <p:txBody>
          <a:bodyPr/>
          <a:lstStyle/>
          <a:p>
            <a:pPr marL="0" indent="0" algn="just">
              <a:buNone/>
            </a:pPr>
            <a:r>
              <a:rPr lang="en-US" b="1" dirty="0">
                <a:solidFill>
                  <a:srgbClr val="FF0000"/>
                </a:solidFill>
              </a:rPr>
              <a:t>4- Short Reports and Proposals: Some Final Words:</a:t>
            </a:r>
          </a:p>
          <a:p>
            <a:pPr marL="0" indent="0" algn="just">
              <a:buNone/>
            </a:pPr>
            <a:r>
              <a:rPr lang="en-US" dirty="0"/>
              <a:t>To prepare successful short reports and winning proposals, always remember your reader’s needs, document your information, and write objectively, persuasively, and ethically.</a:t>
            </a:r>
          </a:p>
          <a:p>
            <a:pPr marL="0" indent="0">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4848706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69576"/>
            <a:ext cx="6017377" cy="4443868"/>
          </a:xfrm>
        </p:spPr>
        <p:txBody>
          <a:bodyPr>
            <a:normAutofit/>
          </a:bodyPr>
          <a:lstStyle/>
          <a:p>
            <a:pPr marL="0" indent="0">
              <a:buNone/>
            </a:pPr>
            <a:r>
              <a:rPr lang="en-US" b="1" dirty="0"/>
              <a:t>References: </a:t>
            </a:r>
          </a:p>
          <a:p>
            <a:pPr marL="0" indent="0">
              <a:buNone/>
            </a:pPr>
            <a:endParaRPr lang="en-US" dirty="0"/>
          </a:p>
          <a:p>
            <a:pPr marL="0" indent="0">
              <a:buNone/>
            </a:pPr>
            <a:r>
              <a:rPr lang="en-US" dirty="0"/>
              <a:t>Successful Writing</a:t>
            </a:r>
            <a:r>
              <a:rPr lang="ar-EG" dirty="0"/>
              <a:t> </a:t>
            </a:r>
            <a:r>
              <a:rPr lang="en-US" dirty="0"/>
              <a:t>at Work, Concise </a:t>
            </a:r>
            <a:r>
              <a:rPr lang="en-US" dirty="0" smtClean="0"/>
              <a:t>Third Edition</a:t>
            </a:r>
            <a:r>
              <a:rPr lang="en-US" dirty="0"/>
              <a:t>, </a:t>
            </a:r>
            <a:endParaRPr lang="ar-EG" dirty="0"/>
          </a:p>
          <a:p>
            <a:pPr marL="0" indent="0">
              <a:buNone/>
            </a:pPr>
            <a:r>
              <a:rPr lang="en-US" dirty="0"/>
              <a:t>By: Philip C. Kolin</a:t>
            </a:r>
          </a:p>
          <a:p>
            <a:pPr marL="0" indent="0">
              <a:buNone/>
            </a:pPr>
            <a:r>
              <a:rPr lang="en-US" dirty="0"/>
              <a:t>University of Southern Mississippi</a:t>
            </a:r>
            <a:endParaRPr lang="ar-EG" dirty="0"/>
          </a:p>
          <a:p>
            <a:pPr marL="0" indent="0">
              <a:buNone/>
            </a:pPr>
            <a:endParaRPr lang="ar-EG" b="1" i="1" dirty="0"/>
          </a:p>
          <a:p>
            <a:pPr marL="0" indent="0">
              <a:buNone/>
            </a:pPr>
            <a:r>
              <a:rPr lang="en-US" b="1" dirty="0"/>
              <a:t>Chapter </a:t>
            </a:r>
            <a:r>
              <a:rPr lang="en-US" b="1" dirty="0" smtClean="0"/>
              <a:t>8</a:t>
            </a:r>
            <a:endParaRPr lang="ar-EG" b="1"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903494" y="664433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Picture 9"/>
          <p:cNvPicPr>
            <a:picLocks noChangeAspect="1"/>
          </p:cNvPicPr>
          <p:nvPr/>
        </p:nvPicPr>
        <p:blipFill>
          <a:blip r:embed="rId5"/>
          <a:stretch>
            <a:fillRect/>
          </a:stretch>
        </p:blipFill>
        <p:spPr>
          <a:xfrm>
            <a:off x="6704157" y="1678752"/>
            <a:ext cx="4915515" cy="4825516"/>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1376</TotalTime>
  <Words>2781</Words>
  <Application>Microsoft Office PowerPoint</Application>
  <PresentationFormat>Widescreen</PresentationFormat>
  <Paragraphs>208</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54</cp:revision>
  <dcterms:created xsi:type="dcterms:W3CDTF">2021-08-03T13:03:26Z</dcterms:created>
  <dcterms:modified xsi:type="dcterms:W3CDTF">2022-05-31T06:57:07Z</dcterms:modified>
</cp:coreProperties>
</file>