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575" r:id="rId2"/>
    <p:sldId id="271" r:id="rId3"/>
    <p:sldId id="303" r:id="rId4"/>
    <p:sldId id="313" r:id="rId5"/>
    <p:sldId id="503" r:id="rId6"/>
    <p:sldId id="488" r:id="rId7"/>
    <p:sldId id="487" r:id="rId8"/>
    <p:sldId id="526" r:id="rId9"/>
    <p:sldId id="527" r:id="rId10"/>
    <p:sldId id="528" r:id="rId11"/>
    <p:sldId id="530" r:id="rId12"/>
    <p:sldId id="529" r:id="rId13"/>
    <p:sldId id="517" r:id="rId14"/>
    <p:sldId id="531" r:id="rId15"/>
    <p:sldId id="577" r:id="rId16"/>
    <p:sldId id="579" r:id="rId17"/>
    <p:sldId id="580" r:id="rId18"/>
    <p:sldId id="581" r:id="rId19"/>
    <p:sldId id="582" r:id="rId20"/>
    <p:sldId id="583" r:id="rId21"/>
    <p:sldId id="576" r:id="rId22"/>
    <p:sldId id="585" r:id="rId23"/>
    <p:sldId id="586" r:id="rId24"/>
    <p:sldId id="584" r:id="rId25"/>
    <p:sldId id="532" r:id="rId26"/>
    <p:sldId id="525" r:id="rId27"/>
    <p:sldId id="578" r:id="rId28"/>
    <p:sldId id="533" r:id="rId29"/>
    <p:sldId id="534" r:id="rId30"/>
    <p:sldId id="535" r:id="rId31"/>
    <p:sldId id="537" r:id="rId32"/>
    <p:sldId id="536" r:id="rId33"/>
    <p:sldId id="555" r:id="rId34"/>
    <p:sldId id="556" r:id="rId35"/>
    <p:sldId id="557" r:id="rId36"/>
    <p:sldId id="558" r:id="rId37"/>
    <p:sldId id="559" r:id="rId38"/>
    <p:sldId id="560" r:id="rId39"/>
    <p:sldId id="561" r:id="rId40"/>
    <p:sldId id="562" r:id="rId41"/>
    <p:sldId id="563" r:id="rId42"/>
    <p:sldId id="564" r:id="rId43"/>
    <p:sldId id="565" r:id="rId44"/>
    <p:sldId id="566" r:id="rId45"/>
    <p:sldId id="567" r:id="rId46"/>
    <p:sldId id="568" r:id="rId47"/>
    <p:sldId id="569" r:id="rId48"/>
    <p:sldId id="570" r:id="rId49"/>
    <p:sldId id="571" r:id="rId50"/>
    <p:sldId id="572" r:id="rId51"/>
    <p:sldId id="573" r:id="rId52"/>
    <p:sldId id="574"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5"/>
            <p14:sldId id="271"/>
            <p14:sldId id="303"/>
            <p14:sldId id="313"/>
            <p14:sldId id="503"/>
            <p14:sldId id="488"/>
            <p14:sldId id="487"/>
            <p14:sldId id="526"/>
            <p14:sldId id="527"/>
            <p14:sldId id="528"/>
            <p14:sldId id="530"/>
            <p14:sldId id="529"/>
            <p14:sldId id="517"/>
            <p14:sldId id="531"/>
            <p14:sldId id="577"/>
            <p14:sldId id="579"/>
            <p14:sldId id="580"/>
            <p14:sldId id="581"/>
            <p14:sldId id="582"/>
            <p14:sldId id="583"/>
            <p14:sldId id="576"/>
            <p14:sldId id="585"/>
            <p14:sldId id="586"/>
            <p14:sldId id="584"/>
            <p14:sldId id="532"/>
            <p14:sldId id="525"/>
            <p14:sldId id="578"/>
            <p14:sldId id="533"/>
            <p14:sldId id="534"/>
            <p14:sldId id="535"/>
            <p14:sldId id="537"/>
            <p14:sldId id="536"/>
            <p14:sldId id="555"/>
            <p14:sldId id="556"/>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291" autoAdjust="0"/>
  </p:normalViewPr>
  <p:slideViewPr>
    <p:cSldViewPr snapToGrid="0">
      <p:cViewPr varScale="1">
        <p:scale>
          <a:sx n="72" d="100"/>
          <a:sy n="72" d="100"/>
        </p:scale>
        <p:origin x="58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38821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6362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65067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78946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68448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6.jpeg"/><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4.jpe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5.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6.svg"/><Relationship Id="rId9" Type="http://schemas.openxmlformats.org/officeDocument/2006/relationships/image" Target="../media/image17.png"/></Relationships>
</file>

<file path=ppt/slides/_rels/slide1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5.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6.svg"/><Relationship Id="rId9" Type="http://schemas.openxmlformats.org/officeDocument/2006/relationships/image" Target="../media/image18.emf"/></Relationships>
</file>

<file path=ppt/slides/_rels/slide18.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5.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6.svg"/><Relationship Id="rId9" Type="http://schemas.openxmlformats.org/officeDocument/2006/relationships/image" Target="../media/image19.emf"/></Relationships>
</file>

<file path=ppt/slides/_rels/slide1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5.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6.svg"/><Relationship Id="rId9" Type="http://schemas.openxmlformats.org/officeDocument/2006/relationships/image" Target="../media/image20.emf"/></Relationships>
</file>

<file path=ppt/slides/_rels/slide2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5.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6.svg"/><Relationship Id="rId9" Type="http://schemas.openxmlformats.org/officeDocument/2006/relationships/image" Target="../media/image21.png"/></Relationships>
</file>

<file path=ppt/slides/_rels/slide2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2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5.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22.png"/><Relationship Id="rId4" Type="http://schemas.openxmlformats.org/officeDocument/2006/relationships/image" Target="../media/image16.svg"/><Relationship Id="rId9" Type="http://schemas.openxmlformats.org/officeDocument/2006/relationships/hyperlink" Target="https://slideplayer.com/slide/10363706/"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5.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hyperlink" Target="https://www.simplypsychology.org/qualitative-quantitative.html" TargetMode="External"/><Relationship Id="rId4" Type="http://schemas.openxmlformats.org/officeDocument/2006/relationships/image" Target="../media/image16.svg"/><Relationship Id="rId9" Type="http://schemas.openxmlformats.org/officeDocument/2006/relationships/image" Target="../media/image23.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5.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6.svg"/><Relationship Id="rId9" Type="http://schemas.openxmlformats.org/officeDocument/2006/relationships/image" Target="../media/image24.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5.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6.svg"/><Relationship Id="rId9" Type="http://schemas.openxmlformats.org/officeDocument/2006/relationships/image" Target="../media/image25.png"/></Relationships>
</file>

<file path=ppt/slides/_rels/slide3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5.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6.svg"/><Relationship Id="rId9" Type="http://schemas.openxmlformats.org/officeDocument/2006/relationships/image" Target="../media/image26.png"/></Relationships>
</file>

<file path=ppt/slides/_rels/slide3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5.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6.svg"/><Relationship Id="rId9" Type="http://schemas.openxmlformats.org/officeDocument/2006/relationships/image" Target="../media/image27.emf"/></Relationships>
</file>

<file path=ppt/slides/_rels/slide3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10.svg"/></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10.svg"/></Relationships>
</file>

<file path=ppt/slides/_rels/slide4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5.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6.svg"/><Relationship Id="rId9" Type="http://schemas.openxmlformats.org/officeDocument/2006/relationships/image" Target="../media/image29.pn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5.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6.svg"/><Relationship Id="rId9" Type="http://schemas.openxmlformats.org/officeDocument/2006/relationships/image" Target="../media/image30.pn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5.png"/><Relationship Id="rId7" Type="http://schemas.openxmlformats.org/officeDocument/2006/relationships/image" Target="../media/image4.png"/><Relationship Id="rId2" Type="http://schemas.openxmlformats.org/officeDocument/2006/relationships/image" Target="../media/image34.jpeg"/><Relationship Id="rId1" Type="http://schemas.openxmlformats.org/officeDocument/2006/relationships/slideLayout" Target="../slideLayouts/slideLayout16.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750216"/>
            <a:ext cx="584675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Prepared by Dr. Mona </a:t>
            </a:r>
            <a:r>
              <a:rPr kumimoji="0" lang="en-US" sz="2400" b="0" i="0" u="none" strike="noStrike" kern="1200" cap="none" spc="0" normalizeH="0" baseline="0" noProof="0" dirty="0" err="1">
                <a:ln>
                  <a:noFill/>
                </a:ln>
                <a:solidFill>
                  <a:srgbClr val="2D3956"/>
                </a:solidFill>
                <a:effectLst/>
                <a:uLnTx/>
                <a:uFillTx/>
                <a:latin typeface="Tajawal Medium" panose="00000600000000000000" pitchFamily="2" charset="-78"/>
                <a:ea typeface="+mn-ea"/>
                <a:cs typeface="Tajawal Medium" panose="00000600000000000000" pitchFamily="2" charset="-78"/>
              </a:rPr>
              <a:t>Moustafa</a:t>
            </a:r>
            <a:r>
              <a:rPr kumimoji="0" lang="en-US" sz="24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 Elashry</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345247" y="2150006"/>
            <a:ext cx="5525020"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rPr>
              <a:t>Introduction to Research Methods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Lecture 2</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6965984" y="4796428"/>
            <a:ext cx="4669868" cy="101566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MGM 333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Part 1: Starting the research process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CH1: Major research paradigms (Cont.)</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2672213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287025" cy="584775"/>
          </a:xfrm>
          <a:prstGeom prst="rect">
            <a:avLst/>
          </a:prstGeom>
          <a:noFill/>
        </p:spPr>
        <p:txBody>
          <a:bodyPr wrap="none" rtlCol="0">
            <a:spAutoFit/>
          </a:bodyPr>
          <a:lstStyle/>
          <a:p>
            <a:r>
              <a:rPr lang="en-US" sz="3200" b="1" dirty="0">
                <a:solidFill>
                  <a:srgbClr val="8E5A6D"/>
                </a:solidFill>
                <a:latin typeface="Tajawal Medium" panose="00000600000000000000" pitchFamily="2" charset="-78"/>
                <a:cs typeface="Tajawal Medium" panose="00000600000000000000" pitchFamily="2" charset="-78"/>
              </a:rPr>
              <a:t>Major research paradigms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ajawal Medium" panose="00000600000000000000" pitchFamily="2" charset="-78"/>
                <a:cs typeface="Tajawal Medium" panose="00000600000000000000" pitchFamily="2" charset="-78"/>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rgbClr val="8E5A6D"/>
                </a:solidFill>
                <a:latin typeface="Tajawal Medium" panose="00000600000000000000" pitchFamily="2" charset="-78"/>
                <a:cs typeface="Tajawal Medium" panose="00000600000000000000" pitchFamily="2" charset="-78"/>
              </a:rPr>
              <a:t>01</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6796"/>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451860" cy="769441"/>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Session Outline</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Session Outline</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01</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0AF69927-49DD-57FD-9E95-C0DD2AD2AEAB}"/>
              </a:ext>
            </a:extLst>
          </p:cNvPr>
          <p:cNvSpPr txBox="1"/>
          <p:nvPr/>
        </p:nvSpPr>
        <p:spPr>
          <a:xfrm>
            <a:off x="3385474" y="2431926"/>
            <a:ext cx="4800162" cy="3046988"/>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ZurichBT-RomanExtended"/>
                <a:ea typeface="+mn-ea"/>
                <a:cs typeface="+mn-cs"/>
              </a:rPr>
              <a:t>Research Philosophies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prstClr val="black"/>
                </a:solidFill>
                <a:effectLst/>
                <a:uLnTx/>
                <a:uFillTx/>
                <a:latin typeface="ZurichBT-RomanExtended"/>
                <a:ea typeface="+mn-ea"/>
                <a:cs typeface="+mn-cs"/>
              </a:rPr>
              <a:t>Positivist research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prstClr val="black"/>
                </a:solidFill>
                <a:effectLst/>
                <a:uLnTx/>
                <a:uFillTx/>
                <a:latin typeface="ZurichBT-RomanExtended"/>
                <a:ea typeface="+mn-ea"/>
                <a:cs typeface="+mn-cs"/>
              </a:rPr>
              <a:t>Post-positivism and mixed methods research (MMR)</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prstClr val="black"/>
                </a:solidFill>
                <a:effectLst/>
                <a:uLnTx/>
                <a:uFillTx/>
                <a:latin typeface="ZurichBT-RomanExtended"/>
                <a:ea typeface="+mn-ea"/>
                <a:cs typeface="+mn-cs"/>
              </a:rPr>
              <a:t>Interpretivist research</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prstClr val="black"/>
                </a:solidFill>
                <a:latin typeface="ZurichBT-RomanExtended"/>
              </a:rPr>
              <a:t>Research Outcome</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ZurichBT-RomanExtended"/>
                <a:ea typeface="+mn-ea"/>
                <a:cs typeface="+mn-cs"/>
              </a:rPr>
              <a:t>Research Logic</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prstClr val="black"/>
                </a:solidFill>
                <a:latin typeface="ZurichBT-RomanExtended"/>
              </a:rPr>
              <a:t>Data sources and types</a:t>
            </a:r>
          </a:p>
        </p:txBody>
      </p:sp>
      <p:sp>
        <p:nvSpPr>
          <p:cNvPr id="6" name="TextBox 5">
            <a:extLst>
              <a:ext uri="{FF2B5EF4-FFF2-40B4-BE49-F238E27FC236}">
                <a16:creationId xmlns:a16="http://schemas.microsoft.com/office/drawing/2014/main" id="{D5CDD32C-2AC1-B086-E887-59901B391B21}"/>
              </a:ext>
            </a:extLst>
          </p:cNvPr>
          <p:cNvSpPr txBox="1"/>
          <p:nvPr/>
        </p:nvSpPr>
        <p:spPr>
          <a:xfrm>
            <a:off x="8099894" y="2459504"/>
            <a:ext cx="4452798" cy="1938992"/>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ZurichBT-RomanExtended"/>
                <a:ea typeface="+mn-ea"/>
                <a:cs typeface="+mn-cs"/>
              </a:rPr>
              <a:t>Qualitative or quantitative methodology</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prstClr val="black"/>
                </a:solidFill>
                <a:effectLst/>
                <a:uLnTx/>
                <a:uFillTx/>
                <a:latin typeface="ZurichBT-RomanExtended"/>
                <a:ea typeface="+mn-ea"/>
                <a:cs typeface="+mn-cs"/>
              </a:rPr>
              <a:t>Qualitative research design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prstClr val="black"/>
                </a:solidFill>
                <a:effectLst/>
                <a:uLnTx/>
                <a:uFillTx/>
                <a:latin typeface="ZurichBT-RomanExtended"/>
                <a:ea typeface="+mn-ea"/>
                <a:cs typeface="+mn-cs"/>
              </a:rPr>
              <a:t>Quantitative research design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prstClr val="black"/>
                </a:solidFill>
                <a:effectLst/>
                <a:uLnTx/>
                <a:uFillTx/>
                <a:latin typeface="ZurichBT-RomanExtended"/>
                <a:ea typeface="+mn-ea"/>
                <a:cs typeface="+mn-cs"/>
              </a:rPr>
              <a:t>Mixed methods research</a:t>
            </a: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927037" y="3592919"/>
            <a:ext cx="746525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Research Philosophies</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832526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3539430"/>
          </a:xfrm>
          <a:prstGeom prst="rect">
            <a:avLst/>
          </a:prstGeom>
          <a:noFill/>
        </p:spPr>
        <p:txBody>
          <a:bodyPr wrap="square" rtlCol="0">
            <a:spAutoFit/>
          </a:bodyPr>
          <a:lstStyle/>
          <a:p>
            <a:pPr marL="342900" indent="-342900" algn="just">
              <a:buFont typeface="Arial" panose="020B0604020202020204" pitchFamily="34" charset="0"/>
              <a:buChar char="•"/>
            </a:pPr>
            <a:r>
              <a:rPr lang="en-US" sz="2800" b="1" dirty="0">
                <a:solidFill>
                  <a:srgbClr val="2D3956"/>
                </a:solidFill>
                <a:latin typeface="Tajawal ExtraBold" panose="00000800000000000000" pitchFamily="2" charset="-78"/>
                <a:cs typeface="Tajawal ExtraBold" panose="00000800000000000000" pitchFamily="2" charset="-78"/>
              </a:rPr>
              <a:t>Positivism</a:t>
            </a:r>
            <a:r>
              <a:rPr lang="en-US" sz="2800" dirty="0">
                <a:solidFill>
                  <a:srgbClr val="2D3956"/>
                </a:solidFill>
                <a:latin typeface="Tajawal ExtraBold" panose="00000800000000000000" pitchFamily="2" charset="-78"/>
                <a:cs typeface="Tajawal ExtraBold" panose="00000800000000000000" pitchFamily="2" charset="-78"/>
              </a:rPr>
              <a:t>: </a:t>
            </a:r>
          </a:p>
          <a:p>
            <a:pPr algn="just"/>
            <a:r>
              <a:rPr lang="en-US" sz="2800" dirty="0">
                <a:solidFill>
                  <a:srgbClr val="2D3956"/>
                </a:solidFill>
                <a:latin typeface="Tajawal ExtraBold" panose="00000800000000000000" pitchFamily="2" charset="-78"/>
                <a:cs typeface="Tajawal ExtraBold" panose="00000800000000000000" pitchFamily="2" charset="-78"/>
              </a:rPr>
              <a:t>  Associated with quantitative research</a:t>
            </a:r>
          </a:p>
          <a:p>
            <a:pPr marL="342900" indent="-3429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800" b="1" dirty="0">
                <a:solidFill>
                  <a:srgbClr val="2D3956"/>
                </a:solidFill>
                <a:latin typeface="Tajawal ExtraBold" panose="00000800000000000000" pitchFamily="2" charset="-78"/>
                <a:cs typeface="Tajawal ExtraBold" panose="00000800000000000000" pitchFamily="2" charset="-78"/>
              </a:rPr>
              <a:t>Interpretivist / constructivist</a:t>
            </a:r>
          </a:p>
          <a:p>
            <a:pPr algn="just"/>
            <a:r>
              <a:rPr lang="en-US" sz="2800" dirty="0">
                <a:solidFill>
                  <a:srgbClr val="2D3956"/>
                </a:solidFill>
                <a:latin typeface="Tajawal ExtraBold" panose="00000800000000000000" pitchFamily="2" charset="-78"/>
                <a:cs typeface="Tajawal ExtraBold" panose="00000800000000000000" pitchFamily="2" charset="-78"/>
              </a:rPr>
              <a:t>  Associated with qualitative research </a:t>
            </a:r>
          </a:p>
          <a:p>
            <a:pPr marL="342900" indent="-3429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800" b="1" dirty="0">
                <a:solidFill>
                  <a:srgbClr val="2D3956"/>
                </a:solidFill>
                <a:latin typeface="Tajawal ExtraBold" panose="00000800000000000000" pitchFamily="2" charset="-78"/>
                <a:cs typeface="Tajawal ExtraBold" panose="00000800000000000000" pitchFamily="2" charset="-78"/>
              </a:rPr>
              <a:t>Post-positivism: </a:t>
            </a:r>
          </a:p>
          <a:p>
            <a:pPr algn="just"/>
            <a:r>
              <a:rPr lang="en-US" sz="2800" dirty="0">
                <a:solidFill>
                  <a:srgbClr val="2D3956"/>
                </a:solidFill>
                <a:latin typeface="Tajawal ExtraBold" panose="00000800000000000000" pitchFamily="2" charset="-78"/>
                <a:cs typeface="Tajawal ExtraBold" panose="00000800000000000000" pitchFamily="2" charset="-78"/>
              </a:rPr>
              <a:t>  Mixed methods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Major </a:t>
            </a:r>
            <a:r>
              <a:rPr lang="en-US" sz="2800" b="1" dirty="0">
                <a:solidFill>
                  <a:srgbClr val="2D3956"/>
                </a:solidFill>
                <a:latin typeface="Tajawal ExtraBold" panose="00000800000000000000" pitchFamily="2" charset="-78"/>
                <a:cs typeface="Tajawal ExtraBold" panose="00000800000000000000" pitchFamily="2" charset="-78"/>
              </a:rPr>
              <a:t>P</a:t>
            </a:r>
            <a:r>
              <a:rPr kumimoji="0" lang="en-US" sz="2800" b="1"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aradigms</a:t>
            </a:r>
            <a:endParaRPr lang="en-US" sz="2000" b="1" dirty="0"/>
          </a:p>
        </p:txBody>
      </p:sp>
    </p:spTree>
    <p:extLst>
      <p:ext uri="{BB962C8B-B14F-4D97-AF65-F5344CB8AC3E}">
        <p14:creationId xmlns:p14="http://schemas.microsoft.com/office/powerpoint/2010/main" val="3280319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9" y="999038"/>
            <a:ext cx="12268072" cy="525213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4765" y="1080527"/>
            <a:ext cx="11511375" cy="5262979"/>
          </a:xfrm>
          <a:prstGeom prst="rect">
            <a:avLst/>
          </a:prstGeom>
          <a:noFill/>
        </p:spPr>
        <p:txBody>
          <a:bodyPr wrap="square" rtlCol="0">
            <a:spAutoFit/>
          </a:bodyPr>
          <a:lstStyle/>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Positivists see the world as a collection of observable facts which can be measured. </a:t>
            </a:r>
          </a:p>
          <a:p>
            <a:pPr marL="285750" indent="-28575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algn="just"/>
            <a:r>
              <a:rPr lang="en-US" sz="2400"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Ontological stance </a:t>
            </a:r>
            <a:r>
              <a:rPr lang="en-US" sz="2400" dirty="0">
                <a:solidFill>
                  <a:srgbClr val="2D3956"/>
                </a:solidFill>
                <a:latin typeface="Tajawal ExtraBold" panose="00000800000000000000" pitchFamily="2" charset="-78"/>
                <a:cs typeface="Tajawal ExtraBold" panose="00000800000000000000" pitchFamily="2" charset="-78"/>
              </a:rPr>
              <a:t>- Realism </a:t>
            </a:r>
          </a:p>
          <a:p>
            <a:pPr marL="342900" indent="-342900" algn="just">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  There exists a single, tangible, objective reality. We can understand it through the laws that govern it.      </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algn="just"/>
            <a:r>
              <a:rPr lang="en-US"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Epistemological stance </a:t>
            </a:r>
            <a:r>
              <a:rPr lang="en-US" sz="2400" dirty="0">
                <a:solidFill>
                  <a:srgbClr val="2D3956"/>
                </a:solidFill>
                <a:latin typeface="Tajawal ExtraBold" panose="00000800000000000000" pitchFamily="2" charset="-78"/>
                <a:cs typeface="Tajawal ExtraBold" panose="00000800000000000000" pitchFamily="2" charset="-78"/>
              </a:rPr>
              <a:t>- Objectivist / dualist    </a:t>
            </a:r>
            <a:endParaRPr lang="en-US"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   Objective observation leading to discovery of that reality </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algn="just"/>
            <a:r>
              <a:rPr lang="en-US" sz="2400"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Methodology</a:t>
            </a:r>
            <a:r>
              <a:rPr lang="en-US" sz="2400"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   Experimental, objective observation. </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algn="just"/>
            <a:r>
              <a:rPr lang="en-US" sz="2400"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Purpose</a:t>
            </a:r>
            <a:r>
              <a:rPr lang="en-US" sz="2400"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    predication / control / explanation / verification (1798–1857) (1596-1650)</a:t>
            </a:r>
          </a:p>
          <a:p>
            <a:pPr marL="285750" indent="-28575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Positivism</a:t>
            </a:r>
            <a:endParaRPr lang="en-US" sz="3200" b="1" dirty="0"/>
          </a:p>
        </p:txBody>
      </p:sp>
    </p:spTree>
    <p:extLst>
      <p:ext uri="{BB962C8B-B14F-4D97-AF65-F5344CB8AC3E}">
        <p14:creationId xmlns:p14="http://schemas.microsoft.com/office/powerpoint/2010/main" val="27294633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9" y="999038"/>
            <a:ext cx="12268072" cy="525213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4395" y="1073062"/>
            <a:ext cx="12113616" cy="4832092"/>
          </a:xfrm>
          <a:prstGeom prst="rect">
            <a:avLst/>
          </a:prstGeom>
          <a:noFill/>
        </p:spPr>
        <p:txBody>
          <a:bodyPr wrap="square" rtlCol="0">
            <a:spAutoFit/>
          </a:bodyPr>
          <a:lstStyle/>
          <a:p>
            <a:pPr marL="342900" indent="-342900" algn="ctr">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What can we ‘know’?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 those who are seeking the strict way of truth should not trouble themselves about any object concerning which they cannot have a certainty equal to arithmetic or geometrical demonstration” (Descartes, as cited in Lines, 2001, p. 172). </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If it can’t be counted or measured with certainty then we can never truly know it.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Questions: What? How much? Relationships / casual effect Those best answered with Numerical precision Hypothesis formulation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Positivism</a:t>
            </a:r>
            <a:endParaRPr lang="en-US" sz="3200" b="1" dirty="0"/>
          </a:p>
        </p:txBody>
      </p:sp>
    </p:spTree>
    <p:extLst>
      <p:ext uri="{BB962C8B-B14F-4D97-AF65-F5344CB8AC3E}">
        <p14:creationId xmlns:p14="http://schemas.microsoft.com/office/powerpoint/2010/main" val="41817177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9" y="952846"/>
            <a:ext cx="12268072" cy="560956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40312" y="1056560"/>
            <a:ext cx="12208069" cy="5447645"/>
          </a:xfrm>
          <a:prstGeom prst="rect">
            <a:avLst/>
          </a:prstGeom>
          <a:noFill/>
        </p:spPr>
        <p:txBody>
          <a:bodyPr wrap="square" rtlCol="0">
            <a:spAutoFit/>
          </a:bodyPr>
          <a:lstStyle/>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Post-positivists see the world as a collection of observable facts which can be measured objectively but flawed</a:t>
            </a:r>
          </a:p>
          <a:p>
            <a:pPr marL="285750" indent="-28575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algn="just"/>
            <a:r>
              <a:rPr lang="en-US" sz="2400"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Ontological stance </a:t>
            </a:r>
            <a:r>
              <a:rPr lang="en-US" sz="2400" dirty="0">
                <a:solidFill>
                  <a:srgbClr val="2D3956"/>
                </a:solidFill>
                <a:latin typeface="Tajawal ExtraBold" panose="00000800000000000000" pitchFamily="2" charset="-78"/>
                <a:cs typeface="Tajawal ExtraBold" panose="00000800000000000000" pitchFamily="2" charset="-78"/>
              </a:rPr>
              <a:t>- Critical realism </a:t>
            </a:r>
          </a:p>
          <a:p>
            <a:pPr marL="342900" indent="-342900" algn="just">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Belief in a social reality but acceptance that knowing this reality will always be inhibited by imperfections in detecting its nature. The imperfections are due to human fallibility</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algn="just"/>
            <a:r>
              <a:rPr lang="en-US"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Epistemological stance </a:t>
            </a:r>
            <a:r>
              <a:rPr lang="en-US" sz="2400" dirty="0">
                <a:solidFill>
                  <a:srgbClr val="2D3956"/>
                </a:solidFill>
                <a:latin typeface="Tajawal ExtraBold" panose="00000800000000000000" pitchFamily="2" charset="-78"/>
                <a:cs typeface="Tajawal ExtraBold" panose="00000800000000000000" pitchFamily="2" charset="-78"/>
              </a:rPr>
              <a:t>- modified dualist / objectivist</a:t>
            </a:r>
            <a:endParaRPr lang="en-US"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Acceptance that independence is not possible but objectivity is seen as the goal and demonstrated by external verification</a:t>
            </a:r>
          </a:p>
          <a:p>
            <a:pPr marL="285750" indent="-28575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algn="just"/>
            <a:r>
              <a:rPr lang="en-US" sz="2400"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Methodology-</a:t>
            </a:r>
            <a:r>
              <a:rPr lang="en-US" sz="2400" dirty="0">
                <a:solidFill>
                  <a:srgbClr val="2D3956"/>
                </a:solidFill>
                <a:latin typeface="Tajawal ExtraBold" panose="00000800000000000000" pitchFamily="2" charset="-78"/>
                <a:cs typeface="Tajawal ExtraBold" panose="00000800000000000000" pitchFamily="2" charset="-78"/>
              </a:rPr>
              <a:t> Modified experimental</a:t>
            </a:r>
          </a:p>
          <a:p>
            <a:pPr marL="342900" indent="-342900" algn="just">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   Experimental, objective observation. </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algn="just"/>
            <a:r>
              <a:rPr lang="en-US" sz="2400"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Purpose</a:t>
            </a:r>
            <a:r>
              <a:rPr lang="en-US" sz="2400"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predication / control / explanation / Generalizations</a:t>
            </a: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3799" y="6562410"/>
            <a:ext cx="2167470" cy="314085"/>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Post-positivism</a:t>
            </a:r>
            <a:endParaRPr lang="en-US" sz="3200" b="1" dirty="0"/>
          </a:p>
        </p:txBody>
      </p:sp>
    </p:spTree>
    <p:extLst>
      <p:ext uri="{BB962C8B-B14F-4D97-AF65-F5344CB8AC3E}">
        <p14:creationId xmlns:p14="http://schemas.microsoft.com/office/powerpoint/2010/main" val="34328290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9" y="999038"/>
            <a:ext cx="12268072" cy="525213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4395" y="1073062"/>
            <a:ext cx="12113616" cy="4401205"/>
          </a:xfrm>
          <a:prstGeom prst="rect">
            <a:avLst/>
          </a:prstGeom>
          <a:noFill/>
        </p:spPr>
        <p:txBody>
          <a:bodyPr wrap="square" rtlCol="0">
            <a:spAutoFit/>
          </a:bodyPr>
          <a:lstStyle/>
          <a:p>
            <a:pPr marL="342900" indent="-342900" algn="ctr">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What can we ‘know’?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Very similar to that of Positivism </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What? How much? </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Relationships / casual effect </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Those best answered with Numerical precision </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Hypothesis formulation / falsification </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more ‘qualitative’ notion of ‘interpretation’ is often included in this approach allowing for the possibility of prior knowledge impacting on the perceptions of results.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Post- Positivism</a:t>
            </a:r>
            <a:endParaRPr lang="en-US" sz="3200" b="1" dirty="0"/>
          </a:p>
        </p:txBody>
      </p:sp>
    </p:spTree>
    <p:extLst>
      <p:ext uri="{BB962C8B-B14F-4D97-AF65-F5344CB8AC3E}">
        <p14:creationId xmlns:p14="http://schemas.microsoft.com/office/powerpoint/2010/main" val="7613782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3799" y="809629"/>
            <a:ext cx="12484582" cy="58519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2055" y="837765"/>
            <a:ext cx="12208069" cy="5693866"/>
          </a:xfrm>
          <a:prstGeom prst="rect">
            <a:avLst/>
          </a:prstGeom>
          <a:noFill/>
        </p:spPr>
        <p:txBody>
          <a:bodyPr wrap="square" rtlCol="0">
            <a:spAutoFit/>
          </a:bodyPr>
          <a:lstStyle/>
          <a:p>
            <a:pPr marL="285750" indent="-285750" algn="just">
              <a:buFont typeface="Arial" panose="020B0604020202020204" pitchFamily="34" charset="0"/>
              <a:buChar char="•"/>
            </a:pPr>
            <a:r>
              <a:rPr lang="en-US" sz="2800" b="1" u="sng" dirty="0">
                <a:solidFill>
                  <a:srgbClr val="2D3956"/>
                </a:solidFill>
                <a:latin typeface="Tajawal ExtraBold" panose="00000800000000000000" pitchFamily="2" charset="-78"/>
                <a:cs typeface="Tajawal ExtraBold" panose="00000800000000000000" pitchFamily="2" charset="-78"/>
              </a:rPr>
              <a:t>Interpretivism / Constructivism Interpretivism</a:t>
            </a:r>
            <a:r>
              <a:rPr lang="en-US" sz="2800" dirty="0">
                <a:solidFill>
                  <a:srgbClr val="2D3956"/>
                </a:solidFill>
                <a:latin typeface="Tajawal ExtraBold" panose="00000800000000000000" pitchFamily="2" charset="-78"/>
                <a:cs typeface="Tajawal ExtraBold" panose="00000800000000000000" pitchFamily="2" charset="-78"/>
              </a:rPr>
              <a:t>’ is used as a covering term for a number of approaches to research, </a:t>
            </a:r>
            <a:r>
              <a:rPr lang="en-US" sz="2800" u="sng" dirty="0">
                <a:solidFill>
                  <a:srgbClr val="2D3956"/>
                </a:solidFill>
                <a:latin typeface="Tajawal ExtraBold" panose="00000800000000000000" pitchFamily="2" charset="-78"/>
                <a:cs typeface="Tajawal ExtraBold" panose="00000800000000000000" pitchFamily="2" charset="-78"/>
              </a:rPr>
              <a:t>essentially the areas we are concerned with can be grouped into two distinct groups; </a:t>
            </a:r>
          </a:p>
          <a:p>
            <a:pPr marL="285750" indent="-285750" algn="just" rtl="1">
              <a:buFont typeface="Arial" panose="020B0604020202020204" pitchFamily="34" charset="0"/>
              <a:buChar char="•"/>
            </a:pPr>
            <a:r>
              <a:rPr lang="ar-SA" sz="2800" dirty="0">
                <a:solidFill>
                  <a:srgbClr val="2D3956"/>
                </a:solidFill>
                <a:latin typeface="Tajawal ExtraBold" panose="00000800000000000000" pitchFamily="2" charset="-78"/>
                <a:cs typeface="Tajawal ExtraBold" panose="00000800000000000000" pitchFamily="2" charset="-78"/>
              </a:rPr>
              <a:t>يستخدم التفسير / التفسير البنائية كمصطلح شامل لعدد من مناهج البحث ، ويمكن تجميع المجالات التي نهتم بها في مجموعتين متميزتين ؛</a:t>
            </a: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Ø"/>
            </a:pPr>
            <a:r>
              <a:rPr lang="en-US" sz="2800" b="1" dirty="0">
                <a:solidFill>
                  <a:srgbClr val="2D3956"/>
                </a:solidFill>
                <a:latin typeface="Tajawal ExtraBold" panose="00000800000000000000" pitchFamily="2" charset="-78"/>
                <a:cs typeface="Tajawal ExtraBold" panose="00000800000000000000" pitchFamily="2" charset="-78"/>
              </a:rPr>
              <a:t>‘empirical interpretivism</a:t>
            </a:r>
            <a:r>
              <a:rPr lang="en-US" sz="2800" dirty="0">
                <a:solidFill>
                  <a:srgbClr val="2D3956"/>
                </a:solidFill>
                <a:latin typeface="Tajawal ExtraBold" panose="00000800000000000000" pitchFamily="2" charset="-78"/>
                <a:cs typeface="Tajawal ExtraBold" panose="00000800000000000000" pitchFamily="2" charset="-78"/>
              </a:rPr>
              <a:t>’ (constructivism) dealing with investigation in natural settings of social phenomena </a:t>
            </a:r>
          </a:p>
          <a:p>
            <a:pPr marL="457200" indent="-457200" algn="just" rtl="1">
              <a:buFont typeface="Wingdings" panose="05000000000000000000" pitchFamily="2" charset="2"/>
              <a:buChar char="Ø"/>
            </a:pPr>
            <a:r>
              <a:rPr lang="ar-SA" sz="2800" dirty="0">
                <a:solidFill>
                  <a:srgbClr val="2D3956"/>
                </a:solidFill>
                <a:latin typeface="Tajawal ExtraBold" panose="00000800000000000000" pitchFamily="2" charset="-78"/>
                <a:cs typeface="Tajawal ExtraBold" panose="00000800000000000000" pitchFamily="2" charset="-78"/>
              </a:rPr>
              <a:t>"التفسيرية التجريبية" (البنائية) التي تتناول التحقيق في البيئات الطبيعية للظواهر الاجتماعية</a:t>
            </a: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Ø"/>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Ø"/>
            </a:pPr>
            <a:r>
              <a:rPr lang="en-US" sz="2800" b="1" dirty="0">
                <a:solidFill>
                  <a:srgbClr val="2D3956"/>
                </a:solidFill>
                <a:latin typeface="Tajawal ExtraBold" panose="00000800000000000000" pitchFamily="2" charset="-78"/>
                <a:cs typeface="Tajawal ExtraBold" panose="00000800000000000000" pitchFamily="2" charset="-78"/>
              </a:rPr>
              <a:t>‘critical theory’</a:t>
            </a:r>
            <a:r>
              <a:rPr lang="en-US" sz="2800" dirty="0">
                <a:solidFill>
                  <a:srgbClr val="2D3956"/>
                </a:solidFill>
                <a:latin typeface="Tajawal ExtraBold" panose="00000800000000000000" pitchFamily="2" charset="-78"/>
                <a:cs typeface="Tajawal ExtraBold" panose="00000800000000000000" pitchFamily="2" charset="-78"/>
              </a:rPr>
              <a:t> engaging in ideologically orientated investigation, examining current thought and social structures.</a:t>
            </a:r>
          </a:p>
          <a:p>
            <a:pPr marL="457200" indent="-457200" algn="just" rtl="1">
              <a:buFont typeface="Wingdings" panose="05000000000000000000" pitchFamily="2" charset="2"/>
              <a:buChar char="Ø"/>
            </a:pPr>
            <a:r>
              <a:rPr lang="ar-SA" sz="2800" dirty="0">
                <a:solidFill>
                  <a:srgbClr val="2D3956"/>
                </a:solidFill>
                <a:latin typeface="Tajawal ExtraBold" panose="00000800000000000000" pitchFamily="2" charset="-78"/>
                <a:cs typeface="Tajawal ExtraBold" panose="00000800000000000000" pitchFamily="2" charset="-78"/>
              </a:rPr>
              <a:t>"النظرية النقدية" منخرطة في تحقيق موجه أيديولوجيًا ، ودراسة الفكر الحالي والبنى الاجتماعية.</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3799" y="6562410"/>
            <a:ext cx="2167470" cy="314085"/>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Interpretivism / Constructivism</a:t>
            </a:r>
            <a:endParaRPr lang="en-US" sz="3200" b="1" dirty="0"/>
          </a:p>
        </p:txBody>
      </p:sp>
    </p:spTree>
    <p:extLst>
      <p:ext uri="{BB962C8B-B14F-4D97-AF65-F5344CB8AC3E}">
        <p14:creationId xmlns:p14="http://schemas.microsoft.com/office/powerpoint/2010/main" val="180757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3799" y="837765"/>
            <a:ext cx="12484582" cy="58519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40312" y="1056560"/>
            <a:ext cx="12208069" cy="4985980"/>
          </a:xfrm>
          <a:prstGeom prst="rect">
            <a:avLst/>
          </a:prstGeom>
          <a:noFill/>
        </p:spPr>
        <p:txBody>
          <a:bodyPr wrap="square" rtlCol="0">
            <a:spAutoFit/>
          </a:bodyPr>
          <a:lstStyle/>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algn="just"/>
            <a:r>
              <a:rPr lang="en-US" sz="2400"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Ontological stance </a:t>
            </a:r>
            <a:r>
              <a:rPr lang="en-US" sz="2400" dirty="0">
                <a:solidFill>
                  <a:srgbClr val="2D3956"/>
                </a:solidFill>
                <a:latin typeface="Tajawal ExtraBold" panose="00000800000000000000" pitchFamily="2" charset="-78"/>
                <a:cs typeface="Tajawal ExtraBold" panose="00000800000000000000" pitchFamily="2" charset="-78"/>
              </a:rPr>
              <a:t>- Relativism</a:t>
            </a:r>
          </a:p>
          <a:p>
            <a:pPr marL="342900" indent="-342900" algn="just">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Interpretivists belief that realities are multiple, constructed and holistic, there is no single, tangible reality, instead there are only the complex, multiple realities of the individual.</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algn="just"/>
            <a:r>
              <a:rPr lang="en-US"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Epistemological stance </a:t>
            </a:r>
            <a:r>
              <a:rPr lang="en-US" sz="2400" dirty="0">
                <a:solidFill>
                  <a:srgbClr val="2D3956"/>
                </a:solidFill>
                <a:latin typeface="Tajawal ExtraBold" panose="00000800000000000000" pitchFamily="2" charset="-78"/>
                <a:cs typeface="Tajawal ExtraBold" panose="00000800000000000000" pitchFamily="2" charset="-78"/>
              </a:rPr>
              <a:t>- Transactional / subjectivist:</a:t>
            </a:r>
            <a:endParaRPr lang="en-US"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All descriptions are time and context bound; it is impossible to separate cause from effect as all entities are in a state of simultaneous shaping</a:t>
            </a:r>
          </a:p>
          <a:p>
            <a:pPr marL="285750" indent="-28575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algn="just"/>
            <a:r>
              <a:rPr lang="en-US" sz="2400"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Methodology-</a:t>
            </a:r>
            <a:r>
              <a:rPr lang="en-US" sz="2400" dirty="0">
                <a:solidFill>
                  <a:srgbClr val="2D3956"/>
                </a:solidFill>
                <a:latin typeface="Tajawal ExtraBold" panose="00000800000000000000" pitchFamily="2" charset="-78"/>
                <a:cs typeface="Tajawal ExtraBold" panose="00000800000000000000" pitchFamily="2" charset="-78"/>
              </a:rPr>
              <a:t> Modified experimental</a:t>
            </a:r>
          </a:p>
          <a:p>
            <a:pPr marL="342900" indent="-342900" algn="just">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 Empathetic interaction: Interpretivists take the stance that any research activity will leave the subject of that research in an altered state</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algn="just"/>
            <a:r>
              <a:rPr lang="en-US" sz="2400"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Purpose</a:t>
            </a:r>
            <a:r>
              <a:rPr lang="en-US" sz="2400"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transfer of findings based on contextual applicability:</a:t>
            </a: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3799" y="6562410"/>
            <a:ext cx="2167470" cy="314085"/>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Interpretivism / Constructivism</a:t>
            </a:r>
            <a:endParaRPr lang="en-US" sz="3200" b="1" dirty="0"/>
          </a:p>
        </p:txBody>
      </p:sp>
    </p:spTree>
    <p:extLst>
      <p:ext uri="{BB962C8B-B14F-4D97-AF65-F5344CB8AC3E}">
        <p14:creationId xmlns:p14="http://schemas.microsoft.com/office/powerpoint/2010/main" val="22099246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12192000"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0220B8E3-345F-96FF-EEBA-8FEA4206F39A}"/>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3891776986"/>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927037" y="3592919"/>
            <a:ext cx="746525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Research Outcome</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047903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3799" y="837765"/>
            <a:ext cx="12484582" cy="58519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2055" y="866770"/>
            <a:ext cx="12208069" cy="5755422"/>
          </a:xfrm>
          <a:prstGeom prst="rect">
            <a:avLst/>
          </a:prstGeom>
          <a:noFill/>
        </p:spPr>
        <p:txBody>
          <a:bodyPr wrap="square" rtlCol="0">
            <a:spAutoFit/>
          </a:bodyPr>
          <a:lstStyle/>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Types of Business Research:</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Applied Research</a:t>
            </a:r>
          </a:p>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Basic Research</a:t>
            </a:r>
          </a:p>
          <a:p>
            <a:pPr marL="342900" indent="-3429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The main distinction between applied and basic research:</a:t>
            </a: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Applied research is specifically aimed at solving a currently experienced problem.</a:t>
            </a: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Basic research has a broader objective of generating knowledge and understanding of phenomena and problems that occur in various organizational settings.</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algn="just"/>
            <a:r>
              <a:rPr lang="en-US" sz="2400" dirty="0">
                <a:solidFill>
                  <a:srgbClr val="2D3956"/>
                </a:solidFill>
                <a:latin typeface="Tajawal ExtraBold" panose="00000800000000000000" pitchFamily="2" charset="-78"/>
                <a:cs typeface="Tajawal ExtraBold" panose="00000800000000000000" pitchFamily="2" charset="-78"/>
              </a:rPr>
              <a:t>Both types of research follow the same steps of systematic inquiry to arrive at solutions to problems</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3799" y="6562410"/>
            <a:ext cx="2167470" cy="314085"/>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Outcome</a:t>
            </a:r>
            <a:endParaRPr lang="en-US" sz="3200" b="1" dirty="0"/>
          </a:p>
        </p:txBody>
      </p:sp>
    </p:spTree>
    <p:extLst>
      <p:ext uri="{BB962C8B-B14F-4D97-AF65-F5344CB8AC3E}">
        <p14:creationId xmlns:p14="http://schemas.microsoft.com/office/powerpoint/2010/main" val="28053658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31269" y="51245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3799" y="837765"/>
            <a:ext cx="12484582" cy="58519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81720" y="1417691"/>
            <a:ext cx="11164420" cy="4462760"/>
          </a:xfrm>
          <a:prstGeom prst="rect">
            <a:avLst/>
          </a:prstGeom>
          <a:noFill/>
        </p:spPr>
        <p:txBody>
          <a:bodyPr wrap="square" rtlCol="0">
            <a:spAutoFit/>
          </a:bodyPr>
          <a:lstStyle/>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Deductive reasoning: </a:t>
            </a:r>
            <a:r>
              <a:rPr lang="en-US" sz="2800" dirty="0">
                <a:solidFill>
                  <a:srgbClr val="2D3956"/>
                </a:solidFill>
                <a:latin typeface="Tajawal ExtraBold" panose="00000800000000000000" pitchFamily="2" charset="-78"/>
                <a:cs typeface="Tajawal ExtraBold" panose="00000800000000000000" pitchFamily="2" charset="-78"/>
              </a:rPr>
              <a:t>application of a general theory to a specific case.</a:t>
            </a:r>
          </a:p>
          <a:p>
            <a:pPr algn="just"/>
            <a:r>
              <a:rPr lang="en-US" sz="2400" dirty="0">
                <a:solidFill>
                  <a:srgbClr val="2D3956"/>
                </a:solidFill>
                <a:latin typeface="Tajawal ExtraBold" panose="00000800000000000000" pitchFamily="2" charset="-78"/>
                <a:cs typeface="Tajawal ExtraBold" panose="00000800000000000000" pitchFamily="2" charset="-78"/>
              </a:rPr>
              <a:t>Ex.: Hypothesis testing</a:t>
            </a:r>
          </a:p>
          <a:p>
            <a:pPr marL="342900" indent="-3429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Inductive reasoning: </a:t>
            </a:r>
            <a:r>
              <a:rPr lang="en-US" sz="2800" dirty="0">
                <a:solidFill>
                  <a:srgbClr val="2D3956"/>
                </a:solidFill>
                <a:latin typeface="Tajawal ExtraBold" panose="00000800000000000000" pitchFamily="2" charset="-78"/>
                <a:cs typeface="Tajawal ExtraBold" panose="00000800000000000000" pitchFamily="2" charset="-78"/>
              </a:rPr>
              <a:t>a process where we observe specific phenomena and on this basis arrive at general conclusions</a:t>
            </a:r>
            <a:r>
              <a:rPr lang="en-US" sz="2800" b="1" dirty="0">
                <a:solidFill>
                  <a:srgbClr val="2D3956"/>
                </a:solidFill>
                <a:latin typeface="Tajawal ExtraBold" panose="00000800000000000000" pitchFamily="2" charset="-78"/>
                <a:cs typeface="Tajawal ExtraBold" panose="00000800000000000000" pitchFamily="2" charset="-78"/>
              </a:rPr>
              <a:t>.</a:t>
            </a:r>
          </a:p>
          <a:p>
            <a:pPr algn="just"/>
            <a:r>
              <a:rPr lang="en-US" sz="2400" dirty="0">
                <a:solidFill>
                  <a:srgbClr val="2D3956"/>
                </a:solidFill>
                <a:latin typeface="Tajawal ExtraBold" panose="00000800000000000000" pitchFamily="2" charset="-78"/>
                <a:cs typeface="Tajawal ExtraBold" panose="00000800000000000000" pitchFamily="2" charset="-78"/>
              </a:rPr>
              <a:t>Both inductive and deductive processes are often used in research</a:t>
            </a:r>
          </a:p>
          <a:p>
            <a:pPr marL="342900" indent="-3429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algn="just"/>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3799" y="6562410"/>
            <a:ext cx="2167470" cy="314085"/>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1746736" y="-58802"/>
            <a:ext cx="10983706" cy="954107"/>
          </a:xfrm>
          <a:prstGeom prst="rect">
            <a:avLst/>
          </a:prstGeom>
          <a:noFill/>
        </p:spPr>
        <p:txBody>
          <a:bodyPr wrap="square">
            <a:spAutoFit/>
          </a:bodyPr>
          <a:lstStyle/>
          <a:p>
            <a:pPr algn="ct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Logic</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Deduction </a:t>
            </a:r>
            <a:r>
              <a:rPr kumimoji="0" lang="ar-SA" sz="2400" b="1"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إستنباطي</a:t>
            </a:r>
            <a:r>
              <a:rPr kumimoji="0" lang="ar-SA"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and Induction</a:t>
            </a:r>
            <a:r>
              <a:rPr kumimoji="0" lang="ar-SA" sz="2400" b="1"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إستقرائي</a:t>
            </a:r>
            <a:r>
              <a:rPr kumimoji="0" lang="ar-SA"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Strategy</a:t>
            </a:r>
            <a:endParaRPr lang="en-US" sz="3200" b="1" dirty="0"/>
          </a:p>
        </p:txBody>
      </p:sp>
    </p:spTree>
    <p:extLst>
      <p:ext uri="{BB962C8B-B14F-4D97-AF65-F5344CB8AC3E}">
        <p14:creationId xmlns:p14="http://schemas.microsoft.com/office/powerpoint/2010/main" val="38456677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12192000"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3C2E25DB-6740-F55F-C14B-4B627D40DD86}"/>
              </a:ext>
            </a:extLst>
          </p:cNvPr>
          <p:cNvPicPr>
            <a:picLocks noChangeAspect="1"/>
          </p:cNvPicPr>
          <p:nvPr/>
        </p:nvPicPr>
        <p:blipFill>
          <a:blip r:embed="rId9"/>
          <a:stretch>
            <a:fillRect/>
          </a:stretch>
        </p:blipFill>
        <p:spPr>
          <a:xfrm>
            <a:off x="419986" y="1371505"/>
            <a:ext cx="11199631" cy="4414562"/>
          </a:xfrm>
          <a:prstGeom prst="rect">
            <a:avLst/>
          </a:prstGeom>
        </p:spPr>
      </p:pic>
    </p:spTree>
    <p:extLst>
      <p:ext uri="{BB962C8B-B14F-4D97-AF65-F5344CB8AC3E}">
        <p14:creationId xmlns:p14="http://schemas.microsoft.com/office/powerpoint/2010/main" val="1945796508"/>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12192000"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765A0CAB-5583-8CF1-DDD9-02F60BE3CE91}"/>
              </a:ext>
            </a:extLst>
          </p:cNvPr>
          <p:cNvPicPr>
            <a:picLocks noChangeAspect="1"/>
          </p:cNvPicPr>
          <p:nvPr/>
        </p:nvPicPr>
        <p:blipFill>
          <a:blip r:embed="rId9"/>
          <a:stretch>
            <a:fillRect/>
          </a:stretch>
        </p:blipFill>
        <p:spPr>
          <a:xfrm>
            <a:off x="148663" y="1250126"/>
            <a:ext cx="11894673" cy="4677951"/>
          </a:xfrm>
          <a:prstGeom prst="rect">
            <a:avLst/>
          </a:prstGeom>
        </p:spPr>
      </p:pic>
    </p:spTree>
    <p:extLst>
      <p:ext uri="{BB962C8B-B14F-4D97-AF65-F5344CB8AC3E}">
        <p14:creationId xmlns:p14="http://schemas.microsoft.com/office/powerpoint/2010/main" val="3177465831"/>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12192000"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60FE80EF-D297-CA45-04DE-4071FAF89B4E}"/>
              </a:ext>
            </a:extLst>
          </p:cNvPr>
          <p:cNvPicPr>
            <a:picLocks noChangeAspect="1"/>
          </p:cNvPicPr>
          <p:nvPr/>
        </p:nvPicPr>
        <p:blipFill>
          <a:blip r:embed="rId9"/>
          <a:stretch>
            <a:fillRect/>
          </a:stretch>
        </p:blipFill>
        <p:spPr>
          <a:xfrm>
            <a:off x="51467" y="1428065"/>
            <a:ext cx="12140532" cy="4414561"/>
          </a:xfrm>
          <a:prstGeom prst="rect">
            <a:avLst/>
          </a:prstGeom>
        </p:spPr>
      </p:pic>
    </p:spTree>
    <p:extLst>
      <p:ext uri="{BB962C8B-B14F-4D97-AF65-F5344CB8AC3E}">
        <p14:creationId xmlns:p14="http://schemas.microsoft.com/office/powerpoint/2010/main" val="1696592083"/>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12192000"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C0973404-6D8C-7306-B411-0534F66F037D}"/>
              </a:ext>
            </a:extLst>
          </p:cNvPr>
          <p:cNvPicPr>
            <a:picLocks noChangeAspect="1"/>
          </p:cNvPicPr>
          <p:nvPr/>
        </p:nvPicPr>
        <p:blipFill>
          <a:blip r:embed="rId9"/>
          <a:stretch>
            <a:fillRect/>
          </a:stretch>
        </p:blipFill>
        <p:spPr>
          <a:xfrm>
            <a:off x="396024" y="1350395"/>
            <a:ext cx="11675166" cy="4461846"/>
          </a:xfrm>
          <a:prstGeom prst="rect">
            <a:avLst/>
          </a:prstGeom>
        </p:spPr>
      </p:pic>
    </p:spTree>
    <p:extLst>
      <p:ext uri="{BB962C8B-B14F-4D97-AF65-F5344CB8AC3E}">
        <p14:creationId xmlns:p14="http://schemas.microsoft.com/office/powerpoint/2010/main" val="988289258"/>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927037" y="3592919"/>
            <a:ext cx="746525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b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b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Data sources and types</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924210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3799" y="837765"/>
            <a:ext cx="12484582" cy="58519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81720" y="1417691"/>
            <a:ext cx="11164420" cy="4708981"/>
          </a:xfrm>
          <a:prstGeom prst="rect">
            <a:avLst/>
          </a:prstGeom>
          <a:noFill/>
        </p:spPr>
        <p:txBody>
          <a:bodyPr wrap="square" rtlCol="0">
            <a:spAutoFit/>
          </a:bodyPr>
          <a:lstStyle/>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Secondary data </a:t>
            </a:r>
          </a:p>
          <a:p>
            <a:pPr algn="just"/>
            <a:r>
              <a:rPr lang="en-US" sz="2400" dirty="0">
                <a:solidFill>
                  <a:srgbClr val="2D3956"/>
                </a:solidFill>
                <a:latin typeface="Tajawal ExtraBold" panose="00000800000000000000" pitchFamily="2" charset="-78"/>
                <a:cs typeface="Tajawal ExtraBold" panose="00000800000000000000" pitchFamily="2" charset="-78"/>
              </a:rPr>
              <a:t>The information collected by others for a purpose other than the project at hand, but may be useful for the project….or  Data collected and processed by one researcher and reanalyzed for a different purpose by another researcher </a:t>
            </a:r>
          </a:p>
          <a:p>
            <a:pPr marL="342900" indent="-3429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Primary data </a:t>
            </a: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Original data collected for the purpose of the research problem </a:t>
            </a:r>
          </a:p>
          <a:p>
            <a:pPr algn="just"/>
            <a:r>
              <a:rPr lang="en-US" sz="2000" dirty="0">
                <a:solidFill>
                  <a:srgbClr val="2D3956"/>
                </a:solidFill>
                <a:latin typeface="Tajawal ExtraBold" panose="00000800000000000000" pitchFamily="2" charset="-78"/>
                <a:cs typeface="Tajawal ExtraBold" panose="00000800000000000000" pitchFamily="2" charset="-78"/>
              </a:rPr>
              <a:t>•Observation, questionnaire, interview and tape recording, experiment results </a:t>
            </a:r>
          </a:p>
          <a:p>
            <a:pPr marL="342900" indent="-3429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algn="just"/>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3799" y="6562410"/>
            <a:ext cx="2167470" cy="314085"/>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464179" y="28452"/>
            <a:ext cx="1084752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Types </a:t>
            </a:r>
            <a:r>
              <a:rPr lang="en-US" sz="3200" b="1" dirty="0">
                <a:solidFill>
                  <a:srgbClr val="2D3956"/>
                </a:solidFill>
                <a:latin typeface="Tajawal ExtraBold" panose="00000800000000000000" pitchFamily="2" charset="-78"/>
                <a:cs typeface="Tajawal ExtraBold" panose="00000800000000000000" pitchFamily="2" charset="-78"/>
              </a:rPr>
              <a:t>o</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f Data</a:t>
            </a:r>
            <a:endParaRPr lang="en-US" sz="3200" b="1" dirty="0"/>
          </a:p>
        </p:txBody>
      </p:sp>
    </p:spTree>
    <p:extLst>
      <p:ext uri="{BB962C8B-B14F-4D97-AF65-F5344CB8AC3E}">
        <p14:creationId xmlns:p14="http://schemas.microsoft.com/office/powerpoint/2010/main" val="2724126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3799" y="837765"/>
            <a:ext cx="12484582" cy="58519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23880" y="1689190"/>
            <a:ext cx="11164420" cy="3785652"/>
          </a:xfrm>
          <a:prstGeom prst="rect">
            <a:avLst/>
          </a:prstGeom>
          <a:noFill/>
        </p:spPr>
        <p:txBody>
          <a:bodyPr wrap="square" rtlCol="0">
            <a:spAutoFit/>
          </a:bodyPr>
          <a:lstStyle/>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Internal sources: </a:t>
            </a:r>
            <a:r>
              <a:rPr lang="en-US" sz="2800" dirty="0">
                <a:solidFill>
                  <a:srgbClr val="2D3956"/>
                </a:solidFill>
                <a:latin typeface="Tajawal ExtraBold" panose="00000800000000000000" pitchFamily="2" charset="-78"/>
                <a:cs typeface="Tajawal ExtraBold" panose="00000800000000000000" pitchFamily="2" charset="-78"/>
              </a:rPr>
              <a:t>accounting records, sales data, commercial reports and other miscellaneous records. </a:t>
            </a:r>
          </a:p>
          <a:p>
            <a:pPr marL="342900" indent="-3429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External sources: </a:t>
            </a:r>
            <a:r>
              <a:rPr lang="en-US" sz="2800" dirty="0">
                <a:solidFill>
                  <a:srgbClr val="2D3956"/>
                </a:solidFill>
                <a:latin typeface="Tajawal ExtraBold" panose="00000800000000000000" pitchFamily="2" charset="-78"/>
                <a:cs typeface="Tajawal ExtraBold" panose="00000800000000000000" pitchFamily="2" charset="-78"/>
              </a:rPr>
              <a:t>academic journals, dissertations, thesis, newspapers, books </a:t>
            </a:r>
            <a:r>
              <a:rPr lang="en-US" sz="2800" dirty="0" err="1">
                <a:solidFill>
                  <a:srgbClr val="2D3956"/>
                </a:solidFill>
                <a:latin typeface="Tajawal ExtraBold" panose="00000800000000000000" pitchFamily="2" charset="-78"/>
                <a:cs typeface="Tajawal ExtraBold" panose="00000800000000000000" pitchFamily="2" charset="-78"/>
              </a:rPr>
              <a:t>etc</a:t>
            </a:r>
            <a:r>
              <a:rPr lang="en-US" sz="2800" dirty="0">
                <a:solidFill>
                  <a:srgbClr val="2D3956"/>
                </a:solidFill>
                <a:latin typeface="Tajawal ExtraBold" panose="00000800000000000000" pitchFamily="2" charset="-78"/>
                <a:cs typeface="Tajawal ExtraBold" panose="00000800000000000000" pitchFamily="2" charset="-78"/>
              </a:rPr>
              <a:t> </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algn="just"/>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3799" y="6562410"/>
            <a:ext cx="2167470" cy="314085"/>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464179" y="28452"/>
            <a:ext cx="1084752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Sources of Data</a:t>
            </a:r>
            <a:endParaRPr lang="en-US" sz="3200" b="1" dirty="0"/>
          </a:p>
        </p:txBody>
      </p:sp>
    </p:spTree>
    <p:extLst>
      <p:ext uri="{BB962C8B-B14F-4D97-AF65-F5344CB8AC3E}">
        <p14:creationId xmlns:p14="http://schemas.microsoft.com/office/powerpoint/2010/main" val="32030433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927037" y="3592919"/>
            <a:ext cx="746525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Qualitative or quantitative methodology?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7602922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8474" y="666056"/>
            <a:ext cx="12093526" cy="501245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5" name="TextBox 4">
            <a:extLst>
              <a:ext uri="{FF2B5EF4-FFF2-40B4-BE49-F238E27FC236}">
                <a16:creationId xmlns:a16="http://schemas.microsoft.com/office/drawing/2014/main" id="{62C63C84-C9CA-ACF6-4815-BDFF9254E252}"/>
              </a:ext>
            </a:extLst>
          </p:cNvPr>
          <p:cNvSpPr txBox="1"/>
          <p:nvPr/>
        </p:nvSpPr>
        <p:spPr>
          <a:xfrm>
            <a:off x="3046828" y="5865832"/>
            <a:ext cx="6098344" cy="2616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effectLst/>
                <a:uLnTx/>
                <a:uFillTx/>
                <a:latin typeface="Calibri" panose="020F0502020204030204"/>
                <a:ea typeface="+mn-ea"/>
                <a:cs typeface="+mn-cs"/>
                <a:hlinkClick r:id="rId9"/>
              </a:rPr>
              <a:t>https://slideplayer.com/slide/10363706/</a:t>
            </a:r>
            <a:r>
              <a:rPr kumimoji="0" lang="en-US" sz="1100" b="0" i="0" u="none" strike="noStrike" kern="1200" cap="none" spc="0" normalizeH="0" baseline="0" noProof="0" dirty="0">
                <a:ln>
                  <a:noFill/>
                </a:ln>
                <a:effectLst/>
                <a:uLnTx/>
                <a:uFillTx/>
                <a:latin typeface="Calibri" panose="020F0502020204030204"/>
                <a:ea typeface="+mn-ea"/>
                <a:cs typeface="+mn-cs"/>
              </a:rPr>
              <a:t> </a:t>
            </a:r>
            <a:endParaRPr kumimoji="0" lang="id-ID" sz="1100" b="0" i="0" u="none" strike="noStrike" kern="1200" cap="none" spc="0" normalizeH="0" baseline="0" noProof="0" dirty="0">
              <a:ln>
                <a:noFill/>
              </a:ln>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71A75F6-F3A0-BAD5-8A47-7D975C3B72CF}"/>
              </a:ext>
            </a:extLst>
          </p:cNvPr>
          <p:cNvPicPr>
            <a:picLocks noChangeAspect="1"/>
          </p:cNvPicPr>
          <p:nvPr/>
        </p:nvPicPr>
        <p:blipFill rotWithShape="1">
          <a:blip r:embed="rId10"/>
          <a:srcRect l="5641" t="5449" r="8146" b="5986"/>
          <a:stretch/>
        </p:blipFill>
        <p:spPr>
          <a:xfrm>
            <a:off x="280308" y="755441"/>
            <a:ext cx="11507647" cy="4787230"/>
          </a:xfrm>
          <a:prstGeom prst="rect">
            <a:avLst/>
          </a:prstGeom>
        </p:spPr>
      </p:pic>
    </p:spTree>
    <p:extLst>
      <p:ext uri="{BB962C8B-B14F-4D97-AF65-F5344CB8AC3E}">
        <p14:creationId xmlns:p14="http://schemas.microsoft.com/office/powerpoint/2010/main" val="3822057999"/>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902344"/>
            <a:ext cx="11911692" cy="519003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875704"/>
            <a:ext cx="11665832" cy="5632311"/>
          </a:xfrm>
          <a:prstGeom prst="rect">
            <a:avLst/>
          </a:prstGeom>
          <a:noFill/>
        </p:spPr>
        <p:txBody>
          <a:bodyPr wrap="square" rtlCol="0">
            <a:spAutoFit/>
          </a:bodyPr>
          <a:lstStyle/>
          <a:p>
            <a:pPr marL="285750" indent="-285750" algn="just">
              <a:buFont typeface="Arial" panose="020B0604020202020204" pitchFamily="34" charset="0"/>
              <a:buChar char="•"/>
            </a:pPr>
            <a:r>
              <a:rPr lang="en-US" sz="2400" b="1" dirty="0">
                <a:solidFill>
                  <a:srgbClr val="2D3956"/>
                </a:solidFill>
                <a:latin typeface="Tajawal ExtraBold" panose="00000800000000000000" pitchFamily="2" charset="-78"/>
                <a:cs typeface="Tajawal ExtraBold" panose="00000800000000000000" pitchFamily="2" charset="-78"/>
              </a:rPr>
              <a:t>Research methodology: </a:t>
            </a:r>
            <a:r>
              <a:rPr lang="en-US" sz="2400" dirty="0">
                <a:solidFill>
                  <a:srgbClr val="2D3956"/>
                </a:solidFill>
                <a:latin typeface="Tajawal ExtraBold" panose="00000800000000000000" pitchFamily="2" charset="-78"/>
                <a:cs typeface="Tajawal ExtraBold" panose="00000800000000000000" pitchFamily="2" charset="-78"/>
              </a:rPr>
              <a:t>This is the theoretical perspective of the research, that is the overall nature of the research activity.</a:t>
            </a:r>
          </a:p>
          <a:p>
            <a:pPr marL="285750" indent="-285750" algn="just">
              <a:buFont typeface="Arial" panose="020B0604020202020204" pitchFamily="34" charset="0"/>
              <a:buChar char="•"/>
            </a:pPr>
            <a:endParaRPr lang="en-US" sz="2400" b="1"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400" b="1" dirty="0">
                <a:solidFill>
                  <a:srgbClr val="2D3956"/>
                </a:solidFill>
                <a:latin typeface="Tajawal ExtraBold" panose="00000800000000000000" pitchFamily="2" charset="-78"/>
                <a:cs typeface="Tajawal ExtraBold" panose="00000800000000000000" pitchFamily="2" charset="-78"/>
              </a:rPr>
              <a:t>Research method</a:t>
            </a:r>
            <a:r>
              <a:rPr lang="en-US" sz="2400" dirty="0">
                <a:solidFill>
                  <a:srgbClr val="2D3956"/>
                </a:solidFill>
                <a:latin typeface="Tajawal ExtraBold" panose="00000800000000000000" pitchFamily="2" charset="-78"/>
                <a:cs typeface="Tajawal ExtraBold" panose="00000800000000000000" pitchFamily="2" charset="-78"/>
              </a:rPr>
              <a:t>: This is the bounded system created by the researcher to engage in empirical investigation, the overall approach, often referred to as a ‘strategy.’ </a:t>
            </a:r>
          </a:p>
          <a:p>
            <a:pPr marL="285750" indent="-28575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400" b="1" dirty="0">
                <a:solidFill>
                  <a:srgbClr val="2D3956"/>
                </a:solidFill>
                <a:latin typeface="Tajawal ExtraBold" panose="00000800000000000000" pitchFamily="2" charset="-78"/>
                <a:cs typeface="Tajawal ExtraBold" panose="00000800000000000000" pitchFamily="2" charset="-78"/>
              </a:rPr>
              <a:t>Research techniques</a:t>
            </a:r>
            <a:r>
              <a:rPr lang="en-US" sz="2400" dirty="0">
                <a:solidFill>
                  <a:srgbClr val="2D3956"/>
                </a:solidFill>
                <a:latin typeface="Tajawal ExtraBold" panose="00000800000000000000" pitchFamily="2" charset="-78"/>
                <a:cs typeface="Tajawal ExtraBold" panose="00000800000000000000" pitchFamily="2" charset="-78"/>
              </a:rPr>
              <a:t>: These are the individual data collection techniques applied within the method. The most obvious example of lack of distinction between method and techniques is the use of the terms ‘survey’ and ‘questionnaire’; very often the two are used interchangeably within the research methods literature. </a:t>
            </a:r>
          </a:p>
          <a:p>
            <a:pPr marL="285750" indent="-28575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400" b="1" dirty="0">
                <a:solidFill>
                  <a:srgbClr val="2D3956"/>
                </a:solidFill>
                <a:latin typeface="Tajawal ExtraBold" panose="00000800000000000000" pitchFamily="2" charset="-78"/>
                <a:cs typeface="Tajawal ExtraBold" panose="00000800000000000000" pitchFamily="2" charset="-78"/>
              </a:rPr>
              <a:t>Research instrument</a:t>
            </a:r>
            <a:r>
              <a:rPr lang="en-US" sz="2400" dirty="0">
                <a:solidFill>
                  <a:srgbClr val="2D3956"/>
                </a:solidFill>
                <a:latin typeface="Tajawal ExtraBold" panose="00000800000000000000" pitchFamily="2" charset="-78"/>
                <a:cs typeface="Tajawal ExtraBold" panose="00000800000000000000" pitchFamily="2" charset="-78"/>
              </a:rPr>
              <a:t>: This is the devise that is designed or trained to collect the data necessary to provide insight or offer answers to the questions being asked.</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326342"/>
            <a:ext cx="2167470" cy="309233"/>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70E3D6B-C162-35FC-264E-8097DC21CFEE}"/>
              </a:ext>
            </a:extLst>
          </p:cNvPr>
          <p:cNvSpPr txBox="1"/>
          <p:nvPr/>
        </p:nvSpPr>
        <p:spPr>
          <a:xfrm>
            <a:off x="2839330" y="26432"/>
            <a:ext cx="6513340" cy="584775"/>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Definitions</a:t>
            </a:r>
          </a:p>
        </p:txBody>
      </p:sp>
    </p:spTree>
    <p:extLst>
      <p:ext uri="{BB962C8B-B14F-4D97-AF65-F5344CB8AC3E}">
        <p14:creationId xmlns:p14="http://schemas.microsoft.com/office/powerpoint/2010/main" val="28095286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12192000"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17AC157-5FD5-0FF5-455D-BB120A6A806A}"/>
              </a:ext>
            </a:extLst>
          </p:cNvPr>
          <p:cNvPicPr>
            <a:picLocks noChangeAspect="1"/>
          </p:cNvPicPr>
          <p:nvPr/>
        </p:nvPicPr>
        <p:blipFill rotWithShape="1">
          <a:blip r:embed="rId9"/>
          <a:srcRect l="7166" t="23589" r="9150" b="7304"/>
          <a:stretch/>
        </p:blipFill>
        <p:spPr>
          <a:xfrm>
            <a:off x="2037471" y="1428065"/>
            <a:ext cx="8117058" cy="4384176"/>
          </a:xfrm>
          <a:prstGeom prst="rect">
            <a:avLst/>
          </a:prstGeom>
        </p:spPr>
      </p:pic>
      <p:sp>
        <p:nvSpPr>
          <p:cNvPr id="5" name="TextBox 4">
            <a:extLst>
              <a:ext uri="{FF2B5EF4-FFF2-40B4-BE49-F238E27FC236}">
                <a16:creationId xmlns:a16="http://schemas.microsoft.com/office/drawing/2014/main" id="{2E712C64-D5F2-59C6-BC41-8A6298A537CB}"/>
              </a:ext>
            </a:extLst>
          </p:cNvPr>
          <p:cNvSpPr txBox="1"/>
          <p:nvPr/>
        </p:nvSpPr>
        <p:spPr>
          <a:xfrm>
            <a:off x="2626179" y="11359"/>
            <a:ext cx="7419884" cy="523220"/>
          </a:xfrm>
          <a:prstGeom prst="rect">
            <a:avLst/>
          </a:prstGeom>
          <a:noFill/>
        </p:spPr>
        <p:txBody>
          <a:bodyPr wrap="square">
            <a:spAutoFit/>
          </a:bodyPr>
          <a:lstStyle/>
          <a:p>
            <a:r>
              <a:rPr lang="en-US" sz="2800" b="1" dirty="0"/>
              <a:t>Qualitative or quantitative methodology?</a:t>
            </a:r>
          </a:p>
        </p:txBody>
      </p:sp>
      <p:sp>
        <p:nvSpPr>
          <p:cNvPr id="7" name="TextBox 6">
            <a:extLst>
              <a:ext uri="{FF2B5EF4-FFF2-40B4-BE49-F238E27FC236}">
                <a16:creationId xmlns:a16="http://schemas.microsoft.com/office/drawing/2014/main" id="{69676698-9AF5-6133-F706-CAE727CE1740}"/>
              </a:ext>
            </a:extLst>
          </p:cNvPr>
          <p:cNvSpPr txBox="1"/>
          <p:nvPr/>
        </p:nvSpPr>
        <p:spPr>
          <a:xfrm>
            <a:off x="2835463" y="5974282"/>
            <a:ext cx="7715305" cy="369332"/>
          </a:xfrm>
          <a:prstGeom prst="rect">
            <a:avLst/>
          </a:prstGeom>
          <a:noFill/>
        </p:spPr>
        <p:txBody>
          <a:bodyPr wrap="square">
            <a:spAutoFit/>
          </a:bodyPr>
          <a:lstStyle/>
          <a:p>
            <a:r>
              <a:rPr lang="en-US" dirty="0">
                <a:hlinkClick r:id="rId10"/>
              </a:rPr>
              <a:t>https://www.simplypsychology.org/qualitative-quantitative.html</a:t>
            </a:r>
            <a:r>
              <a:rPr lang="en-US" dirty="0"/>
              <a:t> </a:t>
            </a:r>
          </a:p>
        </p:txBody>
      </p:sp>
    </p:spTree>
    <p:extLst>
      <p:ext uri="{BB962C8B-B14F-4D97-AF65-F5344CB8AC3E}">
        <p14:creationId xmlns:p14="http://schemas.microsoft.com/office/powerpoint/2010/main" val="2698165897"/>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26317" y="1610569"/>
            <a:ext cx="9345750"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Quantitative research begins with a theoretical framework established from the literature review a hypothesis will emerge and the variables within that hypothesis can be identified. </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The notion of a hypothesis can also be translated into research aims and objectives it is only compulsory to have a hypothesis when true experimental research is chosen as the method select the most appropriate research method calculate the sample and design the data collection within that method. </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3052482" y="60339"/>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Quantitative research </a:t>
            </a:r>
            <a:endParaRPr lang="en-US" sz="3200" b="1" dirty="0"/>
          </a:p>
        </p:txBody>
      </p:sp>
    </p:spTree>
    <p:extLst>
      <p:ext uri="{BB962C8B-B14F-4D97-AF65-F5344CB8AC3E}">
        <p14:creationId xmlns:p14="http://schemas.microsoft.com/office/powerpoint/2010/main" val="37649500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26317" y="1610569"/>
            <a:ext cx="9345750" cy="3108543"/>
          </a:xfrm>
          <a:prstGeom prst="rect">
            <a:avLst/>
          </a:prstGeom>
          <a:noFill/>
        </p:spPr>
        <p:txBody>
          <a:bodyPr wrap="square" rtlCol="0">
            <a:spAutoFit/>
          </a:bodyPr>
          <a:lstStyle/>
          <a:p>
            <a:pPr marL="342900" indent="-3429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Once data collection is complete it is then time to process and analyze the data. </a:t>
            </a:r>
          </a:p>
          <a:p>
            <a:pPr marL="342900" indent="-3429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With data analysis complete the researcher then has the ‘evidence’ to either falsify or support the hypothesis.</a:t>
            </a:r>
          </a:p>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3052482" y="60339"/>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Quantitative research </a:t>
            </a:r>
            <a:endParaRPr lang="en-US" sz="3200" b="1" dirty="0"/>
          </a:p>
        </p:txBody>
      </p:sp>
    </p:spTree>
    <p:extLst>
      <p:ext uri="{BB962C8B-B14F-4D97-AF65-F5344CB8AC3E}">
        <p14:creationId xmlns:p14="http://schemas.microsoft.com/office/powerpoint/2010/main" val="6086507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12192000"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93921356-0E16-819B-EA86-798F2A092CAE}"/>
              </a:ext>
            </a:extLst>
          </p:cNvPr>
          <p:cNvPicPr>
            <a:picLocks noChangeAspect="1"/>
          </p:cNvPicPr>
          <p:nvPr/>
        </p:nvPicPr>
        <p:blipFill rotWithShape="1">
          <a:blip r:embed="rId9"/>
          <a:srcRect t="6200" r="10359" b="11871"/>
          <a:stretch/>
        </p:blipFill>
        <p:spPr>
          <a:xfrm>
            <a:off x="0" y="0"/>
            <a:ext cx="12192000" cy="5812241"/>
          </a:xfrm>
          <a:prstGeom prst="rect">
            <a:avLst/>
          </a:prstGeom>
        </p:spPr>
      </p:pic>
    </p:spTree>
    <p:extLst>
      <p:ext uri="{BB962C8B-B14F-4D97-AF65-F5344CB8AC3E}">
        <p14:creationId xmlns:p14="http://schemas.microsoft.com/office/powerpoint/2010/main" val="2358542805"/>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854350"/>
            <a:ext cx="11946140" cy="518956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45860" y="1085675"/>
            <a:ext cx="11789772" cy="4154984"/>
          </a:xfrm>
          <a:prstGeom prst="rect">
            <a:avLst/>
          </a:prstGeom>
          <a:noFill/>
        </p:spPr>
        <p:txBody>
          <a:bodyPr wrap="square" rtlCol="0">
            <a:spAutoFit/>
          </a:bodyPr>
          <a:lstStyle/>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The emergent design of qualitative research does not allow for a detailed plan before the research begins ‘the research design must therefore be ‘played by ear’; it must unfold, cascade, roll, emerge’ (Lincoln and Guba, 1985 p.203) </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b="1" dirty="0">
                <a:solidFill>
                  <a:srgbClr val="2D3956"/>
                </a:solidFill>
                <a:latin typeface="Tajawal ExtraBold" panose="00000800000000000000" pitchFamily="2" charset="-78"/>
                <a:cs typeface="Tajawal ExtraBold" panose="00000800000000000000" pitchFamily="2" charset="-78"/>
              </a:rPr>
              <a:t>Human research instrument</a:t>
            </a:r>
            <a:r>
              <a:rPr lang="en-US" sz="2400" dirty="0">
                <a:solidFill>
                  <a:srgbClr val="2D3956"/>
                </a:solidFill>
                <a:latin typeface="Tajawal ExtraBold" panose="00000800000000000000" pitchFamily="2" charset="-78"/>
                <a:cs typeface="Tajawal ExtraBold" panose="00000800000000000000" pitchFamily="2" charset="-78"/>
              </a:rPr>
              <a:t>:  The researcher plays the role of ‘instrument’ trained to capture the data as it ‘comes in’ </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b="1" dirty="0">
                <a:solidFill>
                  <a:srgbClr val="2D3956"/>
                </a:solidFill>
                <a:latin typeface="Tajawal ExtraBold" panose="00000800000000000000" pitchFamily="2" charset="-78"/>
                <a:cs typeface="Tajawal ExtraBold" panose="00000800000000000000" pitchFamily="2" charset="-78"/>
              </a:rPr>
              <a:t>Emergent design </a:t>
            </a:r>
            <a:r>
              <a:rPr lang="en-US" sz="2400" dirty="0">
                <a:solidFill>
                  <a:srgbClr val="2D3956"/>
                </a:solidFill>
                <a:latin typeface="Tajawal ExtraBold" panose="00000800000000000000" pitchFamily="2" charset="-78"/>
                <a:cs typeface="Tajawal ExtraBold" panose="00000800000000000000" pitchFamily="2" charset="-78"/>
              </a:rPr>
              <a:t>Responding the story as it reveals itself </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b="1" dirty="0">
                <a:solidFill>
                  <a:srgbClr val="2D3956"/>
                </a:solidFill>
                <a:latin typeface="Tajawal ExtraBold" panose="00000800000000000000" pitchFamily="2" charset="-78"/>
                <a:cs typeface="Tajawal ExtraBold" panose="00000800000000000000" pitchFamily="2" charset="-78"/>
              </a:rPr>
              <a:t>Negotiated outcomes </a:t>
            </a:r>
            <a:r>
              <a:rPr lang="en-US" sz="2400" dirty="0">
                <a:solidFill>
                  <a:srgbClr val="2D3956"/>
                </a:solidFill>
                <a:latin typeface="Tajawal ExtraBold" panose="00000800000000000000" pitchFamily="2" charset="-78"/>
                <a:cs typeface="Tajawal ExtraBold" panose="00000800000000000000" pitchFamily="2" charset="-78"/>
              </a:rPr>
              <a:t>Interaction between the researcher and the researched – interpretation based on the relationship between the two.</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3052482" y="60339"/>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Qualitative research</a:t>
            </a:r>
            <a:endParaRPr lang="en-US" sz="3200" b="1" dirty="0"/>
          </a:p>
        </p:txBody>
      </p:sp>
    </p:spTree>
    <p:extLst>
      <p:ext uri="{BB962C8B-B14F-4D97-AF65-F5344CB8AC3E}">
        <p14:creationId xmlns:p14="http://schemas.microsoft.com/office/powerpoint/2010/main" val="9317181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903850"/>
            <a:ext cx="12192000" cy="49083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34654E27-E732-43C1-AB89-77AA3720938B}"/>
              </a:ext>
            </a:extLst>
          </p:cNvPr>
          <p:cNvPicPr>
            <a:picLocks noChangeAspect="1"/>
          </p:cNvPicPr>
          <p:nvPr/>
        </p:nvPicPr>
        <p:blipFill rotWithShape="1">
          <a:blip r:embed="rId9"/>
          <a:srcRect l="7178" t="6201" r="9958" b="3243"/>
          <a:stretch/>
        </p:blipFill>
        <p:spPr>
          <a:xfrm>
            <a:off x="0" y="222425"/>
            <a:ext cx="12192000" cy="6635575"/>
          </a:xfrm>
          <a:prstGeom prst="rect">
            <a:avLst/>
          </a:prstGeom>
        </p:spPr>
      </p:pic>
    </p:spTree>
    <p:extLst>
      <p:ext uri="{BB962C8B-B14F-4D97-AF65-F5344CB8AC3E}">
        <p14:creationId xmlns:p14="http://schemas.microsoft.com/office/powerpoint/2010/main" val="1288134261"/>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903850"/>
            <a:ext cx="12192000" cy="49083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4D6135D9-34EC-BFAA-88CD-0486D83A7231}"/>
              </a:ext>
            </a:extLst>
          </p:cNvPr>
          <p:cNvPicPr>
            <a:picLocks noChangeAspect="1"/>
          </p:cNvPicPr>
          <p:nvPr/>
        </p:nvPicPr>
        <p:blipFill>
          <a:blip r:embed="rId9"/>
          <a:stretch>
            <a:fillRect/>
          </a:stretch>
        </p:blipFill>
        <p:spPr>
          <a:xfrm>
            <a:off x="23857" y="54571"/>
            <a:ext cx="12144285" cy="6748857"/>
          </a:xfrm>
          <a:prstGeom prst="rect">
            <a:avLst/>
          </a:prstGeom>
        </p:spPr>
      </p:pic>
    </p:spTree>
    <p:extLst>
      <p:ext uri="{BB962C8B-B14F-4D97-AF65-F5344CB8AC3E}">
        <p14:creationId xmlns:p14="http://schemas.microsoft.com/office/powerpoint/2010/main" val="1600156740"/>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903850"/>
            <a:ext cx="12192000" cy="49083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883F85D-CD41-8FCE-03A2-26445866057B}"/>
              </a:ext>
            </a:extLst>
          </p:cNvPr>
          <p:cNvPicPr>
            <a:picLocks noChangeAspect="1"/>
          </p:cNvPicPr>
          <p:nvPr/>
        </p:nvPicPr>
        <p:blipFill>
          <a:blip r:embed="rId9"/>
          <a:stretch>
            <a:fillRect/>
          </a:stretch>
        </p:blipFill>
        <p:spPr>
          <a:xfrm>
            <a:off x="51468" y="1"/>
            <a:ext cx="12089067" cy="6858000"/>
          </a:xfrm>
          <a:prstGeom prst="rect">
            <a:avLst/>
          </a:prstGeom>
        </p:spPr>
      </p:pic>
    </p:spTree>
    <p:extLst>
      <p:ext uri="{BB962C8B-B14F-4D97-AF65-F5344CB8AC3E}">
        <p14:creationId xmlns:p14="http://schemas.microsoft.com/office/powerpoint/2010/main" val="1719094611"/>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69824" y="3810706"/>
            <a:ext cx="8281179"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CLASSIFICATIONS OF MIXED METHODS DESIGNS</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2636058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6317" y="1285191"/>
            <a:ext cx="9345750" cy="35572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026317" y="1610569"/>
            <a:ext cx="9345750" cy="1384995"/>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Triangulation Design</a:t>
            </a: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Exploratory Design</a:t>
            </a: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Explanatory Design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3052482" y="60339"/>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MIXED METHODS DESIGNS</a:t>
            </a:r>
            <a:endParaRPr lang="en-US" sz="3200" b="1" dirty="0"/>
          </a:p>
        </p:txBody>
      </p:sp>
      <p:sp>
        <p:nvSpPr>
          <p:cNvPr id="4" name="TextBox 3">
            <a:extLst>
              <a:ext uri="{FF2B5EF4-FFF2-40B4-BE49-F238E27FC236}">
                <a16:creationId xmlns:a16="http://schemas.microsoft.com/office/drawing/2014/main" id="{FDD75CEB-962E-15B3-4C56-1EE4C83D7925}"/>
              </a:ext>
            </a:extLst>
          </p:cNvPr>
          <p:cNvSpPr txBox="1"/>
          <p:nvPr/>
        </p:nvSpPr>
        <p:spPr>
          <a:xfrm>
            <a:off x="1174938" y="3783918"/>
            <a:ext cx="8540157" cy="52322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Creswell, J.W. and Plano Clark, V.L., 2011. Choosing a mixed methods design. </a:t>
            </a:r>
            <a:r>
              <a:rPr kumimoji="0" lang="en-US" sz="1400" b="0" i="1" u="none" strike="noStrike" kern="1200" cap="none" spc="0" normalizeH="0" baseline="0" noProof="0" dirty="0">
                <a:ln>
                  <a:noFill/>
                </a:ln>
                <a:solidFill>
                  <a:srgbClr val="222222"/>
                </a:solidFill>
                <a:effectLst/>
                <a:uLnTx/>
                <a:uFillTx/>
                <a:latin typeface="Arial" panose="020B0604020202020204" pitchFamily="34" charset="0"/>
                <a:ea typeface="+mn-ea"/>
                <a:cs typeface="+mn-cs"/>
              </a:rPr>
              <a:t>Designing and conducting mixed methods research</a:t>
            </a:r>
            <a:r>
              <a:rPr kumimoji="0" lang="en-US" sz="1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 </a:t>
            </a:r>
            <a:r>
              <a:rPr kumimoji="0" lang="en-US" sz="1400" b="0" i="1" u="none" strike="noStrike" kern="1200" cap="none" spc="0" normalizeH="0" baseline="0" noProof="0" dirty="0">
                <a:ln>
                  <a:noFill/>
                </a:ln>
                <a:solidFill>
                  <a:srgbClr val="222222"/>
                </a:solidFill>
                <a:effectLst/>
                <a:uLnTx/>
                <a:uFillTx/>
                <a:latin typeface="Arial" panose="020B0604020202020204" pitchFamily="34" charset="0"/>
                <a:ea typeface="+mn-ea"/>
                <a:cs typeface="+mn-cs"/>
              </a:rPr>
              <a:t>2</a:t>
            </a:r>
            <a:r>
              <a:rPr kumimoji="0" lang="en-US" sz="1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 pp.53-106. </a:t>
            </a:r>
            <a:endParaRPr kumimoji="0" lang="en-US" sz="1400" b="0" i="0" u="none" strike="noStrike" kern="1200" cap="none" spc="0" normalizeH="0" baseline="0" noProof="0" dirty="0">
              <a:ln>
                <a:noFill/>
              </a:ln>
              <a:solidFill>
                <a:srgbClr val="263248"/>
              </a:solidFill>
              <a:effectLst/>
              <a:uLnTx/>
              <a:uFillTx/>
              <a:latin typeface="Arial"/>
              <a:ea typeface="+mn-ea"/>
              <a:cs typeface="+mn-cs"/>
            </a:endParaRPr>
          </a:p>
        </p:txBody>
      </p:sp>
    </p:spTree>
    <p:extLst>
      <p:ext uri="{BB962C8B-B14F-4D97-AF65-F5344CB8AC3E}">
        <p14:creationId xmlns:p14="http://schemas.microsoft.com/office/powerpoint/2010/main" val="10681517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6317" y="1285191"/>
            <a:ext cx="9345750" cy="35572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026317" y="1506159"/>
            <a:ext cx="9345750" cy="2246769"/>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most common and well-known approach to mixing methods is the Triangulation Design. The purpose of this design is “to obtain different but complementary data on the same topic”</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3052482" y="60339"/>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Triangulation Design </a:t>
            </a:r>
            <a:endParaRPr lang="en-US" sz="3200" b="1" dirty="0"/>
          </a:p>
        </p:txBody>
      </p:sp>
      <p:sp>
        <p:nvSpPr>
          <p:cNvPr id="4" name="TextBox 3">
            <a:extLst>
              <a:ext uri="{FF2B5EF4-FFF2-40B4-BE49-F238E27FC236}">
                <a16:creationId xmlns:a16="http://schemas.microsoft.com/office/drawing/2014/main" id="{FDD75CEB-962E-15B3-4C56-1EE4C83D7925}"/>
              </a:ext>
            </a:extLst>
          </p:cNvPr>
          <p:cNvSpPr txBox="1"/>
          <p:nvPr/>
        </p:nvSpPr>
        <p:spPr>
          <a:xfrm>
            <a:off x="1174938" y="3783918"/>
            <a:ext cx="8540157" cy="52322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Creswell, J.W. and Plano Clark, V.L., 2011. Choosing a mixed methods design. </a:t>
            </a:r>
            <a:r>
              <a:rPr kumimoji="0" lang="en-US" sz="1400" b="0" i="1" u="none" strike="noStrike" kern="1200" cap="none" spc="0" normalizeH="0" baseline="0" noProof="0" dirty="0">
                <a:ln>
                  <a:noFill/>
                </a:ln>
                <a:solidFill>
                  <a:srgbClr val="222222"/>
                </a:solidFill>
                <a:effectLst/>
                <a:uLnTx/>
                <a:uFillTx/>
                <a:latin typeface="Arial" panose="020B0604020202020204" pitchFamily="34" charset="0"/>
                <a:ea typeface="+mn-ea"/>
                <a:cs typeface="+mn-cs"/>
              </a:rPr>
              <a:t>Designing and conducting mixed methods research</a:t>
            </a:r>
            <a:r>
              <a:rPr kumimoji="0" lang="en-US" sz="1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 </a:t>
            </a:r>
            <a:r>
              <a:rPr kumimoji="0" lang="en-US" sz="1400" b="0" i="1" u="none" strike="noStrike" kern="1200" cap="none" spc="0" normalizeH="0" baseline="0" noProof="0" dirty="0">
                <a:ln>
                  <a:noFill/>
                </a:ln>
                <a:solidFill>
                  <a:srgbClr val="222222"/>
                </a:solidFill>
                <a:effectLst/>
                <a:uLnTx/>
                <a:uFillTx/>
                <a:latin typeface="Arial" panose="020B0604020202020204" pitchFamily="34" charset="0"/>
                <a:ea typeface="+mn-ea"/>
                <a:cs typeface="+mn-cs"/>
              </a:rPr>
              <a:t>2</a:t>
            </a:r>
            <a:r>
              <a:rPr kumimoji="0" lang="en-US" sz="1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 pp.53-106. </a:t>
            </a:r>
            <a:endParaRPr kumimoji="0" lang="en-US" sz="1400" b="0" i="0" u="none" strike="noStrike" kern="1200" cap="none" spc="0" normalizeH="0" baseline="0" noProof="0" dirty="0">
              <a:ln>
                <a:noFill/>
              </a:ln>
              <a:solidFill>
                <a:srgbClr val="263248"/>
              </a:solidFill>
              <a:effectLst/>
              <a:uLnTx/>
              <a:uFillTx/>
              <a:latin typeface="Arial"/>
              <a:ea typeface="+mn-ea"/>
              <a:cs typeface="+mn-cs"/>
            </a:endParaRPr>
          </a:p>
        </p:txBody>
      </p:sp>
    </p:spTree>
    <p:extLst>
      <p:ext uri="{BB962C8B-B14F-4D97-AF65-F5344CB8AC3E}">
        <p14:creationId xmlns:p14="http://schemas.microsoft.com/office/powerpoint/2010/main" val="34679553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0672" y="1323637"/>
            <a:ext cx="11221328" cy="401532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251502" y="1874727"/>
            <a:ext cx="10659667" cy="3108543"/>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Triangulation Design is a one-phase design in which researchers implement the quantitative and qualitative methods during the same timeframe and with equal weight.</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single-phase timing of this design is the reason it has also been referred to as the “concurrent triangulation design” </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2934687" y="2985"/>
            <a:ext cx="7737438"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Triangulation Design Procedures: </a:t>
            </a:r>
          </a:p>
        </p:txBody>
      </p:sp>
      <p:pic>
        <p:nvPicPr>
          <p:cNvPr id="2" name="Picture 1">
            <a:extLst>
              <a:ext uri="{FF2B5EF4-FFF2-40B4-BE49-F238E27FC236}">
                <a16:creationId xmlns:a16="http://schemas.microsoft.com/office/drawing/2014/main" id="{28ACF374-0E8D-865A-2208-A8248788E948}"/>
              </a:ext>
            </a:extLst>
          </p:cNvPr>
          <p:cNvPicPr>
            <a:picLocks noChangeAspect="1"/>
          </p:cNvPicPr>
          <p:nvPr/>
        </p:nvPicPr>
        <p:blipFill>
          <a:blip r:embed="rId5"/>
          <a:stretch>
            <a:fillRect/>
          </a:stretch>
        </p:blipFill>
        <p:spPr>
          <a:xfrm>
            <a:off x="280308" y="6123933"/>
            <a:ext cx="2170364" cy="597460"/>
          </a:xfrm>
          <a:prstGeom prst="rect">
            <a:avLst/>
          </a:prstGeom>
        </p:spPr>
      </p:pic>
    </p:spTree>
    <p:extLst>
      <p:ext uri="{BB962C8B-B14F-4D97-AF65-F5344CB8AC3E}">
        <p14:creationId xmlns:p14="http://schemas.microsoft.com/office/powerpoint/2010/main" val="22887790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9" y="993987"/>
            <a:ext cx="11665832" cy="365187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542947" y="1445453"/>
            <a:ext cx="11368745" cy="3108543"/>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It generally involves the concurrent, but separate, collection and analysis of quantitative and qualitative data so that the researcher may best understand the research problem. </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researcher attempts to merge the two data sets, typically by bringing the separate results together in the interpretation</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2934687" y="2985"/>
            <a:ext cx="7737438"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Triangulation Design Procedures: </a:t>
            </a:r>
          </a:p>
        </p:txBody>
      </p:sp>
      <p:pic>
        <p:nvPicPr>
          <p:cNvPr id="2" name="Picture 1">
            <a:extLst>
              <a:ext uri="{FF2B5EF4-FFF2-40B4-BE49-F238E27FC236}">
                <a16:creationId xmlns:a16="http://schemas.microsoft.com/office/drawing/2014/main" id="{5E63702B-BA27-8F3E-2120-E0C8BB6C65E9}"/>
              </a:ext>
            </a:extLst>
          </p:cNvPr>
          <p:cNvPicPr>
            <a:picLocks noChangeAspect="1"/>
          </p:cNvPicPr>
          <p:nvPr/>
        </p:nvPicPr>
        <p:blipFill>
          <a:blip r:embed="rId5"/>
          <a:stretch>
            <a:fillRect/>
          </a:stretch>
        </p:blipFill>
        <p:spPr>
          <a:xfrm>
            <a:off x="455814" y="6167266"/>
            <a:ext cx="2170364" cy="597460"/>
          </a:xfrm>
          <a:prstGeom prst="rect">
            <a:avLst/>
          </a:prstGeom>
        </p:spPr>
      </p:pic>
    </p:spTree>
    <p:extLst>
      <p:ext uri="{BB962C8B-B14F-4D97-AF65-F5344CB8AC3E}">
        <p14:creationId xmlns:p14="http://schemas.microsoft.com/office/powerpoint/2010/main" val="4150973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12192000"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5" name="TextBox 4">
            <a:extLst>
              <a:ext uri="{FF2B5EF4-FFF2-40B4-BE49-F238E27FC236}">
                <a16:creationId xmlns:a16="http://schemas.microsoft.com/office/drawing/2014/main" id="{2E712C64-D5F2-59C6-BC41-8A6298A537CB}"/>
              </a:ext>
            </a:extLst>
          </p:cNvPr>
          <p:cNvSpPr txBox="1"/>
          <p:nvPr/>
        </p:nvSpPr>
        <p:spPr>
          <a:xfrm>
            <a:off x="2626179" y="11359"/>
            <a:ext cx="7419884" cy="646331"/>
          </a:xfrm>
          <a:prstGeom prst="rect">
            <a:avLst/>
          </a:prstGeom>
          <a:noFill/>
        </p:spPr>
        <p:txBody>
          <a:bodyPr wrap="square">
            <a:spAutoFit/>
          </a:bodyPr>
          <a:lstStyle/>
          <a:p>
            <a:r>
              <a:rPr lang="en-US" sz="3600" b="1" dirty="0"/>
              <a:t>Triangulation Design </a:t>
            </a:r>
          </a:p>
        </p:txBody>
      </p:sp>
      <p:sp>
        <p:nvSpPr>
          <p:cNvPr id="7" name="TextBox 6">
            <a:extLst>
              <a:ext uri="{FF2B5EF4-FFF2-40B4-BE49-F238E27FC236}">
                <a16:creationId xmlns:a16="http://schemas.microsoft.com/office/drawing/2014/main" id="{69676698-9AF5-6133-F706-CAE727CE1740}"/>
              </a:ext>
            </a:extLst>
          </p:cNvPr>
          <p:cNvSpPr txBox="1"/>
          <p:nvPr/>
        </p:nvSpPr>
        <p:spPr>
          <a:xfrm>
            <a:off x="2626179" y="5902964"/>
            <a:ext cx="8539088" cy="646331"/>
          </a:xfrm>
          <a:prstGeom prst="rect">
            <a:avLst/>
          </a:prstGeom>
          <a:noFill/>
        </p:spPr>
        <p:txBody>
          <a:bodyPr wrap="square">
            <a:spAutoFit/>
          </a:bodyPr>
          <a:lstStyle/>
          <a:p>
            <a:r>
              <a:rPr lang="en-US" dirty="0"/>
              <a:t>Creswell, J.W. and Plano Clark, V.L., 2011. Choosing a mixed methods design. Designing and conducting mixed methods research, 2, pp.53-106.  </a:t>
            </a:r>
          </a:p>
        </p:txBody>
      </p:sp>
      <p:pic>
        <p:nvPicPr>
          <p:cNvPr id="4" name="Picture 3">
            <a:extLst>
              <a:ext uri="{FF2B5EF4-FFF2-40B4-BE49-F238E27FC236}">
                <a16:creationId xmlns:a16="http://schemas.microsoft.com/office/drawing/2014/main" id="{519C2D2D-BC1C-D452-A86C-57A2692EF3B2}"/>
              </a:ext>
            </a:extLst>
          </p:cNvPr>
          <p:cNvPicPr>
            <a:picLocks noChangeAspect="1"/>
          </p:cNvPicPr>
          <p:nvPr/>
        </p:nvPicPr>
        <p:blipFill>
          <a:blip r:embed="rId9"/>
          <a:stretch>
            <a:fillRect/>
          </a:stretch>
        </p:blipFill>
        <p:spPr>
          <a:xfrm>
            <a:off x="1441300" y="1014775"/>
            <a:ext cx="9309399" cy="4828450"/>
          </a:xfrm>
          <a:prstGeom prst="rect">
            <a:avLst/>
          </a:prstGeom>
        </p:spPr>
      </p:pic>
    </p:spTree>
    <p:extLst>
      <p:ext uri="{BB962C8B-B14F-4D97-AF65-F5344CB8AC3E}">
        <p14:creationId xmlns:p14="http://schemas.microsoft.com/office/powerpoint/2010/main" val="2679565041"/>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6317" y="1285191"/>
            <a:ext cx="9345750" cy="35572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026317" y="1365535"/>
            <a:ext cx="9345750" cy="2677656"/>
          </a:xfrm>
          <a:prstGeom prst="rect">
            <a:avLst/>
          </a:prstGeom>
          <a:noFill/>
        </p:spPr>
        <p:txBody>
          <a:bodyPr wrap="square" rtlCol="0">
            <a:spAutoFit/>
          </a:bodyPr>
          <a:lstStyle/>
          <a:p>
            <a:pPr marL="457200" indent="-457200" algn="just">
              <a:buFont typeface="Arial" panose="020B0604020202020204" pitchFamily="34" charset="0"/>
              <a:buChar char="•"/>
            </a:pPr>
            <a:r>
              <a:rPr lang="en-US" sz="2800" b="1" dirty="0">
                <a:solidFill>
                  <a:srgbClr val="2D3956"/>
                </a:solidFill>
                <a:latin typeface="Tajawal ExtraBold" panose="00000800000000000000" pitchFamily="2" charset="-78"/>
                <a:cs typeface="Tajawal ExtraBold" panose="00000800000000000000" pitchFamily="2" charset="-78"/>
              </a:rPr>
              <a:t>Variants of the Triangulation Design:</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convergence model</a:t>
            </a: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data transformation model</a:t>
            </a: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validating quantitative data model</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3052482" y="60339"/>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Triangulation Design </a:t>
            </a:r>
            <a:endParaRPr lang="en-US" sz="3200" b="1" dirty="0"/>
          </a:p>
        </p:txBody>
      </p:sp>
    </p:spTree>
    <p:extLst>
      <p:ext uri="{BB962C8B-B14F-4D97-AF65-F5344CB8AC3E}">
        <p14:creationId xmlns:p14="http://schemas.microsoft.com/office/powerpoint/2010/main" val="8574174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6317" y="1285191"/>
            <a:ext cx="9345750" cy="35572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026317" y="1365535"/>
            <a:ext cx="9345750" cy="3539430"/>
          </a:xfrm>
          <a:prstGeom prst="rect">
            <a:avLst/>
          </a:prstGeom>
          <a:noFill/>
        </p:spPr>
        <p:txBody>
          <a:bodyPr wrap="square" rtlCol="0">
            <a:spAutoFit/>
          </a:bodyPr>
          <a:lstStyle/>
          <a:p>
            <a:pPr marL="457200" indent="-457200" algn="just">
              <a:buFont typeface="Arial" panose="020B0604020202020204" pitchFamily="34" charset="0"/>
              <a:buChar char="•"/>
            </a:pPr>
            <a:r>
              <a:rPr lang="en-US" sz="2800" b="1" dirty="0">
                <a:solidFill>
                  <a:srgbClr val="2D3956"/>
                </a:solidFill>
                <a:latin typeface="Tajawal ExtraBold" panose="00000800000000000000" pitchFamily="2" charset="-78"/>
                <a:cs typeface="Tajawal ExtraBold" panose="00000800000000000000" pitchFamily="2" charset="-78"/>
              </a:rPr>
              <a:t>Variants of the Triangulation Design: The four variants are:</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convergence model</a:t>
            </a: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data transformation model</a:t>
            </a: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validating quantitative data model</a:t>
            </a: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multilevel model</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3052482" y="60339"/>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Triangulation Design </a:t>
            </a:r>
            <a:endParaRPr lang="en-US" sz="3200" b="1" dirty="0"/>
          </a:p>
        </p:txBody>
      </p:sp>
    </p:spTree>
    <p:extLst>
      <p:ext uri="{BB962C8B-B14F-4D97-AF65-F5344CB8AC3E}">
        <p14:creationId xmlns:p14="http://schemas.microsoft.com/office/powerpoint/2010/main" val="417373594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285190"/>
            <a:ext cx="10091759" cy="483209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505913" y="1618186"/>
            <a:ext cx="9640547" cy="3785652"/>
          </a:xfrm>
          <a:prstGeom prst="rect">
            <a:avLst/>
          </a:prstGeom>
          <a:noFill/>
        </p:spPr>
        <p:txBody>
          <a:bodyPr wrap="square" rtlCol="0">
            <a:spAutoFit/>
          </a:bodyPr>
          <a:lstStyle/>
          <a:p>
            <a:pPr marL="457200" indent="-4572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The convergence model represents the traditional model of a mixed methods triangulation design.</a:t>
            </a:r>
          </a:p>
          <a:p>
            <a:pPr marL="457200" indent="-4572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In this model, the researcher collects and analyzes quantitative and qualitative data separately on the same phenomenon and then the different results are converged (by comparing and contrasting the different results) during the interpretation. Researchers use this model when they want to compare results or to validate confirm, or corroborate quantitative results with qualitative findings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3052481" y="60339"/>
            <a:ext cx="9256749"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Triangulation Design-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convergence model  </a:t>
            </a:r>
            <a:endParaRPr lang="en-US" sz="3200" b="1" dirty="0"/>
          </a:p>
        </p:txBody>
      </p:sp>
    </p:spTree>
    <p:extLst>
      <p:ext uri="{BB962C8B-B14F-4D97-AF65-F5344CB8AC3E}">
        <p14:creationId xmlns:p14="http://schemas.microsoft.com/office/powerpoint/2010/main" val="35973862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12192000"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700249" y="633959"/>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5" name="TextBox 4">
            <a:extLst>
              <a:ext uri="{FF2B5EF4-FFF2-40B4-BE49-F238E27FC236}">
                <a16:creationId xmlns:a16="http://schemas.microsoft.com/office/drawing/2014/main" id="{2E712C64-D5F2-59C6-BC41-8A6298A537CB}"/>
              </a:ext>
            </a:extLst>
          </p:cNvPr>
          <p:cNvSpPr txBox="1"/>
          <p:nvPr/>
        </p:nvSpPr>
        <p:spPr>
          <a:xfrm>
            <a:off x="2626179" y="11359"/>
            <a:ext cx="9035938" cy="646331"/>
          </a:xfrm>
          <a:prstGeom prst="rect">
            <a:avLst/>
          </a:prstGeom>
          <a:noFill/>
        </p:spPr>
        <p:txBody>
          <a:bodyPr wrap="square">
            <a:spAutoFit/>
          </a:bodyPr>
          <a:lstStyle/>
          <a:p>
            <a:r>
              <a:rPr lang="en-US" sz="3600" b="1" dirty="0"/>
              <a:t>Triangulation Design- The convergence model </a:t>
            </a:r>
          </a:p>
        </p:txBody>
      </p:sp>
      <p:sp>
        <p:nvSpPr>
          <p:cNvPr id="7" name="TextBox 6">
            <a:extLst>
              <a:ext uri="{FF2B5EF4-FFF2-40B4-BE49-F238E27FC236}">
                <a16:creationId xmlns:a16="http://schemas.microsoft.com/office/drawing/2014/main" id="{69676698-9AF5-6133-F706-CAE727CE1740}"/>
              </a:ext>
            </a:extLst>
          </p:cNvPr>
          <p:cNvSpPr txBox="1"/>
          <p:nvPr/>
        </p:nvSpPr>
        <p:spPr>
          <a:xfrm>
            <a:off x="2626179" y="5902964"/>
            <a:ext cx="8539088" cy="646331"/>
          </a:xfrm>
          <a:prstGeom prst="rect">
            <a:avLst/>
          </a:prstGeom>
          <a:noFill/>
        </p:spPr>
        <p:txBody>
          <a:bodyPr wrap="square">
            <a:spAutoFit/>
          </a:bodyPr>
          <a:lstStyle/>
          <a:p>
            <a:r>
              <a:rPr lang="en-US" dirty="0"/>
              <a:t>Creswell, J.W. and Plano Clark, V.L., 2011. Choosing a mixed methods design. Designing and conducting mixed methods research, 2, pp.53-106.  </a:t>
            </a:r>
          </a:p>
        </p:txBody>
      </p:sp>
      <p:pic>
        <p:nvPicPr>
          <p:cNvPr id="3" name="Picture 2">
            <a:extLst>
              <a:ext uri="{FF2B5EF4-FFF2-40B4-BE49-F238E27FC236}">
                <a16:creationId xmlns:a16="http://schemas.microsoft.com/office/drawing/2014/main" id="{C79E6D84-0256-51C9-9392-CC92F0360AAB}"/>
              </a:ext>
            </a:extLst>
          </p:cNvPr>
          <p:cNvPicPr>
            <a:picLocks noChangeAspect="1"/>
          </p:cNvPicPr>
          <p:nvPr/>
        </p:nvPicPr>
        <p:blipFill>
          <a:blip r:embed="rId9"/>
          <a:stretch>
            <a:fillRect/>
          </a:stretch>
        </p:blipFill>
        <p:spPr>
          <a:xfrm>
            <a:off x="523773" y="978195"/>
            <a:ext cx="11144454" cy="4901609"/>
          </a:xfrm>
          <a:prstGeom prst="rect">
            <a:avLst/>
          </a:prstGeom>
        </p:spPr>
      </p:pic>
    </p:spTree>
    <p:extLst>
      <p:ext uri="{BB962C8B-B14F-4D97-AF65-F5344CB8AC3E}">
        <p14:creationId xmlns:p14="http://schemas.microsoft.com/office/powerpoint/2010/main" val="205686993"/>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285190"/>
            <a:ext cx="10091759" cy="483209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280307" y="1365535"/>
            <a:ext cx="10091759" cy="4154984"/>
          </a:xfrm>
          <a:prstGeom prst="rect">
            <a:avLst/>
          </a:prstGeom>
          <a:noFill/>
        </p:spPr>
        <p:txBody>
          <a:bodyPr wrap="square" rtlCol="0">
            <a:spAutoFit/>
          </a:bodyPr>
          <a:lstStyle/>
          <a:p>
            <a:pPr marL="457200" indent="-4572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This model also involves the separate collection and analysis of quantitative and qualitative data sets. However, after the initial analysis, the researcher uses procedures to transform one data type into the other data type. </a:t>
            </a:r>
          </a:p>
          <a:p>
            <a:pPr marL="457200" indent="-4572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This is accomplished by either quantifying qualitative findings or qualifying quantitative results</a:t>
            </a:r>
          </a:p>
          <a:p>
            <a:pPr marL="457200" indent="-4572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This transformation allows the data to be mixed during the analysis stage and facilitates the comparison, interrelation, and further analysis of the two data sets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2626178" y="285"/>
            <a:ext cx="9861452"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Triangulation Design-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data transformation model</a:t>
            </a:r>
            <a:endParaRPr lang="en-US" sz="3200" b="1" dirty="0"/>
          </a:p>
        </p:txBody>
      </p:sp>
    </p:spTree>
    <p:extLst>
      <p:ext uri="{BB962C8B-B14F-4D97-AF65-F5344CB8AC3E}">
        <p14:creationId xmlns:p14="http://schemas.microsoft.com/office/powerpoint/2010/main" val="198757097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2626178" y="285"/>
            <a:ext cx="9861452"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Triangulation Design-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data transformation model</a:t>
            </a:r>
            <a:endParaRPr lang="en-US" sz="3200" b="1" dirty="0"/>
          </a:p>
        </p:txBody>
      </p:sp>
      <p:pic>
        <p:nvPicPr>
          <p:cNvPr id="2" name="Picture 1">
            <a:extLst>
              <a:ext uri="{FF2B5EF4-FFF2-40B4-BE49-F238E27FC236}">
                <a16:creationId xmlns:a16="http://schemas.microsoft.com/office/drawing/2014/main" id="{99773796-8DF7-8365-96AB-8A9ECD826691}"/>
              </a:ext>
            </a:extLst>
          </p:cNvPr>
          <p:cNvPicPr>
            <a:picLocks noChangeAspect="1"/>
          </p:cNvPicPr>
          <p:nvPr/>
        </p:nvPicPr>
        <p:blipFill>
          <a:blip r:embed="rId7"/>
          <a:stretch>
            <a:fillRect/>
          </a:stretch>
        </p:blipFill>
        <p:spPr>
          <a:xfrm>
            <a:off x="587786" y="795299"/>
            <a:ext cx="11016427" cy="5267401"/>
          </a:xfrm>
          <a:prstGeom prst="rect">
            <a:avLst/>
          </a:prstGeom>
        </p:spPr>
      </p:pic>
    </p:spTree>
    <p:extLst>
      <p:ext uri="{BB962C8B-B14F-4D97-AF65-F5344CB8AC3E}">
        <p14:creationId xmlns:p14="http://schemas.microsoft.com/office/powerpoint/2010/main" val="132329744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285190"/>
            <a:ext cx="10091759" cy="483209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280307" y="1365535"/>
            <a:ext cx="9904702" cy="4524315"/>
          </a:xfrm>
          <a:prstGeom prst="rect">
            <a:avLst/>
          </a:prstGeom>
          <a:noFill/>
        </p:spPr>
        <p:txBody>
          <a:bodyPr wrap="square" rtlCol="0">
            <a:spAutoFit/>
          </a:bodyPr>
          <a:lstStyle/>
          <a:p>
            <a:pPr marL="457200" indent="-4572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when they want to validate and expand on the quantitative findings from a survey by including a few open-ended qualitative questions. </a:t>
            </a:r>
          </a:p>
          <a:p>
            <a:pPr marL="457200" indent="-4572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In this model, the researcher collects both types of data within one survey instrument. </a:t>
            </a:r>
          </a:p>
          <a:p>
            <a:pPr marL="457200" indent="-4572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Because the qualitative items are an add-on to a quantitative survey, the items generally do not result in a rigorous qualitative data set. </a:t>
            </a:r>
          </a:p>
          <a:p>
            <a:pPr marL="457200" indent="-4572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However, they provide the researcher with interesting quotes that can be used to validate and embellish the quantitative survey findings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2282118" y="-26916"/>
            <a:ext cx="10949145"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Triangulation Design- </a:t>
            </a:r>
            <a:r>
              <a:rPr lang="it-IT" sz="2400" b="1" dirty="0">
                <a:solidFill>
                  <a:srgbClr val="2D3956"/>
                </a:solidFill>
                <a:latin typeface="Tajawal ExtraBold" panose="00000800000000000000" pitchFamily="2" charset="-78"/>
                <a:cs typeface="Tajawal ExtraBold" panose="00000800000000000000" pitchFamily="2" charset="-78"/>
              </a:rPr>
              <a:t>T</a:t>
            </a:r>
            <a:r>
              <a:rPr kumimoji="0" lang="it-IT"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he validating quantitative data model</a:t>
            </a:r>
            <a:endParaRPr lang="en-US" sz="2800" b="1" dirty="0"/>
          </a:p>
        </p:txBody>
      </p:sp>
    </p:spTree>
    <p:extLst>
      <p:ext uri="{BB962C8B-B14F-4D97-AF65-F5344CB8AC3E}">
        <p14:creationId xmlns:p14="http://schemas.microsoft.com/office/powerpoint/2010/main" val="217685799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2282118" y="-26916"/>
            <a:ext cx="10949145"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Triangulation Design- </a:t>
            </a:r>
            <a:r>
              <a:rPr lang="it-IT" sz="2400" b="1" dirty="0">
                <a:solidFill>
                  <a:srgbClr val="2D3956"/>
                </a:solidFill>
                <a:latin typeface="Tajawal ExtraBold" panose="00000800000000000000" pitchFamily="2" charset="-78"/>
                <a:cs typeface="Tajawal ExtraBold" panose="00000800000000000000" pitchFamily="2" charset="-78"/>
              </a:rPr>
              <a:t>T</a:t>
            </a:r>
            <a:r>
              <a:rPr kumimoji="0" lang="it-IT"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he validating quantitative data model</a:t>
            </a:r>
            <a:endParaRPr lang="en-US" sz="2800" b="1" dirty="0"/>
          </a:p>
        </p:txBody>
      </p:sp>
      <p:pic>
        <p:nvPicPr>
          <p:cNvPr id="2" name="Picture 1">
            <a:extLst>
              <a:ext uri="{FF2B5EF4-FFF2-40B4-BE49-F238E27FC236}">
                <a16:creationId xmlns:a16="http://schemas.microsoft.com/office/drawing/2014/main" id="{85A608BF-B806-8C20-F5EB-8EE023597E59}"/>
              </a:ext>
            </a:extLst>
          </p:cNvPr>
          <p:cNvPicPr>
            <a:picLocks noChangeAspect="1"/>
          </p:cNvPicPr>
          <p:nvPr/>
        </p:nvPicPr>
        <p:blipFill>
          <a:blip r:embed="rId7"/>
          <a:stretch>
            <a:fillRect/>
          </a:stretch>
        </p:blipFill>
        <p:spPr>
          <a:xfrm>
            <a:off x="401842" y="752624"/>
            <a:ext cx="11388315" cy="5352752"/>
          </a:xfrm>
          <a:prstGeom prst="rect">
            <a:avLst/>
          </a:prstGeom>
        </p:spPr>
      </p:pic>
    </p:spTree>
    <p:extLst>
      <p:ext uri="{BB962C8B-B14F-4D97-AF65-F5344CB8AC3E}">
        <p14:creationId xmlns:p14="http://schemas.microsoft.com/office/powerpoint/2010/main" val="61647966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285190"/>
            <a:ext cx="10091759" cy="483209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280307" y="1365535"/>
            <a:ext cx="9904702" cy="3785652"/>
          </a:xfrm>
          <a:prstGeom prst="rect">
            <a:avLst/>
          </a:prstGeom>
          <a:noFill/>
        </p:spPr>
        <p:txBody>
          <a:bodyPr wrap="square" rtlCol="0">
            <a:spAutoFit/>
          </a:bodyPr>
          <a:lstStyle/>
          <a:p>
            <a:pPr marL="457200" indent="-4572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The Explanatory Design is a two-phase mixed methods design. The overall purpose of this design </a:t>
            </a:r>
            <a:r>
              <a:rPr lang="en-US" sz="2400">
                <a:solidFill>
                  <a:srgbClr val="2D3956"/>
                </a:solidFill>
                <a:latin typeface="Tajawal ExtraBold" panose="00000800000000000000" pitchFamily="2" charset="-78"/>
                <a:cs typeface="Tajawal ExtraBold" panose="00000800000000000000" pitchFamily="2" charset="-78"/>
              </a:rPr>
              <a:t>is quantitative </a:t>
            </a:r>
            <a:r>
              <a:rPr lang="en-US" sz="2400" dirty="0">
                <a:solidFill>
                  <a:srgbClr val="2D3956"/>
                </a:solidFill>
                <a:latin typeface="Tajawal ExtraBold" panose="00000800000000000000" pitchFamily="2" charset="-78"/>
                <a:cs typeface="Tajawal ExtraBold" panose="00000800000000000000" pitchFamily="2" charset="-78"/>
              </a:rPr>
              <a:t>results.</a:t>
            </a:r>
          </a:p>
          <a:p>
            <a:pPr marL="457200" indent="-4572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This design starts with the collection and analysis of quantitative data. This first phase is followed by the subsequent collection and analysis of qualitative data. </a:t>
            </a:r>
          </a:p>
          <a:p>
            <a:pPr marL="457200" indent="-4572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The second, qualitative phase of the study is designed so that it follows from (or connects to) the results of the first quantitative phase.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2626178" y="-24088"/>
            <a:ext cx="10949145"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Explanatory Design</a:t>
            </a:r>
          </a:p>
        </p:txBody>
      </p:sp>
    </p:spTree>
    <p:extLst>
      <p:ext uri="{BB962C8B-B14F-4D97-AF65-F5344CB8AC3E}">
        <p14:creationId xmlns:p14="http://schemas.microsoft.com/office/powerpoint/2010/main" val="412832265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285190"/>
            <a:ext cx="10091759" cy="483209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592408" y="2166636"/>
            <a:ext cx="9467557" cy="2246769"/>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As with the Explanatory Design, the intent of the two-phase Exploratory Design is that the results of the first method (qualitative) can help develop or inform the second method (quantitative).</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2626178" y="-24088"/>
            <a:ext cx="10949145"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Exploratory Design</a:t>
            </a:r>
          </a:p>
        </p:txBody>
      </p:sp>
    </p:spTree>
    <p:extLst>
      <p:ext uri="{BB962C8B-B14F-4D97-AF65-F5344CB8AC3E}">
        <p14:creationId xmlns:p14="http://schemas.microsoft.com/office/powerpoint/2010/main" val="294799489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285190"/>
            <a:ext cx="10091759" cy="483209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1343409"/>
            <a:ext cx="10017309" cy="5262979"/>
          </a:xfrm>
          <a:prstGeom prst="rect">
            <a:avLst/>
          </a:prstGeom>
          <a:noFill/>
        </p:spPr>
        <p:txBody>
          <a:bodyPr wrap="square" rtlCol="0">
            <a:spAutoFit/>
          </a:bodyPr>
          <a:lstStyle/>
          <a:p>
            <a:pPr marL="457200" indent="-4572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This design is based on the premise that an exploration is needed for one of several reasons: </a:t>
            </a:r>
          </a:p>
          <a:p>
            <a:pPr marL="457200" indent="-4572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Measures or instruments are not available </a:t>
            </a: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the variables are unknown</a:t>
            </a: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there is no guiding framework or theory. </a:t>
            </a: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Because this design begins qualitatively, it is best suited for exploring a phenomenon </a:t>
            </a:r>
          </a:p>
          <a:p>
            <a:pPr marL="342900" indent="-342900" algn="just">
              <a:buFont typeface="Wingdings" panose="05000000000000000000" pitchFamily="2" charset="2"/>
              <a:buChar char="ü"/>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This design is particularly useful when a researcher needs to develop and test an instrument because one is not available or identify important variables to study quantitatively when the variables are unknown</a:t>
            </a:r>
          </a:p>
          <a:p>
            <a:pPr marL="457200" indent="-4572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2626178" y="-24088"/>
            <a:ext cx="10949145"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Exploratory Design</a:t>
            </a:r>
          </a:p>
        </p:txBody>
      </p:sp>
    </p:spTree>
    <p:extLst>
      <p:ext uri="{BB962C8B-B14F-4D97-AF65-F5344CB8AC3E}">
        <p14:creationId xmlns:p14="http://schemas.microsoft.com/office/powerpoint/2010/main" val="200446527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876E29AB-257C-9CF7-AED7-8A22152C1D90}"/>
              </a:ext>
            </a:extLst>
          </p:cNvPr>
          <p:cNvPicPr>
            <a:picLocks noChangeAspect="1"/>
          </p:cNvPicPr>
          <p:nvPr/>
        </p:nvPicPr>
        <p:blipFill>
          <a:blip r:embed="rId7"/>
          <a:stretch>
            <a:fillRect/>
          </a:stretch>
        </p:blipFill>
        <p:spPr>
          <a:xfrm>
            <a:off x="0" y="0"/>
            <a:ext cx="12192000" cy="6857999"/>
          </a:xfrm>
          <a:prstGeom prst="rect">
            <a:avLst/>
          </a:prstGeom>
        </p:spPr>
      </p:pic>
    </p:spTree>
    <p:extLst>
      <p:ext uri="{BB962C8B-B14F-4D97-AF65-F5344CB8AC3E}">
        <p14:creationId xmlns:p14="http://schemas.microsoft.com/office/powerpoint/2010/main" val="187546198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796</TotalTime>
  <Words>2529</Words>
  <Application>Microsoft Office PowerPoint</Application>
  <PresentationFormat>Widescreen</PresentationFormat>
  <Paragraphs>272</Paragraphs>
  <Slides>53</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53</vt:i4>
      </vt:variant>
    </vt:vector>
  </HeadingPairs>
  <TitlesOfParts>
    <vt:vector size="61" baseType="lpstr">
      <vt:lpstr>Arial</vt:lpstr>
      <vt:lpstr>Calibri</vt:lpstr>
      <vt:lpstr>Calibri Light</vt:lpstr>
      <vt:lpstr>Tajawal ExtraBold</vt:lpstr>
      <vt:lpstr>Tajawal Medium</vt:lpstr>
      <vt:lpstr>Wingdings</vt:lpstr>
      <vt:lpstr>ZurichBT-RomanExtended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83</cp:revision>
  <dcterms:created xsi:type="dcterms:W3CDTF">2023-04-29T09:08:23Z</dcterms:created>
  <dcterms:modified xsi:type="dcterms:W3CDTF">2023-06-11T15:10:15Z</dcterms:modified>
</cp:coreProperties>
</file>