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5.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480" r:id="rId2"/>
    <p:sldId id="303" r:id="rId3"/>
    <p:sldId id="271" r:id="rId4"/>
    <p:sldId id="567" r:id="rId5"/>
    <p:sldId id="313" r:id="rId6"/>
    <p:sldId id="791" r:id="rId7"/>
    <p:sldId id="793" r:id="rId8"/>
    <p:sldId id="842" r:id="rId9"/>
    <p:sldId id="834" r:id="rId10"/>
    <p:sldId id="629" r:id="rId11"/>
    <p:sldId id="796" r:id="rId12"/>
    <p:sldId id="843" r:id="rId13"/>
    <p:sldId id="797" r:id="rId14"/>
    <p:sldId id="802" r:id="rId15"/>
    <p:sldId id="844" r:id="rId16"/>
    <p:sldId id="818" r:id="rId17"/>
    <p:sldId id="819" r:id="rId18"/>
    <p:sldId id="820" r:id="rId19"/>
    <p:sldId id="821" r:id="rId20"/>
    <p:sldId id="822" r:id="rId21"/>
    <p:sldId id="835" r:id="rId22"/>
    <p:sldId id="836" r:id="rId23"/>
    <p:sldId id="837" r:id="rId24"/>
    <p:sldId id="792" r:id="rId25"/>
    <p:sldId id="803" r:id="rId26"/>
    <p:sldId id="804" r:id="rId27"/>
    <p:sldId id="823" r:id="rId28"/>
    <p:sldId id="824" r:id="rId29"/>
    <p:sldId id="825" r:id="rId30"/>
    <p:sldId id="826" r:id="rId31"/>
    <p:sldId id="827" r:id="rId32"/>
    <p:sldId id="838" r:id="rId33"/>
    <p:sldId id="839" r:id="rId34"/>
    <p:sldId id="828" r:id="rId35"/>
    <p:sldId id="829" r:id="rId36"/>
    <p:sldId id="830" r:id="rId37"/>
    <p:sldId id="831" r:id="rId38"/>
    <p:sldId id="832" r:id="rId39"/>
    <p:sldId id="833" r:id="rId40"/>
    <p:sldId id="840" r:id="rId41"/>
    <p:sldId id="841" r:id="rId42"/>
    <p:sldId id="845" r:id="rId43"/>
    <p:sldId id="790" r:id="rId44"/>
    <p:sldId id="593"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791"/>
            <p14:sldId id="793"/>
            <p14:sldId id="842"/>
            <p14:sldId id="834"/>
            <p14:sldId id="629"/>
            <p14:sldId id="796"/>
            <p14:sldId id="843"/>
            <p14:sldId id="797"/>
            <p14:sldId id="802"/>
            <p14:sldId id="844"/>
            <p14:sldId id="818"/>
            <p14:sldId id="819"/>
            <p14:sldId id="820"/>
            <p14:sldId id="821"/>
            <p14:sldId id="822"/>
            <p14:sldId id="835"/>
            <p14:sldId id="836"/>
            <p14:sldId id="837"/>
            <p14:sldId id="792"/>
            <p14:sldId id="803"/>
            <p14:sldId id="804"/>
            <p14:sldId id="823"/>
            <p14:sldId id="824"/>
            <p14:sldId id="825"/>
            <p14:sldId id="826"/>
            <p14:sldId id="827"/>
            <p14:sldId id="838"/>
            <p14:sldId id="839"/>
            <p14:sldId id="828"/>
            <p14:sldId id="829"/>
            <p14:sldId id="830"/>
            <p14:sldId id="831"/>
            <p14:sldId id="832"/>
            <p14:sldId id="833"/>
            <p14:sldId id="840"/>
            <p14:sldId id="841"/>
            <p14:sldId id="845"/>
            <p14:sldId id="790"/>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04" autoAdjust="0"/>
    <p:restoredTop sz="93738" autoAdjust="0"/>
  </p:normalViewPr>
  <p:slideViewPr>
    <p:cSldViewPr snapToGrid="0">
      <p:cViewPr varScale="1">
        <p:scale>
          <a:sx n="62" d="100"/>
          <a:sy n="62" d="100"/>
        </p:scale>
        <p:origin x="102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11/27/2024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11/27/2024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649762" y="6356350"/>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71944" y="438896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09</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2763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0" y="5459713"/>
            <a:ext cx="343024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09</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4681090" y="6415490"/>
            <a:ext cx="2829815" cy="307777"/>
          </a:xfrm>
          <a:prstGeom prst="rect">
            <a:avLst/>
          </a:prstGeom>
          <a:noFill/>
        </p:spPr>
        <p:txBody>
          <a:bodyPr wrap="square" rtlCol="0">
            <a:spAutoFit/>
          </a:bodyPr>
          <a:lstStyle/>
          <a:p>
            <a:pPr algn="ctr"/>
            <a:r>
              <a:rPr lang="en-US" sz="1400" b="1" dirty="0" smtClean="0">
                <a:solidFill>
                  <a:schemeClr val="bg1"/>
                </a:solidFill>
                <a:latin typeface="Alexandria" pitchFamily="2" charset="-78"/>
                <a:cs typeface="Alexandria" pitchFamily="2" charset="-78"/>
              </a:rPr>
              <a:t>www.midocean.km</a:t>
            </a:r>
            <a:endParaRPr lang="en-US" sz="14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09</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49450"/>
            <a:ext cx="9254646"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11</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646290"/>
          </a:xfrm>
          <a:prstGeom prst="rect">
            <a:avLst/>
          </a:prstGeom>
          <a:noFill/>
          <a:ln>
            <a:noFill/>
          </a:ln>
        </p:spPr>
        <p:txBody>
          <a:bodyPr spcFirstLastPara="1" wrap="square" lIns="91425" tIns="45700" rIns="91425" bIns="45700" anchor="t" anchorCtr="0">
            <a:spAutoFit/>
          </a:bodyPr>
          <a:lstStyle/>
          <a:p>
            <a:pPr algn="ctr"/>
            <a:r>
              <a:rPr lang="en-US" b="1" dirty="0" smtClean="0">
                <a:latin typeface="Alexandria" pitchFamily="2" charset="-78"/>
                <a:cs typeface="Alexandria" pitchFamily="2" charset="-78"/>
              </a:rPr>
              <a:t>Regulation </a:t>
            </a:r>
            <a:r>
              <a:rPr lang="en-US" b="1" dirty="0">
                <a:latin typeface="Alexandria" pitchFamily="2" charset="-78"/>
                <a:cs typeface="Alexandria" pitchFamily="2" charset="-78"/>
              </a:rPr>
              <a:t>of the use of artificial intelligence for investment in the </a:t>
            </a:r>
            <a:r>
              <a:rPr lang="en-GB" b="1" dirty="0">
                <a:latin typeface="Alexandria" pitchFamily="2" charset="-78"/>
                <a:cs typeface="Alexandria" pitchFamily="2" charset="-78"/>
              </a:rPr>
              <a:t>insurance industry</a:t>
            </a:r>
            <a:endParaRPr lang="en-US" b="1" dirty="0">
              <a:latin typeface="Alexandria" pitchFamily="2" charset="-78"/>
              <a:cs typeface="Alexandria"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25459" y="2359026"/>
            <a:ext cx="8282575" cy="3970318"/>
          </a:xfrm>
          <a:prstGeom prst="rect">
            <a:avLst/>
          </a:prstGeom>
          <a:noFill/>
        </p:spPr>
        <p:txBody>
          <a:bodyPr wrap="square" rtlCol="0">
            <a:spAutoFit/>
          </a:bodyPr>
          <a:lstStyle/>
          <a:p>
            <a:pPr lvl="0"/>
            <a:r>
              <a:rPr lang="en-US" altLang="en-US" sz="1400" b="1" dirty="0">
                <a:solidFill>
                  <a:srgbClr val="08A3E8"/>
                </a:solidFill>
                <a:latin typeface="Alexandria" pitchFamily="2" charset="-78"/>
                <a:cs typeface="Alexandria" pitchFamily="2" charset="-78"/>
              </a:rPr>
              <a:t>Learning </a:t>
            </a:r>
            <a:r>
              <a:rPr lang="en-US" altLang="en-US" sz="1400"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US" sz="1400" dirty="0">
                <a:latin typeface="Alexandria" pitchFamily="2" charset="-78"/>
                <a:cs typeface="Alexandria" pitchFamily="2" charset="-78"/>
              </a:rPr>
              <a:t>Understanding the Role of Artificial Intelligence in </a:t>
            </a:r>
            <a:r>
              <a:rPr lang="en-US" sz="1400" dirty="0" smtClean="0">
                <a:latin typeface="Alexandria" pitchFamily="2" charset="-78"/>
                <a:cs typeface="Alexandria" pitchFamily="2" charset="-78"/>
              </a:rPr>
              <a:t>Investment.</a:t>
            </a:r>
            <a:endParaRPr lang="en-US" sz="1400" dirty="0">
              <a:latin typeface="Alexandria" pitchFamily="2" charset="-78"/>
              <a:cs typeface="Alexandria" pitchFamily="2" charset="-78"/>
            </a:endParaRPr>
          </a:p>
          <a:p>
            <a:pPr marL="342900" lvl="0" indent="-342900">
              <a:buFont typeface="+mj-lt"/>
              <a:buAutoNum type="arabicPeriod"/>
            </a:pPr>
            <a:r>
              <a:rPr lang="en-US" sz="1400" dirty="0" smtClean="0">
                <a:latin typeface="Alexandria" pitchFamily="2" charset="-78"/>
                <a:cs typeface="Alexandria" pitchFamily="2" charset="-78"/>
              </a:rPr>
              <a:t>Explore Regulatory </a:t>
            </a:r>
            <a:r>
              <a:rPr lang="en-US" sz="1400" dirty="0">
                <a:latin typeface="Alexandria" pitchFamily="2" charset="-78"/>
                <a:cs typeface="Alexandria" pitchFamily="2" charset="-78"/>
              </a:rPr>
              <a:t>Landscape for AI Investment in </a:t>
            </a:r>
            <a:r>
              <a:rPr lang="en-US" sz="1400" dirty="0" smtClean="0">
                <a:latin typeface="Alexandria" pitchFamily="2" charset="-78"/>
                <a:cs typeface="Alexandria" pitchFamily="2" charset="-78"/>
              </a:rPr>
              <a:t>Insurance.</a:t>
            </a:r>
          </a:p>
          <a:p>
            <a:pPr marL="342900" lvl="0" indent="-342900">
              <a:buFont typeface="+mj-lt"/>
              <a:buAutoNum type="arabicPeriod"/>
            </a:pPr>
            <a:r>
              <a:rPr lang="en-US" sz="1400" dirty="0" smtClean="0">
                <a:latin typeface="Alexandria" pitchFamily="2" charset="-78"/>
                <a:cs typeface="Alexandria" pitchFamily="2" charset="-78"/>
              </a:rPr>
              <a:t>Examine the Challenges </a:t>
            </a:r>
            <a:r>
              <a:rPr lang="en-US" sz="1400" dirty="0">
                <a:latin typeface="Alexandria" pitchFamily="2" charset="-78"/>
                <a:cs typeface="Alexandria" pitchFamily="2" charset="-78"/>
              </a:rPr>
              <a:t>and Opportunities of AI </a:t>
            </a:r>
            <a:r>
              <a:rPr lang="en-US" sz="1400" dirty="0" smtClean="0">
                <a:latin typeface="Alexandria" pitchFamily="2" charset="-78"/>
                <a:cs typeface="Alexandria" pitchFamily="2" charset="-78"/>
              </a:rPr>
              <a:t>Investment.</a:t>
            </a:r>
          </a:p>
          <a:p>
            <a:pPr marL="342900" lvl="0" indent="-342900">
              <a:buFont typeface="+mj-lt"/>
              <a:buAutoNum type="arabicPeriod"/>
            </a:pPr>
            <a:r>
              <a:rPr lang="en-US" sz="1400" dirty="0" smtClean="0">
                <a:latin typeface="Alexandria" pitchFamily="2" charset="-78"/>
                <a:cs typeface="Alexandria" pitchFamily="2" charset="-78"/>
              </a:rPr>
              <a:t>Address the Ethical </a:t>
            </a:r>
            <a:r>
              <a:rPr lang="en-US" sz="1400" dirty="0">
                <a:latin typeface="Alexandria" pitchFamily="2" charset="-78"/>
                <a:cs typeface="Alexandria" pitchFamily="2" charset="-78"/>
              </a:rPr>
              <a:t>Considerations in AI </a:t>
            </a:r>
            <a:r>
              <a:rPr lang="en-US" sz="1400" dirty="0" smtClean="0">
                <a:latin typeface="Alexandria" pitchFamily="2" charset="-78"/>
                <a:cs typeface="Alexandria" pitchFamily="2" charset="-78"/>
              </a:rPr>
              <a:t>Investment Decision.</a:t>
            </a:r>
          </a:p>
          <a:p>
            <a:pPr marL="342900" lvl="0" indent="-342900">
              <a:buFont typeface="+mj-lt"/>
              <a:buAutoNum type="arabicPeriod"/>
            </a:pPr>
            <a:r>
              <a:rPr lang="en-GB" sz="1400" dirty="0">
                <a:latin typeface="Alexandria" pitchFamily="2" charset="-78"/>
                <a:cs typeface="Alexandria" pitchFamily="2" charset="-78"/>
              </a:rPr>
              <a:t>Explore </a:t>
            </a:r>
            <a:r>
              <a:rPr lang="en-GB" sz="1400" dirty="0" smtClean="0">
                <a:latin typeface="Alexandria" pitchFamily="2" charset="-78"/>
                <a:cs typeface="Alexandria" pitchFamily="2" charset="-78"/>
              </a:rPr>
              <a:t>the </a:t>
            </a:r>
            <a:r>
              <a:rPr lang="en-US" sz="1400" dirty="0" smtClean="0">
                <a:latin typeface="Alexandria" pitchFamily="2" charset="-78"/>
                <a:cs typeface="Alexandria" pitchFamily="2" charset="-78"/>
              </a:rPr>
              <a:t>Risk </a:t>
            </a:r>
            <a:r>
              <a:rPr lang="en-US" sz="1400" dirty="0">
                <a:latin typeface="Alexandria" pitchFamily="2" charset="-78"/>
                <a:cs typeface="Alexandria" pitchFamily="2" charset="-78"/>
              </a:rPr>
              <a:t>Management </a:t>
            </a:r>
            <a:r>
              <a:rPr lang="en-US" sz="1400" dirty="0" smtClean="0">
                <a:latin typeface="Alexandria" pitchFamily="2" charset="-78"/>
                <a:cs typeface="Alexandria" pitchFamily="2" charset="-78"/>
              </a:rPr>
              <a:t> Practices and Compliance requirements in </a:t>
            </a:r>
            <a:r>
              <a:rPr lang="en-US" sz="1400" dirty="0">
                <a:latin typeface="Alexandria" pitchFamily="2" charset="-78"/>
                <a:cs typeface="Alexandria" pitchFamily="2" charset="-78"/>
              </a:rPr>
              <a:t>AI </a:t>
            </a:r>
            <a:r>
              <a:rPr lang="en-US" sz="1400" dirty="0" smtClean="0">
                <a:latin typeface="Alexandria" pitchFamily="2" charset="-78"/>
                <a:cs typeface="Alexandria" pitchFamily="2" charset="-78"/>
              </a:rPr>
              <a:t>Investment in the Insurance Industry.</a:t>
            </a:r>
          </a:p>
          <a:p>
            <a:pPr marL="342900" lvl="0" indent="-342900">
              <a:buFont typeface="+mj-lt"/>
              <a:buAutoNum type="arabicPeriod"/>
            </a:pPr>
            <a:r>
              <a:rPr lang="en-US" sz="1400" dirty="0">
                <a:latin typeface="Alexandria" pitchFamily="2" charset="-78"/>
                <a:cs typeface="Alexandria" pitchFamily="2" charset="-78"/>
              </a:rPr>
              <a:t>Understand the </a:t>
            </a:r>
            <a:r>
              <a:rPr lang="en-US" sz="1400" dirty="0" smtClean="0">
                <a:latin typeface="Alexandria" pitchFamily="2" charset="-78"/>
                <a:cs typeface="Alexandria" pitchFamily="2" charset="-78"/>
              </a:rPr>
              <a:t>Importance </a:t>
            </a:r>
            <a:r>
              <a:rPr lang="en-US" sz="1400" dirty="0">
                <a:latin typeface="Alexandria" pitchFamily="2" charset="-78"/>
                <a:cs typeface="Alexandria" pitchFamily="2" charset="-78"/>
              </a:rPr>
              <a:t>of </a:t>
            </a:r>
            <a:r>
              <a:rPr lang="en-US" sz="1400" dirty="0" smtClean="0">
                <a:latin typeface="Alexandria" pitchFamily="2" charset="-78"/>
                <a:cs typeface="Alexandria" pitchFamily="2" charset="-78"/>
              </a:rPr>
              <a:t>Algorithmic </a:t>
            </a:r>
            <a:r>
              <a:rPr lang="en-US" sz="1400" dirty="0">
                <a:latin typeface="Alexandria" pitchFamily="2" charset="-78"/>
                <a:cs typeface="Alexandria" pitchFamily="2" charset="-78"/>
              </a:rPr>
              <a:t>T</a:t>
            </a:r>
            <a:r>
              <a:rPr lang="en-US" sz="1400" dirty="0" smtClean="0">
                <a:latin typeface="Alexandria" pitchFamily="2" charset="-78"/>
                <a:cs typeface="Alexandria" pitchFamily="2" charset="-78"/>
              </a:rPr>
              <a:t>ransparency </a:t>
            </a:r>
            <a:r>
              <a:rPr lang="en-US" sz="1400" dirty="0">
                <a:latin typeface="Alexandria" pitchFamily="2" charset="-78"/>
                <a:cs typeface="Alexandria" pitchFamily="2" charset="-78"/>
              </a:rPr>
              <a:t>and </a:t>
            </a:r>
            <a:r>
              <a:rPr lang="en-US" sz="1400" dirty="0" err="1">
                <a:latin typeface="Alexandria" pitchFamily="2" charset="-78"/>
                <a:cs typeface="Alexandria" pitchFamily="2" charset="-78"/>
              </a:rPr>
              <a:t>E</a:t>
            </a:r>
            <a:r>
              <a:rPr lang="en-US" sz="1400" dirty="0" err="1" smtClean="0">
                <a:latin typeface="Alexandria" pitchFamily="2" charset="-78"/>
                <a:cs typeface="Alexandria" pitchFamily="2" charset="-78"/>
              </a:rPr>
              <a:t>xplainability</a:t>
            </a:r>
            <a:r>
              <a:rPr lang="en-US" sz="1400" dirty="0" smtClean="0">
                <a:latin typeface="Alexandria" pitchFamily="2" charset="-78"/>
                <a:cs typeface="Alexandria" pitchFamily="2" charset="-78"/>
              </a:rPr>
              <a:t> </a:t>
            </a:r>
            <a:r>
              <a:rPr lang="en-US" sz="1400" dirty="0">
                <a:latin typeface="Alexandria" pitchFamily="2" charset="-78"/>
                <a:cs typeface="Alexandria" pitchFamily="2" charset="-78"/>
              </a:rPr>
              <a:t>in AI-driven </a:t>
            </a:r>
            <a:r>
              <a:rPr lang="en-US" sz="1400" dirty="0" smtClean="0">
                <a:latin typeface="Alexandria" pitchFamily="2" charset="-78"/>
                <a:cs typeface="Alexandria" pitchFamily="2" charset="-78"/>
              </a:rPr>
              <a:t>Investment decisions.</a:t>
            </a:r>
          </a:p>
          <a:p>
            <a:pPr marL="342900" lvl="0" indent="-342900">
              <a:buFont typeface="+mj-lt"/>
              <a:buAutoNum type="arabicPeriod"/>
            </a:pPr>
            <a:r>
              <a:rPr lang="en-US" sz="1400" dirty="0">
                <a:latin typeface="Alexandria" pitchFamily="2" charset="-78"/>
                <a:cs typeface="Alexandria" pitchFamily="2" charset="-78"/>
              </a:rPr>
              <a:t>Explore the </a:t>
            </a: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G</a:t>
            </a:r>
            <a:r>
              <a:rPr lang="en-US" sz="1400" dirty="0" smtClean="0">
                <a:latin typeface="Alexandria" pitchFamily="2" charset="-78"/>
                <a:cs typeface="Alexandria" pitchFamily="2" charset="-78"/>
              </a:rPr>
              <a:t>overnance </a:t>
            </a:r>
            <a:r>
              <a:rPr lang="en-US" sz="1400" dirty="0">
                <a:latin typeface="Alexandria" pitchFamily="2" charset="-78"/>
                <a:cs typeface="Alexandria" pitchFamily="2" charset="-78"/>
              </a:rPr>
              <a:t>P</a:t>
            </a:r>
            <a:r>
              <a:rPr lang="en-US" sz="1400" dirty="0" smtClean="0">
                <a:latin typeface="Alexandria" pitchFamily="2" charset="-78"/>
                <a:cs typeface="Alexandria" pitchFamily="2" charset="-78"/>
              </a:rPr>
              <a:t>ractices </a:t>
            </a:r>
            <a:r>
              <a:rPr lang="en-US" sz="1400" dirty="0">
                <a:latin typeface="Alexandria" pitchFamily="2" charset="-78"/>
                <a:cs typeface="Alexandria" pitchFamily="2" charset="-78"/>
              </a:rPr>
              <a:t>and </a:t>
            </a: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t>
            </a:r>
            <a:r>
              <a:rPr lang="en-US" sz="1400" dirty="0" smtClean="0">
                <a:latin typeface="Alexandria" pitchFamily="2" charset="-78"/>
                <a:cs typeface="Alexandria" pitchFamily="2" charset="-78"/>
              </a:rPr>
              <a:t>Considerations in AI </a:t>
            </a:r>
            <a:r>
              <a:rPr lang="en-US" sz="1400" dirty="0">
                <a:latin typeface="Alexandria" pitchFamily="2" charset="-78"/>
                <a:cs typeface="Alexandria" pitchFamily="2" charset="-78"/>
              </a:rPr>
              <a:t>I</a:t>
            </a:r>
            <a:r>
              <a:rPr lang="en-US" sz="1400" dirty="0" smtClean="0">
                <a:latin typeface="Alexandria" pitchFamily="2" charset="-78"/>
                <a:cs typeface="Alexandria" pitchFamily="2" charset="-78"/>
              </a:rPr>
              <a:t>nvestment Strategies.</a:t>
            </a:r>
          </a:p>
          <a:p>
            <a:pPr marL="342900" lvl="0" indent="-342900">
              <a:buFont typeface="+mj-lt"/>
              <a:buAutoNum type="arabicPeriod"/>
            </a:pPr>
            <a:r>
              <a:rPr lang="en-US" sz="1400" dirty="0" smtClean="0">
                <a:latin typeface="Alexandria" pitchFamily="2" charset="-78"/>
                <a:cs typeface="Alexandria" pitchFamily="2" charset="-78"/>
              </a:rPr>
              <a:t>Understand the </a:t>
            </a:r>
            <a:r>
              <a:rPr lang="en-US" sz="1400" dirty="0">
                <a:latin typeface="Alexandria" pitchFamily="2" charset="-78"/>
                <a:cs typeface="Alexandria" pitchFamily="2" charset="-78"/>
              </a:rPr>
              <a:t>R</a:t>
            </a:r>
            <a:r>
              <a:rPr lang="en-US" sz="1400" dirty="0" smtClean="0">
                <a:latin typeface="Alexandria" pitchFamily="2" charset="-78"/>
                <a:cs typeface="Alexandria" pitchFamily="2" charset="-78"/>
              </a:rPr>
              <a:t>egulatory </a:t>
            </a:r>
            <a:r>
              <a:rPr lang="en-US" sz="1400" dirty="0">
                <a:latin typeface="Alexandria" pitchFamily="2" charset="-78"/>
                <a:cs typeface="Alexandria" pitchFamily="2" charset="-78"/>
              </a:rPr>
              <a:t>C</a:t>
            </a:r>
            <a:r>
              <a:rPr lang="en-US" sz="1400" dirty="0" smtClean="0">
                <a:latin typeface="Alexandria" pitchFamily="2" charset="-78"/>
                <a:cs typeface="Alexandria" pitchFamily="2" charset="-78"/>
              </a:rPr>
              <a:t>ompliance </a:t>
            </a:r>
            <a:r>
              <a:rPr lang="en-US" sz="1400" dirty="0">
                <a:latin typeface="Alexandria" pitchFamily="2" charset="-78"/>
                <a:cs typeface="Alexandria" pitchFamily="2" charset="-78"/>
              </a:rPr>
              <a:t>R</a:t>
            </a:r>
            <a:r>
              <a:rPr lang="en-US" sz="1400" dirty="0" smtClean="0">
                <a:latin typeface="Alexandria" pitchFamily="2" charset="-78"/>
                <a:cs typeface="Alexandria" pitchFamily="2" charset="-78"/>
              </a:rPr>
              <a:t>equirements </a:t>
            </a:r>
            <a:r>
              <a:rPr lang="en-US" sz="1400" dirty="0">
                <a:latin typeface="Alexandria" pitchFamily="2" charset="-78"/>
                <a:cs typeface="Alexandria" pitchFamily="2" charset="-78"/>
              </a:rPr>
              <a:t>and </a:t>
            </a:r>
            <a:r>
              <a:rPr lang="en-US" sz="1400" dirty="0" smtClean="0">
                <a:latin typeface="Alexandria" pitchFamily="2" charset="-78"/>
                <a:cs typeface="Alexandria" pitchFamily="2" charset="-78"/>
              </a:rPr>
              <a:t>Industry </a:t>
            </a:r>
            <a:r>
              <a:rPr lang="en-US" sz="1400" dirty="0">
                <a:latin typeface="Alexandria" pitchFamily="2" charset="-78"/>
                <a:cs typeface="Alexandria" pitchFamily="2" charset="-78"/>
              </a:rPr>
              <a:t>S</a:t>
            </a:r>
            <a:r>
              <a:rPr lang="en-US" sz="1400" dirty="0" smtClean="0">
                <a:latin typeface="Alexandria" pitchFamily="2" charset="-78"/>
                <a:cs typeface="Alexandria" pitchFamily="2" charset="-78"/>
              </a:rPr>
              <a:t>tandards </a:t>
            </a:r>
            <a:r>
              <a:rPr lang="en-US" sz="1400" dirty="0">
                <a:latin typeface="Alexandria" pitchFamily="2" charset="-78"/>
                <a:cs typeface="Alexandria" pitchFamily="2" charset="-78"/>
              </a:rPr>
              <a:t>G</a:t>
            </a:r>
            <a:r>
              <a:rPr lang="en-US" sz="1400" dirty="0" smtClean="0">
                <a:latin typeface="Alexandria" pitchFamily="2" charset="-78"/>
                <a:cs typeface="Alexandria" pitchFamily="2" charset="-78"/>
              </a:rPr>
              <a:t>overning </a:t>
            </a:r>
            <a:r>
              <a:rPr lang="en-US" sz="1400" dirty="0">
                <a:latin typeface="Alexandria" pitchFamily="2" charset="-78"/>
                <a:cs typeface="Alexandria" pitchFamily="2" charset="-78"/>
              </a:rPr>
              <a:t>the use of AI for </a:t>
            </a:r>
            <a:r>
              <a:rPr lang="en-US" sz="1400" dirty="0" smtClean="0">
                <a:latin typeface="Alexandria" pitchFamily="2" charset="-78"/>
                <a:cs typeface="Alexandria" pitchFamily="2" charset="-78"/>
              </a:rPr>
              <a:t>Investment </a:t>
            </a:r>
            <a:r>
              <a:rPr lang="en-US" sz="1400" dirty="0">
                <a:latin typeface="Alexandria" pitchFamily="2" charset="-78"/>
                <a:cs typeface="Alexandria" pitchFamily="2" charset="-78"/>
              </a:rPr>
              <a:t>in the </a:t>
            </a:r>
            <a:r>
              <a:rPr lang="en-US" sz="1400" dirty="0" smtClean="0">
                <a:latin typeface="Alexandria" pitchFamily="2" charset="-78"/>
                <a:cs typeface="Alexandria" pitchFamily="2" charset="-78"/>
              </a:rPr>
              <a:t>Insurance </a:t>
            </a:r>
            <a:r>
              <a:rPr lang="en-US" sz="1400" dirty="0">
                <a:latin typeface="Alexandria" pitchFamily="2" charset="-78"/>
                <a:cs typeface="Alexandria" pitchFamily="2" charset="-78"/>
              </a:rPr>
              <a:t>I</a:t>
            </a:r>
            <a:r>
              <a:rPr lang="en-US" sz="1400" dirty="0" smtClean="0">
                <a:latin typeface="Alexandria" pitchFamily="2" charset="-78"/>
                <a:cs typeface="Alexandria" pitchFamily="2" charset="-78"/>
              </a:rPr>
              <a:t>ndustry.</a:t>
            </a:r>
          </a:p>
          <a:p>
            <a:pPr marL="342900" lvl="0" indent="-342900">
              <a:buFont typeface="+mj-lt"/>
              <a:buAutoNum type="arabicPeriod"/>
            </a:pPr>
            <a:r>
              <a:rPr lang="en-US" sz="1400" dirty="0">
                <a:latin typeface="Alexandria" pitchFamily="2" charset="-78"/>
                <a:cs typeface="Alexandria" pitchFamily="2" charset="-78"/>
              </a:rPr>
              <a:t>Address the </a:t>
            </a:r>
            <a:r>
              <a:rPr lang="en-US" sz="1400" dirty="0" smtClean="0">
                <a:latin typeface="Alexandria" pitchFamily="2" charset="-78"/>
                <a:cs typeface="Alexandria" pitchFamily="2" charset="-78"/>
              </a:rPr>
              <a:t>Importance </a:t>
            </a:r>
            <a:r>
              <a:rPr lang="en-US" sz="1400" dirty="0">
                <a:latin typeface="Alexandria" pitchFamily="2" charset="-78"/>
                <a:cs typeface="Alexandria" pitchFamily="2" charset="-78"/>
              </a:rPr>
              <a:t>of </a:t>
            </a:r>
            <a:r>
              <a:rPr lang="en-US" sz="1400" dirty="0" smtClean="0">
                <a:latin typeface="Alexandria" pitchFamily="2" charset="-78"/>
                <a:cs typeface="Alexandria" pitchFamily="2" charset="-78"/>
              </a:rPr>
              <a:t>Consumer </a:t>
            </a:r>
            <a:r>
              <a:rPr lang="en-US" sz="1400" dirty="0">
                <a:latin typeface="Alexandria" pitchFamily="2" charset="-78"/>
                <a:cs typeface="Alexandria" pitchFamily="2" charset="-78"/>
              </a:rPr>
              <a:t>P</a:t>
            </a:r>
            <a:r>
              <a:rPr lang="en-US" sz="1400" dirty="0" smtClean="0">
                <a:latin typeface="Alexandria" pitchFamily="2" charset="-78"/>
                <a:cs typeface="Alexandria" pitchFamily="2" charset="-78"/>
              </a:rPr>
              <a:t>rotection </a:t>
            </a:r>
            <a:r>
              <a:rPr lang="en-US" sz="1400" dirty="0">
                <a:latin typeface="Alexandria" pitchFamily="2" charset="-78"/>
                <a:cs typeface="Alexandria" pitchFamily="2" charset="-78"/>
              </a:rPr>
              <a:t>and </a:t>
            </a:r>
            <a:r>
              <a:rPr lang="en-US" sz="1400" dirty="0" smtClean="0">
                <a:latin typeface="Alexandria" pitchFamily="2" charset="-78"/>
                <a:cs typeface="Alexandria" pitchFamily="2" charset="-78"/>
              </a:rPr>
              <a:t>Investor </a:t>
            </a:r>
            <a:r>
              <a:rPr lang="en-US" sz="1400" dirty="0">
                <a:latin typeface="Alexandria" pitchFamily="2" charset="-78"/>
                <a:cs typeface="Alexandria" pitchFamily="2" charset="-78"/>
              </a:rPr>
              <a:t>rights in </a:t>
            </a:r>
            <a:r>
              <a:rPr lang="en-US" sz="1400" dirty="0" smtClean="0">
                <a:latin typeface="Alexandria" pitchFamily="2" charset="-78"/>
                <a:cs typeface="Alexandria" pitchFamily="2" charset="-78"/>
              </a:rPr>
              <a:t>AI-Driven </a:t>
            </a:r>
            <a:r>
              <a:rPr lang="en-US" sz="1400" dirty="0">
                <a:latin typeface="Alexandria" pitchFamily="2" charset="-78"/>
                <a:cs typeface="Alexandria" pitchFamily="2" charset="-78"/>
              </a:rPr>
              <a:t>I</a:t>
            </a:r>
            <a:r>
              <a:rPr lang="en-US" sz="1400" dirty="0" smtClean="0">
                <a:latin typeface="Alexandria" pitchFamily="2" charset="-78"/>
                <a:cs typeface="Alexandria" pitchFamily="2" charset="-78"/>
              </a:rPr>
              <a:t>nvestment </a:t>
            </a:r>
            <a:r>
              <a:rPr lang="en-US" sz="1400" dirty="0">
                <a:latin typeface="Alexandria" pitchFamily="2" charset="-78"/>
                <a:cs typeface="Alexandria" pitchFamily="2" charset="-78"/>
              </a:rPr>
              <a:t>D</a:t>
            </a:r>
            <a:r>
              <a:rPr lang="en-US" sz="1400" dirty="0" smtClean="0">
                <a:latin typeface="Alexandria" pitchFamily="2" charset="-78"/>
                <a:cs typeface="Alexandria" pitchFamily="2" charset="-78"/>
              </a:rPr>
              <a:t>ecisions</a:t>
            </a:r>
          </a:p>
          <a:p>
            <a:pPr marL="342900" lvl="0" indent="-342900">
              <a:buFont typeface="+mj-lt"/>
              <a:buAutoNum type="arabicPeriod"/>
            </a:pPr>
            <a:r>
              <a:rPr lang="en-US" sz="1400" dirty="0">
                <a:latin typeface="Alexandria" pitchFamily="2" charset="-78"/>
                <a:cs typeface="Alexandria" pitchFamily="2" charset="-78"/>
              </a:rPr>
              <a:t>Explore the </a:t>
            </a:r>
            <a:r>
              <a:rPr lang="en-US" sz="1400" dirty="0" smtClean="0">
                <a:latin typeface="Alexandria" pitchFamily="2" charset="-78"/>
                <a:cs typeface="Alexandria" pitchFamily="2" charset="-78"/>
              </a:rPr>
              <a:t>Future </a:t>
            </a:r>
            <a:r>
              <a:rPr lang="en-US" sz="1400" dirty="0">
                <a:latin typeface="Alexandria" pitchFamily="2" charset="-78"/>
                <a:cs typeface="Alexandria" pitchFamily="2" charset="-78"/>
              </a:rPr>
              <a:t>T</a:t>
            </a:r>
            <a:r>
              <a:rPr lang="en-US" sz="1400" dirty="0" smtClean="0">
                <a:latin typeface="Alexandria" pitchFamily="2" charset="-78"/>
                <a:cs typeface="Alexandria" pitchFamily="2" charset="-78"/>
              </a:rPr>
              <a:t>rends </a:t>
            </a:r>
            <a:r>
              <a:rPr lang="en-US" sz="1400" dirty="0">
                <a:latin typeface="Alexandria" pitchFamily="2" charset="-78"/>
                <a:cs typeface="Alexandria" pitchFamily="2" charset="-78"/>
              </a:rPr>
              <a:t>and </a:t>
            </a:r>
            <a:r>
              <a:rPr lang="en-US" sz="1400" dirty="0" smtClean="0">
                <a:latin typeface="Alexandria" pitchFamily="2" charset="-78"/>
                <a:cs typeface="Alexandria" pitchFamily="2" charset="-78"/>
              </a:rPr>
              <a:t>Policy </a:t>
            </a:r>
            <a:r>
              <a:rPr lang="en-US" sz="1400" dirty="0">
                <a:latin typeface="Alexandria" pitchFamily="2" charset="-78"/>
                <a:cs typeface="Alexandria" pitchFamily="2" charset="-78"/>
              </a:rPr>
              <a:t>I</a:t>
            </a:r>
            <a:r>
              <a:rPr lang="en-US" sz="1400" dirty="0" smtClean="0">
                <a:latin typeface="Alexandria" pitchFamily="2" charset="-78"/>
                <a:cs typeface="Alexandria" pitchFamily="2" charset="-78"/>
              </a:rPr>
              <a:t>mplications </a:t>
            </a:r>
            <a:r>
              <a:rPr lang="en-US" sz="1400" dirty="0">
                <a:latin typeface="Alexandria" pitchFamily="2" charset="-78"/>
                <a:cs typeface="Alexandria" pitchFamily="2" charset="-78"/>
              </a:rPr>
              <a:t>in AI </a:t>
            </a:r>
            <a:r>
              <a:rPr lang="en-US" sz="1400" dirty="0" smtClean="0">
                <a:latin typeface="Alexandria" pitchFamily="2" charset="-78"/>
                <a:cs typeface="Alexandria" pitchFamily="2" charset="-78"/>
              </a:rPr>
              <a:t>Investment </a:t>
            </a:r>
            <a:r>
              <a:rPr lang="en-US" sz="1400" dirty="0">
                <a:latin typeface="Alexandria" pitchFamily="2" charset="-78"/>
                <a:cs typeface="Alexandria" pitchFamily="2" charset="-78"/>
              </a:rPr>
              <a:t>within the </a:t>
            </a:r>
            <a:r>
              <a:rPr lang="en-US" sz="1400" dirty="0" smtClean="0">
                <a:latin typeface="Alexandria" pitchFamily="2" charset="-78"/>
                <a:cs typeface="Alexandria" pitchFamily="2" charset="-78"/>
              </a:rPr>
              <a:t>Insurance </a:t>
            </a:r>
            <a:r>
              <a:rPr lang="en-US" sz="1400" dirty="0">
                <a:latin typeface="Alexandria" pitchFamily="2" charset="-78"/>
                <a:cs typeface="Alexandria" pitchFamily="2" charset="-78"/>
              </a:rPr>
              <a:t>I</a:t>
            </a:r>
            <a:r>
              <a:rPr lang="en-US" sz="1400" dirty="0" smtClean="0">
                <a:latin typeface="Alexandria" pitchFamily="2" charset="-78"/>
                <a:cs typeface="Alexandria" pitchFamily="2" charset="-78"/>
              </a:rPr>
              <a:t>ndustry</a:t>
            </a:r>
            <a:endParaRPr lang="en-US" altLang="en-US" sz="1400" dirty="0" smtClean="0">
              <a:solidFill>
                <a:srgbClr val="08A3E8"/>
              </a:solidFill>
              <a:latin typeface="Alexandria" pitchFamily="2" charset="-78"/>
              <a:cs typeface="Alexandria" pitchFamily="2" charset="-78"/>
            </a:endParaRPr>
          </a:p>
          <a:p>
            <a:pPr marL="342900" lvl="0" indent="-342900">
              <a:buFont typeface="+mj-lt"/>
              <a:buAutoNum type="arabicPeriod"/>
            </a:pPr>
            <a:endParaRPr lang="en-US" altLang="en-US" sz="1400" dirty="0" smtClean="0">
              <a:solidFill>
                <a:srgbClr val="08A3E8"/>
              </a:solidFill>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5" y="1393656"/>
            <a:ext cx="7214480" cy="707846"/>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11- </a:t>
            </a:r>
            <a:r>
              <a:rPr lang="en-US" sz="2000" b="1" dirty="0">
                <a:solidFill>
                  <a:srgbClr val="0899DA"/>
                </a:solidFill>
                <a:latin typeface="Alexandria" pitchFamily="2" charset="-78"/>
                <a:cs typeface="Alexandria" pitchFamily="2" charset="-78"/>
              </a:rPr>
              <a:t>Regulation of the use of </a:t>
            </a:r>
            <a:r>
              <a:rPr lang="en-US" sz="2000" b="1" dirty="0" smtClean="0">
                <a:solidFill>
                  <a:srgbClr val="0899DA"/>
                </a:solidFill>
                <a:latin typeface="Alexandria" pitchFamily="2" charset="-78"/>
                <a:cs typeface="Alexandria" pitchFamily="2" charset="-78"/>
              </a:rPr>
              <a:t>artificial intelligence </a:t>
            </a:r>
            <a:r>
              <a:rPr lang="en-US" sz="2000" b="1" dirty="0">
                <a:solidFill>
                  <a:srgbClr val="0899DA"/>
                </a:solidFill>
                <a:latin typeface="Alexandria" pitchFamily="2" charset="-78"/>
                <a:cs typeface="Alexandria" pitchFamily="2" charset="-78"/>
              </a:rPr>
              <a:t>for investment in </a:t>
            </a:r>
            <a:r>
              <a:rPr lang="en-US" sz="2000" b="1" dirty="0" smtClean="0">
                <a:solidFill>
                  <a:srgbClr val="0899DA"/>
                </a:solidFill>
                <a:latin typeface="Alexandria" pitchFamily="2" charset="-78"/>
                <a:cs typeface="Alexandria" pitchFamily="2" charset="-78"/>
              </a:rPr>
              <a:t>the </a:t>
            </a:r>
            <a:r>
              <a:rPr lang="en-GB" sz="2000" b="1" dirty="0" smtClean="0">
                <a:solidFill>
                  <a:srgbClr val="0899DA"/>
                </a:solidFill>
                <a:latin typeface="Alexandria" pitchFamily="2" charset="-78"/>
                <a:cs typeface="Alexandria" pitchFamily="2" charset="-78"/>
              </a:rPr>
              <a:t>insurance </a:t>
            </a:r>
            <a:r>
              <a:rPr lang="en-GB" sz="2000" b="1" dirty="0">
                <a:solidFill>
                  <a:srgbClr val="0899DA"/>
                </a:solidFill>
                <a:latin typeface="Alexandria" pitchFamily="2" charset="-78"/>
                <a:cs typeface="Alexandria" pitchFamily="2" charset="-78"/>
              </a:rPr>
              <a:t>industry</a:t>
            </a:r>
            <a:endParaRPr lang="en-US" sz="2000" b="1" dirty="0" smtClean="0">
              <a:solidFill>
                <a:srgbClr val="0899DA"/>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92881"/>
          </a:xfrm>
          <a:prstGeom prst="rect">
            <a:avLst/>
          </a:prstGeom>
          <a:noFill/>
        </p:spPr>
        <p:txBody>
          <a:bodyPr wrap="square" rtlCol="0">
            <a:spAutoFit/>
          </a:bodyPr>
          <a:lstStyle/>
          <a:p>
            <a:pPr algn="just"/>
            <a:r>
              <a:rPr lang="en-US" b="1" dirty="0">
                <a:solidFill>
                  <a:srgbClr val="08A3E8"/>
                </a:solidFill>
                <a:latin typeface="Alexandria" pitchFamily="2" charset="-78"/>
                <a:cs typeface="Alexandria" pitchFamily="2" charset="-78"/>
              </a:rPr>
              <a:t>Chapter </a:t>
            </a:r>
            <a:r>
              <a:rPr lang="en-US" b="1" dirty="0" smtClean="0">
                <a:solidFill>
                  <a:srgbClr val="08A3E8"/>
                </a:solidFill>
                <a:latin typeface="Alexandria" pitchFamily="2" charset="-78"/>
                <a:cs typeface="Alexandria" pitchFamily="2" charset="-78"/>
              </a:rPr>
              <a:t>outline</a:t>
            </a:r>
          </a:p>
          <a:p>
            <a:pPr marL="342900" indent="-342900" algn="just">
              <a:buAutoNum type="arabicPeriod"/>
            </a:pPr>
            <a:r>
              <a:rPr lang="en-GB" sz="1600" b="1" dirty="0" smtClean="0">
                <a:latin typeface="Alexandria" pitchFamily="2" charset="-78"/>
                <a:cs typeface="Alexandria" pitchFamily="2" charset="-78"/>
              </a:rPr>
              <a:t>INTRODUCTION</a:t>
            </a:r>
          </a:p>
          <a:p>
            <a:pPr marL="342900" indent="-342900">
              <a:buFont typeface="+mj-lt"/>
              <a:buAutoNum type="arabicPeriod"/>
            </a:pPr>
            <a:r>
              <a:rPr lang="en-US" sz="1600" b="1" dirty="0">
                <a:latin typeface="Alexandria" pitchFamily="2" charset="-78"/>
                <a:cs typeface="Alexandria" pitchFamily="2" charset="-78"/>
              </a:rPr>
              <a:t>BENEFITS AND RISKS OF </a:t>
            </a:r>
            <a:r>
              <a:rPr lang="en-US" sz="1600" b="1" dirty="0" smtClean="0">
                <a:latin typeface="Alexandria" pitchFamily="2" charset="-78"/>
                <a:cs typeface="Alexandria" pitchFamily="2" charset="-78"/>
              </a:rPr>
              <a:t>ARTIFICIALLY </a:t>
            </a:r>
            <a:r>
              <a:rPr lang="en-GB" sz="1600" b="1" dirty="0" smtClean="0">
                <a:latin typeface="Alexandria" pitchFamily="2" charset="-78"/>
                <a:cs typeface="Alexandria" pitchFamily="2" charset="-78"/>
              </a:rPr>
              <a:t>INTELLIGENT </a:t>
            </a:r>
            <a:r>
              <a:rPr lang="en-GB" sz="1600" b="1" dirty="0">
                <a:latin typeface="Alexandria" pitchFamily="2" charset="-78"/>
                <a:cs typeface="Alexandria" pitchFamily="2" charset="-78"/>
              </a:rPr>
              <a:t>INVESTMENT </a:t>
            </a:r>
            <a:r>
              <a:rPr lang="en-GB" sz="1600" b="1" dirty="0" smtClean="0">
                <a:latin typeface="Alexandria" pitchFamily="2" charset="-78"/>
                <a:cs typeface="Alexandria" pitchFamily="2" charset="-78"/>
              </a:rPr>
              <a:t>BY INSURERS</a:t>
            </a:r>
          </a:p>
          <a:p>
            <a:pPr marL="342900" indent="-342900">
              <a:buFont typeface="+mj-lt"/>
              <a:buAutoNum type="arabicPeriod"/>
            </a:pPr>
            <a:r>
              <a:rPr lang="en-GB" sz="1600" b="1" dirty="0">
                <a:latin typeface="Alexandria" pitchFamily="2" charset="-78"/>
                <a:cs typeface="Alexandria" pitchFamily="2" charset="-78"/>
              </a:rPr>
              <a:t>POTENTIAL REGULATORY SOLUTIONS </a:t>
            </a:r>
            <a:r>
              <a:rPr lang="en-GB" sz="1600" b="1" dirty="0" smtClean="0">
                <a:latin typeface="Alexandria" pitchFamily="2" charset="-78"/>
                <a:cs typeface="Alexandria" pitchFamily="2" charset="-78"/>
              </a:rPr>
              <a:t>AND APPROACHES</a:t>
            </a:r>
            <a:endParaRPr lang="en-GB" sz="1600" b="1" dirty="0">
              <a:latin typeface="Alexandria" pitchFamily="2" charset="-78"/>
              <a:cs typeface="Alexandria" pitchFamily="2" charset="-78"/>
            </a:endParaRPr>
          </a:p>
          <a:p>
            <a:pPr marL="342900" indent="-342900">
              <a:buFont typeface="+mj-lt"/>
              <a:buAutoNum type="arabicPeriod"/>
            </a:pPr>
            <a:r>
              <a:rPr lang="en-GB" sz="1600" b="1" dirty="0" smtClean="0">
                <a:latin typeface="Alexandria" pitchFamily="2" charset="-78"/>
                <a:cs typeface="Alexandria" pitchFamily="2" charset="-78"/>
              </a:rPr>
              <a:t>CONCLUSION</a:t>
            </a:r>
            <a:endParaRPr lang="en-US" sz="1600" b="1" dirty="0">
              <a:solidFill>
                <a:srgbClr val="08A3E8"/>
              </a:solidFill>
              <a:latin typeface="Alexandria" pitchFamily="2" charset="-78"/>
              <a:cs typeface="Alexandria" pitchFamily="2" charset="-78"/>
            </a:endParaRPr>
          </a:p>
          <a:p>
            <a:pPr algn="just"/>
            <a:endParaRPr lang="en-US" sz="1600" b="1" dirty="0" smtClean="0">
              <a:solidFill>
                <a:srgbClr val="08A3E8"/>
              </a:solidFill>
              <a:latin typeface="Alexandria" pitchFamily="2" charset="-78"/>
              <a:cs typeface="Alexandria" pitchFamily="2" charset="-78"/>
            </a:endParaRPr>
          </a:p>
          <a:p>
            <a:pPr algn="just"/>
            <a:endParaRPr lang="en-US" sz="1600"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707846"/>
          </a:xfrm>
          <a:prstGeom prst="rect">
            <a:avLst/>
          </a:prstGeom>
          <a:noFill/>
          <a:ln>
            <a:noFill/>
          </a:ln>
        </p:spPr>
        <p:txBody>
          <a:bodyPr spcFirstLastPara="1" wrap="square" lIns="91425" tIns="45700" rIns="91425" bIns="45700" anchor="t" anchorCtr="0">
            <a:spAutoFit/>
          </a:bodyPr>
          <a:lstStyle/>
          <a:p>
            <a:r>
              <a:rPr lang="en-US" sz="2000" b="1" dirty="0">
                <a:solidFill>
                  <a:srgbClr val="0899DA"/>
                </a:solidFill>
                <a:latin typeface="Alexandria" pitchFamily="2" charset="-78"/>
                <a:cs typeface="Alexandria" pitchFamily="2" charset="-78"/>
              </a:rPr>
              <a:t>Ch. 11- Regulation of the use of artificial intelligence for investment in the </a:t>
            </a:r>
            <a:r>
              <a:rPr lang="en-GB" sz="2000" b="1" dirty="0">
                <a:solidFill>
                  <a:srgbClr val="0899DA"/>
                </a:solidFill>
                <a:latin typeface="Alexandria" pitchFamily="2" charset="-78"/>
                <a:cs typeface="Alexandria" pitchFamily="2" charset="-78"/>
              </a:rPr>
              <a:t>insurance industry</a:t>
            </a:r>
            <a:endParaRPr lang="en-US" sz="2000" b="1" dirty="0">
              <a:solidFill>
                <a:srgbClr val="0899DA"/>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293209"/>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smtClean="0">
                <a:latin typeface="Alexandria" pitchFamily="2" charset="-78"/>
                <a:cs typeface="Alexandria" pitchFamily="2" charset="-78"/>
              </a:rPr>
              <a:t>As </a:t>
            </a:r>
            <a:r>
              <a:rPr lang="en-US" sz="1600" dirty="0">
                <a:latin typeface="Alexandria" pitchFamily="2" charset="-78"/>
                <a:cs typeface="Alexandria" pitchFamily="2" charset="-78"/>
              </a:rPr>
              <a:t>was mentioned in Chapter 1, the use of ML and big data is reshaping the insurance </a:t>
            </a:r>
            <a:r>
              <a:rPr lang="en-US" sz="1600" dirty="0" smtClean="0">
                <a:latin typeface="Alexandria" pitchFamily="2" charset="-78"/>
                <a:cs typeface="Alexandria" pitchFamily="2" charset="-78"/>
              </a:rPr>
              <a:t>industry. On </a:t>
            </a:r>
            <a:r>
              <a:rPr lang="en-US" sz="1600" dirty="0">
                <a:latin typeface="Alexandria" pitchFamily="2" charset="-78"/>
                <a:cs typeface="Alexandria" pitchFamily="2" charset="-78"/>
              </a:rPr>
              <a:t>the one hand, it is changing the way insurance companies manage legal </a:t>
            </a:r>
            <a:r>
              <a:rPr lang="en-US" sz="1600" dirty="0" smtClean="0">
                <a:latin typeface="Alexandria" pitchFamily="2" charset="-78"/>
                <a:cs typeface="Alexandria" pitchFamily="2" charset="-78"/>
              </a:rPr>
              <a:t>claims. On </a:t>
            </a:r>
            <a:r>
              <a:rPr lang="en-US" sz="1600" dirty="0">
                <a:latin typeface="Alexandria" pitchFamily="2" charset="-78"/>
                <a:cs typeface="Alexandria" pitchFamily="2" charset="-78"/>
              </a:rPr>
              <a:t>the other hand, insurance companies </a:t>
            </a:r>
            <a:r>
              <a:rPr lang="en-US" sz="1600" b="1" dirty="0">
                <a:latin typeface="Alexandria" pitchFamily="2" charset="-78"/>
                <a:cs typeface="Alexandria" pitchFamily="2" charset="-78"/>
              </a:rPr>
              <a:t>(notably life insurers) </a:t>
            </a:r>
            <a:r>
              <a:rPr lang="en-US" sz="1600" dirty="0">
                <a:latin typeface="Alexandria" pitchFamily="2" charset="-78"/>
                <a:cs typeface="Alexandria" pitchFamily="2" charset="-78"/>
              </a:rPr>
              <a:t>are increasingly relying on AI and big data to make investment decisions or manage portfolios – both concepts will be included under the concept of ‘artificial intelligence investment’ or AI </a:t>
            </a:r>
            <a:r>
              <a:rPr lang="en-US" sz="1600" dirty="0" smtClean="0">
                <a:latin typeface="Alexandria" pitchFamily="2" charset="-78"/>
                <a:cs typeface="Alexandria" pitchFamily="2" charset="-78"/>
              </a:rPr>
              <a:t>investment. Therefore</a:t>
            </a:r>
            <a:r>
              <a:rPr lang="en-US" sz="1600" dirty="0">
                <a:latin typeface="Alexandria" pitchFamily="2" charset="-78"/>
                <a:cs typeface="Alexandria" pitchFamily="2" charset="-78"/>
              </a:rPr>
              <a:t>, it will not cover the use of AI for other services potentially offered by insurance companies to businesses or retail customers </a:t>
            </a:r>
            <a:r>
              <a:rPr lang="en-US" sz="1600" b="1" dirty="0">
                <a:latin typeface="Alexandria" pitchFamily="2" charset="-78"/>
                <a:cs typeface="Alexandria" pitchFamily="2" charset="-78"/>
              </a:rPr>
              <a:t>(e.g., a </a:t>
            </a:r>
            <a:r>
              <a:rPr lang="en-US" sz="1600" b="1" dirty="0" err="1">
                <a:latin typeface="Alexandria" pitchFamily="2" charset="-78"/>
                <a:cs typeface="Alexandria" pitchFamily="2" charset="-78"/>
              </a:rPr>
              <a:t>chatbot</a:t>
            </a:r>
            <a:r>
              <a:rPr lang="en-US" sz="1600" b="1" dirty="0">
                <a:latin typeface="Alexandria" pitchFamily="2" charset="-78"/>
                <a:cs typeface="Alexandria" pitchFamily="2" charset="-78"/>
              </a:rPr>
              <a:t> or a digital adviser),</a:t>
            </a:r>
            <a:r>
              <a:rPr lang="en-US" sz="1600" dirty="0">
                <a:latin typeface="Alexandria" pitchFamily="2" charset="-78"/>
                <a:cs typeface="Alexandria" pitchFamily="2" charset="-78"/>
              </a:rPr>
              <a:t> as well as the use of AI to manage legal </a:t>
            </a:r>
            <a:r>
              <a:rPr lang="en-US" sz="1600" dirty="0" smtClean="0">
                <a:latin typeface="Alexandria" pitchFamily="2" charset="-78"/>
                <a:cs typeface="Alexandria" pitchFamily="2" charset="-78"/>
              </a:rPr>
              <a:t>claims. Insurance </a:t>
            </a:r>
            <a:r>
              <a:rPr lang="en-US" sz="1600" dirty="0">
                <a:latin typeface="Alexandria" pitchFamily="2" charset="-78"/>
                <a:cs typeface="Alexandria" pitchFamily="2" charset="-78"/>
              </a:rPr>
              <a:t>companies are powerful investors in a wide variety of asset classes, from stocks, debentures and structured products to real estate and </a:t>
            </a:r>
            <a:r>
              <a:rPr lang="en-US" sz="1600" dirty="0" smtClean="0">
                <a:latin typeface="Alexandria" pitchFamily="2" charset="-78"/>
                <a:cs typeface="Alexandria" pitchFamily="2" charset="-78"/>
              </a:rPr>
              <a:t>commodities. Under </a:t>
            </a:r>
            <a:r>
              <a:rPr lang="en-US" sz="1600" dirty="0">
                <a:latin typeface="Alexandria" pitchFamily="2" charset="-78"/>
                <a:cs typeface="Alexandria" pitchFamily="2" charset="-78"/>
              </a:rPr>
              <a:t>the traditional business model, an insured promises to pay a certain sum of money (the premium) in exchange for the commitment of an insurer (who issues the policy) to pay a certain sum of money (or carry out a certain action) if losses occur as a result of an insured </a:t>
            </a:r>
            <a:r>
              <a:rPr lang="en-US" sz="1600" dirty="0" smtClean="0">
                <a:latin typeface="Alexandria" pitchFamily="2" charset="-78"/>
                <a:cs typeface="Alexandria" pitchFamily="2" charset="-78"/>
              </a:rPr>
              <a:t>event.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72819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877985"/>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Apart from using the funds to pay expenses and compensate for insureds’ losses, insurers must prepare to meet their future policy liabilities and generate </a:t>
            </a:r>
            <a:r>
              <a:rPr lang="en-US" sz="1600" dirty="0" smtClean="0">
                <a:latin typeface="Alexandria" pitchFamily="2" charset="-78"/>
                <a:cs typeface="Alexandria" pitchFamily="2" charset="-78"/>
              </a:rPr>
              <a:t>returns. According </a:t>
            </a:r>
            <a:r>
              <a:rPr lang="en-US" sz="1600" dirty="0">
                <a:latin typeface="Alexandria" pitchFamily="2" charset="-78"/>
                <a:cs typeface="Alexandria" pitchFamily="2" charset="-78"/>
              </a:rPr>
              <a:t>to the </a:t>
            </a:r>
            <a:r>
              <a:rPr lang="en-US" b="1" dirty="0" smtClean="0">
                <a:latin typeface="Alexandria" pitchFamily="2" charset="-78"/>
                <a:cs typeface="Alexandria" pitchFamily="2" charset="-78"/>
              </a:rPr>
              <a:t>Organization </a:t>
            </a:r>
            <a:r>
              <a:rPr lang="en-US" b="1" dirty="0">
                <a:latin typeface="Alexandria" pitchFamily="2" charset="-78"/>
                <a:cs typeface="Alexandria" pitchFamily="2" charset="-78"/>
              </a:rPr>
              <a:t>for Economic Cooperation and Development </a:t>
            </a:r>
            <a:r>
              <a:rPr lang="en-US" b="1" dirty="0" smtClean="0">
                <a:latin typeface="Alexandria" pitchFamily="2" charset="-78"/>
                <a:cs typeface="Alexandria" pitchFamily="2" charset="-78"/>
              </a:rPr>
              <a:t>(</a:t>
            </a:r>
            <a:r>
              <a:rPr lang="en-US" sz="1600" b="1" dirty="0" smtClean="0">
                <a:latin typeface="Alexandria" pitchFamily="2" charset="-78"/>
                <a:cs typeface="Alexandria" pitchFamily="2" charset="-78"/>
              </a:rPr>
              <a:t>OECD),</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the total gross premiums received by direct insurers in OECD countries amounted to over USD 50 trillion in </a:t>
            </a:r>
            <a:r>
              <a:rPr lang="en-US" sz="1600" dirty="0" smtClean="0">
                <a:latin typeface="Alexandria" pitchFamily="2" charset="-78"/>
                <a:cs typeface="Alexandria" pitchFamily="2" charset="-78"/>
              </a:rPr>
              <a:t>2017. In </a:t>
            </a:r>
            <a:r>
              <a:rPr lang="en-US" sz="1600" dirty="0">
                <a:latin typeface="Alexandria" pitchFamily="2" charset="-78"/>
                <a:cs typeface="Alexandria" pitchFamily="2" charset="-78"/>
              </a:rPr>
              <a:t>China alone, the total premiums collected in the first half of 2019 amounted to over </a:t>
            </a:r>
            <a:r>
              <a:rPr lang="en-GB" sz="1600" b="1" dirty="0" err="1" smtClean="0">
                <a:latin typeface="Alexandria" pitchFamily="2" charset="-78"/>
                <a:cs typeface="Alexandria" pitchFamily="2" charset="-78"/>
              </a:rPr>
              <a:t>Renminbi</a:t>
            </a:r>
            <a:r>
              <a:rPr lang="en-GB" sz="1600" b="1" dirty="0" smtClean="0">
                <a:latin typeface="Alexandria" pitchFamily="2" charset="-78"/>
                <a:cs typeface="Alexandria" pitchFamily="2" charset="-78"/>
              </a:rPr>
              <a:t> (</a:t>
            </a:r>
            <a:r>
              <a:rPr lang="en-GB" sz="1600" b="1" dirty="0">
                <a:latin typeface="Alexandria" pitchFamily="2" charset="-78"/>
                <a:cs typeface="Alexandria" pitchFamily="2" charset="-78"/>
              </a:rPr>
              <a:t>RMB)</a:t>
            </a:r>
            <a:r>
              <a:rPr lang="en-US" sz="1600" b="1" dirty="0" smtClean="0">
                <a:latin typeface="Alexandria" pitchFamily="2" charset="-78"/>
                <a:cs typeface="Alexandria" pitchFamily="2" charset="-78"/>
              </a:rPr>
              <a:t> </a:t>
            </a:r>
            <a:r>
              <a:rPr lang="en-US" sz="1600" b="1" dirty="0">
                <a:latin typeface="Alexandria" pitchFamily="2" charset="-78"/>
                <a:cs typeface="Alexandria" pitchFamily="2" charset="-78"/>
              </a:rPr>
              <a:t>2.8 trillion </a:t>
            </a:r>
            <a:r>
              <a:rPr lang="en-US" sz="1600" dirty="0">
                <a:latin typeface="Alexandria" pitchFamily="2" charset="-78"/>
                <a:cs typeface="Alexandria" pitchFamily="2" charset="-78"/>
              </a:rPr>
              <a:t>for general insurance and over RMB 2.1 trillion for life </a:t>
            </a:r>
            <a:r>
              <a:rPr lang="en-US" sz="1600" dirty="0" smtClean="0">
                <a:latin typeface="Alexandria" pitchFamily="2" charset="-78"/>
                <a:cs typeface="Alexandria" pitchFamily="2" charset="-78"/>
              </a:rPr>
              <a:t>insurance. According </a:t>
            </a:r>
            <a:r>
              <a:rPr lang="en-US" sz="1600" dirty="0">
                <a:latin typeface="Alexandria" pitchFamily="2" charset="-78"/>
                <a:cs typeface="Alexandria" pitchFamily="2" charset="-78"/>
              </a:rPr>
              <a:t>to the </a:t>
            </a:r>
            <a:r>
              <a:rPr lang="en-US" sz="1600" b="1" dirty="0">
                <a:latin typeface="Alexandria" pitchFamily="2" charset="-78"/>
                <a:cs typeface="Alexandria" pitchFamily="2" charset="-78"/>
              </a:rPr>
              <a:t>Monetary Authority of Singapore (MAS),</a:t>
            </a:r>
            <a:r>
              <a:rPr lang="en-US" sz="1600" dirty="0">
                <a:latin typeface="Alexandria" pitchFamily="2" charset="-78"/>
                <a:cs typeface="Alexandria" pitchFamily="2" charset="-78"/>
              </a:rPr>
              <a:t> in 2018, the Singapore insurance industry collectively had total assets worth over SGD 256 billion, with annual domestic life insurance premiums amounting to about 6.7% of Singapore’s gross domestic </a:t>
            </a:r>
            <a:r>
              <a:rPr lang="en-US" sz="1600" dirty="0" smtClean="0">
                <a:latin typeface="Alexandria" pitchFamily="2" charset="-78"/>
                <a:cs typeface="Alexandria" pitchFamily="2" charset="-78"/>
              </a:rPr>
              <a:t>product. Specifically</a:t>
            </a:r>
            <a:r>
              <a:rPr lang="en-US" sz="1600" dirty="0">
                <a:latin typeface="Alexandria" pitchFamily="2" charset="-78"/>
                <a:cs typeface="Alexandria" pitchFamily="2" charset="-78"/>
              </a:rPr>
              <a:t>, investing is of high importance to life insurers, which are usually looking for long-term investments that generate sufficient returns to meet future policy liabilities from longer-tenured </a:t>
            </a:r>
            <a:r>
              <a:rPr lang="en-US" sz="1600" dirty="0" smtClean="0">
                <a:latin typeface="Alexandria" pitchFamily="2" charset="-78"/>
                <a:cs typeface="Alexandria" pitchFamily="2" charset="-78"/>
              </a:rPr>
              <a:t>policies.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Because </a:t>
            </a:r>
            <a:r>
              <a:rPr lang="en-US" sz="1600" dirty="0">
                <a:latin typeface="Alexandria" pitchFamily="2" charset="-78"/>
                <a:cs typeface="Alexandria" pitchFamily="2" charset="-78"/>
              </a:rPr>
              <a:t>the risks covered by general insurers (e.g., risks from earthquakes or hurricanes) may be more volatile than those facing life insurers, general insurers may prefer to invest in more liquid </a:t>
            </a:r>
            <a:r>
              <a:rPr lang="en-US" sz="1600" dirty="0" smtClean="0">
                <a:latin typeface="Alexandria" pitchFamily="2" charset="-78"/>
                <a:cs typeface="Alexandria" pitchFamily="2" charset="-78"/>
              </a:rPr>
              <a:t>assets. Based </a:t>
            </a:r>
            <a:r>
              <a:rPr lang="en-US" sz="1600" dirty="0">
                <a:latin typeface="Alexandria" pitchFamily="2" charset="-78"/>
                <a:cs typeface="Alexandria" pitchFamily="2" charset="-78"/>
              </a:rPr>
              <a:t>on the above, insurers need to balance their investment portfolios between different asset classes to meet their </a:t>
            </a:r>
            <a:r>
              <a:rPr lang="en-US" sz="1600" dirty="0" smtClean="0">
                <a:latin typeface="Alexandria" pitchFamily="2" charset="-78"/>
                <a:cs typeface="Alexandria" pitchFamily="2" charset="-78"/>
              </a:rPr>
              <a:t>demands.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0757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539430"/>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smtClean="0">
                <a:latin typeface="Alexandria" pitchFamily="2" charset="-78"/>
                <a:cs typeface="Alexandria" pitchFamily="2" charset="-78"/>
              </a:rPr>
              <a:t>Broadly </a:t>
            </a:r>
            <a:r>
              <a:rPr lang="en-US" sz="1600" dirty="0">
                <a:latin typeface="Alexandria" pitchFamily="2" charset="-78"/>
                <a:cs typeface="Alexandria" pitchFamily="2" charset="-78"/>
              </a:rPr>
              <a:t>speaking insurers commonly invest in the domestic or foreign bond market (for sovereign bonds or corporate debts, sometimes including structured notes), equity markets, derivatives markets (notably for hedging purposes), real estate and perhaps </a:t>
            </a:r>
            <a:r>
              <a:rPr lang="en-US" sz="1600" dirty="0" smtClean="0">
                <a:latin typeface="Alexandria" pitchFamily="2" charset="-78"/>
                <a:cs typeface="Alexandria" pitchFamily="2" charset="-78"/>
              </a:rPr>
              <a:t>commodities. Insurers </a:t>
            </a:r>
            <a:r>
              <a:rPr lang="en-US" sz="1600" dirty="0">
                <a:latin typeface="Alexandria" pitchFamily="2" charset="-78"/>
                <a:cs typeface="Alexandria" pitchFamily="2" charset="-78"/>
              </a:rPr>
              <a:t>also need to manage different kinds of financial risks from investments, including market risks, credit risks, liquidity risks and operational risks, in addition to non-financial risks such as natural </a:t>
            </a:r>
            <a:r>
              <a:rPr lang="en-US" sz="1600" dirty="0" smtClean="0">
                <a:latin typeface="Alexandria" pitchFamily="2" charset="-78"/>
                <a:cs typeface="Alexandria" pitchFamily="2" charset="-78"/>
              </a:rPr>
              <a:t>disasters. An </a:t>
            </a:r>
            <a:r>
              <a:rPr lang="en-US" sz="1600" dirty="0">
                <a:latin typeface="Alexandria" pitchFamily="2" charset="-78"/>
                <a:cs typeface="Alexandria" pitchFamily="2" charset="-78"/>
              </a:rPr>
              <a:t>investment in US treasury notes by a Singaporean insurer exposes it to the fluctuating exchange rate between the US and Singapore dollars as well as the interest rate market in the </a:t>
            </a:r>
            <a:r>
              <a:rPr lang="en-US" sz="1600" dirty="0" smtClean="0">
                <a:latin typeface="Alexandria" pitchFamily="2" charset="-78"/>
                <a:cs typeface="Alexandria" pitchFamily="2" charset="-78"/>
              </a:rPr>
              <a:t>US. A </a:t>
            </a:r>
            <a:r>
              <a:rPr lang="en-US" sz="1600" dirty="0">
                <a:latin typeface="Alexandria" pitchFamily="2" charset="-78"/>
                <a:cs typeface="Alexandria" pitchFamily="2" charset="-78"/>
              </a:rPr>
              <a:t>real estate investment (e.g., a commercial complex) may have less credit risk, but it is exposed to natural disasters (e.g., earthquakes) and market risks (fluctuation of rentals in the market</a:t>
            </a:r>
            <a:r>
              <a:rPr lang="en-US" sz="1600" dirty="0" smtClean="0">
                <a:latin typeface="Alexandria" pitchFamily="2" charset="-78"/>
                <a:cs typeface="Alexandria" pitchFamily="2" charset="-78"/>
              </a:rPr>
              <a:t>). A </a:t>
            </a:r>
            <a:r>
              <a:rPr lang="en-US" sz="1600" dirty="0">
                <a:latin typeface="Alexandria" pitchFamily="2" charset="-78"/>
                <a:cs typeface="Alexandria" pitchFamily="2" charset="-78"/>
              </a:rPr>
              <a:t>significant portion of an insurer’s investment portfolio must be capable of being quickly converted into cash or other liquid assets in case there is a major event triggering substantial pay-outs in the short term (e.g., the Indian Ocean earthquake and tsunami in 2004</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a:p>
            <a:pPr algn="just"/>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4188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sz="1600" dirty="0">
                <a:latin typeface="Alexandria" pitchFamily="2" charset="-78"/>
                <a:cs typeface="Alexandria" pitchFamily="2" charset="-78"/>
              </a:rPr>
              <a:t>There is, however, no universal rule for how insurers should invest</a:t>
            </a:r>
            <a:r>
              <a:rPr lang="en-US" sz="1600" dirty="0" smtClean="0">
                <a:latin typeface="Alexandria" pitchFamily="2" charset="-78"/>
                <a:cs typeface="Alexandria" pitchFamily="2" charset="-78"/>
              </a:rPr>
              <a:t>. Insurers</a:t>
            </a:r>
            <a:r>
              <a:rPr lang="en-US" sz="1600" dirty="0">
                <a:latin typeface="Alexandria" pitchFamily="2" charset="-78"/>
                <a:cs typeface="Alexandria" pitchFamily="2" charset="-78"/>
              </a:rPr>
              <a:t>’ investment portfolios vary greatly between companies and </a:t>
            </a:r>
            <a:r>
              <a:rPr lang="en-US" sz="1600" dirty="0" smtClean="0">
                <a:latin typeface="Alexandria" pitchFamily="2" charset="-78"/>
                <a:cs typeface="Alexandria" pitchFamily="2" charset="-78"/>
              </a:rPr>
              <a:t>between countries</a:t>
            </a:r>
            <a:r>
              <a:rPr lang="en-US" sz="1600" dirty="0">
                <a:latin typeface="Alexandria" pitchFamily="2" charset="-78"/>
                <a:cs typeface="Alexandria" pitchFamily="2" charset="-78"/>
              </a:rPr>
              <a:t>. Insurers also have different ways and preference to manage </a:t>
            </a:r>
            <a:r>
              <a:rPr lang="en-US" sz="1600" dirty="0" smtClean="0">
                <a:latin typeface="Alexandria" pitchFamily="2" charset="-78"/>
                <a:cs typeface="Alexandria" pitchFamily="2" charset="-78"/>
              </a:rPr>
              <a:t>their investment </a:t>
            </a:r>
            <a:r>
              <a:rPr lang="en-US" sz="1600" dirty="0">
                <a:latin typeface="Alexandria" pitchFamily="2" charset="-78"/>
                <a:cs typeface="Alexandria" pitchFamily="2" charset="-78"/>
              </a:rPr>
              <a:t>portfolio. Insurers can make investment decisions in-house, </a:t>
            </a:r>
            <a:r>
              <a:rPr lang="en-US" sz="1600" dirty="0" smtClean="0">
                <a:latin typeface="Alexandria" pitchFamily="2" charset="-78"/>
                <a:cs typeface="Alexandria" pitchFamily="2" charset="-78"/>
              </a:rPr>
              <a:t>but they </a:t>
            </a:r>
            <a:r>
              <a:rPr lang="en-US" sz="1600" dirty="0">
                <a:latin typeface="Alexandria" pitchFamily="2" charset="-78"/>
                <a:cs typeface="Alexandria" pitchFamily="2" charset="-78"/>
              </a:rPr>
              <a:t>may also outsource all or part of the funds available for investment </a:t>
            </a:r>
            <a:r>
              <a:rPr lang="en-US" sz="1600" dirty="0" smtClean="0">
                <a:latin typeface="Alexandria" pitchFamily="2" charset="-78"/>
                <a:cs typeface="Alexandria" pitchFamily="2" charset="-78"/>
              </a:rPr>
              <a:t>to </a:t>
            </a:r>
            <a:r>
              <a:rPr lang="en-GB" sz="1600" dirty="0" smtClean="0">
                <a:latin typeface="Alexandria" pitchFamily="2" charset="-78"/>
                <a:cs typeface="Alexandria" pitchFamily="2" charset="-78"/>
              </a:rPr>
              <a:t>other </a:t>
            </a:r>
            <a:r>
              <a:rPr lang="en-GB" sz="1600" dirty="0">
                <a:latin typeface="Alexandria" pitchFamily="2" charset="-78"/>
                <a:cs typeface="Alexandria" pitchFamily="2" charset="-78"/>
              </a:rPr>
              <a:t>asset management companies</a:t>
            </a:r>
            <a:r>
              <a:rPr lang="en-GB" sz="1600" dirty="0" smtClean="0">
                <a:latin typeface="Alexandria" pitchFamily="2" charset="-78"/>
                <a:cs typeface="Alexandria" pitchFamily="2" charset="-78"/>
              </a:rPr>
              <a:t>. </a:t>
            </a:r>
            <a:r>
              <a:rPr lang="en-US" sz="1600" dirty="0" smtClean="0">
                <a:latin typeface="Alexandria" pitchFamily="2" charset="-78"/>
                <a:cs typeface="Alexandria" pitchFamily="2" charset="-78"/>
              </a:rPr>
              <a:t>Traditionally</a:t>
            </a:r>
            <a:r>
              <a:rPr lang="en-US" sz="1600" dirty="0">
                <a:latin typeface="Alexandria" pitchFamily="2" charset="-78"/>
                <a:cs typeface="Alexandria" pitchFamily="2" charset="-78"/>
              </a:rPr>
              <a:t>, investment decisions have been made by human beings </a:t>
            </a:r>
            <a:r>
              <a:rPr lang="en-US" sz="1600" dirty="0" smtClean="0">
                <a:latin typeface="Alexandria" pitchFamily="2" charset="-78"/>
                <a:cs typeface="Alexandria" pitchFamily="2" charset="-78"/>
              </a:rPr>
              <a:t>with some </a:t>
            </a:r>
            <a:r>
              <a:rPr lang="en-US" sz="1600" dirty="0">
                <a:latin typeface="Alexandria" pitchFamily="2" charset="-78"/>
                <a:cs typeface="Alexandria" pitchFamily="2" charset="-78"/>
              </a:rPr>
              <a:t>assistance from </a:t>
            </a:r>
            <a:r>
              <a:rPr lang="en-US" sz="1600" dirty="0" smtClean="0">
                <a:latin typeface="Alexandria" pitchFamily="2" charset="-78"/>
                <a:cs typeface="Alexandria" pitchFamily="2" charset="-78"/>
              </a:rPr>
              <a:t>computerized </a:t>
            </a:r>
            <a:r>
              <a:rPr lang="en-US" sz="1600" dirty="0">
                <a:latin typeface="Alexandria" pitchFamily="2" charset="-78"/>
                <a:cs typeface="Alexandria" pitchFamily="2" charset="-78"/>
              </a:rPr>
              <a:t>data. However, with the rise of </a:t>
            </a:r>
            <a:r>
              <a:rPr lang="en-US" sz="1600" dirty="0" err="1">
                <a:latin typeface="Alexandria" pitchFamily="2" charset="-78"/>
                <a:cs typeface="Alexandria" pitchFamily="2" charset="-78"/>
              </a:rPr>
              <a:t>FinTech</a:t>
            </a:r>
            <a:r>
              <a:rPr lang="en-US" sz="1600" dirty="0" smtClean="0">
                <a:latin typeface="Alexandria" pitchFamily="2" charset="-78"/>
                <a:cs typeface="Alexandria" pitchFamily="2" charset="-78"/>
              </a:rPr>
              <a:t>, an </a:t>
            </a:r>
            <a:r>
              <a:rPr lang="en-US" sz="1600" dirty="0">
                <a:latin typeface="Alexandria" pitchFamily="2" charset="-78"/>
                <a:cs typeface="Alexandria" pitchFamily="2" charset="-78"/>
              </a:rPr>
              <a:t>interesting question is whether insurers can rely on AI to make </a:t>
            </a:r>
            <a:r>
              <a:rPr lang="en-US" sz="1600" dirty="0" smtClean="0">
                <a:latin typeface="Alexandria" pitchFamily="2" charset="-78"/>
                <a:cs typeface="Alexandria" pitchFamily="2" charset="-78"/>
              </a:rPr>
              <a:t>smarter investment </a:t>
            </a:r>
            <a:r>
              <a:rPr lang="en-US" sz="1600" dirty="0">
                <a:latin typeface="Alexandria" pitchFamily="2" charset="-78"/>
                <a:cs typeface="Alexandria" pitchFamily="2" charset="-78"/>
              </a:rPr>
              <a:t>decisions. If this becomes the trend, what would the </a:t>
            </a:r>
            <a:r>
              <a:rPr lang="en-US" sz="1600" dirty="0" smtClean="0">
                <a:latin typeface="Alexandria" pitchFamily="2" charset="-78"/>
                <a:cs typeface="Alexandria" pitchFamily="2" charset="-78"/>
              </a:rPr>
              <a:t>potential regulatory </a:t>
            </a:r>
            <a:r>
              <a:rPr lang="en-US" sz="1600" dirty="0">
                <a:latin typeface="Alexandria" pitchFamily="2" charset="-78"/>
                <a:cs typeface="Alexandria" pitchFamily="2" charset="-78"/>
              </a:rPr>
              <a:t>issues be</a:t>
            </a:r>
            <a:r>
              <a:rPr lang="en-US" sz="1600" dirty="0" smtClean="0">
                <a:latin typeface="Alexandria" pitchFamily="2" charset="-78"/>
                <a:cs typeface="Alexandria" pitchFamily="2" charset="-78"/>
              </a:rPr>
              <a:t>?.  Therefore, this </a:t>
            </a:r>
            <a:r>
              <a:rPr lang="en-US" sz="1600" dirty="0">
                <a:latin typeface="Alexandria" pitchFamily="2" charset="-78"/>
                <a:cs typeface="Alexandria" pitchFamily="2" charset="-78"/>
              </a:rPr>
              <a:t>chapter explores potential problems and </a:t>
            </a:r>
            <a:r>
              <a:rPr lang="en-US" sz="1600" dirty="0" smtClean="0">
                <a:latin typeface="Alexandria" pitchFamily="2" charset="-78"/>
                <a:cs typeface="Alexandria" pitchFamily="2" charset="-78"/>
              </a:rPr>
              <a:t>potential solutions </a:t>
            </a:r>
            <a:r>
              <a:rPr lang="en-US" sz="1600" dirty="0">
                <a:latin typeface="Alexandria" pitchFamily="2" charset="-78"/>
                <a:cs typeface="Alexandria" pitchFamily="2" charset="-78"/>
              </a:rPr>
              <a:t>for adopting AI to make and manage investment.</a:t>
            </a:r>
            <a:endParaRPr lang="en-GB" sz="1600" b="1" dirty="0" smtClean="0">
              <a:latin typeface="Alexandria" pitchFamily="2" charset="-78"/>
              <a:cs typeface="Alexandria" pitchFamily="2" charset="-78"/>
            </a:endParaRPr>
          </a:p>
          <a:p>
            <a:pPr marL="342900" indent="-342900" algn="just">
              <a:buFont typeface="+mj-lt"/>
              <a:buAutoNum type="arabicPeriod"/>
            </a:pP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5736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2. BENEFITS AND RISKS </a:t>
            </a:r>
            <a:r>
              <a:rPr lang="en-US" b="1" dirty="0" smtClean="0">
                <a:solidFill>
                  <a:schemeClr val="tx1"/>
                </a:solidFill>
                <a:latin typeface="Alexandria" pitchFamily="2" charset="-78"/>
                <a:cs typeface="Alexandria" pitchFamily="2" charset="-78"/>
              </a:rPr>
              <a:t>OF ARTIFICIALLY </a:t>
            </a:r>
            <a:r>
              <a:rPr lang="en-GB" b="1" dirty="0" smtClean="0">
                <a:solidFill>
                  <a:schemeClr val="tx1"/>
                </a:solidFill>
                <a:latin typeface="Alexandria" pitchFamily="2" charset="-78"/>
                <a:cs typeface="Alexandria" pitchFamily="2" charset="-78"/>
              </a:rPr>
              <a:t>INTELLIGENT INVESTMENT </a:t>
            </a:r>
            <a:r>
              <a:rPr lang="en-GB" b="1" dirty="0">
                <a:solidFill>
                  <a:schemeClr val="tx1"/>
                </a:solidFill>
                <a:latin typeface="Alexandria" pitchFamily="2" charset="-78"/>
                <a:cs typeface="Alexandria" pitchFamily="2" charset="-78"/>
              </a:rPr>
              <a:t>BY INSURERS</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2.1 </a:t>
            </a:r>
            <a:r>
              <a:rPr lang="en-US" dirty="0">
                <a:solidFill>
                  <a:schemeClr val="tx1"/>
                </a:solidFill>
                <a:latin typeface="Alexandria" pitchFamily="2" charset="-78"/>
                <a:cs typeface="Alexandria" pitchFamily="2" charset="-78"/>
              </a:rPr>
              <a:t>Using Artificial Intelligence in Investment </a:t>
            </a:r>
            <a:r>
              <a:rPr lang="en-US" dirty="0" smtClean="0">
                <a:solidFill>
                  <a:schemeClr val="tx1"/>
                </a:solidFill>
                <a:latin typeface="Alexandria" pitchFamily="2" charset="-78"/>
                <a:cs typeface="Alexandria" pitchFamily="2" charset="-78"/>
              </a:rPr>
              <a:t>Decision-making</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2.2 </a:t>
            </a:r>
            <a:r>
              <a:rPr lang="en-US" dirty="0">
                <a:solidFill>
                  <a:schemeClr val="tx1"/>
                </a:solidFill>
                <a:latin typeface="Alexandria" pitchFamily="2" charset="-78"/>
                <a:cs typeface="Alexandria" pitchFamily="2" charset="-78"/>
              </a:rPr>
              <a:t>Benefits and Risks of Artificially Intelligent Investment</a:t>
            </a:r>
            <a:endParaRPr lang="en-US" sz="2000"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55181"/>
            <a:ext cx="92737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8395"/>
            <a:ext cx="10812720" cy="4672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2. BENEFITS AND RISKS OF ARTIFICIALLY </a:t>
            </a:r>
            <a:r>
              <a:rPr lang="en-GB" b="1" dirty="0">
                <a:latin typeface="Alexandria" pitchFamily="2" charset="-78"/>
                <a:cs typeface="Alexandria" pitchFamily="2" charset="-78"/>
              </a:rPr>
              <a:t>INTELLIGENT INVESTMENT BY </a:t>
            </a:r>
            <a:r>
              <a:rPr lang="en-GB" b="1" dirty="0" smtClean="0">
                <a:latin typeface="Alexandria" pitchFamily="2" charset="-78"/>
                <a:cs typeface="Alexandria" pitchFamily="2" charset="-78"/>
              </a:rPr>
              <a:t>INSURERS</a:t>
            </a: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2.1 </a:t>
            </a:r>
            <a:r>
              <a:rPr lang="en-US" sz="1600" b="1" dirty="0">
                <a:latin typeface="Alexandria" pitchFamily="2" charset="-78"/>
                <a:cs typeface="Alexandria" pitchFamily="2" charset="-78"/>
              </a:rPr>
              <a:t>Using Artificial Intelligence in Investment Decision-making</a:t>
            </a:r>
          </a:p>
          <a:p>
            <a:pPr algn="just"/>
            <a:r>
              <a:rPr lang="en-US" sz="1600" dirty="0">
                <a:latin typeface="Alexandria" pitchFamily="2" charset="-78"/>
                <a:cs typeface="Alexandria" pitchFamily="2" charset="-78"/>
              </a:rPr>
              <a:t>As introduced in Chapter 1, the growth in data sources and the timeliness of access to data, the growth in data repositories, data granularity, the variety of data types, efforts to enhance data quality and continued improvement to hardware and AI and machine learning software have been the main drivers of AI </a:t>
            </a:r>
            <a:r>
              <a:rPr lang="en-US" sz="1600" dirty="0" smtClean="0">
                <a:latin typeface="Alexandria" pitchFamily="2" charset="-78"/>
                <a:cs typeface="Alexandria" pitchFamily="2" charset="-78"/>
              </a:rPr>
              <a:t>investment. </a:t>
            </a:r>
          </a:p>
          <a:p>
            <a:pPr algn="just"/>
            <a:r>
              <a:rPr lang="en-US" sz="1600" b="1" dirty="0" smtClean="0">
                <a:latin typeface="Alexandria" pitchFamily="2" charset="-78"/>
                <a:cs typeface="Alexandria" pitchFamily="2" charset="-78"/>
              </a:rPr>
              <a:t>In </a:t>
            </a:r>
            <a:r>
              <a:rPr lang="en-US" sz="1600" b="1" dirty="0">
                <a:latin typeface="Alexandria" pitchFamily="2" charset="-78"/>
                <a:cs typeface="Alexandria" pitchFamily="2" charset="-78"/>
              </a:rPr>
              <a:t>general, AI can help to answer three major components regarding an investment decision: </a:t>
            </a:r>
            <a:endParaRPr lang="en-US" sz="1600" b="1" dirty="0" smtClean="0">
              <a:latin typeface="Alexandria" pitchFamily="2" charset="-78"/>
              <a:cs typeface="Alexandria" pitchFamily="2" charset="-78"/>
            </a:endParaRPr>
          </a:p>
          <a:p>
            <a:pPr marL="342900" indent="-342900" algn="just">
              <a:buAutoNum type="arabicParenBoth"/>
            </a:pP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What (to invest)?’, </a:t>
            </a:r>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2) ‘How much (is the price)?’, </a:t>
            </a:r>
            <a:r>
              <a:rPr lang="en-US" sz="1600" dirty="0" smtClean="0">
                <a:latin typeface="Alexandria" pitchFamily="2" charset="-78"/>
                <a:cs typeface="Alexandria" pitchFamily="2" charset="-78"/>
              </a:rPr>
              <a:t>and</a:t>
            </a:r>
          </a:p>
          <a:p>
            <a:pPr algn="just"/>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3) ‘When to make a trade</a:t>
            </a:r>
            <a:r>
              <a:rPr lang="en-US" sz="1600" dirty="0" smtClean="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86932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8395"/>
            <a:ext cx="10812720" cy="4672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1078" y="2101395"/>
            <a:ext cx="10545124" cy="4062651"/>
          </a:xfrm>
          <a:prstGeom prst="rect">
            <a:avLst/>
          </a:prstGeom>
          <a:noFill/>
        </p:spPr>
        <p:txBody>
          <a:bodyPr wrap="square" rtlCol="0">
            <a:spAutoFit/>
          </a:bodyPr>
          <a:lstStyle/>
          <a:p>
            <a:pPr algn="just"/>
            <a:r>
              <a:rPr lang="en-US" b="1" dirty="0">
                <a:latin typeface="Alexandria" pitchFamily="2" charset="-78"/>
                <a:cs typeface="Alexandria" pitchFamily="2" charset="-78"/>
              </a:rPr>
              <a:t>2. BENEFITS AND RISKS OF ARTIFICIALLY </a:t>
            </a:r>
            <a:r>
              <a:rPr lang="en-GB" b="1" dirty="0">
                <a:latin typeface="Alexandria" pitchFamily="2" charset="-78"/>
                <a:cs typeface="Alexandria" pitchFamily="2" charset="-78"/>
              </a:rPr>
              <a:t>INTELLIGENT INVESTMENT BY </a:t>
            </a:r>
            <a:r>
              <a:rPr lang="en-GB" b="1" dirty="0" smtClean="0">
                <a:latin typeface="Alexandria" pitchFamily="2" charset="-78"/>
                <a:cs typeface="Alexandria" pitchFamily="2" charset="-78"/>
              </a:rPr>
              <a:t>INSURERS</a:t>
            </a: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2.1 </a:t>
            </a:r>
            <a:r>
              <a:rPr lang="en-US" sz="1600" b="1" dirty="0">
                <a:latin typeface="Alexandria" pitchFamily="2" charset="-78"/>
                <a:cs typeface="Alexandria" pitchFamily="2" charset="-78"/>
              </a:rPr>
              <a:t>Using Artificial Intelligence in Investment Decision-making</a:t>
            </a:r>
          </a:p>
          <a:p>
            <a:pPr algn="just"/>
            <a:r>
              <a:rPr lang="en-US" sz="1600" dirty="0" smtClean="0">
                <a:latin typeface="Alexandria" pitchFamily="2" charset="-78"/>
                <a:cs typeface="Alexandria" pitchFamily="2" charset="-78"/>
              </a:rPr>
              <a:t>On </a:t>
            </a:r>
            <a:r>
              <a:rPr lang="en-US" sz="1600" dirty="0">
                <a:latin typeface="Alexandria" pitchFamily="2" charset="-78"/>
                <a:cs typeface="Alexandria" pitchFamily="2" charset="-78"/>
              </a:rPr>
              <a:t>the most basic level, AI can help human traders make investment </a:t>
            </a:r>
            <a:r>
              <a:rPr lang="en-US" sz="1600" dirty="0" smtClean="0">
                <a:latin typeface="Alexandria" pitchFamily="2" charset="-78"/>
                <a:cs typeface="Alexandria" pitchFamily="2" charset="-78"/>
              </a:rPr>
              <a:t>decisions. Before </a:t>
            </a:r>
            <a:r>
              <a:rPr lang="en-US" sz="1600" dirty="0">
                <a:latin typeface="Alexandria" pitchFamily="2" charset="-78"/>
                <a:cs typeface="Alexandria" pitchFamily="2" charset="-78"/>
              </a:rPr>
              <a:t>the advent of AI – or to a lesser degree, automated high-frequency trading – investment decisions had to be made by human beings on a case-by-case </a:t>
            </a:r>
            <a:r>
              <a:rPr lang="en-US" sz="1600" dirty="0" smtClean="0">
                <a:latin typeface="Alexandria" pitchFamily="2" charset="-78"/>
                <a:cs typeface="Alexandria" pitchFamily="2" charset="-78"/>
              </a:rPr>
              <a:t>basis. AI </a:t>
            </a:r>
            <a:r>
              <a:rPr lang="en-US" sz="1600" dirty="0">
                <a:latin typeface="Alexandria" pitchFamily="2" charset="-78"/>
                <a:cs typeface="Alexandria" pitchFamily="2" charset="-78"/>
              </a:rPr>
              <a:t>improves the decision-making process by providing information that may not be obvious to most humans, and it can process data that may otherwise require more time to </a:t>
            </a:r>
            <a:r>
              <a:rPr lang="en-US" sz="1600" dirty="0" smtClean="0">
                <a:latin typeface="Alexandria" pitchFamily="2" charset="-78"/>
                <a:cs typeface="Alexandria" pitchFamily="2" charset="-78"/>
              </a:rPr>
              <a:t>prepare. AI </a:t>
            </a:r>
            <a:r>
              <a:rPr lang="en-US" sz="1600" dirty="0">
                <a:latin typeface="Alexandria" pitchFamily="2" charset="-78"/>
                <a:cs typeface="Alexandria" pitchFamily="2" charset="-78"/>
              </a:rPr>
              <a:t>could provide tools to assist human advisers or traders to advise or make trading </a:t>
            </a:r>
            <a:r>
              <a:rPr lang="en-US" sz="1600" dirty="0" smtClean="0">
                <a:latin typeface="Alexandria" pitchFamily="2" charset="-78"/>
                <a:cs typeface="Alexandria" pitchFamily="2" charset="-78"/>
              </a:rPr>
              <a:t>decisions. In </a:t>
            </a:r>
            <a:r>
              <a:rPr lang="en-US" sz="1600" dirty="0">
                <a:latin typeface="Alexandria" pitchFamily="2" charset="-78"/>
                <a:cs typeface="Alexandria" pitchFamily="2" charset="-78"/>
              </a:rPr>
              <a:t>addition, a more advanced version is high-frequency or systemic trading, in which the execution of purchase and selling orders is automated by computers within the benchmarks or conditions established by human </a:t>
            </a:r>
            <a:r>
              <a:rPr lang="en-US" sz="1600" dirty="0" smtClean="0">
                <a:latin typeface="Alexandria" pitchFamily="2" charset="-78"/>
                <a:cs typeface="Alexandria" pitchFamily="2" charset="-78"/>
              </a:rPr>
              <a:t>traders. The </a:t>
            </a:r>
            <a:r>
              <a:rPr lang="en-US" sz="1600" dirty="0">
                <a:latin typeface="Alexandria" pitchFamily="2" charset="-78"/>
                <a:cs typeface="Alexandria" pitchFamily="2" charset="-78"/>
              </a:rPr>
              <a:t>most advanced version is fully automated investment by AI whereby no human intervention is required</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Within this process, investors have to fill the online form, and based on their predefined investment objectives, the </a:t>
            </a:r>
            <a:r>
              <a:rPr lang="en-US" sz="1600" dirty="0" smtClean="0">
                <a:latin typeface="Alexandria" pitchFamily="2" charset="-78"/>
                <a:cs typeface="Alexandria" pitchFamily="2" charset="-78"/>
              </a:rPr>
              <a:t>program </a:t>
            </a:r>
            <a:r>
              <a:rPr lang="en-US" sz="1600" dirty="0">
                <a:latin typeface="Alexandria" pitchFamily="2" charset="-78"/>
                <a:cs typeface="Alexandria" pitchFamily="2" charset="-78"/>
              </a:rPr>
              <a:t>suggests an appropriate passive portfolio asset allocation.’ This approach was similar to a more intelligent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However, any output was based on an investor’s input and the algorithm established by the firm</a:t>
            </a:r>
            <a:r>
              <a:rPr lang="en-US" sz="1600" dirty="0" smtClean="0">
                <a:latin typeface="Alexandria" pitchFamily="2" charset="-78"/>
                <a:cs typeface="Alexandria" pitchFamily="2" charset="-78"/>
              </a:rPr>
              <a:t>.</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03798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cs typeface="Alexandria" pitchFamily="2" charset="-78"/>
              </a:rPr>
              <a:t>2.1 Using Artificial Intelligence in Investment </a:t>
            </a:r>
            <a:r>
              <a:rPr lang="en-US" b="1" dirty="0" smtClean="0">
                <a:latin typeface="Alexandria" pitchFamily="2" charset="-78"/>
                <a:cs typeface="Alexandria" pitchFamily="2" charset="-78"/>
              </a:rPr>
              <a:t>Decision-making</a:t>
            </a:r>
          </a:p>
          <a:p>
            <a:pPr algn="just"/>
            <a:r>
              <a:rPr lang="en-US" sz="1600" dirty="0">
                <a:latin typeface="Alexandria" pitchFamily="2" charset="-78"/>
                <a:cs typeface="Alexandria" pitchFamily="2" charset="-78"/>
              </a:rPr>
              <a:t>The developments and application of technology in investment decision-making help to reduce interactions between customers and human advisers or investment </a:t>
            </a:r>
            <a:r>
              <a:rPr lang="en-US" sz="1600" dirty="0" smtClean="0">
                <a:latin typeface="Alexandria" pitchFamily="2" charset="-78"/>
                <a:cs typeface="Alexandria" pitchFamily="2" charset="-78"/>
              </a:rPr>
              <a:t>managers. However</a:t>
            </a:r>
            <a:r>
              <a:rPr lang="en-US" sz="1600" dirty="0">
                <a:latin typeface="Alexandria" pitchFamily="2" charset="-78"/>
                <a:cs typeface="Alexandria" pitchFamily="2" charset="-78"/>
              </a:rPr>
              <a:t>, the tools were still designed for passive investors, and some human decisions had to be made by either a fund manager or the </a:t>
            </a:r>
            <a:r>
              <a:rPr lang="en-US" sz="1600" dirty="0" smtClean="0">
                <a:latin typeface="Alexandria" pitchFamily="2" charset="-78"/>
                <a:cs typeface="Alexandria" pitchFamily="2" charset="-78"/>
              </a:rPr>
              <a:t>client. Unlike </a:t>
            </a:r>
            <a:r>
              <a:rPr lang="en-US" sz="1600" dirty="0">
                <a:latin typeface="Alexandria" pitchFamily="2" charset="-78"/>
                <a:cs typeface="Alexandria" pitchFamily="2" charset="-78"/>
              </a:rPr>
              <a:t>the previous three versions, the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 4.0 allows machines to make investment decisions and execute them for </a:t>
            </a:r>
            <a:r>
              <a:rPr lang="en-US" sz="1600" dirty="0" smtClean="0">
                <a:latin typeface="Alexandria" pitchFamily="2" charset="-78"/>
                <a:cs typeface="Alexandria" pitchFamily="2" charset="-78"/>
              </a:rPr>
              <a:t>clients. It </a:t>
            </a:r>
            <a:r>
              <a:rPr lang="en-US" sz="1600" dirty="0">
                <a:latin typeface="Alexandria" pitchFamily="2" charset="-78"/>
                <a:cs typeface="Alexandria" pitchFamily="2" charset="-78"/>
              </a:rPr>
              <a:t>requires ‘a fully automated artificial intelligence program to accurately predict the business cycle and the US dollar cycle</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sum,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-Advisers 1.0 to 3.0 offered tools to help human traders make investment </a:t>
            </a:r>
            <a:r>
              <a:rPr lang="en-US" sz="1600" dirty="0" smtClean="0">
                <a:latin typeface="Alexandria" pitchFamily="2" charset="-78"/>
                <a:cs typeface="Alexandria" pitchFamily="2" charset="-78"/>
              </a:rPr>
              <a:t>decisions. However</a:t>
            </a:r>
            <a:r>
              <a:rPr lang="en-US" sz="1600" dirty="0">
                <a:latin typeface="Alexandria" pitchFamily="2" charset="-78"/>
                <a:cs typeface="Alexandria" pitchFamily="2" charset="-78"/>
              </a:rPr>
              <a:t>, in </a:t>
            </a:r>
            <a:r>
              <a:rPr lang="en-US" sz="1600" dirty="0" err="1">
                <a:latin typeface="Alexandria" pitchFamily="2" charset="-78"/>
                <a:cs typeface="Alexandria" pitchFamily="2" charset="-78"/>
              </a:rPr>
              <a:t>Robo</a:t>
            </a:r>
            <a:r>
              <a:rPr lang="en-US" sz="1600" dirty="0">
                <a:latin typeface="Alexandria" pitchFamily="2" charset="-78"/>
                <a:cs typeface="Alexandria" pitchFamily="2" charset="-78"/>
              </a:rPr>
              <a:t>-Adviser 4.0, investment decisions are automated by </a:t>
            </a:r>
            <a:r>
              <a:rPr lang="en-US" sz="1600" dirty="0" smtClean="0">
                <a:latin typeface="Alexandria" pitchFamily="2" charset="-78"/>
                <a:cs typeface="Alexandria" pitchFamily="2" charset="-78"/>
              </a:rPr>
              <a:t>AI. In </a:t>
            </a:r>
            <a:r>
              <a:rPr lang="en-US" sz="1600" dirty="0">
                <a:latin typeface="Alexandria" pitchFamily="2" charset="-78"/>
                <a:cs typeface="Alexandria" pitchFamily="2" charset="-78"/>
              </a:rPr>
              <a:t>sum, as the technology has become more mature, applying AI to investing has evolved from a more passive tool to one that offers information to help with the selection of portfolios and even discretionary trading.</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6911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676860" cy="2092881"/>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Insurers adopting AI investment face both benefits and risks. On the bright side, AI can provide more efficient processing of information for front- and back-office insurance operations. AI allows firms to ‘collect and </a:t>
            </a:r>
            <a:r>
              <a:rPr lang="en-US" sz="1600" dirty="0" smtClean="0">
                <a:latin typeface="Alexandria" pitchFamily="2" charset="-78"/>
                <a:cs typeface="Alexandria" pitchFamily="2" charset="-78"/>
              </a:rPr>
              <a:t>analyze </a:t>
            </a:r>
            <a:r>
              <a:rPr lang="en-US" sz="1600" dirty="0">
                <a:latin typeface="Alexandria" pitchFamily="2" charset="-78"/>
                <a:cs typeface="Alexandria" pitchFamily="2" charset="-78"/>
              </a:rPr>
              <a:t>information on a greater scale’ and to understand ‘the relationship between the formulation of market prices and various factors</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making predictions, AI can either be a valuable tool for human traders or clients to make decisions or make trades on its </a:t>
            </a:r>
            <a:r>
              <a:rPr lang="en-US" sz="1600" dirty="0" smtClean="0">
                <a:latin typeface="Alexandria" pitchFamily="2" charset="-78"/>
                <a:cs typeface="Alexandria" pitchFamily="2" charset="-78"/>
              </a:rPr>
              <a:t>own. Even </a:t>
            </a:r>
            <a:r>
              <a:rPr lang="en-US" sz="1600" dirty="0">
                <a:latin typeface="Alexandria" pitchFamily="2" charset="-78"/>
                <a:cs typeface="Alexandria" pitchFamily="2" charset="-78"/>
              </a:rPr>
              <a:t>if a model cannot predict an investment outcome with 100% accuracy, it can ‘explore a wide range of potential outcomes’ that may not be available to a human </a:t>
            </a:r>
            <a:r>
              <a:rPr lang="en-US" sz="1600" dirty="0" smtClean="0">
                <a:latin typeface="Alexandria" pitchFamily="2" charset="-78"/>
                <a:cs typeface="Alexandria" pitchFamily="2" charset="-78"/>
              </a:rPr>
              <a:t>trader. </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3594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66952"/>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21138" cy="2585323"/>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smtClean="0">
                <a:latin typeface="Alexandria" pitchFamily="2" charset="-78"/>
                <a:cs typeface="Alexandria" pitchFamily="2" charset="-78"/>
              </a:rPr>
              <a:t>AI </a:t>
            </a:r>
            <a:r>
              <a:rPr lang="en-US" sz="1600" dirty="0">
                <a:latin typeface="Alexandria" pitchFamily="2" charset="-78"/>
                <a:cs typeface="Alexandria" pitchFamily="2" charset="-78"/>
              </a:rPr>
              <a:t>could in theory be used at various stages of an investment’s lifecycle for both new investments and investments in existing portfolios (i.e., to sell or offset</a:t>
            </a:r>
            <a:r>
              <a:rPr lang="en-US" sz="1600" dirty="0" smtClean="0">
                <a:latin typeface="Alexandria" pitchFamily="2" charset="-78"/>
                <a:cs typeface="Alexandria" pitchFamily="2" charset="-78"/>
              </a:rPr>
              <a:t>). AI </a:t>
            </a:r>
            <a:r>
              <a:rPr lang="en-US" sz="1600" dirty="0">
                <a:latin typeface="Alexandria" pitchFamily="2" charset="-78"/>
                <a:cs typeface="Alexandria" pitchFamily="2" charset="-78"/>
              </a:rPr>
              <a:t>and machine learning are currently ‘being used to identify new signals on price movements and to make more effective use of the vast amount of available data and market research than with current models</a:t>
            </a:r>
            <a:r>
              <a:rPr lang="en-US" sz="1600" dirty="0" smtClean="0">
                <a:latin typeface="Alexandria" pitchFamily="2" charset="-78"/>
                <a:cs typeface="Alexandria" pitchFamily="2" charset="-78"/>
              </a:rPr>
              <a:t>’. There </a:t>
            </a:r>
            <a:r>
              <a:rPr lang="en-US" sz="1600" dirty="0">
                <a:latin typeface="Alexandria" pitchFamily="2" charset="-78"/>
                <a:cs typeface="Alexandria" pitchFamily="2" charset="-78"/>
              </a:rPr>
              <a:t>have already been suggestions to use AI for purposes such as asset pricing and predicting the daily returns of the stock </a:t>
            </a:r>
            <a:r>
              <a:rPr lang="en-US" sz="1600" dirty="0" smtClean="0">
                <a:latin typeface="Alexandria" pitchFamily="2" charset="-78"/>
                <a:cs typeface="Alexandria" pitchFamily="2" charset="-78"/>
              </a:rPr>
              <a:t>market. AI </a:t>
            </a:r>
            <a:r>
              <a:rPr lang="en-US" sz="1600" dirty="0">
                <a:latin typeface="Alexandria" pitchFamily="2" charset="-78"/>
                <a:cs typeface="Alexandria" pitchFamily="2" charset="-78"/>
              </a:rPr>
              <a:t>can identify non-linear relationships based on historical data that may not be </a:t>
            </a:r>
            <a:r>
              <a:rPr lang="en-US" sz="1600" dirty="0" smtClean="0">
                <a:latin typeface="Alexandria" pitchFamily="2" charset="-78"/>
                <a:cs typeface="Alexandria" pitchFamily="2" charset="-78"/>
              </a:rPr>
              <a:t>recognized </a:t>
            </a:r>
            <a:r>
              <a:rPr lang="en-US" sz="1600" dirty="0">
                <a:latin typeface="Alexandria" pitchFamily="2" charset="-78"/>
                <a:cs typeface="Alexandria" pitchFamily="2" charset="-78"/>
              </a:rPr>
              <a:t>by humans, and it can group investment vehicles (e.g., bonds) that may behave similarly to each other</a:t>
            </a:r>
            <a:r>
              <a:rPr lang="en-US" sz="1600" dirty="0" smtClean="0">
                <a:latin typeface="Alexandria" pitchFamily="2" charset="-78"/>
                <a:cs typeface="Alexandria" pitchFamily="2" charset="-78"/>
              </a:rPr>
              <a:t>. AI </a:t>
            </a:r>
            <a:r>
              <a:rPr lang="en-US" sz="1600" dirty="0">
                <a:latin typeface="Alexandria" pitchFamily="2" charset="-78"/>
                <a:cs typeface="Alexandria" pitchFamily="2" charset="-78"/>
              </a:rPr>
              <a:t>can also conduct model back-testing to validate a model and </a:t>
            </a:r>
            <a:r>
              <a:rPr lang="en-US" sz="1600" dirty="0" smtClean="0">
                <a:latin typeface="Alexandria" pitchFamily="2" charset="-78"/>
                <a:cs typeface="Alexandria" pitchFamily="2" charset="-78"/>
              </a:rPr>
              <a:t>optimize </a:t>
            </a:r>
            <a:r>
              <a:rPr lang="en-US" sz="1600" dirty="0">
                <a:latin typeface="Alexandria" pitchFamily="2" charset="-78"/>
                <a:cs typeface="Alexandria" pitchFamily="2" charset="-78"/>
              </a:rPr>
              <a:t>the execution of trades to reduce margins that must be paid for derivatives transactions.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3779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0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545124" cy="4062651"/>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In addition, AI can help to facilitate the execution of trading orders. This should increase the speed of trading by reducing the operation time needed to execute trading instructions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Further, AI can help conduct market impact analyses for given trades (e.g., bulk orders) to </a:t>
            </a:r>
            <a:r>
              <a:rPr lang="en-US" sz="1600" dirty="0" smtClean="0">
                <a:latin typeface="Alexandria" pitchFamily="2" charset="-78"/>
                <a:cs typeface="Alexandria" pitchFamily="2" charset="-78"/>
              </a:rPr>
              <a:t>minimize </a:t>
            </a:r>
            <a:r>
              <a:rPr lang="en-US" sz="1600" dirty="0">
                <a:latin typeface="Alexandria" pitchFamily="2" charset="-78"/>
                <a:cs typeface="Alexandria" pitchFamily="2" charset="-78"/>
              </a:rPr>
              <a:t>the market impact and proactively manage risk </a:t>
            </a:r>
            <a:r>
              <a:rPr lang="en-US" sz="1600" dirty="0" smtClean="0">
                <a:latin typeface="Alexandria" pitchFamily="2" charset="-78"/>
                <a:cs typeface="Alexandria" pitchFamily="2" charset="-78"/>
              </a:rPr>
              <a:t>exposure. AI </a:t>
            </a:r>
            <a:r>
              <a:rPr lang="en-US" sz="1600" dirty="0">
                <a:latin typeface="Alexandria" pitchFamily="2" charset="-78"/>
                <a:cs typeface="Alexandria" pitchFamily="2" charset="-78"/>
              </a:rPr>
              <a:t>can also provide more precise and timely trade signals because </a:t>
            </a:r>
            <a:r>
              <a:rPr lang="en-US" sz="1600" dirty="0" smtClean="0">
                <a:latin typeface="Alexandria" pitchFamily="2" charset="-78"/>
                <a:cs typeface="Alexandria" pitchFamily="2" charset="-78"/>
              </a:rPr>
              <a:t>‘machine </a:t>
            </a:r>
            <a:r>
              <a:rPr lang="en-US" sz="1600" dirty="0">
                <a:latin typeface="Alexandria" pitchFamily="2" charset="-78"/>
                <a:cs typeface="Alexandria" pitchFamily="2" charset="-78"/>
              </a:rPr>
              <a:t>learning can improve productivity and reduce costs by quickly scanning and making decisions based on more sources of information than a human can</a:t>
            </a:r>
            <a:r>
              <a:rPr lang="en-US" sz="1600" dirty="0" smtClean="0">
                <a:latin typeface="Alexandria" pitchFamily="2" charset="-78"/>
                <a:cs typeface="Alexandria" pitchFamily="2" charset="-78"/>
              </a:rPr>
              <a:t>’. Thus</a:t>
            </a:r>
            <a:r>
              <a:rPr lang="en-US" sz="1600" dirty="0">
                <a:latin typeface="Alexandria" pitchFamily="2" charset="-78"/>
                <a:cs typeface="Alexandria" pitchFamily="2" charset="-78"/>
              </a:rPr>
              <a:t>, AI can reduce trading costs by allowing market participants to adjust their trading positions and investment strategies ‘in accordance with a changing environment in a swift manner</a:t>
            </a:r>
            <a:r>
              <a:rPr lang="en-US" sz="1600" dirty="0" smtClean="0">
                <a:latin typeface="Alexandria" pitchFamily="2" charset="-78"/>
                <a:cs typeface="Alexandria" pitchFamily="2" charset="-78"/>
              </a:rPr>
              <a:t>’. AI </a:t>
            </a:r>
            <a:r>
              <a:rPr lang="en-US" sz="1600" dirty="0">
                <a:latin typeface="Alexandria" pitchFamily="2" charset="-78"/>
                <a:cs typeface="Alexandria" pitchFamily="2" charset="-78"/>
              </a:rPr>
              <a:t>can also improve operational efficiency (e.g., it is easier to identify customers’ needs) and risk management ‘through earlier and more accurate estimation of risks’ when an AI tool is used to service </a:t>
            </a:r>
            <a:r>
              <a:rPr lang="en-US" sz="1600" dirty="0" smtClean="0">
                <a:latin typeface="Alexandria" pitchFamily="2" charset="-78"/>
                <a:cs typeface="Alexandria" pitchFamily="2" charset="-78"/>
              </a:rPr>
              <a:t>clients. At </a:t>
            </a:r>
            <a:r>
              <a:rPr lang="en-US" sz="1600" dirty="0">
                <a:latin typeface="Alexandria" pitchFamily="2" charset="-78"/>
                <a:cs typeface="Alexandria" pitchFamily="2" charset="-78"/>
              </a:rPr>
              <a:t>the post-trade stage, AI can help with regulatory compliance, </a:t>
            </a:r>
            <a:r>
              <a:rPr lang="en-US" sz="1600" b="1" dirty="0">
                <a:latin typeface="Alexandria" pitchFamily="2" charset="-78"/>
                <a:cs typeface="Alexandria" pitchFamily="2" charset="-78"/>
              </a:rPr>
              <a:t>i.e., the so-called ‘</a:t>
            </a:r>
            <a:r>
              <a:rPr lang="en-US" sz="1600" b="1" dirty="0" err="1">
                <a:latin typeface="Alexandria" pitchFamily="2" charset="-78"/>
                <a:cs typeface="Alexandria" pitchFamily="2" charset="-78"/>
              </a:rPr>
              <a:t>RegTech</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which is ‘often regarded as the subset of </a:t>
            </a:r>
            <a:r>
              <a:rPr lang="en-US" sz="1600" b="1" dirty="0" err="1">
                <a:latin typeface="Alexandria" pitchFamily="2" charset="-78"/>
                <a:cs typeface="Alexandria" pitchFamily="2" charset="-78"/>
              </a:rPr>
              <a:t>FinTech</a:t>
            </a:r>
            <a:r>
              <a:rPr lang="en-US" sz="1600" dirty="0">
                <a:latin typeface="Alexandria" pitchFamily="2" charset="-78"/>
                <a:cs typeface="Alexandria" pitchFamily="2" charset="-78"/>
              </a:rPr>
              <a:t> that focuses on facilitating regulatory compliance more efficiently and effectively than existing capacities</a:t>
            </a:r>
            <a:r>
              <a:rPr lang="en-US" sz="1600" dirty="0" smtClean="0">
                <a:latin typeface="Alexandria" pitchFamily="2" charset="-78"/>
                <a:cs typeface="Alexandria" pitchFamily="2" charset="-78"/>
              </a:rPr>
              <a:t>’. It </a:t>
            </a:r>
            <a:r>
              <a:rPr lang="en-US" sz="1600" dirty="0">
                <a:latin typeface="Alexandria" pitchFamily="2" charset="-78"/>
                <a:cs typeface="Alexandria" pitchFamily="2" charset="-78"/>
              </a:rPr>
              <a:t>is also possible to use AI to </a:t>
            </a:r>
            <a:r>
              <a:rPr lang="en-US" sz="1600" dirty="0" smtClean="0">
                <a:latin typeface="Alexandria" pitchFamily="2" charset="-78"/>
                <a:cs typeface="Alexandria" pitchFamily="2" charset="-78"/>
              </a:rPr>
              <a:t>optimize </a:t>
            </a:r>
            <a:r>
              <a:rPr lang="en-US" sz="1600" dirty="0">
                <a:latin typeface="Alexandria" pitchFamily="2" charset="-78"/>
                <a:cs typeface="Alexandria" pitchFamily="2" charset="-78"/>
              </a:rPr>
              <a:t>profits given scarce capital (i.e., to balance risk and capital charges).</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1815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Thus, overall, AI should be able to provide substantial benefits to insurers making investment decisions or managing portfolios by improving data analytics and reducing transaction </a:t>
            </a:r>
            <a:r>
              <a:rPr lang="en-US" sz="1600" dirty="0" smtClean="0">
                <a:latin typeface="Alexandria" pitchFamily="2" charset="-78"/>
                <a:cs typeface="Alexandria" pitchFamily="2" charset="-78"/>
              </a:rPr>
              <a:t>costs. However</a:t>
            </a:r>
            <a:r>
              <a:rPr lang="en-US" sz="1600" dirty="0">
                <a:latin typeface="Alexandria" pitchFamily="2" charset="-78"/>
                <a:cs typeface="Alexandria" pitchFamily="2" charset="-78"/>
              </a:rPr>
              <a:t>, it is worth noting that whether and the extent to which these benefits are true should still depend on the underlying model to feed data and train </a:t>
            </a:r>
            <a:r>
              <a:rPr lang="en-US" sz="1600" dirty="0" smtClean="0">
                <a:latin typeface="Alexandria" pitchFamily="2" charset="-78"/>
                <a:cs typeface="Alexandria" pitchFamily="2" charset="-78"/>
              </a:rPr>
              <a:t>AI. First</a:t>
            </a:r>
            <a:r>
              <a:rPr lang="en-US" sz="1600" dirty="0">
                <a:latin typeface="Alexandria" pitchFamily="2" charset="-78"/>
                <a:cs typeface="Alexandria" pitchFamily="2" charset="-78"/>
              </a:rPr>
              <a:t>, inaccurate data and bias are always a concern with AI and </a:t>
            </a:r>
            <a:r>
              <a:rPr lang="en-US" sz="1600" dirty="0" smtClean="0">
                <a:latin typeface="Alexandria" pitchFamily="2" charset="-78"/>
                <a:cs typeface="Alexandria" pitchFamily="2" charset="-78"/>
              </a:rPr>
              <a:t>datasets. There </a:t>
            </a:r>
            <a:r>
              <a:rPr lang="en-US" sz="1600" dirty="0">
                <a:latin typeface="Alexandria" pitchFamily="2" charset="-78"/>
                <a:cs typeface="Alexandria" pitchFamily="2" charset="-78"/>
              </a:rPr>
              <a:t>can be issues with quantity, quality and the types of data available, and there can be sampling, measurement and algorithm </a:t>
            </a:r>
            <a:r>
              <a:rPr lang="en-US" sz="1600" dirty="0" smtClean="0">
                <a:latin typeface="Alexandria" pitchFamily="2" charset="-78"/>
                <a:cs typeface="Alexandria" pitchFamily="2" charset="-78"/>
              </a:rPr>
              <a:t>risks. If </a:t>
            </a:r>
            <a:r>
              <a:rPr lang="en-US" sz="1600" dirty="0">
                <a:latin typeface="Alexandria" pitchFamily="2" charset="-78"/>
                <a:cs typeface="Alexandria" pitchFamily="2" charset="-78"/>
              </a:rPr>
              <a:t>not sampled properly or if the sample is not properly represented, big data is no better than distorted data and can affect the quality of the decisions </a:t>
            </a:r>
            <a:r>
              <a:rPr lang="en-US" sz="1600" dirty="0" smtClean="0">
                <a:latin typeface="Alexandria" pitchFamily="2" charset="-78"/>
                <a:cs typeface="Alexandria" pitchFamily="2" charset="-78"/>
              </a:rPr>
              <a:t>made. For </a:t>
            </a:r>
            <a:r>
              <a:rPr lang="en-US" sz="1600" dirty="0">
                <a:latin typeface="Alexandria" pitchFamily="2" charset="-78"/>
                <a:cs typeface="Alexandria" pitchFamily="2" charset="-78"/>
              </a:rPr>
              <a:t>example, the random-forest algorithm tends to </a:t>
            </a:r>
            <a:r>
              <a:rPr lang="en-US" sz="1600" dirty="0" smtClean="0">
                <a:latin typeface="Alexandria" pitchFamily="2" charset="-78"/>
                <a:cs typeface="Alexandria" pitchFamily="2" charset="-78"/>
              </a:rPr>
              <a:t>favor </a:t>
            </a:r>
            <a:r>
              <a:rPr lang="en-US" sz="1600" dirty="0">
                <a:latin typeface="Alexandria" pitchFamily="2" charset="-78"/>
                <a:cs typeface="Alexandria" pitchFamily="2" charset="-78"/>
              </a:rPr>
              <a:t>inputs with more distinct values, a bias that elevates the risk of poor </a:t>
            </a:r>
            <a:r>
              <a:rPr lang="en-US" sz="1600" dirty="0" smtClean="0">
                <a:latin typeface="Alexandria" pitchFamily="2" charset="-78"/>
                <a:cs typeface="Alexandria" pitchFamily="2" charset="-78"/>
              </a:rPr>
              <a:t>decisions. One </a:t>
            </a:r>
            <a:r>
              <a:rPr lang="en-US" sz="1600" dirty="0">
                <a:latin typeface="Alexandria" pitchFamily="2" charset="-78"/>
                <a:cs typeface="Alexandria" pitchFamily="2" charset="-78"/>
              </a:rPr>
              <a:t>bank developed a random-forest model to assess potential money-laundering activity and found that the model </a:t>
            </a:r>
            <a:r>
              <a:rPr lang="en-US" sz="1600" dirty="0" smtClean="0">
                <a:latin typeface="Alexandria" pitchFamily="2" charset="-78"/>
                <a:cs typeface="Alexandria" pitchFamily="2" charset="-78"/>
              </a:rPr>
              <a:t>favored </a:t>
            </a:r>
            <a:r>
              <a:rPr lang="en-US" sz="1600" dirty="0">
                <a:latin typeface="Alexandria" pitchFamily="2" charset="-78"/>
                <a:cs typeface="Alexandria" pitchFamily="2" charset="-78"/>
              </a:rPr>
              <a:t>fields with a large number of categorical values, such as occupation, when fields with fewer categories, such as country, were better able to predict the risk of money laundering.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510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339102"/>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AI models themselves can create problems when they deliver biased results (which can happen, for example, if a population is underrepresented in the data used to train the model), become unstable, or yield conclusions for which there is no actionable recourse for those affected by its decisions (such as someone denied a loan with no knowledge of what they could do to reverse the decision</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The underlying data, modelling and machine learning process may be biased or manipulated so that the end-product is </a:t>
            </a:r>
            <a:r>
              <a:rPr lang="en-US" sz="1600" dirty="0" smtClean="0">
                <a:latin typeface="Alexandria" pitchFamily="2" charset="-78"/>
                <a:cs typeface="Alexandria" pitchFamily="2" charset="-78"/>
              </a:rPr>
              <a:t>prejudicial. Based </a:t>
            </a:r>
            <a:r>
              <a:rPr lang="en-US" sz="1600" dirty="0">
                <a:latin typeface="Alexandria" pitchFamily="2" charset="-78"/>
                <a:cs typeface="Alexandria" pitchFamily="2" charset="-78"/>
              </a:rPr>
              <a:t>on these issues, the </a:t>
            </a:r>
            <a:r>
              <a:rPr lang="en-US" sz="1600" b="1" dirty="0">
                <a:latin typeface="Alexandria" pitchFamily="2" charset="-78"/>
                <a:cs typeface="Alexandria" pitchFamily="2" charset="-78"/>
              </a:rPr>
              <a:t>US Federal Reserve has published </a:t>
            </a:r>
            <a:r>
              <a:rPr lang="en-US" sz="1600" dirty="0">
                <a:latin typeface="Alexandria" pitchFamily="2" charset="-78"/>
                <a:cs typeface="Alexandria" pitchFamily="2" charset="-78"/>
              </a:rPr>
              <a:t>‘Guidance on Model Risk Management’ to offer advice to financial firms dealing with model </a:t>
            </a:r>
            <a:r>
              <a:rPr lang="en-US" sz="1600" dirty="0" smtClean="0">
                <a:latin typeface="Alexandria" pitchFamily="2" charset="-78"/>
                <a:cs typeface="Alexandria" pitchFamily="2" charset="-78"/>
              </a:rPr>
              <a:t>risk. Thus</a:t>
            </a:r>
            <a:r>
              <a:rPr lang="en-US" sz="1600" dirty="0">
                <a:latin typeface="Alexandria" pitchFamily="2" charset="-78"/>
                <a:cs typeface="Alexandria" pitchFamily="2" charset="-78"/>
              </a:rPr>
              <a:t>, machine learning could also require dynamic model </a:t>
            </a:r>
            <a:r>
              <a:rPr lang="en-US" sz="1600" dirty="0" smtClean="0">
                <a:latin typeface="Alexandria" pitchFamily="2" charset="-78"/>
                <a:cs typeface="Alexandria" pitchFamily="2" charset="-78"/>
              </a:rPr>
              <a:t>calibration.</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2253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Second, because a prediction is made by AI it does not necessarily mean it must be supported by proper economic, financial or theoretical </a:t>
            </a:r>
            <a:r>
              <a:rPr lang="en-US" sz="1600" dirty="0" smtClean="0">
                <a:latin typeface="Alexandria" pitchFamily="2" charset="-78"/>
                <a:cs typeface="Alexandria" pitchFamily="2" charset="-78"/>
              </a:rPr>
              <a:t>models. If </a:t>
            </a:r>
            <a:r>
              <a:rPr lang="en-US" sz="1600" dirty="0">
                <a:latin typeface="Alexandria" pitchFamily="2" charset="-78"/>
                <a:cs typeface="Alexandria" pitchFamily="2" charset="-78"/>
              </a:rPr>
              <a:t>AI investment is made in this manner, it could be no better than </a:t>
            </a:r>
            <a:r>
              <a:rPr lang="en-US" sz="1600" dirty="0" smtClean="0">
                <a:latin typeface="Alexandria" pitchFamily="2" charset="-78"/>
                <a:cs typeface="Alexandria" pitchFamily="2" charset="-78"/>
              </a:rPr>
              <a:t>gambling. Insurers </a:t>
            </a:r>
            <a:r>
              <a:rPr lang="en-US" sz="1600" dirty="0">
                <a:latin typeface="Alexandria" pitchFamily="2" charset="-78"/>
                <a:cs typeface="Alexandria" pitchFamily="2" charset="-78"/>
              </a:rPr>
              <a:t>may not know the details of how algorithms are formulated if they rely on a third-party fund management firm that uses AI or a third-party AI solution provider to assist in their investment </a:t>
            </a:r>
            <a:r>
              <a:rPr lang="en-US" sz="1600" dirty="0" smtClean="0">
                <a:latin typeface="Alexandria" pitchFamily="2" charset="-78"/>
                <a:cs typeface="Alexandria" pitchFamily="2" charset="-78"/>
              </a:rPr>
              <a:t>decisions. This </a:t>
            </a:r>
            <a:r>
              <a:rPr lang="en-US" sz="1600" dirty="0">
                <a:latin typeface="Alexandria" pitchFamily="2" charset="-78"/>
                <a:cs typeface="Alexandria" pitchFamily="2" charset="-78"/>
              </a:rPr>
              <a:t>could create some challenges for insurers and regulators supervising and monitoring the use of AI </a:t>
            </a:r>
            <a:r>
              <a:rPr lang="en-US" sz="1600" dirty="0" smtClean="0">
                <a:latin typeface="Alexandria" pitchFamily="2" charset="-78"/>
                <a:cs typeface="Alexandria" pitchFamily="2" charset="-78"/>
              </a:rPr>
              <a:t>investments. There </a:t>
            </a:r>
            <a:r>
              <a:rPr lang="en-US" sz="1600" dirty="0">
                <a:latin typeface="Alexandria" pitchFamily="2" charset="-78"/>
                <a:cs typeface="Alexandria" pitchFamily="2" charset="-78"/>
              </a:rPr>
              <a:t>could also be a lack of transparency in the costs and fees charged, although this would perhaps be a greater concern for ordinary </a:t>
            </a:r>
            <a:r>
              <a:rPr lang="en-US" sz="1600" dirty="0" smtClean="0">
                <a:latin typeface="Alexandria" pitchFamily="2" charset="-78"/>
                <a:cs typeface="Alexandria" pitchFamily="2" charset="-78"/>
              </a:rPr>
              <a:t>customers. For </a:t>
            </a:r>
            <a:r>
              <a:rPr lang="en-US" sz="1600" dirty="0">
                <a:latin typeface="Alexandria" pitchFamily="2" charset="-78"/>
                <a:cs typeface="Alexandria" pitchFamily="2" charset="-78"/>
              </a:rPr>
              <a:t>example, an automated trading algorithm could be programmed to make investments in ‘a specific range of “preferred” investment alternatives or intermediaries for which the platform or its affiliates would receive higher commissions or other forms of compensation’.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7426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86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617280" y="2133623"/>
            <a:ext cx="10680984" cy="3816429"/>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In addition, similar to </a:t>
            </a:r>
            <a:r>
              <a:rPr lang="en-US" sz="1600" dirty="0" smtClean="0">
                <a:latin typeface="Alexandria" pitchFamily="2" charset="-78"/>
                <a:cs typeface="Alexandria" pitchFamily="2" charset="-78"/>
              </a:rPr>
              <a:t>robot-advisers</a:t>
            </a:r>
            <a:r>
              <a:rPr lang="en-US" sz="1600" dirty="0">
                <a:latin typeface="Alexandria" pitchFamily="2" charset="-78"/>
                <a:cs typeface="Alexandria" pitchFamily="2" charset="-78"/>
              </a:rPr>
              <a:t>, there could be some general </a:t>
            </a:r>
            <a:r>
              <a:rPr lang="en-US" sz="1600" dirty="0" smtClean="0">
                <a:latin typeface="Alexandria" pitchFamily="2" charset="-78"/>
                <a:cs typeface="Alexandria" pitchFamily="2" charset="-78"/>
              </a:rPr>
              <a:t>behavioral </a:t>
            </a:r>
            <a:r>
              <a:rPr lang="en-US" sz="1600" dirty="0">
                <a:latin typeface="Alexandria" pitchFamily="2" charset="-78"/>
                <a:cs typeface="Alexandria" pitchFamily="2" charset="-78"/>
              </a:rPr>
              <a:t>concerns over investor protection and potential conflict of interest, especially when the benefits and risks of advice provided by a </a:t>
            </a:r>
            <a:r>
              <a:rPr lang="en-US" sz="1600" dirty="0" smtClean="0">
                <a:latin typeface="Alexandria" pitchFamily="2" charset="-78"/>
                <a:cs typeface="Alexandria" pitchFamily="2" charset="-78"/>
              </a:rPr>
              <a:t>robot-adviser </a:t>
            </a:r>
            <a:r>
              <a:rPr lang="en-US" sz="1600" dirty="0">
                <a:latin typeface="Alexandria" pitchFamily="2" charset="-78"/>
                <a:cs typeface="Alexandria" pitchFamily="2" charset="-78"/>
              </a:rPr>
              <a:t>are not properly </a:t>
            </a:r>
            <a:r>
              <a:rPr lang="en-US" sz="1600" dirty="0" smtClean="0">
                <a:latin typeface="Alexandria" pitchFamily="2" charset="-78"/>
                <a:cs typeface="Alexandria" pitchFamily="2" charset="-78"/>
              </a:rPr>
              <a:t>disclosed. </a:t>
            </a:r>
            <a:r>
              <a:rPr lang="en-US" sz="1600" dirty="0">
                <a:latin typeface="Alexandria" pitchFamily="2" charset="-78"/>
                <a:cs typeface="Alexandria" pitchFamily="2" charset="-78"/>
              </a:rPr>
              <a:t>If a trading algorithm is provided by a third-party firm, how the third party is governed may also raise some outsourcing risks and potential regulatory </a:t>
            </a:r>
            <a:r>
              <a:rPr lang="en-US" sz="1600" dirty="0" smtClean="0">
                <a:latin typeface="Alexandria" pitchFamily="2" charset="-78"/>
                <a:cs typeface="Alexandria" pitchFamily="2" charset="-78"/>
              </a:rPr>
              <a:t>concerns. In </a:t>
            </a:r>
            <a:r>
              <a:rPr lang="en-US" sz="1600" dirty="0">
                <a:latin typeface="Alexandria" pitchFamily="2" charset="-78"/>
                <a:cs typeface="Alexandria" pitchFamily="2" charset="-78"/>
              </a:rPr>
              <a:t>general, the market is better off with more diversity in market movements and a wider range of market </a:t>
            </a:r>
            <a:r>
              <a:rPr lang="en-US" sz="1600" dirty="0" smtClean="0">
                <a:latin typeface="Alexandria" pitchFamily="2" charset="-78"/>
                <a:cs typeface="Alexandria" pitchFamily="2" charset="-78"/>
              </a:rPr>
              <a:t>participants. However</a:t>
            </a:r>
            <a:r>
              <a:rPr lang="en-US" sz="1600" dirty="0">
                <a:latin typeface="Alexandria" pitchFamily="2" charset="-78"/>
                <a:cs typeface="Alexandria" pitchFamily="2" charset="-78"/>
              </a:rPr>
              <a:t>, it is arguable whether AI investment could lead to more homogenous investment </a:t>
            </a:r>
            <a:r>
              <a:rPr lang="en-US" sz="1600" dirty="0" smtClean="0">
                <a:latin typeface="Alexandria" pitchFamily="2" charset="-78"/>
                <a:cs typeface="Alexandria" pitchFamily="2" charset="-78"/>
              </a:rPr>
              <a:t>behaviors. If </a:t>
            </a:r>
            <a:r>
              <a:rPr lang="en-US" sz="1600" dirty="0">
                <a:latin typeface="Alexandria" pitchFamily="2" charset="-78"/>
                <a:cs typeface="Alexandria" pitchFamily="2" charset="-78"/>
              </a:rPr>
              <a:t>this were the case, it could result in higher market volatility, similar to what we have seen with high-frequency </a:t>
            </a:r>
            <a:r>
              <a:rPr lang="en-US" sz="1600" dirty="0" smtClean="0">
                <a:latin typeface="Alexandria" pitchFamily="2" charset="-78"/>
                <a:cs typeface="Alexandria" pitchFamily="2" charset="-78"/>
              </a:rPr>
              <a:t>trading. For </a:t>
            </a:r>
            <a:r>
              <a:rPr lang="en-US" sz="1600" dirty="0">
                <a:latin typeface="Alexandria" pitchFamily="2" charset="-78"/>
                <a:cs typeface="Alexandria" pitchFamily="2" charset="-78"/>
              </a:rPr>
              <a:t>example, if most of the AI investment tools used by investors indicated that they should sell US treasury notes, it could lead to downward market movement for the notes, thereby increasing the yields to the notes’ </a:t>
            </a:r>
            <a:r>
              <a:rPr lang="en-US" sz="1600" dirty="0" smtClean="0">
                <a:latin typeface="Alexandria" pitchFamily="2" charset="-78"/>
                <a:cs typeface="Alexandria" pitchFamily="2" charset="-78"/>
              </a:rPr>
              <a:t>maturity. In </a:t>
            </a:r>
            <a:r>
              <a:rPr lang="en-US" sz="1600" dirty="0">
                <a:latin typeface="Alexandria" pitchFamily="2" charset="-78"/>
                <a:cs typeface="Alexandria" pitchFamily="2" charset="-78"/>
              </a:rPr>
              <a:t>turn, this would impact the US interest rate market and have an indirect impact on commercial lending rates and the associated derivatives market (e.g., the market for interest rate swaps</a:t>
            </a:r>
            <a:r>
              <a:rPr lang="en-US" sz="1600" dirty="0" smtClean="0">
                <a:latin typeface="Alexandria" pitchFamily="2" charset="-78"/>
                <a:cs typeface="Alexandria" pitchFamily="2" charset="-78"/>
              </a:rPr>
              <a:t>). Whether </a:t>
            </a:r>
            <a:r>
              <a:rPr lang="en-US" sz="1600" dirty="0">
                <a:latin typeface="Alexandria" pitchFamily="2" charset="-78"/>
                <a:cs typeface="Alexandria" pitchFamily="2" charset="-78"/>
              </a:rPr>
              <a:t>the discussion above would prove true might require more empirical studies on the use of AI and market impact in addition to future technological developments in AI</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1363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73131"/>
            <a:ext cx="10959954" cy="4717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617280" y="2112650"/>
            <a:ext cx="10638114" cy="3323987"/>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Fifth, there could be accountability, responsibility and liability issues. Who and how to identify and allocate civil liabilities related to the use of AI is still unclear</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In the case of self-driving cars, the following has been observed: AI developments also raise new questions about accountability and liability: who is accountable for the decisions made by self-driving cars, when they weigh the choice of harming pedestrians versus </a:t>
            </a:r>
            <a:r>
              <a:rPr lang="en-US" sz="1600" dirty="0" smtClean="0">
                <a:latin typeface="Alexandria" pitchFamily="2" charset="-78"/>
                <a:cs typeface="Alexandria" pitchFamily="2" charset="-78"/>
              </a:rPr>
              <a:t>passengers? We </a:t>
            </a:r>
            <a:r>
              <a:rPr lang="en-US" sz="1600" dirty="0">
                <a:latin typeface="Alexandria" pitchFamily="2" charset="-78"/>
                <a:cs typeface="Alexandria" pitchFamily="2" charset="-78"/>
              </a:rPr>
              <a:t>may not have to face the hard question of choosing life or death in the case of AI investment, but there could be similar </a:t>
            </a:r>
            <a:r>
              <a:rPr lang="en-US" sz="1600" dirty="0" smtClean="0">
                <a:latin typeface="Alexandria" pitchFamily="2" charset="-78"/>
                <a:cs typeface="Alexandria" pitchFamily="2" charset="-78"/>
              </a:rPr>
              <a:t>concerns. If </a:t>
            </a:r>
            <a:r>
              <a:rPr lang="en-US" sz="1600" dirty="0">
                <a:latin typeface="Alexandria" pitchFamily="2" charset="-78"/>
                <a:cs typeface="Alexandria" pitchFamily="2" charset="-78"/>
              </a:rPr>
              <a:t>a fully automated AI investor is allowed to select investment targets, manage portfolios and execute trades all on its own, it may bypass some ethical or policy choices (e.g., environmental or human rights concerns</a:t>
            </a:r>
            <a:r>
              <a:rPr lang="en-US" sz="1600" dirty="0" smtClean="0">
                <a:latin typeface="Alexandria" pitchFamily="2" charset="-78"/>
                <a:cs typeface="Alexandria" pitchFamily="2" charset="-78"/>
              </a:rPr>
              <a:t>). For </a:t>
            </a:r>
            <a:r>
              <a:rPr lang="en-US" sz="1600" dirty="0">
                <a:latin typeface="Alexandria" pitchFamily="2" charset="-78"/>
                <a:cs typeface="Alexandria" pitchFamily="2" charset="-78"/>
              </a:rPr>
              <a:t>example, if a customer insists on green investment and refuses to invest in a highly polluted industry but an AI program is tuned to select the most profitable target stocks, it may end up investing in stocks that the customer does not </a:t>
            </a:r>
            <a:r>
              <a:rPr lang="en-US" sz="1600" dirty="0" smtClean="0">
                <a:latin typeface="Alexandria" pitchFamily="2" charset="-78"/>
                <a:cs typeface="Alexandria" pitchFamily="2" charset="-78"/>
              </a:rPr>
              <a:t>want. However</a:t>
            </a:r>
            <a:r>
              <a:rPr lang="en-US" sz="1600" dirty="0">
                <a:latin typeface="Alexandria" pitchFamily="2" charset="-78"/>
                <a:cs typeface="Alexandria" pitchFamily="2" charset="-78"/>
              </a:rPr>
              <a:t>, it also implies that more human intervention may undermine the effectiveness of an automated AI </a:t>
            </a:r>
            <a:r>
              <a:rPr lang="en-US" sz="1600" dirty="0" smtClean="0">
                <a:latin typeface="Alexandria" pitchFamily="2" charset="-78"/>
                <a:cs typeface="Alexandria" pitchFamily="2" charset="-78"/>
              </a:rPr>
              <a:t>investor.</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3030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Sixth, there is a concern over third-party dependency and the accountability of third-party technology firms that provide AI tools to insurers. Having high reliance on a small number of third-party technology firms could create potential problems in the future (e.g., when a large provider becomes insolvent or exposed to a cyber-attack</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There could also be a lack of clarity around responsibility (e.g., when AI application tools are developed by a third party that results in large losses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Those concerns raise further issues over appropriate risk management and oversight, regardless of whether AI investment is in-house or provided by a third party.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0119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2.2 Benefits and Risks of Artificially Intelligent </a:t>
            </a:r>
            <a:r>
              <a:rPr lang="en-US" b="1" dirty="0" smtClean="0">
                <a:latin typeface="Alexandria" pitchFamily="2" charset="-78"/>
                <a:cs typeface="Alexandria" pitchFamily="2" charset="-78"/>
              </a:rPr>
              <a:t>Investment</a:t>
            </a:r>
          </a:p>
          <a:p>
            <a:pPr algn="just"/>
            <a:r>
              <a:rPr lang="en-US" sz="1600" dirty="0">
                <a:latin typeface="Alexandria" pitchFamily="2" charset="-78"/>
                <a:cs typeface="Alexandria" pitchFamily="2" charset="-78"/>
              </a:rPr>
              <a:t>If an AI investment tool is really good at predicting market movement, why would the developer choose to charge a fee for the use of the tool and algorithm with other market participants rather than making money for their own </a:t>
            </a:r>
            <a:r>
              <a:rPr lang="en-US" sz="1600" dirty="0" smtClean="0">
                <a:latin typeface="Alexandria" pitchFamily="2" charset="-78"/>
                <a:cs typeface="Alexandria" pitchFamily="2" charset="-78"/>
              </a:rPr>
              <a:t>account? In </a:t>
            </a:r>
            <a:r>
              <a:rPr lang="en-US" sz="1600" dirty="0">
                <a:latin typeface="Alexandria" pitchFamily="2" charset="-78"/>
                <a:cs typeface="Alexandria" pitchFamily="2" charset="-78"/>
              </a:rPr>
              <a:t>addition, AI may not necessarily need to be innovative in </a:t>
            </a:r>
            <a:r>
              <a:rPr lang="en-US" sz="1600" dirty="0" smtClean="0">
                <a:latin typeface="Alexandria" pitchFamily="2" charset="-78"/>
                <a:cs typeface="Alexandria" pitchFamily="2" charset="-78"/>
              </a:rPr>
              <a:t>decision-making. </a:t>
            </a:r>
            <a:r>
              <a:rPr lang="en-US" sz="1600" dirty="0">
                <a:latin typeface="Alexandria" pitchFamily="2" charset="-78"/>
                <a:cs typeface="Alexandria" pitchFamily="2" charset="-78"/>
              </a:rPr>
              <a:t>Reducing human interactions may also mean that some human factors and value selections are </a:t>
            </a:r>
            <a:r>
              <a:rPr lang="en-US" sz="1600" dirty="0" smtClean="0">
                <a:latin typeface="Alexandria" pitchFamily="2" charset="-78"/>
                <a:cs typeface="Alexandria" pitchFamily="2" charset="-78"/>
              </a:rPr>
              <a:t>lacking. However</a:t>
            </a:r>
            <a:r>
              <a:rPr lang="en-US" sz="1600" dirty="0">
                <a:latin typeface="Alexandria" pitchFamily="2" charset="-78"/>
                <a:cs typeface="Alexandria" pitchFamily="2" charset="-78"/>
              </a:rPr>
              <a:t>, so far, it is uncertain as to whether AI could gain the kind of nous it would need to become an investor like Warren Buffet or whether it would only succeed within the confines of the data and patterns fed to it through machine </a:t>
            </a:r>
            <a:r>
              <a:rPr lang="en-US" sz="1600" dirty="0" smtClean="0">
                <a:latin typeface="Alexandria" pitchFamily="2" charset="-78"/>
                <a:cs typeface="Alexandria" pitchFamily="2" charset="-78"/>
              </a:rPr>
              <a:t>learning. However</a:t>
            </a:r>
            <a:r>
              <a:rPr lang="en-US" sz="1600" dirty="0">
                <a:latin typeface="Alexandria" pitchFamily="2" charset="-78"/>
                <a:cs typeface="Alexandria" pitchFamily="2" charset="-78"/>
              </a:rPr>
              <a:t>, the use of AI also has some risks, from the inaccuracy of the data and models to the potential herding effect and concerns over value </a:t>
            </a:r>
            <a:r>
              <a:rPr lang="en-US" sz="1600" dirty="0" smtClean="0">
                <a:latin typeface="Alexandria" pitchFamily="2" charset="-78"/>
                <a:cs typeface="Alexandria" pitchFamily="2" charset="-78"/>
              </a:rPr>
              <a:t>selection. If </a:t>
            </a:r>
            <a:r>
              <a:rPr lang="en-US" sz="1600" dirty="0">
                <a:latin typeface="Alexandria" pitchFamily="2" charset="-78"/>
                <a:cs typeface="Alexandria" pitchFamily="2" charset="-78"/>
              </a:rPr>
              <a:t>AI investment becomes more widely adopted by insurance companies, the question will become a regulatory one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48472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4881" y="1649842"/>
            <a:ext cx="4886845" cy="2666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3. POTENTIAL REGULATORY SOLUTIONS </a:t>
            </a:r>
            <a:r>
              <a:rPr lang="en-US" b="1" dirty="0" smtClean="0">
                <a:solidFill>
                  <a:schemeClr val="tx1"/>
                </a:solidFill>
                <a:latin typeface="Alexandria" pitchFamily="2" charset="-78"/>
                <a:cs typeface="Alexandria" pitchFamily="2" charset="-78"/>
              </a:rPr>
              <a:t>AND</a:t>
            </a:r>
            <a:r>
              <a:rPr lang="en-GB" b="1" dirty="0" smtClean="0">
                <a:solidFill>
                  <a:schemeClr val="tx1"/>
                </a:solidFill>
                <a:latin typeface="Alexandria" pitchFamily="2" charset="-78"/>
                <a:cs typeface="Alexandria" pitchFamily="2" charset="-78"/>
              </a:rPr>
              <a:t>APPROACHES</a:t>
            </a:r>
          </a:p>
          <a:p>
            <a:r>
              <a:rPr lang="en-US" dirty="0" smtClean="0">
                <a:solidFill>
                  <a:schemeClr val="tx1"/>
                </a:solidFill>
                <a:latin typeface="Alexandria" pitchFamily="2" charset="-78"/>
                <a:cs typeface="Alexandria" pitchFamily="2" charset="-78"/>
              </a:rPr>
              <a:t>         3.1 </a:t>
            </a:r>
            <a:r>
              <a:rPr lang="en-US" dirty="0">
                <a:solidFill>
                  <a:schemeClr val="tx1"/>
                </a:solidFill>
                <a:latin typeface="Alexandria" pitchFamily="2" charset="-78"/>
                <a:cs typeface="Alexandria" pitchFamily="2" charset="-78"/>
              </a:rPr>
              <a:t>Existing Regulatory Models of Insurers’ Investment </a:t>
            </a:r>
            <a:r>
              <a:rPr lang="en-US" dirty="0" smtClean="0">
                <a:solidFill>
                  <a:schemeClr val="tx1"/>
                </a:solidFill>
                <a:latin typeface="Alexandria" pitchFamily="2" charset="-78"/>
                <a:cs typeface="Alexandria" pitchFamily="2" charset="-78"/>
              </a:rPr>
              <a:t>Activities</a:t>
            </a:r>
          </a:p>
          <a:p>
            <a:r>
              <a:rPr lang="en-US" dirty="0" smtClean="0">
                <a:solidFill>
                  <a:schemeClr val="tx1"/>
                </a:solidFill>
                <a:latin typeface="Alexandria" pitchFamily="2" charset="-78"/>
                <a:cs typeface="Alexandria" pitchFamily="2" charset="-78"/>
              </a:rPr>
              <a:t>         3.2 </a:t>
            </a:r>
            <a:r>
              <a:rPr lang="en-US" dirty="0">
                <a:solidFill>
                  <a:schemeClr val="tx1"/>
                </a:solidFill>
                <a:latin typeface="Alexandria" pitchFamily="2" charset="-78"/>
                <a:cs typeface="Alexandria" pitchFamily="2" charset="-78"/>
              </a:rPr>
              <a:t>Regulating Artificially Intelligent Investment by </a:t>
            </a:r>
            <a:r>
              <a:rPr lang="en-US" dirty="0" smtClean="0">
                <a:solidFill>
                  <a:schemeClr val="tx1"/>
                </a:solidFill>
                <a:latin typeface="Alexandria" pitchFamily="2" charset="-78"/>
                <a:cs typeface="Alexandria" pitchFamily="2" charset="-78"/>
              </a:rPr>
              <a:t>Insurers: Balancing </a:t>
            </a:r>
            <a:r>
              <a:rPr lang="en-US" dirty="0">
                <a:solidFill>
                  <a:schemeClr val="tx1"/>
                </a:solidFill>
                <a:latin typeface="Alexandria" pitchFamily="2" charset="-78"/>
                <a:cs typeface="Alexandria" pitchFamily="2" charset="-78"/>
              </a:rPr>
              <a:t>Innovation and Regulatory Concerns</a:t>
            </a:r>
            <a:endParaRPr lang="en-US" sz="2000"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09</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55181"/>
            <a:ext cx="92737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84920535"/>
      </p:ext>
    </p:extLst>
  </p:cSld>
  <p:clrMapOvr>
    <a:masterClrMapping/>
  </p:clrMapOvr>
  <p:transition spd="slow">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3. POTENTIAL REGULATORY SOLUTIONS AND</a:t>
            </a:r>
            <a:r>
              <a:rPr lang="en-GB" b="1" dirty="0" smtClean="0">
                <a:latin typeface="Alexandria" pitchFamily="2" charset="-78"/>
                <a:cs typeface="Alexandria" pitchFamily="2" charset="-78"/>
              </a:rPr>
              <a:t>APPROACHES</a:t>
            </a:r>
          </a:p>
          <a:p>
            <a:pPr algn="just"/>
            <a:r>
              <a:rPr lang="en-US" sz="1600" dirty="0">
                <a:latin typeface="Alexandria" pitchFamily="2" charset="-78"/>
                <a:cs typeface="Alexandria" pitchFamily="2" charset="-78"/>
              </a:rPr>
              <a:t>Given the potential benefits and problems related to AI investment, this part further considers how insurance regulators might cope with potential concerns. Regarding the regulation of financial technology, </a:t>
            </a:r>
            <a:r>
              <a:rPr lang="en-US" sz="1600" dirty="0" err="1">
                <a:latin typeface="Alexandria" pitchFamily="2" charset="-78"/>
                <a:cs typeface="Alexandria" pitchFamily="2" charset="-78"/>
              </a:rPr>
              <a:t>Brummer</a:t>
            </a:r>
            <a:r>
              <a:rPr lang="en-US" sz="1600" dirty="0">
                <a:latin typeface="Alexandria" pitchFamily="2" charset="-78"/>
                <a:cs typeface="Alexandria" pitchFamily="2" charset="-78"/>
              </a:rPr>
              <a:t> and Yadav have introduced the concept of regulatory trilemma: financial innovation, market integrity, and rule simplicity. They argue that regulators could probably achieve at most two of the goals at the same time. If this is the case, regulators would have challenges to balance the need to promote more innovation or innovative use of technology with achieving underlying regulatory goals without over-burdening </a:t>
            </a:r>
            <a:r>
              <a:rPr lang="en-US" sz="1600" dirty="0" smtClean="0">
                <a:latin typeface="Alexandria" pitchFamily="2" charset="-78"/>
                <a:cs typeface="Alexandria" pitchFamily="2" charset="-78"/>
              </a:rPr>
              <a:t>regulations. For </a:t>
            </a:r>
            <a:r>
              <a:rPr lang="en-US" sz="1600" dirty="0">
                <a:latin typeface="Alexandria" pitchFamily="2" charset="-78"/>
                <a:cs typeface="Alexandria" pitchFamily="2" charset="-78"/>
              </a:rPr>
              <a:t>insurers’ use of AI tools for investments, the key question then would be how to promote insurers to use better data and data analytics to enhance performance of insurance investment but without compromising prudential regulations of insurers and the need to avoid market misconduct or undesirable market </a:t>
            </a:r>
            <a:r>
              <a:rPr lang="en-US" sz="1600" dirty="0" smtClean="0">
                <a:latin typeface="Alexandria" pitchFamily="2" charset="-78"/>
                <a:cs typeface="Alexandria" pitchFamily="2" charset="-78"/>
              </a:rPr>
              <a:t>impact. </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6058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Given the importance of investing to an insurer’s business, it is natural that insurance regulations would place some restrictions on insurance </a:t>
            </a:r>
            <a:r>
              <a:rPr lang="en-US" sz="1600" dirty="0" smtClean="0">
                <a:latin typeface="Alexandria" pitchFamily="2" charset="-78"/>
                <a:cs typeface="Alexandria" pitchFamily="2" charset="-78"/>
              </a:rPr>
              <a:t>investments. Nevertheless</a:t>
            </a:r>
            <a:r>
              <a:rPr lang="en-US" sz="1600" dirty="0">
                <a:latin typeface="Alexandria" pitchFamily="2" charset="-78"/>
                <a:cs typeface="Alexandria" pitchFamily="2" charset="-78"/>
              </a:rPr>
              <a:t>, there are a variety of regulatory models and approaches to choose from to regulate insurers’ investment </a:t>
            </a:r>
            <a:r>
              <a:rPr lang="en-US" sz="1600" dirty="0" smtClean="0">
                <a:latin typeface="Alexandria" pitchFamily="2" charset="-78"/>
                <a:cs typeface="Alexandria" pitchFamily="2" charset="-78"/>
              </a:rPr>
              <a:t>conduct. With </a:t>
            </a:r>
            <a:r>
              <a:rPr lang="en-US" sz="1600" dirty="0">
                <a:latin typeface="Alexandria" pitchFamily="2" charset="-78"/>
                <a:cs typeface="Alexandria" pitchFamily="2" charset="-78"/>
              </a:rPr>
              <a:t>the rise of AI, the question is which would be the best approach or approaches to promote the innovative use of technology to make investment decisions without compromising potential regulatory </a:t>
            </a:r>
            <a:r>
              <a:rPr lang="en-US" sz="1600" dirty="0" smtClean="0">
                <a:latin typeface="Alexandria" pitchFamily="2" charset="-78"/>
                <a:cs typeface="Alexandria" pitchFamily="2" charset="-78"/>
              </a:rPr>
              <a:t>concerns. Taiwan’s </a:t>
            </a:r>
            <a:r>
              <a:rPr lang="en-US" sz="1600" dirty="0">
                <a:latin typeface="Alexandria" pitchFamily="2" charset="-78"/>
                <a:cs typeface="Alexandria" pitchFamily="2" charset="-78"/>
              </a:rPr>
              <a:t>insurance regulations, for example, directly regulate insurers’ investment portfolios by restricting the types of permitted investments and imposing investment </a:t>
            </a:r>
            <a:r>
              <a:rPr lang="en-US" sz="1600" dirty="0" smtClean="0">
                <a:latin typeface="Alexandria" pitchFamily="2" charset="-78"/>
                <a:cs typeface="Alexandria" pitchFamily="2" charset="-78"/>
              </a:rPr>
              <a:t>caps. Although </a:t>
            </a:r>
            <a:r>
              <a:rPr lang="en-US" sz="1600" dirty="0">
                <a:latin typeface="Alexandria" pitchFamily="2" charset="-78"/>
                <a:cs typeface="Alexandria" pitchFamily="2" charset="-78"/>
              </a:rPr>
              <a:t>Taiwan takes the risk-based capital approach when determining an insurer’s solvency </a:t>
            </a:r>
            <a:r>
              <a:rPr lang="en-US" sz="1600" dirty="0" smtClean="0">
                <a:latin typeface="Alexandria" pitchFamily="2" charset="-78"/>
                <a:cs typeface="Alexandria" pitchFamily="2" charset="-78"/>
              </a:rPr>
              <a:t>ratio, </a:t>
            </a:r>
            <a:r>
              <a:rPr lang="en-US" sz="1600" dirty="0">
                <a:latin typeface="Alexandria" pitchFamily="2" charset="-78"/>
                <a:cs typeface="Alexandria" pitchFamily="2" charset="-78"/>
              </a:rPr>
              <a:t>its Insurance Act expressly prescribes a list of investment vehicles (ranging from domestic equity or debt to real estate and foreign investment) that an insurer can invest in unless otherwise specifically approved by the </a:t>
            </a:r>
            <a:r>
              <a:rPr lang="en-US" sz="1600" dirty="0" smtClean="0">
                <a:latin typeface="Alexandria" pitchFamily="2" charset="-78"/>
                <a:cs typeface="Alexandria" pitchFamily="2" charset="-78"/>
              </a:rPr>
              <a:t>regulator.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6651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Each category of investment vehicle is associated with a particular investment ceiling in the </a:t>
            </a:r>
            <a:r>
              <a:rPr lang="en-US" sz="1600" dirty="0" smtClean="0">
                <a:latin typeface="Alexandria" pitchFamily="2" charset="-78"/>
                <a:cs typeface="Alexandria" pitchFamily="2" charset="-78"/>
              </a:rPr>
              <a:t>legislation. China’s </a:t>
            </a:r>
            <a:r>
              <a:rPr lang="en-US" sz="1600" dirty="0">
                <a:latin typeface="Alexandria" pitchFamily="2" charset="-78"/>
                <a:cs typeface="Alexandria" pitchFamily="2" charset="-78"/>
              </a:rPr>
              <a:t>insurance regulations on investments have a similar feature, but without statutory investment </a:t>
            </a:r>
            <a:r>
              <a:rPr lang="en-US" sz="1600" dirty="0" smtClean="0">
                <a:latin typeface="Alexandria" pitchFamily="2" charset="-78"/>
                <a:cs typeface="Alexandria" pitchFamily="2" charset="-78"/>
              </a:rPr>
              <a:t>ceilings. For </a:t>
            </a:r>
            <a:r>
              <a:rPr lang="en-US" sz="1600" dirty="0">
                <a:latin typeface="Alexandria" pitchFamily="2" charset="-78"/>
                <a:cs typeface="Alexandria" pitchFamily="2" charset="-78"/>
              </a:rPr>
              <a:t>example, Singapore law controls insurers’ investment activities through general solvency </a:t>
            </a:r>
            <a:r>
              <a:rPr lang="en-US" sz="1600" dirty="0" smtClean="0">
                <a:latin typeface="Alexandria" pitchFamily="2" charset="-78"/>
                <a:cs typeface="Alexandria" pitchFamily="2" charset="-78"/>
              </a:rPr>
              <a:t>regulations. However</a:t>
            </a:r>
            <a:r>
              <a:rPr lang="en-US" sz="1600" dirty="0">
                <a:latin typeface="Alexandria" pitchFamily="2" charset="-78"/>
                <a:cs typeface="Alexandria" pitchFamily="2" charset="-78"/>
              </a:rPr>
              <a:t>, it has also improved internal management regimes under both the </a:t>
            </a:r>
            <a:r>
              <a:rPr lang="en-US" sz="1600" b="1" dirty="0">
                <a:latin typeface="Alexandria" pitchFamily="2" charset="-78"/>
                <a:cs typeface="Alexandria" pitchFamily="2" charset="-78"/>
              </a:rPr>
              <a:t>Insurance Act (Cap 142) </a:t>
            </a:r>
            <a:r>
              <a:rPr lang="en-US" sz="1600" dirty="0">
                <a:latin typeface="Alexandria" pitchFamily="2" charset="-78"/>
                <a:cs typeface="Alexandria" pitchFamily="2" charset="-78"/>
              </a:rPr>
              <a:t>and the Insurance </a:t>
            </a:r>
            <a:r>
              <a:rPr lang="en-US" sz="1600" b="1" dirty="0">
                <a:latin typeface="Alexandria" pitchFamily="2" charset="-78"/>
                <a:cs typeface="Alexandria" pitchFamily="2" charset="-78"/>
              </a:rPr>
              <a:t>(Valuation and Capital) </a:t>
            </a:r>
            <a:r>
              <a:rPr lang="en-US" sz="1600" dirty="0">
                <a:latin typeface="Alexandria" pitchFamily="2" charset="-78"/>
                <a:cs typeface="Alexandria" pitchFamily="2" charset="-78"/>
              </a:rPr>
              <a:t>Regulations 2004, issued by </a:t>
            </a:r>
            <a:r>
              <a:rPr lang="en-US" sz="1600" b="1" dirty="0" smtClean="0">
                <a:latin typeface="Alexandria" pitchFamily="2" charset="-78"/>
                <a:cs typeface="Alexandria" pitchFamily="2" charset="-78"/>
              </a:rPr>
              <a:t>MAS</a:t>
            </a:r>
            <a:r>
              <a:rPr lang="en-US" sz="1600" dirty="0" smtClean="0">
                <a:latin typeface="Alexandria" pitchFamily="2" charset="-78"/>
                <a:cs typeface="Alexandria" pitchFamily="2" charset="-78"/>
              </a:rPr>
              <a:t>. Instead </a:t>
            </a:r>
            <a:r>
              <a:rPr lang="en-US" sz="1600" dirty="0">
                <a:latin typeface="Alexandria" pitchFamily="2" charset="-78"/>
                <a:cs typeface="Alexandria" pitchFamily="2" charset="-78"/>
              </a:rPr>
              <a:t>of prescribing the asset classes available for investment and imposing a hard ceiling, MAS has generally allowed insurers to make their own investment decisions and manage their portfolios as long as they satisfy the other regulatory requirements, which are briefly outlined below.</a:t>
            </a:r>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8640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742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8827" y="2137648"/>
            <a:ext cx="10529626" cy="4308872"/>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Clearly, there are pros and cons for each regulatory approach. The macro effect of financial regulations on innovation is beyond the scope of this chapter. Nevertheless, it is acknowledged that different approaches allow insurers different degrees of liberty to manage their investment portfolios. As a result, there is room to adopt AI for investing </a:t>
            </a:r>
            <a:r>
              <a:rPr lang="en-US" sz="1600" b="1" dirty="0">
                <a:latin typeface="Alexandria" pitchFamily="2" charset="-78"/>
                <a:cs typeface="Alexandria" pitchFamily="2" charset="-78"/>
              </a:rPr>
              <a:t>(regardless of whether it is through in-house staff or external fund managers</a:t>
            </a:r>
            <a:r>
              <a:rPr lang="en-US" sz="1600" b="1" dirty="0" smtClean="0">
                <a:latin typeface="Alexandria" pitchFamily="2" charset="-78"/>
                <a:cs typeface="Alexandria" pitchFamily="2" charset="-78"/>
              </a:rPr>
              <a:t>). </a:t>
            </a:r>
            <a:r>
              <a:rPr lang="en-US" sz="1600" dirty="0">
                <a:latin typeface="Alexandria" pitchFamily="2" charset="-78"/>
                <a:cs typeface="Alexandria" pitchFamily="2" charset="-78"/>
              </a:rPr>
              <a:t>In a market where insurance regulators have a great deal of red tape in place, it is expected that the room for insurers to adopt AI investment will be more </a:t>
            </a:r>
            <a:r>
              <a:rPr lang="en-US" sz="1600" dirty="0" smtClean="0">
                <a:latin typeface="Alexandria" pitchFamily="2" charset="-78"/>
                <a:cs typeface="Alexandria" pitchFamily="2" charset="-78"/>
              </a:rPr>
              <a:t>limited. Insurers</a:t>
            </a:r>
            <a:r>
              <a:rPr lang="en-US" sz="1600" dirty="0">
                <a:latin typeface="Alexandria" pitchFamily="2" charset="-78"/>
                <a:cs typeface="Alexandria" pitchFamily="2" charset="-78"/>
              </a:rPr>
              <a:t>’ investment activities have also been shaped by prudential </a:t>
            </a:r>
            <a:r>
              <a:rPr lang="en-US" sz="1600" dirty="0" smtClean="0">
                <a:latin typeface="Alexandria" pitchFamily="2" charset="-78"/>
                <a:cs typeface="Alexandria" pitchFamily="2" charset="-78"/>
              </a:rPr>
              <a:t>regulations. In </a:t>
            </a:r>
            <a:r>
              <a:rPr lang="en-US" sz="1600" dirty="0">
                <a:latin typeface="Alexandria" pitchFamily="2" charset="-78"/>
                <a:cs typeface="Alexandria" pitchFamily="2" charset="-78"/>
              </a:rPr>
              <a:t>Singapore, under the current regulations </a:t>
            </a:r>
            <a:r>
              <a:rPr lang="en-US" sz="1600" b="1" dirty="0">
                <a:latin typeface="Alexandria" pitchFamily="2" charset="-78"/>
                <a:cs typeface="Alexandria" pitchFamily="2" charset="-78"/>
              </a:rPr>
              <a:t>(before the pending reform of </a:t>
            </a:r>
            <a:r>
              <a:rPr lang="en-US" sz="1600" b="1" dirty="0" smtClean="0">
                <a:latin typeface="Alexandria" pitchFamily="2" charset="-78"/>
                <a:cs typeface="Alexandria" pitchFamily="2" charset="-78"/>
              </a:rPr>
              <a:t>Risk-Based </a:t>
            </a:r>
            <a:r>
              <a:rPr lang="en-US" sz="1600" b="1" dirty="0">
                <a:latin typeface="Alexandria" pitchFamily="2" charset="-78"/>
                <a:cs typeface="Alexandria" pitchFamily="2" charset="-78"/>
              </a:rPr>
              <a:t>C</a:t>
            </a:r>
            <a:r>
              <a:rPr lang="en-US" sz="1600" b="1" dirty="0" smtClean="0">
                <a:latin typeface="Alexandria" pitchFamily="2" charset="-78"/>
                <a:cs typeface="Alexandria" pitchFamily="2" charset="-78"/>
              </a:rPr>
              <a:t>apital </a:t>
            </a:r>
            <a:r>
              <a:rPr lang="en-US" sz="1600" b="1" dirty="0">
                <a:latin typeface="Alexandria" pitchFamily="2" charset="-78"/>
                <a:cs typeface="Alexandria" pitchFamily="2" charset="-78"/>
              </a:rPr>
              <a:t>2) (RBC 2), </a:t>
            </a:r>
            <a:r>
              <a:rPr lang="en-US" sz="1600" dirty="0">
                <a:latin typeface="Alexandria" pitchFamily="2" charset="-78"/>
                <a:cs typeface="Alexandria" pitchFamily="2" charset="-78"/>
              </a:rPr>
              <a:t>the capital adequacy standards for general and life insurers in Singapore are established by the Insurance </a:t>
            </a:r>
            <a:r>
              <a:rPr lang="en-US" sz="1600" b="1" dirty="0">
                <a:latin typeface="Alexandria" pitchFamily="2" charset="-78"/>
                <a:cs typeface="Alexandria" pitchFamily="2" charset="-78"/>
              </a:rPr>
              <a:t>(Valuation and Capital) Regulations 2004 (including later amendments) issued by MAS (2004 Regulations</a:t>
            </a:r>
            <a:r>
              <a:rPr lang="en-US" sz="1600" b="1" dirty="0" smtClean="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basic concept is that insurers should have sufficient capital to support each of their insurance funds, and on the firm level, this should correspond to the risk the insurer might incur in conducting its </a:t>
            </a:r>
            <a:r>
              <a:rPr lang="en-US" sz="1600" dirty="0" smtClean="0">
                <a:latin typeface="Alexandria" pitchFamily="2" charset="-78"/>
                <a:cs typeface="Alexandria" pitchFamily="2" charset="-78"/>
              </a:rPr>
              <a:t>insurance  business. Under </a:t>
            </a:r>
            <a:r>
              <a:rPr lang="en-US" sz="1600" dirty="0">
                <a:latin typeface="Alexandria" pitchFamily="2" charset="-78"/>
                <a:cs typeface="Alexandria" pitchFamily="2" charset="-78"/>
              </a:rPr>
              <a:t>the 2004 Regulations, there are </a:t>
            </a:r>
            <a:r>
              <a:rPr lang="en-US" sz="1600" b="1" dirty="0">
                <a:latin typeface="Alexandria" pitchFamily="2" charset="-78"/>
                <a:cs typeface="Alexandria" pitchFamily="2" charset="-78"/>
              </a:rPr>
              <a:t>three major components to the risk requirements for insurance funds: (1) insurance risks, (2) investment risks and risks associated with interest and exchange rates, and (3) concentration risks.</a:t>
            </a:r>
            <a:endParaRPr lang="en-US" sz="1600" b="1"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30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In general, Singapore law does not strictly prescribe a ceiling of any kind for investments, leaving this largely to the insurer to decide within the confines of the solvency regulations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For instance, an equity investment is subject to an ‘equity specific risk requirement’ </a:t>
            </a:r>
            <a:r>
              <a:rPr lang="en-US" sz="1600" b="1" dirty="0" smtClean="0">
                <a:latin typeface="Alexandria" pitchFamily="2" charset="-78"/>
                <a:cs typeface="Alexandria" pitchFamily="2" charset="-78"/>
              </a:rPr>
              <a:t>(8% of the current market value) </a:t>
            </a:r>
            <a:r>
              <a:rPr lang="en-US" sz="1600" dirty="0" smtClean="0">
                <a:latin typeface="Alexandria" pitchFamily="2" charset="-78"/>
                <a:cs typeface="Alexandria" pitchFamily="2" charset="-78"/>
              </a:rPr>
              <a:t>and </a:t>
            </a:r>
            <a:r>
              <a:rPr lang="en-US" sz="1600" dirty="0">
                <a:latin typeface="Alexandria" pitchFamily="2" charset="-78"/>
                <a:cs typeface="Alexandria" pitchFamily="2" charset="-78"/>
              </a:rPr>
              <a:t>an </a:t>
            </a:r>
            <a:r>
              <a:rPr lang="en-US" sz="1600" b="1" dirty="0">
                <a:latin typeface="Alexandria" pitchFamily="2" charset="-78"/>
                <a:cs typeface="Alexandria" pitchFamily="2" charset="-78"/>
              </a:rPr>
              <a:t>‘equity general risk requirement’ (the sum of 8% of the net long or short positions for each country</a:t>
            </a:r>
            <a:r>
              <a:rPr lang="en-US" sz="1600" b="1" dirty="0" smtClean="0">
                <a:latin typeface="Alexandria" pitchFamily="2" charset="-78"/>
                <a:cs typeface="Alexandria" pitchFamily="2" charset="-78"/>
              </a:rPr>
              <a:t>).</a:t>
            </a:r>
            <a:r>
              <a:rPr lang="en-US" sz="1600" dirty="0" smtClean="0">
                <a:latin typeface="Alexandria" pitchFamily="2" charset="-78"/>
                <a:cs typeface="Alexandria" pitchFamily="2" charset="-78"/>
              </a:rPr>
              <a:t> For </a:t>
            </a:r>
            <a:r>
              <a:rPr lang="en-US" sz="1600" dirty="0">
                <a:latin typeface="Alexandria" pitchFamily="2" charset="-78"/>
                <a:cs typeface="Alexandria" pitchFamily="2" charset="-78"/>
              </a:rPr>
              <a:t>real estate, Singapore law only requires a registered insurer to calculate the property investment risk at 16% of the total value of all its immovable </a:t>
            </a:r>
            <a:r>
              <a:rPr lang="en-US" sz="1600" dirty="0" smtClean="0">
                <a:latin typeface="Alexandria" pitchFamily="2" charset="-78"/>
                <a:cs typeface="Alexandria" pitchFamily="2" charset="-78"/>
              </a:rPr>
              <a:t>properties. Debt </a:t>
            </a:r>
            <a:r>
              <a:rPr lang="en-US" sz="1600" dirty="0">
                <a:latin typeface="Alexandria" pitchFamily="2" charset="-78"/>
                <a:cs typeface="Alexandria" pitchFamily="2" charset="-78"/>
              </a:rPr>
              <a:t>investments should be marked to their market value (if traded on an exchange) or net </a:t>
            </a:r>
            <a:r>
              <a:rPr lang="en-US" sz="1600" dirty="0" smtClean="0">
                <a:latin typeface="Alexandria" pitchFamily="2" charset="-78"/>
                <a:cs typeface="Alexandria" pitchFamily="2" charset="-78"/>
              </a:rPr>
              <a:t>realizable </a:t>
            </a:r>
            <a:r>
              <a:rPr lang="en-US" sz="1600" dirty="0">
                <a:latin typeface="Alexandria" pitchFamily="2" charset="-78"/>
                <a:cs typeface="Alexandria" pitchFamily="2" charset="-78"/>
              </a:rPr>
              <a:t>value (if unlisted), with risk capital calculated largely according to the value and credit risk factor of those </a:t>
            </a:r>
            <a:r>
              <a:rPr lang="en-US" sz="1600" dirty="0" smtClean="0">
                <a:latin typeface="Alexandria" pitchFamily="2" charset="-78"/>
                <a:cs typeface="Alexandria" pitchFamily="2" charset="-78"/>
              </a:rPr>
              <a:t>investments. Hence</a:t>
            </a:r>
            <a:r>
              <a:rPr lang="en-US" sz="1600" dirty="0">
                <a:latin typeface="Alexandria" pitchFamily="2" charset="-78"/>
                <a:cs typeface="Alexandria" pitchFamily="2" charset="-78"/>
              </a:rPr>
              <a:t>, insurers must balance the potential proceeds from an investment with the risks associated with it </a:t>
            </a:r>
            <a:r>
              <a:rPr lang="en-US" sz="1600" b="1" dirty="0">
                <a:latin typeface="Alexandria" pitchFamily="2" charset="-78"/>
                <a:cs typeface="Alexandria" pitchFamily="2" charset="-78"/>
              </a:rPr>
              <a:t>(including potential market, credit, liquidity and operational risks)</a:t>
            </a:r>
            <a:r>
              <a:rPr lang="en-US" sz="1600" dirty="0">
                <a:latin typeface="Alexandria" pitchFamily="2" charset="-78"/>
                <a:cs typeface="Alexandria" pitchFamily="2" charset="-78"/>
              </a:rPr>
              <a:t> and the potential capital charges accrued by the firm or insurance fund’s account</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3793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Specifically, regulators may focus on how decisions are made and the internal control mechanisms </a:t>
            </a:r>
            <a:r>
              <a:rPr lang="en-US" sz="1600" b="1" dirty="0">
                <a:latin typeface="Alexandria" pitchFamily="2" charset="-78"/>
                <a:cs typeface="Alexandria" pitchFamily="2" charset="-78"/>
              </a:rPr>
              <a:t>(which may include compliance, risk management and audit)</a:t>
            </a:r>
            <a:r>
              <a:rPr lang="en-US" sz="1600" dirty="0">
                <a:latin typeface="Alexandria" pitchFamily="2" charset="-78"/>
                <a:cs typeface="Alexandria" pitchFamily="2" charset="-78"/>
              </a:rPr>
              <a:t> and governance structure to ensure prudent </a:t>
            </a:r>
            <a:r>
              <a:rPr lang="en-US" sz="1600" dirty="0" smtClean="0">
                <a:latin typeface="Alexandria" pitchFamily="2" charset="-78"/>
                <a:cs typeface="Alexandria" pitchFamily="2" charset="-78"/>
              </a:rPr>
              <a:t>investments. </a:t>
            </a:r>
            <a:r>
              <a:rPr lang="en-US" sz="1600" b="1" dirty="0" smtClean="0">
                <a:latin typeface="Alexandria" pitchFamily="2" charset="-78"/>
                <a:cs typeface="Alexandria" pitchFamily="2" charset="-78"/>
              </a:rPr>
              <a:t>MAS </a:t>
            </a:r>
            <a:r>
              <a:rPr lang="en-US" sz="1600" dirty="0" smtClean="0">
                <a:latin typeface="Alexandria" pitchFamily="2" charset="-78"/>
                <a:cs typeface="Alexandria" pitchFamily="2" charset="-78"/>
              </a:rPr>
              <a:t>emphasizes</a:t>
            </a:r>
            <a:r>
              <a:rPr lang="en-US" sz="1600" b="1" dirty="0" smtClean="0">
                <a:latin typeface="Alexandria" pitchFamily="2" charset="-78"/>
                <a:cs typeface="Alexandria" pitchFamily="2" charset="-78"/>
              </a:rPr>
              <a:t> </a:t>
            </a:r>
            <a:r>
              <a:rPr lang="en-US" sz="1600" dirty="0">
                <a:latin typeface="Alexandria" pitchFamily="2" charset="-78"/>
                <a:cs typeface="Alexandria" pitchFamily="2" charset="-78"/>
              </a:rPr>
              <a:t>the role of senior management and internal compliance as a primary tool to regulate investment </a:t>
            </a:r>
            <a:r>
              <a:rPr lang="en-US" sz="1600" dirty="0" smtClean="0">
                <a:latin typeface="Alexandria" pitchFamily="2" charset="-78"/>
                <a:cs typeface="Alexandria" pitchFamily="2" charset="-78"/>
              </a:rPr>
              <a:t>decisions. An </a:t>
            </a:r>
            <a:r>
              <a:rPr lang="en-US" sz="1600" dirty="0">
                <a:latin typeface="Alexandria" pitchFamily="2" charset="-78"/>
                <a:cs typeface="Alexandria" pitchFamily="2" charset="-78"/>
              </a:rPr>
              <a:t>insurer must have a proper investment policy approved by the board of </a:t>
            </a:r>
            <a:r>
              <a:rPr lang="en-US" sz="1600" dirty="0" smtClean="0">
                <a:latin typeface="Alexandria" pitchFamily="2" charset="-78"/>
                <a:cs typeface="Alexandria" pitchFamily="2" charset="-78"/>
              </a:rPr>
              <a:t>directors. There </a:t>
            </a:r>
            <a:r>
              <a:rPr lang="en-US" sz="1600" dirty="0">
                <a:latin typeface="Alexandria" pitchFamily="2" charset="-78"/>
                <a:cs typeface="Alexandria" pitchFamily="2" charset="-78"/>
              </a:rPr>
              <a:t>must also be an investment committee approved by the board to supervise investment activities and ensure that they are carried out according to the investment </a:t>
            </a:r>
            <a:r>
              <a:rPr lang="en-US" sz="1600" dirty="0" smtClean="0">
                <a:latin typeface="Alexandria" pitchFamily="2" charset="-78"/>
                <a:cs typeface="Alexandria" pitchFamily="2" charset="-78"/>
              </a:rPr>
              <a:t>policy. However</a:t>
            </a:r>
            <a:r>
              <a:rPr lang="en-US" sz="1600" dirty="0">
                <a:latin typeface="Alexandria" pitchFamily="2" charset="-78"/>
                <a:cs typeface="Alexandria" pitchFamily="2" charset="-78"/>
              </a:rPr>
              <a:t>, </a:t>
            </a:r>
            <a:r>
              <a:rPr lang="en-US" sz="1600" b="1" dirty="0">
                <a:latin typeface="Alexandria" pitchFamily="2" charset="-78"/>
                <a:cs typeface="Alexandria" pitchFamily="2" charset="-78"/>
              </a:rPr>
              <a:t>MAS</a:t>
            </a:r>
            <a:r>
              <a:rPr lang="en-US" sz="1600" dirty="0">
                <a:latin typeface="Alexandria" pitchFamily="2" charset="-78"/>
                <a:cs typeface="Alexandria" pitchFamily="2" charset="-78"/>
              </a:rPr>
              <a:t> also requires active </a:t>
            </a:r>
            <a:r>
              <a:rPr lang="en-US" sz="1600" b="1" dirty="0" smtClean="0">
                <a:latin typeface="Alexandria" pitchFamily="2" charset="-78"/>
                <a:cs typeface="Alexandria" pitchFamily="2" charset="-78"/>
              </a:rPr>
              <a:t>Asset-liability Management </a:t>
            </a:r>
            <a:r>
              <a:rPr lang="en-US" sz="1600" b="1" dirty="0">
                <a:latin typeface="Alexandria" pitchFamily="2" charset="-78"/>
                <a:cs typeface="Alexandria" pitchFamily="2" charset="-78"/>
              </a:rPr>
              <a:t>(ALM) (a policy that should be approved by the board), </a:t>
            </a:r>
            <a:r>
              <a:rPr lang="en-US" sz="1600" dirty="0">
                <a:latin typeface="Alexandria" pitchFamily="2" charset="-78"/>
                <a:cs typeface="Alexandria" pitchFamily="2" charset="-78"/>
              </a:rPr>
              <a:t>which allows investment decisions to be coordinated through the ongoing process of formulating, implementing, monitoring and revising strategies related to assets and liabilities to achieve an insurer’s financial objectives, given its risk tolerance and other constraints.</a:t>
            </a:r>
          </a:p>
          <a:p>
            <a:pPr algn="just"/>
            <a:endParaRPr lang="en-US" sz="1600" dirty="0" smtClean="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9305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758476" cy="4586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Overall, the core idea is to ensure that investment decisions are prudent</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Nonetheless, the approach generally relies on insurers to self-regulate without too much red tape from the </a:t>
            </a:r>
            <a:r>
              <a:rPr lang="en-US" sz="1600" dirty="0" smtClean="0">
                <a:latin typeface="Alexandria" pitchFamily="2" charset="-78"/>
                <a:cs typeface="Alexandria" pitchFamily="2" charset="-78"/>
              </a:rPr>
              <a:t>regulators. To </a:t>
            </a:r>
            <a:r>
              <a:rPr lang="en-US" sz="1600" dirty="0">
                <a:latin typeface="Alexandria" pitchFamily="2" charset="-78"/>
                <a:cs typeface="Alexandria" pitchFamily="2" charset="-78"/>
              </a:rPr>
              <a:t>ensure proper decision-making and continuous monitoring, the financial regulators require insurers to implement proper management, governance and internal controls in addition to risk management </a:t>
            </a:r>
            <a:r>
              <a:rPr lang="en-US" sz="1600" dirty="0" smtClean="0">
                <a:latin typeface="Alexandria" pitchFamily="2" charset="-78"/>
                <a:cs typeface="Alexandria" pitchFamily="2" charset="-78"/>
              </a:rPr>
              <a:t>mechanisms. This </a:t>
            </a:r>
            <a:r>
              <a:rPr lang="en-US" sz="1600" dirty="0">
                <a:latin typeface="Alexandria" pitchFamily="2" charset="-78"/>
                <a:cs typeface="Alexandria" pitchFamily="2" charset="-78"/>
              </a:rPr>
              <a:t>approach is generally more responsible and more flexible to give insurers more liberty to determine their investment portfolios based on their own perceptions and </a:t>
            </a:r>
            <a:r>
              <a:rPr lang="en-US" sz="1600" dirty="0" smtClean="0">
                <a:latin typeface="Alexandria" pitchFamily="2" charset="-78"/>
                <a:cs typeface="Alexandria" pitchFamily="2" charset="-78"/>
              </a:rPr>
              <a:t>conditions. Nevertheless</a:t>
            </a:r>
            <a:r>
              <a:rPr lang="en-US" sz="1600" dirty="0">
                <a:latin typeface="Alexandria" pitchFamily="2" charset="-78"/>
                <a:cs typeface="Alexandria" pitchFamily="2" charset="-78"/>
              </a:rPr>
              <a:t>, the approach also relies on regulators to effectively supervise the functioning of insurers’ complex internal governance and controls without imposing uniform </a:t>
            </a:r>
            <a:r>
              <a:rPr lang="en-US" sz="1600" dirty="0" smtClean="0">
                <a:latin typeface="Alexandria" pitchFamily="2" charset="-78"/>
                <a:cs typeface="Alexandria" pitchFamily="2" charset="-78"/>
              </a:rPr>
              <a:t>standards. To </a:t>
            </a:r>
            <a:r>
              <a:rPr lang="en-US" sz="1600" dirty="0">
                <a:latin typeface="Alexandria" pitchFamily="2" charset="-78"/>
                <a:cs typeface="Alexandria" pitchFamily="2" charset="-78"/>
              </a:rPr>
              <a:t>remedy this, in Singapore, </a:t>
            </a:r>
            <a:r>
              <a:rPr lang="en-US" sz="1600" b="1" dirty="0">
                <a:latin typeface="Alexandria" pitchFamily="2" charset="-78"/>
                <a:cs typeface="Alexandria" pitchFamily="2" charset="-78"/>
              </a:rPr>
              <a:t>MAS</a:t>
            </a:r>
            <a:r>
              <a:rPr lang="en-US" sz="1600" dirty="0">
                <a:latin typeface="Alexandria" pitchFamily="2" charset="-78"/>
                <a:cs typeface="Alexandria" pitchFamily="2" charset="-78"/>
              </a:rPr>
              <a:t> issued a Notice on </a:t>
            </a:r>
            <a:r>
              <a:rPr lang="en-US" sz="1600" b="1" dirty="0">
                <a:latin typeface="Alexandria" pitchFamily="2" charset="-78"/>
                <a:cs typeface="Alexandria" pitchFamily="2" charset="-78"/>
              </a:rPr>
              <a:t>Technology Risk </a:t>
            </a:r>
            <a:r>
              <a:rPr lang="en-US" sz="1600" b="1" dirty="0" smtClean="0">
                <a:latin typeface="Alexandria" pitchFamily="2" charset="-78"/>
                <a:cs typeface="Alexandria" pitchFamily="2" charset="-78"/>
              </a:rPr>
              <a:t>Management (TRM) </a:t>
            </a:r>
            <a:r>
              <a:rPr lang="en-US" sz="1600" dirty="0">
                <a:latin typeface="Alexandria" pitchFamily="2" charset="-78"/>
                <a:cs typeface="Alexandria" pitchFamily="2" charset="-78"/>
              </a:rPr>
              <a:t>to offer insurers regulatory </a:t>
            </a:r>
            <a:r>
              <a:rPr lang="en-US" sz="1600" dirty="0" smtClean="0">
                <a:latin typeface="Alexandria" pitchFamily="2" charset="-78"/>
                <a:cs typeface="Alexandria" pitchFamily="2" charset="-78"/>
              </a:rPr>
              <a:t>guidance. Traditionally</a:t>
            </a:r>
            <a:r>
              <a:rPr lang="en-US" sz="1600" dirty="0">
                <a:latin typeface="Alexandria" pitchFamily="2" charset="-78"/>
                <a:cs typeface="Alexandria" pitchFamily="2" charset="-78"/>
              </a:rPr>
              <a:t>, the focus of </a:t>
            </a:r>
            <a:r>
              <a:rPr lang="en-US" sz="1600" b="1" dirty="0">
                <a:latin typeface="Alexandria" pitchFamily="2" charset="-78"/>
                <a:cs typeface="Alexandria" pitchFamily="2" charset="-78"/>
              </a:rPr>
              <a:t>TRM</a:t>
            </a:r>
            <a:r>
              <a:rPr lang="en-US" sz="1600" dirty="0">
                <a:latin typeface="Alexandria" pitchFamily="2" charset="-78"/>
                <a:cs typeface="Alexandria" pitchFamily="2" charset="-78"/>
              </a:rPr>
              <a:t> has been on the maintenance and recovery of insurers’ critical systems after information technology incidents </a:t>
            </a:r>
            <a:r>
              <a:rPr lang="en-US" sz="1600" b="1" dirty="0">
                <a:latin typeface="Alexandria" pitchFamily="2" charset="-78"/>
                <a:cs typeface="Alexandria" pitchFamily="2" charset="-78"/>
              </a:rPr>
              <a:t>(e.g., hacking</a:t>
            </a:r>
            <a:r>
              <a:rPr lang="en-US" sz="1600" b="1" dirty="0" smtClean="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related measure requires insurers to implement systems for incident reporting and apprising the regulator of any relevant </a:t>
            </a:r>
            <a:r>
              <a:rPr lang="en-US" sz="1600" dirty="0" smtClean="0">
                <a:latin typeface="Alexandria" pitchFamily="2" charset="-78"/>
                <a:cs typeface="Alexandria" pitchFamily="2" charset="-78"/>
              </a:rPr>
              <a:t>incidents. </a:t>
            </a:r>
            <a:r>
              <a:rPr lang="en-US" sz="1600" dirty="0">
                <a:latin typeface="Alexandria" pitchFamily="2" charset="-78"/>
                <a:cs typeface="Alexandria" pitchFamily="2" charset="-78"/>
              </a:rPr>
              <a:t>In the digital era, </a:t>
            </a:r>
            <a:r>
              <a:rPr lang="en-US" sz="1600" b="1" dirty="0">
                <a:latin typeface="Alexandria" pitchFamily="2" charset="-78"/>
                <a:cs typeface="Alexandria" pitchFamily="2" charset="-78"/>
              </a:rPr>
              <a:t>TRM</a:t>
            </a:r>
            <a:r>
              <a:rPr lang="en-US" sz="1600" dirty="0">
                <a:latin typeface="Alexandria" pitchFamily="2" charset="-78"/>
                <a:cs typeface="Alexandria" pitchFamily="2" charset="-78"/>
              </a:rPr>
              <a:t> may expand to other aspects, such as cyber security and personal data </a:t>
            </a:r>
            <a:r>
              <a:rPr lang="en-US" sz="1600" dirty="0" smtClean="0">
                <a:latin typeface="Alexandria" pitchFamily="2" charset="-78"/>
                <a:cs typeface="Alexandria" pitchFamily="2" charset="-78"/>
              </a:rPr>
              <a:t>protection.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6193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43919" y="2136833"/>
            <a:ext cx="10513537" cy="3816429"/>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In addition, with the rise of technology, insurers may be exposed to higher outsourcing risks. Insurers often do not maintain core systems or other technology-related systems in-house. Sometimes it is more efficient to rely on third-party hardware, software or service providers for solutions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If an insurer relies on a third party to provide services (e.g., data for investment decision-making or AI </a:t>
            </a:r>
            <a:r>
              <a:rPr lang="en-US" sz="1600" dirty="0" err="1">
                <a:latin typeface="Alexandria" pitchFamily="2" charset="-78"/>
                <a:cs typeface="Alexandria" pitchFamily="2" charset="-78"/>
              </a:rPr>
              <a:t>chatbots</a:t>
            </a:r>
            <a:r>
              <a:rPr lang="en-US" sz="1600" dirty="0">
                <a:latin typeface="Alexandria" pitchFamily="2" charset="-78"/>
                <a:cs typeface="Alexandria" pitchFamily="2" charset="-78"/>
              </a:rPr>
              <a:t>), the insurer effectively outsources part of its operations or services to that third </a:t>
            </a:r>
            <a:r>
              <a:rPr lang="en-US" sz="1600" dirty="0" smtClean="0">
                <a:latin typeface="Alexandria" pitchFamily="2" charset="-78"/>
                <a:cs typeface="Alexandria" pitchFamily="2" charset="-78"/>
              </a:rPr>
              <a:t>party. Outsourcing </a:t>
            </a:r>
            <a:r>
              <a:rPr lang="en-US" sz="1600" dirty="0">
                <a:latin typeface="Alexandria" pitchFamily="2" charset="-78"/>
                <a:cs typeface="Alexandria" pitchFamily="2" charset="-78"/>
              </a:rPr>
              <a:t>risk has existed for a long time (e.g., outsourcing cleaning services to a third-party firm</a:t>
            </a:r>
            <a:r>
              <a:rPr lang="en-US" sz="1600" dirty="0" smtClean="0">
                <a:latin typeface="Alexandria" pitchFamily="2" charset="-78"/>
                <a:cs typeface="Alexandria" pitchFamily="2" charset="-78"/>
              </a:rPr>
              <a:t>). In </a:t>
            </a:r>
            <a:r>
              <a:rPr lang="en-US" sz="1600" dirty="0">
                <a:latin typeface="Alexandria" pitchFamily="2" charset="-78"/>
                <a:cs typeface="Alexandria" pitchFamily="2" charset="-78"/>
              </a:rPr>
              <a:t>2016, </a:t>
            </a:r>
            <a:r>
              <a:rPr lang="en-US" sz="1600" b="1" dirty="0">
                <a:latin typeface="Alexandria" pitchFamily="2" charset="-78"/>
                <a:cs typeface="Alexandria" pitchFamily="2" charset="-78"/>
              </a:rPr>
              <a:t>MAS</a:t>
            </a:r>
            <a:r>
              <a:rPr lang="en-US" sz="1600" dirty="0">
                <a:latin typeface="Alexandria" pitchFamily="2" charset="-78"/>
                <a:cs typeface="Alexandria" pitchFamily="2" charset="-78"/>
              </a:rPr>
              <a:t> issued the Guidelines on Outsourcing, with detailed instructions on how financial institutions should deal with outsourced tasks and outsourcing </a:t>
            </a:r>
            <a:r>
              <a:rPr lang="en-US" sz="1600" dirty="0" smtClean="0">
                <a:latin typeface="Alexandria" pitchFamily="2" charset="-78"/>
                <a:cs typeface="Alexandria" pitchFamily="2" charset="-78"/>
              </a:rPr>
              <a:t>companies. In </a:t>
            </a:r>
            <a:r>
              <a:rPr lang="en-US" sz="1600" dirty="0">
                <a:latin typeface="Alexandria" pitchFamily="2" charset="-78"/>
                <a:cs typeface="Alexandria" pitchFamily="2" charset="-78"/>
              </a:rPr>
              <a:t>general, </a:t>
            </a:r>
            <a:r>
              <a:rPr lang="en-US" sz="1600" b="1" dirty="0">
                <a:latin typeface="Alexandria" pitchFamily="2" charset="-78"/>
                <a:cs typeface="Alexandria" pitchFamily="2" charset="-78"/>
              </a:rPr>
              <a:t>MAS</a:t>
            </a:r>
            <a:r>
              <a:rPr lang="en-US" sz="1600" dirty="0">
                <a:latin typeface="Alexandria" pitchFamily="2" charset="-78"/>
                <a:cs typeface="Alexandria" pitchFamily="2" charset="-78"/>
              </a:rPr>
              <a:t> has continued to adopt the meta-regulatory approach, focusing on the responsibility of the insurers’ board and senior management to control decisions on outsourcing and outsourcing </a:t>
            </a:r>
            <a:r>
              <a:rPr lang="en-US" sz="1600" dirty="0" smtClean="0">
                <a:latin typeface="Alexandria" pitchFamily="2" charset="-78"/>
                <a:cs typeface="Alexandria" pitchFamily="2" charset="-78"/>
              </a:rPr>
              <a:t>firms. The </a:t>
            </a:r>
            <a:r>
              <a:rPr lang="en-US" sz="1600" dirty="0">
                <a:latin typeface="Alexandria" pitchFamily="2" charset="-78"/>
                <a:cs typeface="Alexandria" pitchFamily="2" charset="-78"/>
              </a:rPr>
              <a:t>job of the board and senior management should be to approve a framework to evaluate the risks of outsourcing arrangements, establish a suitable risk appetite and approval authorities, assess management competencies, have a good governance structure for risk management and review outsourcing strategies.</a:t>
            </a:r>
            <a:endParaRPr lang="en-US" sz="1600"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0675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1846659"/>
          </a:xfrm>
          <a:prstGeom prst="rect">
            <a:avLst/>
          </a:prstGeom>
          <a:noFill/>
        </p:spPr>
        <p:txBody>
          <a:bodyPr wrap="square" rtlCol="0">
            <a:spAutoFit/>
          </a:bodyPr>
          <a:lstStyle/>
          <a:p>
            <a:pPr algn="just"/>
            <a:r>
              <a:rPr lang="en-US" b="1" dirty="0">
                <a:latin typeface="Alexandria" pitchFamily="2" charset="-78"/>
                <a:cs typeface="Alexandria" pitchFamily="2" charset="-78"/>
              </a:rPr>
              <a:t>3.1 Existing Regulatory Models of Insurers’ Investment </a:t>
            </a:r>
            <a:r>
              <a:rPr lang="en-US" b="1" dirty="0" smtClean="0">
                <a:latin typeface="Alexandria" pitchFamily="2" charset="-78"/>
                <a:cs typeface="Alexandria" pitchFamily="2" charset="-78"/>
              </a:rPr>
              <a:t>Activities</a:t>
            </a:r>
          </a:p>
          <a:p>
            <a:pPr algn="just"/>
            <a:r>
              <a:rPr lang="en-US" sz="1600" dirty="0">
                <a:latin typeface="Alexandria" pitchFamily="2" charset="-78"/>
                <a:cs typeface="Alexandria" pitchFamily="2" charset="-78"/>
              </a:rPr>
              <a:t>In sum, insurance regulations shape the parameters of how an insurer conducts its investment activities. Although this has mostly been based on risk-based approaches, different countries have adopted different approaches, ranging from more control and command style regulations to more principle-based meta regulations. Insurers’ ability to use AI investment has been shaped by dedicated regulations related to insurers’ investments, general prudential regulations and risk management rules in addition to specific regulations regarding technology risk management and outsourcing. </a:t>
            </a:r>
            <a:endParaRPr lang="en-US" sz="1600"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483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Faced with the rise of AI investment, a question that arises is which regulatory approach or approaches would better serve the needs of insurers adopting AI and would balance the benefits and problems over the long </a:t>
            </a:r>
            <a:r>
              <a:rPr lang="en-US" sz="1600" dirty="0" smtClean="0">
                <a:latin typeface="Alexandria" pitchFamily="2" charset="-78"/>
                <a:cs typeface="Alexandria" pitchFamily="2" charset="-78"/>
              </a:rPr>
              <a:t>term. In </a:t>
            </a:r>
            <a:r>
              <a:rPr lang="en-US" sz="1600" dirty="0">
                <a:latin typeface="Alexandria" pitchFamily="2" charset="-78"/>
                <a:cs typeface="Alexandria" pitchFamily="2" charset="-78"/>
              </a:rPr>
              <a:t>general, this chapter suggests that regulators should adopt a more flexible and less intrusive approach to insurers’ AI </a:t>
            </a:r>
            <a:r>
              <a:rPr lang="en-US" sz="1600" dirty="0" smtClean="0">
                <a:latin typeface="Alexandria" pitchFamily="2" charset="-78"/>
                <a:cs typeface="Alexandria" pitchFamily="2" charset="-78"/>
              </a:rPr>
              <a:t>investments. Further</a:t>
            </a:r>
            <a:r>
              <a:rPr lang="en-US" sz="1600" dirty="0">
                <a:latin typeface="Alexandria" pitchFamily="2" charset="-78"/>
                <a:cs typeface="Alexandria" pitchFamily="2" charset="-78"/>
              </a:rPr>
              <a:t>, regulators should take note of more responsible investments made by insurers to ensure that they include more variables into machine learning and AI modelling to promote more responsible AI </a:t>
            </a:r>
            <a:r>
              <a:rPr lang="en-US" sz="1600" dirty="0" smtClean="0">
                <a:latin typeface="Alexandria" pitchFamily="2" charset="-78"/>
                <a:cs typeface="Alexandria" pitchFamily="2" charset="-78"/>
              </a:rPr>
              <a:t>investment. Thus</a:t>
            </a:r>
            <a:r>
              <a:rPr lang="en-US" sz="1600" dirty="0">
                <a:latin typeface="Alexandria" pitchFamily="2" charset="-78"/>
                <a:cs typeface="Alexandria" pitchFamily="2" charset="-78"/>
              </a:rPr>
              <a:t>, there are clear incentives to promote the innovative use of technology to bring more benefits to the </a:t>
            </a:r>
            <a:r>
              <a:rPr lang="en-US" sz="1600" dirty="0" smtClean="0">
                <a:latin typeface="Alexandria" pitchFamily="2" charset="-78"/>
                <a:cs typeface="Alexandria" pitchFamily="2" charset="-78"/>
              </a:rPr>
              <a:t>market. </a:t>
            </a:r>
          </a:p>
          <a:p>
            <a:pPr algn="just"/>
            <a:endParaRPr lang="en-US" sz="1600" dirty="0">
              <a:latin typeface="Alexandria" pitchFamily="2" charset="-78"/>
              <a:cs typeface="Alexandria" pitchFamily="2" charset="-78"/>
            </a:endParaRPr>
          </a:p>
          <a:p>
            <a:pPr algn="just"/>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chapter takes the position that regulators should adopt a more principle-based and meta-regulatory approach to AI investment to promote more innovative use of technology and improve efficiency and management</a:t>
            </a:r>
            <a:r>
              <a:rPr lang="en-US" sz="1600" dirty="0" smtClean="0">
                <a:latin typeface="Alexandria" pitchFamily="2" charset="-78"/>
                <a:cs typeface="Alexandria" pitchFamily="2" charset="-78"/>
              </a:rPr>
              <a:t>. However</a:t>
            </a:r>
            <a:r>
              <a:rPr lang="en-US" sz="1600" dirty="0">
                <a:latin typeface="Alexandria" pitchFamily="2" charset="-78"/>
                <a:cs typeface="Alexandria" pitchFamily="2" charset="-78"/>
              </a:rPr>
              <a:t>, when a risk becomes more </a:t>
            </a:r>
            <a:r>
              <a:rPr lang="en-US" sz="1600" dirty="0" smtClean="0">
                <a:latin typeface="Alexandria" pitchFamily="2" charset="-78"/>
                <a:cs typeface="Alexandria" pitchFamily="2" charset="-78"/>
              </a:rPr>
              <a:t>crystallized, </a:t>
            </a:r>
            <a:r>
              <a:rPr lang="en-US" sz="1600" dirty="0">
                <a:latin typeface="Alexandria" pitchFamily="2" charset="-78"/>
                <a:cs typeface="Alexandria" pitchFamily="2" charset="-78"/>
              </a:rPr>
              <a:t>those approaches should also allow regulators to quickly respond to address potentially negative consequences.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932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The principle-based regulatory approach is preferred because it allows more room for future development and innovative </a:t>
            </a:r>
            <a:r>
              <a:rPr lang="en-US" sz="1600" dirty="0" smtClean="0">
                <a:latin typeface="Alexandria" pitchFamily="2" charset="-78"/>
                <a:cs typeface="Alexandria" pitchFamily="2" charset="-78"/>
              </a:rPr>
              <a:t>uses. Regulators </a:t>
            </a:r>
            <a:r>
              <a:rPr lang="en-US" sz="1600" dirty="0">
                <a:latin typeface="Alexandria" pitchFamily="2" charset="-78"/>
                <a:cs typeface="Alexandria" pitchFamily="2" charset="-78"/>
              </a:rPr>
              <a:t>must have sufficient knowledge and the tools to effectively manage principle-based </a:t>
            </a:r>
            <a:r>
              <a:rPr lang="en-US" sz="1600" dirty="0" smtClean="0">
                <a:latin typeface="Alexandria" pitchFamily="2" charset="-78"/>
                <a:cs typeface="Alexandria" pitchFamily="2" charset="-78"/>
              </a:rPr>
              <a:t>regulations. It </a:t>
            </a:r>
            <a:r>
              <a:rPr lang="en-US" sz="1600" dirty="0">
                <a:latin typeface="Alexandria" pitchFamily="2" charset="-78"/>
                <a:cs typeface="Alexandria" pitchFamily="2" charset="-78"/>
              </a:rPr>
              <a:t>should allow more room for market participants to test and develop new applications or solutions while allowing regulators to take regulatory measures when something bad </a:t>
            </a:r>
            <a:r>
              <a:rPr lang="en-US" sz="1600" dirty="0" smtClean="0">
                <a:latin typeface="Alexandria" pitchFamily="2" charset="-78"/>
                <a:cs typeface="Alexandria" pitchFamily="2" charset="-78"/>
              </a:rPr>
              <a:t>happens. In </a:t>
            </a:r>
            <a:r>
              <a:rPr lang="en-US" sz="1600" dirty="0">
                <a:latin typeface="Alexandria" pitchFamily="2" charset="-78"/>
                <a:cs typeface="Alexandria" pitchFamily="2" charset="-78"/>
              </a:rPr>
              <a:t>contrast, the prescriptive approach usually hinges on the regulator’s knowledge at the time the regulations are </a:t>
            </a:r>
            <a:r>
              <a:rPr lang="en-US" sz="1600" dirty="0" smtClean="0">
                <a:latin typeface="Alexandria" pitchFamily="2" charset="-78"/>
                <a:cs typeface="Alexandria" pitchFamily="2" charset="-78"/>
              </a:rPr>
              <a:t>made. This </a:t>
            </a:r>
            <a:r>
              <a:rPr lang="en-US" sz="1600" dirty="0">
                <a:latin typeface="Alexandria" pitchFamily="2" charset="-78"/>
                <a:cs typeface="Alexandria" pitchFamily="2" charset="-78"/>
              </a:rPr>
              <a:t>approach is riskier, given the speed of technological advancements and the limited capacities of insurance regulations in many markets</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Thus, </a:t>
            </a:r>
            <a:r>
              <a:rPr lang="en-US" sz="1600" dirty="0" smtClean="0">
                <a:latin typeface="Alexandria" pitchFamily="2" charset="-78"/>
                <a:cs typeface="Alexandria" pitchFamily="2" charset="-78"/>
              </a:rPr>
              <a:t>it is suggested that </a:t>
            </a:r>
            <a:r>
              <a:rPr lang="en-US" sz="1600" dirty="0">
                <a:latin typeface="Alexandria" pitchFamily="2" charset="-78"/>
                <a:cs typeface="Alexandria" pitchFamily="2" charset="-78"/>
              </a:rPr>
              <a:t>regulators should change and adapt to the market rather than vice versa.</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4906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369880"/>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Based on this, what should be the guiding regulatory principles for insurers’ AI </a:t>
            </a:r>
            <a:r>
              <a:rPr lang="en-US" sz="1600" dirty="0" smtClean="0">
                <a:latin typeface="Alexandria" pitchFamily="2" charset="-78"/>
                <a:cs typeface="Alexandria" pitchFamily="2" charset="-78"/>
              </a:rPr>
              <a:t>investments? Thus</a:t>
            </a:r>
            <a:r>
              <a:rPr lang="en-US" sz="1600" dirty="0">
                <a:latin typeface="Alexandria" pitchFamily="2" charset="-78"/>
                <a:cs typeface="Alexandria" pitchFamily="2" charset="-78"/>
              </a:rPr>
              <a:t>, any investment or investment strategy should not endanger the capital base and solvency of the </a:t>
            </a:r>
            <a:r>
              <a:rPr lang="en-US" sz="1600" dirty="0" smtClean="0">
                <a:latin typeface="Alexandria" pitchFamily="2" charset="-78"/>
                <a:cs typeface="Alexandria" pitchFamily="2" charset="-78"/>
              </a:rPr>
              <a:t>insurer. Insurers </a:t>
            </a:r>
            <a:r>
              <a:rPr lang="en-US" sz="1600" dirty="0">
                <a:latin typeface="Alexandria" pitchFamily="2" charset="-78"/>
                <a:cs typeface="Alexandria" pitchFamily="2" charset="-78"/>
              </a:rPr>
              <a:t>should ‘take reasonable care to </a:t>
            </a:r>
            <a:r>
              <a:rPr lang="en-US" sz="1600" dirty="0" smtClean="0">
                <a:latin typeface="Alexandria" pitchFamily="2" charset="-78"/>
                <a:cs typeface="Alexandria" pitchFamily="2" charset="-78"/>
              </a:rPr>
              <a:t>organize </a:t>
            </a:r>
            <a:r>
              <a:rPr lang="en-US" sz="1600" dirty="0">
                <a:latin typeface="Alexandria" pitchFamily="2" charset="-78"/>
                <a:cs typeface="Alexandria" pitchFamily="2" charset="-78"/>
              </a:rPr>
              <a:t>and control [their] affairs responsibly and effectively, with adequate risk management risks</a:t>
            </a:r>
            <a:r>
              <a:rPr lang="en-US" sz="1600" dirty="0" smtClean="0">
                <a:latin typeface="Alexandria" pitchFamily="2" charset="-78"/>
                <a:cs typeface="Alexandria" pitchFamily="2" charset="-78"/>
              </a:rPr>
              <a:t>’. Thus</a:t>
            </a:r>
            <a:r>
              <a:rPr lang="en-US" sz="1600" dirty="0">
                <a:latin typeface="Alexandria" pitchFamily="2" charset="-78"/>
                <a:cs typeface="Alexandria" pitchFamily="2" charset="-78"/>
              </a:rPr>
              <a:t>, within the confines of prudential regulations, an insurer should have a proper system in place to ensure relevant solvency and to control the risk associated with </a:t>
            </a:r>
            <a:r>
              <a:rPr lang="en-US" sz="1600" dirty="0" smtClean="0">
                <a:latin typeface="Alexandria" pitchFamily="2" charset="-78"/>
                <a:cs typeface="Alexandria" pitchFamily="2" charset="-78"/>
              </a:rPr>
              <a:t>investments. Therefore</a:t>
            </a:r>
            <a:r>
              <a:rPr lang="en-US" sz="1600" dirty="0">
                <a:latin typeface="Alexandria" pitchFamily="2" charset="-78"/>
                <a:cs typeface="Alexandria" pitchFamily="2" charset="-78"/>
              </a:rPr>
              <a:t>, AI investment should in principle be within the existing regulatory framework if it is viewed from the prudential angle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1790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56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617279" y="2075441"/>
            <a:ext cx="10603493" cy="3847207"/>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For countries with a more command-and-control style of regulating insurers’ decisions, it would be unrealistic to suggest that they should radically overhaul their regulatory systems just to allow for AI </a:t>
            </a:r>
            <a:r>
              <a:rPr lang="en-US" sz="1600" dirty="0" smtClean="0">
                <a:latin typeface="Alexandria" pitchFamily="2" charset="-78"/>
                <a:cs typeface="Alexandria" pitchFamily="2" charset="-78"/>
              </a:rPr>
              <a:t>investment. Instead</a:t>
            </a:r>
            <a:r>
              <a:rPr lang="en-US" sz="1600" dirty="0">
                <a:latin typeface="Alexandria" pitchFamily="2" charset="-78"/>
                <a:cs typeface="Alexandria" pitchFamily="2" charset="-78"/>
              </a:rPr>
              <a:t>, the regulators in these countries should adopt the spirit of principle-based regulations to allow more room to apply AI investment tools before they reconsider the need to change their regulatory style and </a:t>
            </a:r>
            <a:r>
              <a:rPr lang="en-US" sz="1600" dirty="0" smtClean="0">
                <a:latin typeface="Alexandria" pitchFamily="2" charset="-78"/>
                <a:cs typeface="Alexandria" pitchFamily="2" charset="-78"/>
              </a:rPr>
              <a:t>approaches. For </a:t>
            </a:r>
            <a:r>
              <a:rPr lang="en-US" sz="1600" dirty="0">
                <a:latin typeface="Alexandria" pitchFamily="2" charset="-78"/>
                <a:cs typeface="Alexandria" pitchFamily="2" charset="-78"/>
              </a:rPr>
              <a:t>example, the </a:t>
            </a:r>
            <a:r>
              <a:rPr lang="en-US" sz="1600" b="1" dirty="0">
                <a:latin typeface="Alexandria" pitchFamily="2" charset="-78"/>
                <a:cs typeface="Alexandria" pitchFamily="2" charset="-78"/>
              </a:rPr>
              <a:t>Monetary Authority of Singapore </a:t>
            </a:r>
            <a:r>
              <a:rPr lang="en-US" sz="1600" dirty="0">
                <a:latin typeface="Alexandria" pitchFamily="2" charset="-78"/>
                <a:cs typeface="Alexandria" pitchFamily="2" charset="-78"/>
              </a:rPr>
              <a:t>has issued the </a:t>
            </a:r>
            <a:r>
              <a:rPr lang="en-US" sz="1600" b="1" dirty="0">
                <a:latin typeface="Alexandria" pitchFamily="2" charset="-78"/>
                <a:cs typeface="Alexandria" pitchFamily="2" charset="-78"/>
              </a:rPr>
              <a:t>‘Principles to Promote Fairness, Ethics, Accountability and Transparency (FEAT) </a:t>
            </a:r>
            <a:r>
              <a:rPr lang="en-US" sz="1600" dirty="0">
                <a:latin typeface="Alexandria" pitchFamily="2" charset="-78"/>
                <a:cs typeface="Alexandria" pitchFamily="2" charset="-78"/>
              </a:rPr>
              <a:t>in the use of </a:t>
            </a:r>
            <a:r>
              <a:rPr lang="en-US" sz="1600" b="1" dirty="0">
                <a:latin typeface="Alexandria" pitchFamily="2" charset="-78"/>
                <a:cs typeface="Alexandria" pitchFamily="2" charset="-78"/>
              </a:rPr>
              <a:t>Artificial Intelligence and Data Analytics in Singapore’s Financial Sector’ (FEAT Principles)</a:t>
            </a:r>
            <a:r>
              <a:rPr lang="en-US" sz="1600" dirty="0">
                <a:latin typeface="Alexandria" pitchFamily="2" charset="-78"/>
                <a:cs typeface="Alexandria" pitchFamily="2" charset="-78"/>
              </a:rPr>
              <a:t> in November </a:t>
            </a:r>
            <a:r>
              <a:rPr lang="en-US" sz="1600" dirty="0" smtClean="0">
                <a:latin typeface="Alexandria" pitchFamily="2" charset="-78"/>
                <a:cs typeface="Alexandria" pitchFamily="2" charset="-78"/>
              </a:rPr>
              <a:t>2018. The </a:t>
            </a:r>
            <a:r>
              <a:rPr lang="en-US" sz="1600" dirty="0">
                <a:latin typeface="Alexandria" pitchFamily="2" charset="-78"/>
                <a:cs typeface="Alexandria" pitchFamily="2" charset="-78"/>
              </a:rPr>
              <a:t>FEAT Principles attempt to provide some guidance to financial firms on the use of </a:t>
            </a:r>
            <a:r>
              <a:rPr lang="en-US" sz="1600" b="1" dirty="0">
                <a:latin typeface="Alexandria" pitchFamily="2" charset="-78"/>
                <a:cs typeface="Alexandria" pitchFamily="2" charset="-78"/>
              </a:rPr>
              <a:t>artificial intelligence and data analytics (AIDA) </a:t>
            </a:r>
            <a:r>
              <a:rPr lang="en-US" sz="1600" dirty="0">
                <a:latin typeface="Alexandria" pitchFamily="2" charset="-78"/>
                <a:cs typeface="Alexandria" pitchFamily="2" charset="-78"/>
              </a:rPr>
              <a:t>when providing financial services, including ‘ to provide firms … with a set of foundational principles to consider when using </a:t>
            </a:r>
            <a:r>
              <a:rPr lang="en-US" sz="1600" b="1" dirty="0">
                <a:latin typeface="Alexandria" pitchFamily="2" charset="-78"/>
                <a:cs typeface="Alexandria" pitchFamily="2" charset="-78"/>
              </a:rPr>
              <a:t>AIDA </a:t>
            </a:r>
            <a:r>
              <a:rPr lang="en-US" sz="1600" dirty="0">
                <a:latin typeface="Alexandria" pitchFamily="2" charset="-78"/>
                <a:cs typeface="Alexandria" pitchFamily="2" charset="-78"/>
              </a:rPr>
              <a:t>in decision-making’ and ‘to assist firms in </a:t>
            </a:r>
            <a:r>
              <a:rPr lang="en-US" sz="1600" dirty="0" smtClean="0">
                <a:latin typeface="Alexandria" pitchFamily="2" charset="-78"/>
                <a:cs typeface="Alexandria" pitchFamily="2" charset="-78"/>
              </a:rPr>
              <a:t>contextualizing </a:t>
            </a:r>
            <a:r>
              <a:rPr lang="en-US" sz="1600" dirty="0">
                <a:latin typeface="Alexandria" pitchFamily="2" charset="-78"/>
                <a:cs typeface="Alexandria" pitchFamily="2" charset="-78"/>
              </a:rPr>
              <a:t>and </a:t>
            </a:r>
            <a:r>
              <a:rPr lang="en-US" sz="1600" dirty="0" smtClean="0">
                <a:latin typeface="Alexandria" pitchFamily="2" charset="-78"/>
                <a:cs typeface="Alexandria" pitchFamily="2" charset="-78"/>
              </a:rPr>
              <a:t>operationalizing </a:t>
            </a:r>
            <a:r>
              <a:rPr lang="en-US" sz="1600" dirty="0">
                <a:latin typeface="Alexandria" pitchFamily="2" charset="-78"/>
                <a:cs typeface="Alexandria" pitchFamily="2" charset="-78"/>
              </a:rPr>
              <a:t>governance of use of </a:t>
            </a:r>
            <a:r>
              <a:rPr lang="en-US" sz="1600" b="1" dirty="0">
                <a:latin typeface="Alexandria" pitchFamily="2" charset="-78"/>
                <a:cs typeface="Alexandria" pitchFamily="2" charset="-78"/>
              </a:rPr>
              <a:t>AIDA</a:t>
            </a:r>
            <a:r>
              <a:rPr lang="en-US" sz="1600" dirty="0">
                <a:latin typeface="Alexandria" pitchFamily="2" charset="-78"/>
                <a:cs typeface="Alexandria" pitchFamily="2" charset="-78"/>
              </a:rPr>
              <a:t> in their own business models and structures</a:t>
            </a:r>
            <a:r>
              <a:rPr lang="en-US" sz="1600" dirty="0" smtClean="0">
                <a:latin typeface="Alexandria" pitchFamily="2" charset="-78"/>
                <a:cs typeface="Alexandria" pitchFamily="2" charset="-78"/>
              </a:rPr>
              <a:t>’. Through </a:t>
            </a:r>
            <a:r>
              <a:rPr lang="en-US" sz="1600" dirty="0">
                <a:latin typeface="Alexandria" pitchFamily="2" charset="-78"/>
                <a:cs typeface="Alexandria" pitchFamily="2" charset="-78"/>
              </a:rPr>
              <a:t>the </a:t>
            </a:r>
            <a:r>
              <a:rPr lang="en-US" sz="1600" b="1" dirty="0">
                <a:latin typeface="Alexandria" pitchFamily="2" charset="-78"/>
                <a:cs typeface="Alexandria" pitchFamily="2" charset="-78"/>
              </a:rPr>
              <a:t>FEAT</a:t>
            </a:r>
            <a:r>
              <a:rPr lang="en-US" sz="1600" dirty="0">
                <a:latin typeface="Alexandria" pitchFamily="2" charset="-78"/>
                <a:cs typeface="Alexandria" pitchFamily="2" charset="-78"/>
              </a:rPr>
              <a:t> Principles, Singapore tries to regulate the use of AI by insurers through some common principles first as guidance.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649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108543"/>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As discussed earlier, AI investment could potentially reduce the diversity in investment decisions if somehow computers were all trained in a similar </a:t>
            </a:r>
            <a:r>
              <a:rPr lang="en-US" sz="1600" dirty="0" smtClean="0">
                <a:latin typeface="Alexandria" pitchFamily="2" charset="-78"/>
                <a:cs typeface="Alexandria" pitchFamily="2" charset="-78"/>
              </a:rPr>
              <a:t>fashion. To </a:t>
            </a:r>
            <a:r>
              <a:rPr lang="en-US" sz="1600" dirty="0">
                <a:latin typeface="Alexandria" pitchFamily="2" charset="-78"/>
                <a:cs typeface="Alexandria" pitchFamily="2" charset="-78"/>
              </a:rPr>
              <a:t>fully capture the potential impact of AI investment would require collaboration between regulators in different financial sectors, such as insurance and capital </a:t>
            </a:r>
            <a:r>
              <a:rPr lang="en-US" sz="1600" dirty="0" smtClean="0">
                <a:latin typeface="Alexandria" pitchFamily="2" charset="-78"/>
                <a:cs typeface="Alexandria" pitchFamily="2" charset="-78"/>
              </a:rPr>
              <a:t>markets. To </a:t>
            </a:r>
            <a:r>
              <a:rPr lang="en-US" sz="1600" dirty="0">
                <a:latin typeface="Alexandria" pitchFamily="2" charset="-78"/>
                <a:cs typeface="Alexandria" pitchFamily="2" charset="-78"/>
              </a:rPr>
              <a:t>address potential concerns, regulators might need assistance from academia to conduct more experiments, simulations and empirical studies to </a:t>
            </a:r>
            <a:r>
              <a:rPr lang="en-US" sz="1600" dirty="0" smtClean="0">
                <a:latin typeface="Alexandria" pitchFamily="2" charset="-78"/>
                <a:cs typeface="Alexandria" pitchFamily="2" charset="-78"/>
              </a:rPr>
              <a:t>realize </a:t>
            </a:r>
            <a:r>
              <a:rPr lang="en-US" sz="1600" dirty="0">
                <a:latin typeface="Alexandria" pitchFamily="2" charset="-78"/>
                <a:cs typeface="Alexandria" pitchFamily="2" charset="-78"/>
              </a:rPr>
              <a:t>the potential market impact based on existing AI </a:t>
            </a:r>
            <a:r>
              <a:rPr lang="en-US" sz="1600" dirty="0" smtClean="0">
                <a:latin typeface="Alexandria" pitchFamily="2" charset="-78"/>
                <a:cs typeface="Alexandria" pitchFamily="2" charset="-78"/>
              </a:rPr>
              <a:t>technologies. If </a:t>
            </a:r>
            <a:r>
              <a:rPr lang="en-US" sz="1600" dirty="0">
                <a:latin typeface="Alexandria" pitchFamily="2" charset="-78"/>
                <a:cs typeface="Alexandria" pitchFamily="2" charset="-78"/>
              </a:rPr>
              <a:t>a significant market impact is not a remote possibility, regulators could then devise new principles and guidelines to regulate the ways insurers design or use AI tools for investment </a:t>
            </a:r>
            <a:r>
              <a:rPr lang="en-US" sz="1600" dirty="0" smtClean="0">
                <a:latin typeface="Alexandria" pitchFamily="2" charset="-78"/>
                <a:cs typeface="Alexandria" pitchFamily="2" charset="-78"/>
              </a:rPr>
              <a:t>decisions. Thus</a:t>
            </a:r>
            <a:r>
              <a:rPr lang="en-US" sz="1600" dirty="0">
                <a:latin typeface="Alexandria" pitchFamily="2" charset="-78"/>
                <a:cs typeface="Alexandria" pitchFamily="2" charset="-78"/>
              </a:rPr>
              <a:t>, any issue that may come across both insurance and capital market could be resolved </a:t>
            </a:r>
            <a:r>
              <a:rPr lang="en-US" sz="1600" dirty="0" smtClean="0">
                <a:latin typeface="Alexandria" pitchFamily="2" charset="-78"/>
                <a:cs typeface="Alexandria" pitchFamily="2" charset="-78"/>
              </a:rPr>
              <a:t>internally. More </a:t>
            </a:r>
            <a:r>
              <a:rPr lang="en-US" sz="1600" dirty="0">
                <a:latin typeface="Alexandria" pitchFamily="2" charset="-78"/>
                <a:cs typeface="Alexandria" pitchFamily="2" charset="-78"/>
              </a:rPr>
              <a:t>inter-agency regulations tory cooperation may be required to deal with potential negative market impact from insurers’ investment activities.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57985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Principle-based regulations </a:t>
            </a:r>
            <a:r>
              <a:rPr lang="en-US" sz="1600" b="1" dirty="0">
                <a:latin typeface="Alexandria" pitchFamily="2" charset="-78"/>
                <a:cs typeface="Alexandria" pitchFamily="2" charset="-78"/>
              </a:rPr>
              <a:t>(in addition to the risk-based regulatory approaches underlying modern prudential regulations and risk management practices)</a:t>
            </a:r>
            <a:r>
              <a:rPr lang="en-US" sz="1600" dirty="0">
                <a:latin typeface="Alexandria" pitchFamily="2" charset="-78"/>
                <a:cs typeface="Alexandria" pitchFamily="2" charset="-78"/>
              </a:rPr>
              <a:t> could be combined with the meta regulatory </a:t>
            </a:r>
            <a:r>
              <a:rPr lang="en-US" sz="1600" dirty="0" smtClean="0">
                <a:latin typeface="Alexandria" pitchFamily="2" charset="-78"/>
                <a:cs typeface="Alexandria" pitchFamily="2" charset="-78"/>
              </a:rPr>
              <a:t>approach. Although </a:t>
            </a:r>
            <a:r>
              <a:rPr lang="en-US" sz="1600" dirty="0">
                <a:latin typeface="Alexandria" pitchFamily="2" charset="-78"/>
                <a:cs typeface="Alexandria" pitchFamily="2" charset="-78"/>
              </a:rPr>
              <a:t>the meta regulatory approach requires the regulator to take more responsibility for monitoring the compliance and systems of each firm, it is more suited to different market participants and their use of AI investment, compared with </a:t>
            </a:r>
            <a:r>
              <a:rPr lang="en-US" sz="1600" b="1" dirty="0">
                <a:latin typeface="Alexandria" pitchFamily="2" charset="-78"/>
                <a:cs typeface="Alexandria" pitchFamily="2" charset="-78"/>
              </a:rPr>
              <a:t>a one-size-fits-all approach </a:t>
            </a:r>
            <a:r>
              <a:rPr lang="en-US" sz="1600" dirty="0">
                <a:latin typeface="Alexandria" pitchFamily="2" charset="-78"/>
                <a:cs typeface="Alexandria" pitchFamily="2" charset="-78"/>
              </a:rPr>
              <a:t>that may be applicable to every market participant.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1341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3108543"/>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Regulators could apply different regulatory strategies to determine how AI is used throughout the lifecycle of investment decisions and corresponding </a:t>
            </a:r>
            <a:r>
              <a:rPr lang="en-US" sz="1600" dirty="0" smtClean="0">
                <a:latin typeface="Alexandria" pitchFamily="2" charset="-78"/>
                <a:cs typeface="Alexandria" pitchFamily="2" charset="-78"/>
              </a:rPr>
              <a:t>risks. If </a:t>
            </a:r>
            <a:r>
              <a:rPr lang="en-US" sz="1600" dirty="0">
                <a:latin typeface="Alexandria" pitchFamily="2" charset="-78"/>
                <a:cs typeface="Alexandria" pitchFamily="2" charset="-78"/>
              </a:rPr>
              <a:t>AI is primarily used as a tool to assist human decisions, the main risk is the development of the AI tool and its interactions with human </a:t>
            </a:r>
            <a:r>
              <a:rPr lang="en-US" sz="1600" dirty="0" smtClean="0">
                <a:latin typeface="Alexandria" pitchFamily="2" charset="-78"/>
                <a:cs typeface="Alexandria" pitchFamily="2" charset="-78"/>
              </a:rPr>
              <a:t>traders. Given </a:t>
            </a:r>
            <a:r>
              <a:rPr lang="en-US" sz="1600" dirty="0">
                <a:latin typeface="Alexandria" pitchFamily="2" charset="-78"/>
                <a:cs typeface="Alexandria" pitchFamily="2" charset="-78"/>
              </a:rPr>
              <a:t>that it is the human trader who makes the final decisions, there appears to be no need to change the existing regulatory framework attached to an insurer and its human traders’ investment </a:t>
            </a:r>
            <a:r>
              <a:rPr lang="en-US" sz="1600" dirty="0" smtClean="0">
                <a:latin typeface="Alexandria" pitchFamily="2" charset="-78"/>
                <a:cs typeface="Alexandria" pitchFamily="2" charset="-78"/>
              </a:rPr>
              <a:t>decisions. Instead</a:t>
            </a:r>
            <a:r>
              <a:rPr lang="en-US" sz="1600" dirty="0">
                <a:latin typeface="Alexandria" pitchFamily="2" charset="-78"/>
                <a:cs typeface="Alexandria" pitchFamily="2" charset="-78"/>
              </a:rPr>
              <a:t>, the focus should be on the development of the AI tool and the potential technology and outsourcing </a:t>
            </a:r>
            <a:r>
              <a:rPr lang="en-US" sz="1600" dirty="0" smtClean="0">
                <a:latin typeface="Alexandria" pitchFamily="2" charset="-78"/>
                <a:cs typeface="Alexandria" pitchFamily="2" charset="-78"/>
              </a:rPr>
              <a:t>risks. The </a:t>
            </a:r>
            <a:r>
              <a:rPr lang="en-US" sz="1600" b="1" dirty="0">
                <a:latin typeface="Alexandria" pitchFamily="2" charset="-78"/>
                <a:cs typeface="Alexandria" pitchFamily="2" charset="-78"/>
              </a:rPr>
              <a:t>Basel Committee on Banking Supervision </a:t>
            </a:r>
            <a:r>
              <a:rPr lang="en-US" sz="1600" dirty="0">
                <a:latin typeface="Alexandria" pitchFamily="2" charset="-78"/>
                <a:cs typeface="Alexandria" pitchFamily="2" charset="-78"/>
              </a:rPr>
              <a:t>also suggested that ‘a sound development process should be consistent with a firm’s internal policies and procedures and deliver a product that not only meets the goals of the users, but is also consistent with the risk appetite and </a:t>
            </a:r>
            <a:r>
              <a:rPr lang="en-US" sz="1600" dirty="0" smtClean="0">
                <a:latin typeface="Alexandria" pitchFamily="2" charset="-78"/>
                <a:cs typeface="Alexandria" pitchFamily="2" charset="-78"/>
              </a:rPr>
              <a:t>behavioral </a:t>
            </a:r>
            <a:r>
              <a:rPr lang="en-US" sz="1600" dirty="0">
                <a:latin typeface="Alexandria" pitchFamily="2" charset="-78"/>
                <a:cs typeface="Alexandria" pitchFamily="2" charset="-78"/>
              </a:rPr>
              <a:t>expectations of the firm’.</a:t>
            </a:r>
            <a:endParaRPr lang="en-US" sz="1600"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0303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862322"/>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a:latin typeface="Alexandria" pitchFamily="2" charset="-78"/>
                <a:cs typeface="Alexandria" pitchFamily="2" charset="-78"/>
              </a:rPr>
              <a:t>Second, reducing third-party dependency may be something that regulators have to carefully consider</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For example, if most of the algorithms and calculating capacity come from a monopoly of larger technology firms </a:t>
            </a:r>
            <a:r>
              <a:rPr lang="en-US" sz="1600" b="1" dirty="0">
                <a:latin typeface="Alexandria" pitchFamily="2" charset="-78"/>
                <a:cs typeface="Alexandria" pitchFamily="2" charset="-78"/>
              </a:rPr>
              <a:t>(e.g., Amazon, Google or Microsoft), </a:t>
            </a:r>
            <a:r>
              <a:rPr lang="en-US" sz="1600" dirty="0">
                <a:latin typeface="Alexandria" pitchFamily="2" charset="-78"/>
                <a:cs typeface="Alexandria" pitchFamily="2" charset="-78"/>
              </a:rPr>
              <a:t>anything that goes wrong with those third-party firms </a:t>
            </a:r>
            <a:r>
              <a:rPr lang="en-US" sz="1600" b="1" dirty="0">
                <a:latin typeface="Alexandria" pitchFamily="2" charset="-78"/>
                <a:cs typeface="Alexandria" pitchFamily="2" charset="-78"/>
              </a:rPr>
              <a:t>(e.g., data breach or computing errors)</a:t>
            </a:r>
            <a:r>
              <a:rPr lang="en-US" sz="1600" dirty="0">
                <a:latin typeface="Alexandria" pitchFamily="2" charset="-78"/>
                <a:cs typeface="Alexandria" pitchFamily="2" charset="-78"/>
              </a:rPr>
              <a:t> could affect a large number of users, including </a:t>
            </a:r>
            <a:r>
              <a:rPr lang="en-US" sz="1600" dirty="0" smtClean="0">
                <a:latin typeface="Alexandria" pitchFamily="2" charset="-78"/>
                <a:cs typeface="Alexandria" pitchFamily="2" charset="-78"/>
              </a:rPr>
              <a:t>insurers. If </a:t>
            </a:r>
            <a:r>
              <a:rPr lang="en-US" sz="1600" dirty="0">
                <a:latin typeface="Alexandria" pitchFamily="2" charset="-78"/>
                <a:cs typeface="Alexandria" pitchFamily="2" charset="-78"/>
              </a:rPr>
              <a:t>AI is used to fully automate investment decision-making, regulators should further consider the potential implications in addition to the concerns raised in the previous </a:t>
            </a:r>
            <a:r>
              <a:rPr lang="en-US" sz="1600" dirty="0" smtClean="0">
                <a:latin typeface="Alexandria" pitchFamily="2" charset="-78"/>
                <a:cs typeface="Alexandria" pitchFamily="2" charset="-78"/>
              </a:rPr>
              <a:t>paragraphs. The </a:t>
            </a:r>
            <a:r>
              <a:rPr lang="en-US" sz="1600" dirty="0">
                <a:latin typeface="Alexandria" pitchFamily="2" charset="-78"/>
                <a:cs typeface="Alexandria" pitchFamily="2" charset="-78"/>
              </a:rPr>
              <a:t>problem of third-party dependency could make things worse if most insurers were to use AI tools developed by a handful of technology providers </a:t>
            </a:r>
            <a:r>
              <a:rPr lang="en-US" sz="1600" b="1" dirty="0">
                <a:latin typeface="Alexandria" pitchFamily="2" charset="-78"/>
                <a:cs typeface="Alexandria" pitchFamily="2" charset="-78"/>
              </a:rPr>
              <a:t>(because it is perhaps expected that technological solutions developed by the same firm would have similar characteristics</a:t>
            </a:r>
            <a:r>
              <a:rPr lang="en-US" sz="1600" b="1" dirty="0" smtClean="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4222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707886"/>
          </a:xfrm>
          <a:prstGeom prst="rect">
            <a:avLst/>
          </a:prstGeom>
          <a:noFill/>
        </p:spPr>
        <p:txBody>
          <a:bodyPr wrap="square" rtlCol="0">
            <a:spAutoFit/>
          </a:bodyPr>
          <a:lstStyle/>
          <a:p>
            <a:r>
              <a:rPr lang="en-US" sz="2000" b="1" dirty="0">
                <a:latin typeface="Alexandria" pitchFamily="2" charset="-78"/>
                <a:cs typeface="Alexandria" pitchFamily="2" charset="-78"/>
              </a:rPr>
              <a:t>Ch. 11- Regulation of the use of artificial intelligence for investment in the </a:t>
            </a:r>
            <a:r>
              <a:rPr lang="en-GB" sz="2000" b="1" dirty="0">
                <a:latin typeface="Alexandria" pitchFamily="2" charset="-78"/>
                <a:cs typeface="Alexandria" pitchFamily="2" charset="-78"/>
              </a:rPr>
              <a:t>insurance industry</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9</a:t>
            </a: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cs typeface="Alexandria" pitchFamily="2" charset="-78"/>
              </a:rPr>
              <a:t>3.2 Regulating Artificially Intelligent Investment by Insurers: Balancing Innovation and Regulatory </a:t>
            </a:r>
            <a:r>
              <a:rPr lang="en-US" b="1" dirty="0" smtClean="0">
                <a:latin typeface="Alexandria" pitchFamily="2" charset="-78"/>
                <a:cs typeface="Alexandria" pitchFamily="2" charset="-78"/>
              </a:rPr>
              <a:t>Concerns.</a:t>
            </a:r>
          </a:p>
          <a:p>
            <a:pPr algn="just"/>
            <a:r>
              <a:rPr lang="en-US" sz="1600" dirty="0" smtClean="0">
                <a:latin typeface="Alexandria" pitchFamily="2" charset="-78"/>
                <a:cs typeface="Alexandria" pitchFamily="2" charset="-78"/>
              </a:rPr>
              <a:t>Insurance </a:t>
            </a:r>
            <a:r>
              <a:rPr lang="en-US" sz="1600" dirty="0">
                <a:latin typeface="Alexandria" pitchFamily="2" charset="-78"/>
                <a:cs typeface="Alexandria" pitchFamily="2" charset="-78"/>
              </a:rPr>
              <a:t>regulators would need to work with the industry and other financial regulators to fully simulate the potential impact on the market before taking any regulatory </a:t>
            </a:r>
            <a:r>
              <a:rPr lang="en-US" sz="1600" dirty="0" smtClean="0">
                <a:latin typeface="Alexandria" pitchFamily="2" charset="-78"/>
                <a:cs typeface="Alexandria" pitchFamily="2" charset="-78"/>
              </a:rPr>
              <a:t>actions. However</a:t>
            </a:r>
            <a:r>
              <a:rPr lang="en-US" sz="1600" dirty="0">
                <a:latin typeface="Alexandria" pitchFamily="2" charset="-78"/>
                <a:cs typeface="Alexandria" pitchFamily="2" charset="-78"/>
              </a:rPr>
              <a:t>, it is acknowledged that AI investment cannot go beyond the discussion of corporate social responsibility and the sustainable investments made by </a:t>
            </a:r>
            <a:r>
              <a:rPr lang="en-US" sz="1600" dirty="0" smtClean="0">
                <a:latin typeface="Alexandria" pitchFamily="2" charset="-78"/>
                <a:cs typeface="Alexandria" pitchFamily="2" charset="-78"/>
              </a:rPr>
              <a:t>insurers. The </a:t>
            </a:r>
            <a:r>
              <a:rPr lang="en-US" sz="1600" dirty="0">
                <a:latin typeface="Alexandria" pitchFamily="2" charset="-78"/>
                <a:cs typeface="Alexandria" pitchFamily="2" charset="-78"/>
              </a:rPr>
              <a:t>issue should be fully examined to understand the interactions between regulators, insurers and third-party technology firms, and then a solution should be devised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6209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71680" y="1936707"/>
            <a:ext cx="9150191" cy="3416320"/>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endParaRPr lang="en-US" dirty="0" smtClean="0">
              <a:latin typeface="Alexandria" pitchFamily="2" charset="-78"/>
              <a:cs typeface="Alexandria" pitchFamily="2" charset="-78"/>
            </a:endParaRPr>
          </a:p>
          <a:p>
            <a:pPr algn="just"/>
            <a:r>
              <a:rPr lang="en-US" dirty="0" smtClean="0">
                <a:latin typeface="Alexandria" pitchFamily="2" charset="-78"/>
                <a:cs typeface="Alexandria" pitchFamily="2" charset="-78"/>
              </a:rPr>
              <a:t>This </a:t>
            </a:r>
            <a:r>
              <a:rPr lang="en-US" dirty="0">
                <a:latin typeface="Alexandria" pitchFamily="2" charset="-78"/>
                <a:cs typeface="Alexandria" pitchFamily="2" charset="-78"/>
              </a:rPr>
              <a:t>chapter analyses the benefits and potential perils of insurance companies’ adopting AI </a:t>
            </a:r>
            <a:r>
              <a:rPr lang="en-US" dirty="0" smtClean="0">
                <a:latin typeface="Alexandria" pitchFamily="2" charset="-78"/>
                <a:cs typeface="Alexandria" pitchFamily="2" charset="-78"/>
              </a:rPr>
              <a:t>investment. It </a:t>
            </a:r>
            <a:r>
              <a:rPr lang="en-US" dirty="0">
                <a:latin typeface="Alexandria" pitchFamily="2" charset="-78"/>
                <a:cs typeface="Alexandria" pitchFamily="2" charset="-78"/>
              </a:rPr>
              <a:t>addresses the potential gains to be derived from AI use in investment decisions, together with the significant risks presented by using new technologies in the insurance </a:t>
            </a:r>
            <a:r>
              <a:rPr lang="en-US" dirty="0" smtClean="0">
                <a:latin typeface="Alexandria" pitchFamily="2" charset="-78"/>
                <a:cs typeface="Alexandria" pitchFamily="2" charset="-78"/>
              </a:rPr>
              <a:t>sphere. Based </a:t>
            </a:r>
            <a:r>
              <a:rPr lang="en-US" dirty="0">
                <a:latin typeface="Alexandria" pitchFamily="2" charset="-78"/>
                <a:cs typeface="Alexandria" pitchFamily="2" charset="-78"/>
              </a:rPr>
              <a:t>on this, the argument is made that principle-based and meta regulatory approaches can best accommodate new innovation (or new applications of technology) to reach investment </a:t>
            </a:r>
            <a:r>
              <a:rPr lang="en-US" dirty="0" smtClean="0">
                <a:latin typeface="Alexandria" pitchFamily="2" charset="-78"/>
                <a:cs typeface="Alexandria" pitchFamily="2" charset="-78"/>
              </a:rPr>
              <a:t>goals. However</a:t>
            </a:r>
            <a:r>
              <a:rPr lang="en-US" dirty="0">
                <a:latin typeface="Alexandria" pitchFamily="2" charset="-78"/>
                <a:cs typeface="Alexandria" pitchFamily="2" charset="-78"/>
              </a:rPr>
              <a:t>, with more reliance on technology, regulators should consider improving technology risk management and reducing third-party </a:t>
            </a:r>
            <a:r>
              <a:rPr lang="en-US" dirty="0" smtClean="0">
                <a:latin typeface="Alexandria" pitchFamily="2" charset="-78"/>
                <a:cs typeface="Alexandria" pitchFamily="2" charset="-78"/>
              </a:rPr>
              <a:t>dependency. This </a:t>
            </a:r>
            <a:r>
              <a:rPr lang="en-US" dirty="0">
                <a:latin typeface="Alexandria" pitchFamily="2" charset="-78"/>
                <a:cs typeface="Alexandria" pitchFamily="2" charset="-78"/>
              </a:rPr>
              <a:t>would contain potential systemic risk and market impact, especially when investment decisions are automated by AI</a:t>
            </a:r>
            <a:r>
              <a:rPr lang="en-US" dirty="0" smtClean="0">
                <a:latin typeface="Alexandria" pitchFamily="2" charset="-78"/>
                <a:cs typeface="Alexandria" pitchFamily="2" charset="-78"/>
              </a:rPr>
              <a:t>. </a:t>
            </a:r>
            <a:endParaRPr lang="en-US"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9</a:t>
            </a:r>
          </a:p>
        </p:txBody>
      </p:sp>
    </p:spTree>
    <p:extLst>
      <p:ext uri="{BB962C8B-B14F-4D97-AF65-F5344CB8AC3E}">
        <p14:creationId xmlns:p14="http://schemas.microsoft.com/office/powerpoint/2010/main" val="35399809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49451"/>
            <a:ext cx="9323015" cy="514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736122" y="6437151"/>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AC787DB-74ED-4894-A761-F74043955464}"/>
</file>

<file path=customXml/itemProps2.xml><?xml version="1.0" encoding="utf-8"?>
<ds:datastoreItem xmlns:ds="http://schemas.openxmlformats.org/officeDocument/2006/customXml" ds:itemID="{69894AAC-1DFE-4828-AAA7-75E7DAE87C5A}"/>
</file>

<file path=customXml/itemProps3.xml><?xml version="1.0" encoding="utf-8"?>
<ds:datastoreItem xmlns:ds="http://schemas.openxmlformats.org/officeDocument/2006/customXml" ds:itemID="{571EE9FD-AFB9-49A2-BD06-FB3DE6C331B5}"/>
</file>

<file path=docProps/app.xml><?xml version="1.0" encoding="utf-8"?>
<Properties xmlns="http://schemas.openxmlformats.org/officeDocument/2006/extended-properties" xmlns:vt="http://schemas.openxmlformats.org/officeDocument/2006/docPropsVTypes">
  <Template/>
  <TotalTime>7612</TotalTime>
  <Words>6918</Words>
  <Application>Microsoft Office PowerPoint</Application>
  <PresentationFormat>Widescreen</PresentationFormat>
  <Paragraphs>221</Paragraphs>
  <Slides>45</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Alexandria Black</vt:lpstr>
      <vt:lpstr>Alexandria ExtraBold</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318</cp:revision>
  <dcterms:created xsi:type="dcterms:W3CDTF">2023-04-29T09:08:00Z</dcterms:created>
  <dcterms:modified xsi:type="dcterms:W3CDTF">2024-11-27T11:55:47Z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