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2"/>
  </p:notesMasterIdLst>
  <p:sldIdLst>
    <p:sldId id="499" r:id="rId5"/>
    <p:sldId id="313" r:id="rId6"/>
    <p:sldId id="496" r:id="rId7"/>
    <p:sldId id="497" r:id="rId8"/>
    <p:sldId id="498" r:id="rId9"/>
    <p:sldId id="256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9"/>
            <p14:sldId id="313"/>
            <p14:sldId id="496"/>
            <p14:sldId id="497"/>
            <p14:sldId id="498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336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070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87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7291870" y="2088040"/>
            <a:ext cx="465833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-60" dirty="0">
                <a:solidFill>
                  <a:schemeClr val="tx2"/>
                </a:solidFill>
                <a:latin typeface="Times New Roman"/>
                <a:cs typeface="Times New Roman"/>
              </a:rPr>
              <a:t>Foundations </a:t>
            </a:r>
            <a:r>
              <a:rPr lang="en-US" sz="3600" b="1" dirty="0">
                <a:solidFill>
                  <a:schemeClr val="tx2"/>
                </a:solidFill>
                <a:latin typeface="Times New Roman"/>
                <a:cs typeface="Times New Roman"/>
              </a:rPr>
              <a:t>of</a:t>
            </a:r>
            <a:r>
              <a:rPr lang="en-US" sz="3600" b="1" spc="-2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3600" b="1" spc="-10" dirty="0">
                <a:solidFill>
                  <a:schemeClr val="tx2"/>
                </a:solidFill>
                <a:latin typeface="Times New Roman"/>
                <a:cs typeface="Times New Roman"/>
              </a:rPr>
              <a:t>Project </a:t>
            </a:r>
            <a:r>
              <a:rPr lang="en-US" sz="3600" b="1" spc="-885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3600" b="1" dirty="0">
                <a:solidFill>
                  <a:schemeClr val="tx2"/>
                </a:solidFill>
                <a:latin typeface="Times New Roman"/>
                <a:cs typeface="Times New Roman"/>
              </a:rPr>
              <a:t>Management.</a:t>
            </a:r>
          </a:p>
          <a:p>
            <a:pPr algn="just"/>
            <a:r>
              <a:rPr lang="ar-EG" sz="3600" b="1" dirty="0">
                <a:solidFill>
                  <a:schemeClr val="tx2"/>
                </a:solidFill>
                <a:latin typeface="Times New Roman"/>
                <a:cs typeface="Times New Roman"/>
              </a:rPr>
              <a:t>أسس إدارة المشاريع</a:t>
            </a:r>
            <a:endParaRPr lang="en-US" sz="3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endParaRPr lang="en-US" sz="4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394713" y="4067204"/>
            <a:ext cx="3267372" cy="685653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ar-EG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مقدمه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463526" y="4918260"/>
            <a:ext cx="13027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E08BED3-0844-A531-5B22-71822B29F1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2465"/>
    </mc:Choice>
    <mc:Fallback xmlns="">
      <p:transition spd="slow" advTm="206246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14011AF-E612-FFC3-63F3-78AF401C59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100894"/>
              </p:ext>
            </p:extLst>
          </p:nvPr>
        </p:nvGraphicFramePr>
        <p:xfrm>
          <a:off x="3480118" y="2491695"/>
          <a:ext cx="8608022" cy="3840480"/>
        </p:xfrm>
        <a:graphic>
          <a:graphicData uri="http://schemas.openxmlformats.org/drawingml/2006/table">
            <a:tbl>
              <a:tblPr/>
              <a:tblGrid>
                <a:gridCol w="4304011">
                  <a:extLst>
                    <a:ext uri="{9D8B030D-6E8A-4147-A177-3AD203B41FA5}">
                      <a16:colId xmlns:a16="http://schemas.microsoft.com/office/drawing/2014/main" val="3724262609"/>
                    </a:ext>
                  </a:extLst>
                </a:gridCol>
                <a:gridCol w="4304011">
                  <a:extLst>
                    <a:ext uri="{9D8B030D-6E8A-4147-A177-3AD203B41FA5}">
                      <a16:colId xmlns:a16="http://schemas.microsoft.com/office/drawing/2014/main" val="18099553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Lecture 1: Overview of Project Management.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1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نظرة عامة على إدارة المشاريع.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1313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Lecture 2: Project Life Cycle &amp; Stakeholders management.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 2: دورة حياة المشروع وإدارة أصحاب المصلحة.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91733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1"/>
                          </a:solidFill>
                        </a:rPr>
                        <a:t>Lecture 3: Organizational Structure &amp; Its Impact on Project Management.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3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الهيكل التنظيمي وتأثيره على إدارة المشاريع.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838288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1"/>
                          </a:solidFill>
                        </a:rPr>
                        <a:t>Lecture 4: Mission, Vision, Objectives and Culture of Organization.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4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الرسالة والرؤية والأهداف وثقافة المنظمة.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935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1"/>
                          </a:solidFill>
                        </a:rPr>
                        <a:t>Lecture 5: Planning, strategy and project selection.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5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التخطيط والاستراتيجية واختيار المشروع.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98597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Lecture 6: Project portfolio management system.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6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: نظام إدارة محفظة المشاريع.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147145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C0FA8BDA-BE40-1627-3656-E211B6842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8252" y="29673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2D88D7F-8ADC-10F3-27DD-7DBA001024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407794"/>
              </p:ext>
            </p:extLst>
          </p:nvPr>
        </p:nvGraphicFramePr>
        <p:xfrm>
          <a:off x="3426397" y="3182940"/>
          <a:ext cx="8365436" cy="1737360"/>
        </p:xfrm>
        <a:graphic>
          <a:graphicData uri="http://schemas.openxmlformats.org/drawingml/2006/table">
            <a:tbl>
              <a:tblPr/>
              <a:tblGrid>
                <a:gridCol w="4182718">
                  <a:extLst>
                    <a:ext uri="{9D8B030D-6E8A-4147-A177-3AD203B41FA5}">
                      <a16:colId xmlns:a16="http://schemas.microsoft.com/office/drawing/2014/main" val="3976322997"/>
                    </a:ext>
                  </a:extLst>
                </a:gridCol>
                <a:gridCol w="4182718">
                  <a:extLst>
                    <a:ext uri="{9D8B030D-6E8A-4147-A177-3AD203B41FA5}">
                      <a16:colId xmlns:a16="http://schemas.microsoft.com/office/drawing/2014/main" val="37302131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Lecture 7: Project Scope Management.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7: 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إدارة نطاق المشروع.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2881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Lecture 8: Managing Risk Part 1.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8: 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إدارة المخاطر الجزء 1.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231639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Lecture 9: Managing Risk Part 2.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9: 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إدارة المخاطر الجزء 2.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15891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Lecture 10: Estimating Project Times and Costs.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>
                          <a:solidFill>
                            <a:schemeClr val="tx2"/>
                          </a:solidFill>
                        </a:rPr>
                        <a:t>المحاضرة 10: </a:t>
                      </a:r>
                      <a:r>
                        <a:rPr lang="ar-EG" b="0" dirty="0">
                          <a:solidFill>
                            <a:schemeClr val="tx2"/>
                          </a:solidFill>
                        </a:rPr>
                        <a:t>تقدير أوقات وتكاليف المشروع.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7035372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8D96B9CC-4399-BB12-FE14-352EE275F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0876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404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07939" y="1553081"/>
            <a:ext cx="5905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  <a:r>
              <a:rPr lang="ar-EG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أٍسبوعيا : محاضرة نقاشيه </a:t>
            </a:r>
          </a:p>
          <a:p>
            <a:r>
              <a:rPr lang="ar-EG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محاضرة مسجله                                    </a:t>
            </a:r>
            <a:endParaRPr lang="en-US" sz="2400" b="1" dirty="0">
              <a:solidFill>
                <a:schemeClr val="tx2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29190E-9279-F4AF-D65B-3A2C0DD17C51}"/>
              </a:ext>
            </a:extLst>
          </p:cNvPr>
          <p:cNvSpPr txBox="1"/>
          <p:nvPr/>
        </p:nvSpPr>
        <p:spPr>
          <a:xfrm>
            <a:off x="4129641" y="2392475"/>
            <a:ext cx="4361130" cy="5604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790726-3E77-CC5C-C239-42A664FA67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920" y="3080228"/>
            <a:ext cx="46196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00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Evaluation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التقييم                          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E614638-816F-5C51-44C8-D3874ADD9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768169"/>
              </p:ext>
            </p:extLst>
          </p:nvPr>
        </p:nvGraphicFramePr>
        <p:xfrm>
          <a:off x="3455640" y="2904014"/>
          <a:ext cx="7898160" cy="2804160"/>
        </p:xfrm>
        <a:graphic>
          <a:graphicData uri="http://schemas.openxmlformats.org/drawingml/2006/table">
            <a:tbl>
              <a:tblPr/>
              <a:tblGrid>
                <a:gridCol w="3949080">
                  <a:extLst>
                    <a:ext uri="{9D8B030D-6E8A-4147-A177-3AD203B41FA5}">
                      <a16:colId xmlns:a16="http://schemas.microsoft.com/office/drawing/2014/main" val="3687031851"/>
                    </a:ext>
                  </a:extLst>
                </a:gridCol>
                <a:gridCol w="3949080">
                  <a:extLst>
                    <a:ext uri="{9D8B030D-6E8A-4147-A177-3AD203B41FA5}">
                      <a16:colId xmlns:a16="http://schemas.microsoft.com/office/drawing/2014/main" val="25691988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200" b="1" dirty="0"/>
                        <a:t>Weekly Quiz</a:t>
                      </a: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>
                          <a:solidFill>
                            <a:schemeClr val="tx2"/>
                          </a:solidFill>
                        </a:rPr>
                        <a:t>الاختبار الأسبوعي</a:t>
                      </a:r>
                      <a:endParaRPr lang="ar-EG" sz="22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398873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 b="1" dirty="0"/>
                        <a:t>8 Questions/8 Marks - in 30 Minutes.</a:t>
                      </a: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0" dirty="0"/>
                        <a:t>8 أسئلة / 8 درجات - في 30 دقيقة.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26654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 b="1"/>
                        <a:t>Final Test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0"/>
                        <a:t>الاختبار النهائي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839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 b="1" dirty="0"/>
                        <a:t>20 Marks - in 60 Minutes.</a:t>
                      </a: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0" dirty="0"/>
                        <a:t>20 درجة - في 60 دقيقة.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2677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 b="1" dirty="0"/>
                        <a:t>Audio Questions (English + Arabic)</a:t>
                      </a: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200" b="0" dirty="0"/>
                        <a:t>أسئلة صوتية (بالإنجليزية + بالعربية)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5941627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3B8895E9-B184-EF39-7D89-85387495F8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9035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082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>
            <a:extLst>
              <a:ext uri="{FF2B5EF4-FFF2-40B4-BE49-F238E27FC236}">
                <a16:creationId xmlns:a16="http://schemas.microsoft.com/office/drawing/2014/main" id="{1D6A2152-470C-78FB-E3D2-1BA5F1A353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6">
            <a:extLst>
              <a:ext uri="{FF2B5EF4-FFF2-40B4-BE49-F238E27FC236}">
                <a16:creationId xmlns:a16="http://schemas.microsoft.com/office/drawing/2014/main" id="{F36078E9-3AC2-8195-C376-C851452CD01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A screenshot of a website&#10;&#10;Description automatically generated">
            <a:extLst>
              <a:ext uri="{FF2B5EF4-FFF2-40B4-BE49-F238E27FC236}">
                <a16:creationId xmlns:a16="http://schemas.microsoft.com/office/drawing/2014/main" id="{D85CF037-72C7-FEE6-3D6D-1CF48D298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6"/>
          <a:stretch/>
        </p:blipFill>
        <p:spPr>
          <a:xfrm>
            <a:off x="89451" y="1262270"/>
            <a:ext cx="12006470" cy="559573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88B7BC9-646A-7DD0-A4AD-A19870CBC2B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9261FE6-FCDF-F308-02E7-5267E27342F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9"/>
    </mc:Choice>
    <mc:Fallback xmlns="">
      <p:transition spd="slow" advTm="308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documentManagement/types"/>
    <ds:schemaRef ds:uri="688354b5-287c-4cda-825e-1d7935aea40e"/>
    <ds:schemaRef ds:uri="aca13214-df29-4e3c-a050-857c0bf7bd8e"/>
    <ds:schemaRef ds:uri="http://schemas.microsoft.com/office/2006/metadata/properties"/>
    <ds:schemaRef ds:uri="http://purl.org/dc/dcmitype/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E33CC37-9BDB-421B-98AA-20CFCEAC111A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277</Words>
  <Application>Microsoft Office PowerPoint</Application>
  <PresentationFormat>Widescreen</PresentationFormat>
  <Paragraphs>52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Abdelrehim Nader</cp:lastModifiedBy>
  <cp:revision>29</cp:revision>
  <dcterms:created xsi:type="dcterms:W3CDTF">2023-04-29T09:08:00Z</dcterms:created>
  <dcterms:modified xsi:type="dcterms:W3CDTF">2026-02-03T17:28:23Z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