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8.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7.xml" ContentType="application/vnd.openxmlformats-officedocument.presentationml.slide+xml"/>
  <Override PartName="/ppt/slides/slide37.xml" ContentType="application/vnd.openxmlformats-officedocument.presentationml.slide+xml"/>
  <Override PartName="/ppt/slides/slide9.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8.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4.xml" ContentType="application/vnd.openxmlformats-officedocument.presentationml.notesSlide+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3.xml" ContentType="application/vnd.openxmlformats-officedocument.presentationml.notesSlide+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8.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4"/>
  </p:notesMasterIdLst>
  <p:sldIdLst>
    <p:sldId id="480" r:id="rId2"/>
    <p:sldId id="303" r:id="rId3"/>
    <p:sldId id="516" r:id="rId4"/>
    <p:sldId id="518" r:id="rId5"/>
    <p:sldId id="564" r:id="rId6"/>
    <p:sldId id="565" r:id="rId7"/>
    <p:sldId id="566" r:id="rId8"/>
    <p:sldId id="567" r:id="rId9"/>
    <p:sldId id="568" r:id="rId10"/>
    <p:sldId id="569" r:id="rId11"/>
    <p:sldId id="570" r:id="rId12"/>
    <p:sldId id="571" r:id="rId13"/>
    <p:sldId id="561" r:id="rId14"/>
    <p:sldId id="572" r:id="rId15"/>
    <p:sldId id="563" r:id="rId16"/>
    <p:sldId id="573" r:id="rId17"/>
    <p:sldId id="574" r:id="rId18"/>
    <p:sldId id="575" r:id="rId19"/>
    <p:sldId id="576" r:id="rId20"/>
    <p:sldId id="579" r:id="rId21"/>
    <p:sldId id="580" r:id="rId22"/>
    <p:sldId id="581" r:id="rId23"/>
    <p:sldId id="582" r:id="rId24"/>
    <p:sldId id="583" r:id="rId25"/>
    <p:sldId id="584" r:id="rId26"/>
    <p:sldId id="585" r:id="rId27"/>
    <p:sldId id="586" r:id="rId28"/>
    <p:sldId id="587" r:id="rId29"/>
    <p:sldId id="588" r:id="rId30"/>
    <p:sldId id="589" r:id="rId31"/>
    <p:sldId id="590" r:id="rId32"/>
    <p:sldId id="591" r:id="rId33"/>
    <p:sldId id="592" r:id="rId34"/>
    <p:sldId id="593" r:id="rId35"/>
    <p:sldId id="594" r:id="rId36"/>
    <p:sldId id="595" r:id="rId37"/>
    <p:sldId id="596" r:id="rId38"/>
    <p:sldId id="597" r:id="rId39"/>
    <p:sldId id="598" r:id="rId40"/>
    <p:sldId id="599" r:id="rId41"/>
    <p:sldId id="600" r:id="rId42"/>
    <p:sldId id="601" r:id="rId43"/>
    <p:sldId id="602" r:id="rId44"/>
    <p:sldId id="604" r:id="rId45"/>
    <p:sldId id="605" r:id="rId46"/>
    <p:sldId id="606" r:id="rId47"/>
    <p:sldId id="607" r:id="rId48"/>
    <p:sldId id="608" r:id="rId49"/>
    <p:sldId id="621" r:id="rId50"/>
    <p:sldId id="622" r:id="rId51"/>
    <p:sldId id="623"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6"/>
            <p14:sldId id="518"/>
            <p14:sldId id="564"/>
            <p14:sldId id="565"/>
            <p14:sldId id="566"/>
            <p14:sldId id="567"/>
            <p14:sldId id="568"/>
            <p14:sldId id="569"/>
            <p14:sldId id="570"/>
            <p14:sldId id="571"/>
            <p14:sldId id="561"/>
            <p14:sldId id="572"/>
            <p14:sldId id="563"/>
            <p14:sldId id="573"/>
            <p14:sldId id="574"/>
            <p14:sldId id="575"/>
            <p14:sldId id="576"/>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604"/>
            <p14:sldId id="605"/>
            <p14:sldId id="606"/>
            <p14:sldId id="607"/>
            <p14:sldId id="608"/>
            <p14:sldId id="621"/>
            <p14:sldId id="622"/>
            <p14:sldId id="62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956" autoAdjust="0"/>
    <p:restoredTop sz="85091" autoAdjust="0"/>
  </p:normalViewPr>
  <p:slideViewPr>
    <p:cSldViewPr snapToGrid="0">
      <p:cViewPr varScale="1">
        <p:scale>
          <a:sx n="62" d="100"/>
          <a:sy n="62" d="100"/>
        </p:scale>
        <p:origin x="1428"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56205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11330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499600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https://uaecabinet.ae/ar/uae%20centennial-plan-2071"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4.png"/><Relationship Id="rId2" Type="http://schemas.openxmlformats.org/officeDocument/2006/relationships/image" Target="../media/image22.jpeg"/><Relationship Id="rId1" Type="http://schemas.openxmlformats.org/officeDocument/2006/relationships/slideLayout" Target="../slideLayouts/slideLayout14.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269653"/>
            <a:ext cx="5708079" cy="610317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5257" y="3902118"/>
            <a:ext cx="4237787" cy="400110"/>
          </a:xfrm>
          <a:prstGeom prst="rect">
            <a:avLst/>
          </a:prstGeom>
          <a:noFill/>
        </p:spPr>
        <p:txBody>
          <a:bodyPr wrap="square" rtlCol="0">
            <a:spAutoFit/>
          </a:bodyPr>
          <a:lstStyle/>
          <a:p>
            <a:pPr algn="ctr"/>
            <a:r>
              <a:rPr lang="ar-JO" sz="2000" b="1" dirty="0" smtClean="0">
                <a:latin typeface="Alexandria Black" pitchFamily="2" charset="-78"/>
                <a:cs typeface="Alexandria Black" pitchFamily="2" charset="-78"/>
              </a:rPr>
              <a:t>إعداد الدكتور: محمد عودة</a:t>
            </a:r>
            <a:endParaRPr lang="en-US" sz="2000" b="1" dirty="0">
              <a:latin typeface="Alexandria Black" pitchFamily="2" charset="-78"/>
              <a:cs typeface="Alexandria Black" pitchFamily="2" charset="-78"/>
            </a:endParaRPr>
          </a:p>
        </p:txBody>
      </p:sp>
      <p:sp>
        <p:nvSpPr>
          <p:cNvPr id="31" name="TextBox 30"/>
          <p:cNvSpPr txBox="1"/>
          <p:nvPr/>
        </p:nvSpPr>
        <p:spPr>
          <a:xfrm>
            <a:off x="1108644" y="2424037"/>
            <a:ext cx="4883015" cy="400110"/>
          </a:xfrm>
          <a:prstGeom prst="rect">
            <a:avLst/>
          </a:prstGeom>
          <a:noFill/>
        </p:spPr>
        <p:txBody>
          <a:bodyPr wrap="square" rtlCol="0">
            <a:spAutoFit/>
          </a:bodyPr>
          <a:lstStyle/>
          <a:p>
            <a:pPr algn="ctr"/>
            <a:r>
              <a:rPr lang="ar-JO" sz="2000" b="1" dirty="0" smtClean="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34" name="Rectangle: Rounded Corners 33"/>
          <p:cNvSpPr/>
          <p:nvPr/>
        </p:nvSpPr>
        <p:spPr>
          <a:xfrm>
            <a:off x="-1" y="5843657"/>
            <a:ext cx="31492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dirty="0" smtClean="0">
                <a:solidFill>
                  <a:schemeClr val="bg1"/>
                </a:solidFill>
                <a:latin typeface="Alexandria Black" pitchFamily="2" charset="-78"/>
                <a:cs typeface="Alexandria Black" pitchFamily="2" charset="-78"/>
              </a:rPr>
              <a:t>المحاضرة ( السابعة )</a:t>
            </a:r>
            <a:endParaRPr lang="en-US" sz="2000" dirty="0">
              <a:solidFill>
                <a:schemeClr val="bg1"/>
              </a:solidFill>
              <a:latin typeface="Alexandria Black" pitchFamily="2" charset="-78"/>
              <a:cs typeface="Alexandria Black" pitchFamily="2" charset="-78"/>
            </a:endParaRPr>
          </a:p>
        </p:txBody>
      </p:sp>
      <p:sp>
        <p:nvSpPr>
          <p:cNvPr id="46" name="TextBox 45"/>
          <p:cNvSpPr txBox="1"/>
          <p:nvPr/>
        </p:nvSpPr>
        <p:spPr>
          <a:xfrm>
            <a:off x="329268" y="5104240"/>
            <a:ext cx="1747181" cy="707886"/>
          </a:xfrm>
          <a:prstGeom prst="rect">
            <a:avLst/>
          </a:prstGeom>
          <a:noFill/>
        </p:spPr>
        <p:txBody>
          <a:bodyPr wrap="square" rtlCol="0">
            <a:spAutoFit/>
          </a:bodyPr>
          <a:lstStyle/>
          <a:p>
            <a:r>
              <a:rPr lang="en-US" sz="2000" dirty="0" smtClean="0">
                <a:latin typeface="Alexandria Black" pitchFamily="2" charset="-78"/>
                <a:cs typeface="Alexandria Black" pitchFamily="2" charset="-78"/>
              </a:rPr>
              <a:t>LAW 631</a:t>
            </a: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4" name="Oval 13"/>
          <p:cNvSpPr/>
          <p:nvPr/>
        </p:nvSpPr>
        <p:spPr>
          <a:xfrm>
            <a:off x="6200343" y="498763"/>
            <a:ext cx="5562166" cy="565265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Oval 8"/>
          <p:cNvSpPr/>
          <p:nvPr/>
        </p:nvSpPr>
        <p:spPr>
          <a:xfrm>
            <a:off x="6085815" y="498764"/>
            <a:ext cx="5676693" cy="599901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19484"/>
    </mc:Choice>
    <mc:Fallback xmlns="">
      <p:transition spd="slow" advTm="1948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5513" y="2785710"/>
            <a:ext cx="4431021" cy="400110"/>
          </a:xfrm>
          <a:prstGeom prst="rect">
            <a:avLst/>
          </a:prstGeom>
          <a:noFill/>
        </p:spPr>
        <p:txBody>
          <a:bodyPr wrap="none" rtlCol="0">
            <a:spAutoFit/>
          </a:bodyPr>
          <a:lstStyle/>
          <a:p>
            <a:pPr algn="ctr"/>
            <a:r>
              <a:rPr lang="ar-JO" sz="2000" b="1" dirty="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10" name="Rectangle: Rounded Corners 9"/>
          <p:cNvSpPr/>
          <p:nvPr/>
        </p:nvSpPr>
        <p:spPr>
          <a:xfrm>
            <a:off x="6455528" y="4273385"/>
            <a:ext cx="460217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smtClean="0">
                <a:solidFill>
                  <a:schemeClr val="tx1"/>
                </a:solidFill>
                <a:latin typeface="Alexandria Black" pitchFamily="2" charset="-78"/>
                <a:cs typeface="Alexandria Black" pitchFamily="2" charset="-78"/>
              </a:rPr>
              <a:t>المحاضرة السابعة</a:t>
            </a:r>
            <a:endParaRPr lang="en-US" sz="2000" b="1" dirty="0">
              <a:solidFill>
                <a:schemeClr val="tx1"/>
              </a:solidFill>
              <a:latin typeface="Alexandria Black" pitchFamily="2" charset="-78"/>
              <a:cs typeface="Alexandria Black" pitchFamily="2" charset="-78"/>
            </a:endParaRPr>
          </a:p>
        </p:txBody>
      </p:sp>
      <p:sp>
        <p:nvSpPr>
          <p:cNvPr id="11" name="TextBox 10"/>
          <p:cNvSpPr txBox="1"/>
          <p:nvPr/>
        </p:nvSpPr>
        <p:spPr>
          <a:xfrm>
            <a:off x="6370224" y="4802552"/>
            <a:ext cx="1329210" cy="707886"/>
          </a:xfrm>
          <a:prstGeom prst="rect">
            <a:avLst/>
          </a:prstGeom>
          <a:noFill/>
        </p:spPr>
        <p:txBody>
          <a:bodyPr wrap="none" rtlCol="0">
            <a:spAutoFit/>
          </a:bodyPr>
          <a:lstStyle/>
          <a:p>
            <a:r>
              <a:rPr lang="en-US" sz="2000" dirty="0" smtClean="0">
                <a:latin typeface="Alexandria Black" pitchFamily="2" charset="-78"/>
                <a:cs typeface="Alexandria Black" pitchFamily="2" charset="-78"/>
              </a:rPr>
              <a:t>LAW 631</a:t>
            </a:r>
            <a:endParaRPr lang="en-US" sz="2000" dirty="0">
              <a:latin typeface="Alexandria Black" pitchFamily="2" charset="-78"/>
              <a:cs typeface="Alexandria Black" pitchFamily="2" charset="-78"/>
            </a:endParaRP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JO" sz="2000" dirty="0" smtClean="0">
                <a:solidFill>
                  <a:srgbClr val="00B0F0"/>
                </a:solidFill>
                <a:latin typeface="Alexandria Black" pitchFamily="2" charset="-78"/>
                <a:cs typeface="Alexandria Black" pitchFamily="2" charset="-78"/>
              </a:rPr>
              <a:t>الأسبوع الثامن             </a:t>
            </a:r>
            <a:endParaRPr lang="en-US" sz="2000" dirty="0">
              <a:solidFill>
                <a:srgbClr val="00B0F0"/>
              </a:solidFill>
              <a:latin typeface="Alexandria Black" pitchFamily="2" charset="-78"/>
              <a:cs typeface="Alexandria Black"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7722" y="92635"/>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948"/>
    </mc:Choice>
    <mc:Fallback xmlns="">
      <p:transition spd="slow" advTm="994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995055" cy="1079086"/>
          </a:xfrm>
          <a:prstGeom prst="rect">
            <a:avLst/>
          </a:prstGeom>
        </p:spPr>
      </p:pic>
      <p:sp>
        <p:nvSpPr>
          <p:cNvPr id="2" name="Title 1"/>
          <p:cNvSpPr>
            <a:spLocks noGrp="1"/>
          </p:cNvSpPr>
          <p:nvPr>
            <p:ph type="title"/>
          </p:nvPr>
        </p:nvSpPr>
        <p:spPr/>
        <p:txBody>
          <a:bodyPr>
            <a:normAutofit/>
          </a:bodyPr>
          <a:lstStyle/>
          <a:p>
            <a:pPr algn="ctr">
              <a:lnSpc>
                <a:spcPct val="150000"/>
              </a:lnSpc>
            </a:pPr>
            <a:r>
              <a:rPr lang="ar-JO" sz="2000" b="1" dirty="0" smtClean="0">
                <a:solidFill>
                  <a:srgbClr val="00B0F0"/>
                </a:solidFill>
                <a:latin typeface="Alexandria Black" pitchFamily="2" charset="-78"/>
                <a:cs typeface="Alexandria Black" pitchFamily="2" charset="-78"/>
              </a:rPr>
              <a:t>قانون تنظيم التكنولوجيا المالية في الانشطة غير المصرفية</a:t>
            </a:r>
            <a:br>
              <a:rPr lang="ar-JO" sz="2000" b="1" dirty="0" smtClean="0">
                <a:solidFill>
                  <a:srgbClr val="00B0F0"/>
                </a:solidFill>
                <a:latin typeface="Alexandria Black" pitchFamily="2" charset="-78"/>
                <a:cs typeface="Alexandria Black" pitchFamily="2" charset="-78"/>
              </a:rPr>
            </a:br>
            <a:r>
              <a:rPr lang="ar-JO" sz="2000" b="1" dirty="0" smtClean="0">
                <a:solidFill>
                  <a:srgbClr val="00B0F0"/>
                </a:solidFill>
                <a:latin typeface="Alexandria Black" pitchFamily="2" charset="-78"/>
                <a:cs typeface="Alexandria Black" pitchFamily="2" charset="-78"/>
              </a:rPr>
              <a:t>دراسة حالة</a:t>
            </a: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729712" y="1565564"/>
            <a:ext cx="10515600" cy="4788741"/>
          </a:xfrm>
        </p:spPr>
        <p:txBody>
          <a:bodyPr>
            <a:normAutofit/>
          </a:bodyPr>
          <a:lstStyle/>
          <a:p>
            <a:pPr marL="0" indent="0" algn="r">
              <a:lnSpc>
                <a:spcPct val="250000"/>
              </a:lnSpc>
              <a:buNone/>
            </a:pPr>
            <a:r>
              <a:rPr lang="ar-JO" sz="1800" b="1" dirty="0" smtClean="0">
                <a:solidFill>
                  <a:schemeClr val="accent4"/>
                </a:solidFill>
                <a:latin typeface="Alexandria Black" pitchFamily="2" charset="-78"/>
                <a:cs typeface="Alexandria Black" pitchFamily="2" charset="-78"/>
              </a:rPr>
              <a:t>المحاور الرئيسية للمحاضرة</a:t>
            </a:r>
          </a:p>
          <a:p>
            <a:pPr marL="0" indent="0" algn="r">
              <a:lnSpc>
                <a:spcPct val="250000"/>
              </a:lnSpc>
              <a:buNone/>
            </a:pPr>
            <a:r>
              <a:rPr lang="ar-JO" sz="1800" b="1" dirty="0" smtClean="0">
                <a:solidFill>
                  <a:schemeClr val="accent4"/>
                </a:solidFill>
                <a:latin typeface="Alexandria Black" pitchFamily="2" charset="-78"/>
                <a:cs typeface="Alexandria Black" pitchFamily="2" charset="-78"/>
              </a:rPr>
              <a:t>1-قانون تنظيم التكنولوجيا المالية في الانشطة غير المصرفية</a:t>
            </a:r>
          </a:p>
          <a:p>
            <a:pPr marL="0" indent="0" algn="r">
              <a:lnSpc>
                <a:spcPct val="250000"/>
              </a:lnSpc>
              <a:buNone/>
            </a:pPr>
            <a:r>
              <a:rPr lang="ar-JO" sz="1800" b="1" dirty="0" smtClean="0">
                <a:solidFill>
                  <a:schemeClr val="accent4"/>
                </a:solidFill>
                <a:latin typeface="Alexandria Black" pitchFamily="2" charset="-78"/>
                <a:cs typeface="Alexandria Black" pitchFamily="2" charset="-78"/>
              </a:rPr>
              <a:t>دراسة </a:t>
            </a:r>
            <a:r>
              <a:rPr lang="ar-JO" sz="1800" b="1" dirty="0">
                <a:solidFill>
                  <a:schemeClr val="accent4"/>
                </a:solidFill>
                <a:latin typeface="Alexandria Black" pitchFamily="2" charset="-78"/>
                <a:cs typeface="Alexandria Black" pitchFamily="2" charset="-78"/>
              </a:rPr>
              <a:t>حالة ( الامارات العربية المتحدة، مصر </a:t>
            </a:r>
            <a:r>
              <a:rPr lang="ar-JO" sz="1800" b="1" dirty="0" smtClean="0">
                <a:solidFill>
                  <a:schemeClr val="accent4"/>
                </a:solidFill>
                <a:latin typeface="Alexandria Black" pitchFamily="2" charset="-78"/>
                <a:cs typeface="Alexandria Black" pitchFamily="2" charset="-78"/>
              </a:rPr>
              <a:t>)</a:t>
            </a:r>
          </a:p>
          <a:p>
            <a:pPr marL="0" indent="0" algn="r">
              <a:lnSpc>
                <a:spcPct val="250000"/>
              </a:lnSpc>
              <a:buNone/>
            </a:pPr>
            <a:r>
              <a:rPr lang="ar-JO" sz="1800" b="1" dirty="0" smtClean="0">
                <a:solidFill>
                  <a:schemeClr val="accent4"/>
                </a:solidFill>
                <a:latin typeface="Alexandria Black" pitchFamily="2" charset="-78"/>
                <a:cs typeface="Alexandria Black" pitchFamily="2" charset="-78"/>
              </a:rPr>
              <a:t>2-المراجع</a:t>
            </a:r>
          </a:p>
        </p:txBody>
      </p:sp>
    </p:spTree>
    <p:extLst>
      <p:ext uri="{BB962C8B-B14F-4D97-AF65-F5344CB8AC3E}">
        <p14:creationId xmlns:p14="http://schemas.microsoft.com/office/powerpoint/2010/main" val="2762205815"/>
      </p:ext>
    </p:extLst>
  </p:cSld>
  <p:clrMapOvr>
    <a:masterClrMapping/>
  </p:clrMapOvr>
  <mc:AlternateContent xmlns:mc="http://schemas.openxmlformats.org/markup-compatibility/2006" xmlns:p14="http://schemas.microsoft.com/office/powerpoint/2010/main">
    <mc:Choice Requires="p14">
      <p:transition spd="slow" p14:dur="2000" advTm="48961"/>
    </mc:Choice>
    <mc:Fallback xmlns="">
      <p:transition spd="slow" advTm="4896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1800" dirty="0">
                <a:solidFill>
                  <a:srgbClr val="00B0F0"/>
                </a:solidFill>
                <a:latin typeface="Alexandria Black" pitchFamily="2" charset="-78"/>
                <a:ea typeface="+mn-ea"/>
                <a:cs typeface="Alexandria Black" pitchFamily="2" charset="-78"/>
              </a:rPr>
              <a:t>1-قانون تنظيم التكنولوجيا المالية في الانشطة غير </a:t>
            </a:r>
            <a:r>
              <a:rPr lang="ar-JO" sz="1800" dirty="0" smtClean="0">
                <a:solidFill>
                  <a:srgbClr val="00B0F0"/>
                </a:solidFill>
                <a:latin typeface="Alexandria Black" pitchFamily="2" charset="-78"/>
                <a:ea typeface="+mn-ea"/>
                <a:cs typeface="Alexandria Black" pitchFamily="2" charset="-78"/>
              </a:rPr>
              <a:t>المصرفية</a:t>
            </a:r>
            <a:br>
              <a:rPr lang="ar-JO" sz="1800" dirty="0" smtClean="0">
                <a:solidFill>
                  <a:srgbClr val="00B0F0"/>
                </a:solidFill>
                <a:latin typeface="Alexandria Black" pitchFamily="2" charset="-78"/>
                <a:ea typeface="+mn-ea"/>
                <a:cs typeface="Alexandria Black" pitchFamily="2" charset="-78"/>
              </a:rPr>
            </a:br>
            <a:r>
              <a:rPr lang="ar-JO" sz="1800" dirty="0" smtClean="0">
                <a:solidFill>
                  <a:srgbClr val="00B0F0"/>
                </a:solidFill>
                <a:latin typeface="Alexandria Black" pitchFamily="2" charset="-78"/>
                <a:ea typeface="+mn-ea"/>
                <a:cs typeface="Alexandria Black" pitchFamily="2" charset="-78"/>
              </a:rPr>
              <a:t>( الامارات العربية المتحدة )</a:t>
            </a:r>
            <a:endParaRPr lang="ar-JO" sz="1800" dirty="0">
              <a:solidFill>
                <a:srgbClr val="00B0F0"/>
              </a:solidFill>
              <a:latin typeface="Alexandria Black" pitchFamily="2" charset="-78"/>
              <a:ea typeface="+mn-ea"/>
              <a:cs typeface="Alexandria Black" pitchFamily="2" charset="-78"/>
            </a:endParaRPr>
          </a:p>
        </p:txBody>
      </p:sp>
      <p:sp>
        <p:nvSpPr>
          <p:cNvPr id="3" name="Content Placeholder 2"/>
          <p:cNvSpPr>
            <a:spLocks noGrp="1"/>
          </p:cNvSpPr>
          <p:nvPr>
            <p:ph idx="1"/>
          </p:nvPr>
        </p:nvSpPr>
        <p:spPr>
          <a:xfrm>
            <a:off x="595087" y="1444211"/>
            <a:ext cx="10758713" cy="5219825"/>
          </a:xfrm>
        </p:spPr>
        <p:txBody>
          <a:bodyPr>
            <a:normAutofit lnSpcReduction="10000"/>
          </a:bodyPr>
          <a:lstStyle/>
          <a:p>
            <a:pPr marL="0" indent="0" algn="ctr">
              <a:lnSpc>
                <a:spcPct val="200000"/>
              </a:lnSpc>
              <a:buNone/>
            </a:pPr>
            <a:r>
              <a:rPr lang="ar-JO" sz="1600" dirty="0" smtClean="0">
                <a:solidFill>
                  <a:schemeClr val="accent4"/>
                </a:solidFill>
                <a:latin typeface="Alexandria" pitchFamily="2" charset="-78"/>
                <a:cs typeface="Alexandria" pitchFamily="2" charset="-78"/>
              </a:rPr>
              <a:t>تمهيد</a:t>
            </a:r>
          </a:p>
          <a:p>
            <a:pPr marL="0" indent="0" algn="r">
              <a:lnSpc>
                <a:spcPct val="200000"/>
              </a:lnSpc>
              <a:buNone/>
            </a:pPr>
            <a:r>
              <a:rPr lang="ar-JO" sz="1600" dirty="0" smtClean="0">
                <a:solidFill>
                  <a:schemeClr val="accent4"/>
                </a:solidFill>
                <a:latin typeface="Alexandria" pitchFamily="2" charset="-78"/>
                <a:cs typeface="Alexandria" pitchFamily="2" charset="-78"/>
              </a:rPr>
              <a:t>تقنين العملة الافتراضية في الامارات العربية المتحدة</a:t>
            </a:r>
          </a:p>
          <a:p>
            <a:pPr marL="0" indent="0" algn="r">
              <a:lnSpc>
                <a:spcPct val="200000"/>
              </a:lnSpc>
              <a:buNone/>
            </a:pPr>
            <a:r>
              <a:rPr lang="ar-JO" sz="1400" dirty="0">
                <a:solidFill>
                  <a:srgbClr val="000000"/>
                </a:solidFill>
                <a:latin typeface="Alexandria" pitchFamily="2" charset="-78"/>
                <a:cs typeface="Alexandria" pitchFamily="2" charset="-78"/>
              </a:rPr>
              <a:t>أظهرت إستخدامات العملات الإفتراضية إشكالية عالمية من حيث قبولها وتوفير ضمانات حمائية تشريعية وقضائية، مما حدا بالمشرع   الإماراتي البحث عن حلول تشريعية تلائم مشكلات التعامل التي اثارتها تلك العملات وما يلابسها من مخاطر </a:t>
            </a:r>
            <a:r>
              <a:rPr lang="ar-JO" sz="1400" dirty="0" smtClean="0">
                <a:solidFill>
                  <a:srgbClr val="000000"/>
                </a:solidFill>
                <a:latin typeface="Alexandria" pitchFamily="2" charset="-78"/>
                <a:cs typeface="Alexandria" pitchFamily="2" charset="-78"/>
              </a:rPr>
              <a:t>وتحفظات ،من </a:t>
            </a:r>
            <a:r>
              <a:rPr lang="ar-JO" sz="1400" dirty="0">
                <a:solidFill>
                  <a:srgbClr val="000000"/>
                </a:solidFill>
                <a:latin typeface="Alexandria" pitchFamily="2" charset="-78"/>
                <a:cs typeface="Alexandria" pitchFamily="2" charset="-78"/>
              </a:rPr>
              <a:t>الناحية المشروعية الإسلامية لها وغير ذلك من المخاطر </a:t>
            </a:r>
            <a:r>
              <a:rPr lang="ar-JO" sz="1400" dirty="0" smtClean="0">
                <a:solidFill>
                  <a:srgbClr val="000000"/>
                </a:solidFill>
                <a:latin typeface="Alexandria" pitchFamily="2" charset="-78"/>
                <a:cs typeface="Alexandria" pitchFamily="2" charset="-78"/>
              </a:rPr>
              <a:t>المتصلة بالامن الاقتصادي، و قد خطى المشرع الاماراتي خطى هامة لتقنين التعامل بالعملات الافتراضية فقد اصدر قانون رقم 4 لسنة 2022 بشأن تنظيم الاصول الافتراضية في امارة دبي لتقنين التعامل بالاصول الافتراضية،في الوقت الذي تتردد فيه كثير من التشريعات المقارنة في القبول لتطبيقها و وضع الاطر القانونية اللازمة لها، وسلك المشرع الاماراتي مسلكا وسطا ما بين الاعتراف بالعملات الافتراضية و ما بين التخفيف من اشكالية تحمل المسؤولية عند حدوث مضاربات او اخطاء تلابس عمل الشركات التي تكون مصرح لها بالعمل في هذا المجال او ما ينظم جرائم غسيل الاموال و تمويل الارهاب</a:t>
            </a:r>
          </a:p>
          <a:p>
            <a:pPr marL="0" indent="0" algn="r">
              <a:lnSpc>
                <a:spcPct val="200000"/>
              </a:lnSpc>
              <a:buNone/>
            </a:pPr>
            <a:r>
              <a:rPr lang="ar-JO" sz="1400" dirty="0" smtClean="0">
                <a:solidFill>
                  <a:srgbClr val="000000"/>
                </a:solidFill>
                <a:latin typeface="Alexandria" pitchFamily="2" charset="-78"/>
                <a:cs typeface="Alexandria" pitchFamily="2" charset="-78"/>
              </a:rPr>
              <a:t>بالاضافة للتدرج في التعامل في العملات الرقمية في مجال عقود الخدمات و من ثم ادراج بقية مقومات الاقتصاد القومي فيها كالعقارات و نحوها </a:t>
            </a:r>
          </a:p>
        </p:txBody>
      </p:sp>
      <p:pic>
        <p:nvPicPr>
          <p:cNvPr id="4" name="Picture 3"/>
          <p:cNvPicPr>
            <a:picLocks noChangeAspect="1"/>
          </p:cNvPicPr>
          <p:nvPr/>
        </p:nvPicPr>
        <p:blipFill>
          <a:blip r:embed="rId2"/>
          <a:stretch>
            <a:fillRect/>
          </a:stretch>
        </p:blipFill>
        <p:spPr>
          <a:xfrm>
            <a:off x="33478" y="115743"/>
            <a:ext cx="1609444" cy="1079086"/>
          </a:xfrm>
          <a:prstGeom prst="rect">
            <a:avLst/>
          </a:prstGeom>
        </p:spPr>
      </p:pic>
    </p:spTree>
    <p:extLst>
      <p:ext uri="{BB962C8B-B14F-4D97-AF65-F5344CB8AC3E}">
        <p14:creationId xmlns:p14="http://schemas.microsoft.com/office/powerpoint/2010/main" val="1036312560"/>
      </p:ext>
    </p:extLst>
  </p:cSld>
  <p:clrMapOvr>
    <a:masterClrMapping/>
  </p:clrMapOvr>
  <mc:AlternateContent xmlns:mc="http://schemas.openxmlformats.org/markup-compatibility/2006" xmlns:p14="http://schemas.microsoft.com/office/powerpoint/2010/main">
    <mc:Choice Requires="p14">
      <p:transition spd="slow" p14:dur="2000" advTm="152675"/>
    </mc:Choice>
    <mc:Fallback xmlns="">
      <p:transition spd="slow" advTm="15267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488363"/>
            <a:ext cx="10515600" cy="1325563"/>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sz="2000" dirty="0">
              <a:solidFill>
                <a:srgbClr val="00B0F0"/>
              </a:solidFill>
              <a:latin typeface="Alexandria Black" pitchFamily="2" charset="-78"/>
              <a:cs typeface="Alexandria Black" pitchFamily="2" charset="-78"/>
            </a:endParaRPr>
          </a:p>
        </p:txBody>
      </p:sp>
      <p:pic>
        <p:nvPicPr>
          <p:cNvPr id="4" name="Picture 3"/>
          <p:cNvPicPr>
            <a:picLocks noChangeAspect="1"/>
          </p:cNvPicPr>
          <p:nvPr/>
        </p:nvPicPr>
        <p:blipFill>
          <a:blip r:embed="rId2"/>
          <a:stretch>
            <a:fillRect/>
          </a:stretch>
        </p:blipFill>
        <p:spPr>
          <a:xfrm>
            <a:off x="214077" y="72058"/>
            <a:ext cx="1780977" cy="1079086"/>
          </a:xfrm>
          <a:prstGeom prst="rect">
            <a:avLst/>
          </a:prstGeom>
        </p:spPr>
      </p:pic>
      <p:sp>
        <p:nvSpPr>
          <p:cNvPr id="5" name="Content Placeholder 4"/>
          <p:cNvSpPr>
            <a:spLocks noGrp="1"/>
          </p:cNvSpPr>
          <p:nvPr>
            <p:ph idx="1"/>
          </p:nvPr>
        </p:nvSpPr>
        <p:spPr/>
        <p:txBody>
          <a:bodyPr>
            <a:normAutofit lnSpcReduction="10000"/>
          </a:bodyPr>
          <a:lstStyle/>
          <a:p>
            <a:pPr marL="0" indent="0" algn="r">
              <a:lnSpc>
                <a:spcPct val="200000"/>
              </a:lnSpc>
              <a:buNone/>
            </a:pPr>
            <a:r>
              <a:rPr lang="ar-JO" sz="1400" dirty="0" smtClean="0">
                <a:latin typeface="Alexandria" pitchFamily="2" charset="-78"/>
                <a:cs typeface="Alexandria" pitchFamily="2" charset="-78"/>
              </a:rPr>
              <a:t>ولا تزال الكثير من التحديات ماثلة امام التعامل بالعملات الافتراضية و ردة الفعل التنظيمي لها، و كشف فلسفة المشرع في جانب مشروعية التعامل بالعملات الافتراضية و تقنيتها،و بيان الجهود و السبل و الضمانات و الحماية القانونية في حال التعامل بالعملات الافتراضية، و الجهود التشريعية لدى المشرع لحماية المتعاملين بها، و الية فض النزاعات و القانون الواجب التطبيق في عند التعامل بالعملة الافتراضية في دولة الامارات العربية المتحدة، فعقب انتشار العملات الافتراضية اوضحت بعض المصادر ان الية الحصول على العملات الافتراضية بصورة مشروعة بالاخص البيتكوين يمكن ان تكون عبر عدد من الوسائل المتعددة و التي منها شراء البيتكوين عبر التحويلات او شراؤها من خلال الصراف الالي الخاص بالبيتكوين او بالحصول على عملة البيتكوين عبر دفع قيمة البضائع او خدمات و غيرها من الوسائل المختلفة</a:t>
            </a:r>
          </a:p>
          <a:p>
            <a:pPr marL="0" indent="0" algn="r">
              <a:lnSpc>
                <a:spcPct val="200000"/>
              </a:lnSpc>
              <a:buNone/>
            </a:pPr>
            <a:r>
              <a:rPr lang="ar-JO" sz="1400" dirty="0" smtClean="0">
                <a:latin typeface="Alexandria" pitchFamily="2" charset="-78"/>
                <a:cs typeface="Alexandria" pitchFamily="2" charset="-78"/>
              </a:rPr>
              <a:t>و قد حاول البعض توضيح الفروقات بين العملات النقدية كالدرهم و الدولار و العملات الافتراضية مثل البيتكوين و غيرها، من خلال النظرة التاريخية و تطور العملات النقدية التي مرت بمتحورات مختلفة بداية من عدم وجودها في مرحلة عصر المقايضة و الى عصر النقود و التي بدأت كمعادن و عملات معدنية،بالاضافة الى ضهورها في شكل ذهب و فضة وصولا الى مرحلة الاموال بشكلها الحديث</a:t>
            </a:r>
          </a:p>
          <a:p>
            <a:pPr marL="0" indent="0" algn="r">
              <a:lnSpc>
                <a:spcPct val="200000"/>
              </a:lnSpc>
              <a:buNone/>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676396595"/>
      </p:ext>
    </p:extLst>
  </p:cSld>
  <p:clrMapOvr>
    <a:masterClrMapping/>
  </p:clrMapOvr>
  <mc:AlternateContent xmlns:mc="http://schemas.openxmlformats.org/markup-compatibility/2006" xmlns:p14="http://schemas.microsoft.com/office/powerpoint/2010/main">
    <mc:Choice Requires="p14">
      <p:transition spd="slow" p14:dur="2000" advTm="129958"/>
    </mc:Choice>
    <mc:Fallback xmlns="">
      <p:transition spd="slow" advTm="12995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690687"/>
            <a:ext cx="10515600" cy="4956856"/>
          </a:xfrm>
        </p:spPr>
        <p:txBody>
          <a:bodyPr>
            <a:normAutofit/>
          </a:bodyPr>
          <a:lstStyle/>
          <a:p>
            <a:pPr marL="0" indent="0" algn="r">
              <a:lnSpc>
                <a:spcPct val="200000"/>
              </a:lnSpc>
              <a:buNone/>
            </a:pPr>
            <a:r>
              <a:rPr lang="ar-JO" sz="1400" dirty="0">
                <a:latin typeface="Alexandria" pitchFamily="2" charset="-78"/>
                <a:cs typeface="Alexandria" pitchFamily="2" charset="-78"/>
              </a:rPr>
              <a:t>و استعمال الشيكات، بخلاف ذلك فان العملة الافتراضية ظهرت فجأه وامتازت بخصائص تختلف عن العملات النقدية المالوفة بوصفها وسيط للمعاملات والتحويلات، وهي مخزن </a:t>
            </a:r>
            <a:r>
              <a:rPr lang="ar-JO" sz="1400" dirty="0" smtClean="0">
                <a:latin typeface="Alexandria" pitchFamily="2" charset="-78"/>
                <a:cs typeface="Alexandria" pitchFamily="2" charset="-78"/>
              </a:rPr>
              <a:t>للقيمة بالاضافة لكونها وحدة حساب يقبلها الافراد للتوسط بينهم في </a:t>
            </a:r>
            <a:r>
              <a:rPr lang="ar-JO" sz="1400" dirty="0">
                <a:latin typeface="Alexandria" pitchFamily="2" charset="-78"/>
                <a:cs typeface="Alexandria" pitchFamily="2" charset="-78"/>
              </a:rPr>
              <a:t>المعامات والإتفاقات وفي الوقت نفسه فقد امتازت العملات الإفتراضية </a:t>
            </a:r>
            <a:r>
              <a:rPr lang="ar-JO" sz="1400" dirty="0" smtClean="0">
                <a:latin typeface="Alexandria" pitchFamily="2" charset="-78"/>
                <a:cs typeface="Alexandria" pitchFamily="2" charset="-78"/>
              </a:rPr>
              <a:t>بانها ليست منتجات مادية و لكنها منتوج ابتكاري يتم باستخدام برامج الحاسوب و الخوارزميات و سلاسل الكتل الرقمية و التي تسجل بداخلها سجل لإثبات معاملات العملات الافتراضية</a:t>
            </a:r>
          </a:p>
          <a:p>
            <a:pPr marL="0" indent="0" algn="r">
              <a:lnSpc>
                <a:spcPct val="200000"/>
              </a:lnSpc>
              <a:buNone/>
            </a:pPr>
            <a:r>
              <a:rPr lang="ar-JO" sz="1400" dirty="0" smtClean="0">
                <a:latin typeface="Alexandria" pitchFamily="2" charset="-78"/>
                <a:cs typeface="Alexandria" pitchFamily="2" charset="-78"/>
              </a:rPr>
              <a:t>وبهذا </a:t>
            </a:r>
            <a:r>
              <a:rPr lang="ar-JO" sz="1400" dirty="0">
                <a:latin typeface="Alexandria" pitchFamily="2" charset="-78"/>
                <a:cs typeface="Alexandria" pitchFamily="2" charset="-78"/>
              </a:rPr>
              <a:t>تميزت العملات الافتراضية بثلاثة </a:t>
            </a:r>
            <a:r>
              <a:rPr lang="ar-JO" sz="1400" dirty="0" smtClean="0">
                <a:latin typeface="Alexandria" pitchFamily="2" charset="-78"/>
                <a:cs typeface="Alexandria" pitchFamily="2" charset="-78"/>
              </a:rPr>
              <a:t>مزايا وهي</a:t>
            </a:r>
            <a:r>
              <a:rPr lang="ar-JO" sz="1400" dirty="0">
                <a:latin typeface="Alexandria" pitchFamily="2" charset="-78"/>
                <a:cs typeface="Alexandria" pitchFamily="2" charset="-78"/>
              </a:rPr>
              <a:t>: التأكيد على عدم كشف الهوية، والإستقلال من السلطة المركزية، </a:t>
            </a:r>
            <a:r>
              <a:rPr lang="ar-JO" sz="1400" dirty="0" smtClean="0">
                <a:latin typeface="Alexandria" pitchFamily="2" charset="-78"/>
                <a:cs typeface="Alexandria" pitchFamily="2" charset="-78"/>
              </a:rPr>
              <a:t>علاوة بتمتعه بأمان مضاعف من حيث الاتفاق على حمايتها ضد اي هجوم</a:t>
            </a:r>
          </a:p>
          <a:p>
            <a:pPr marL="0" indent="0" algn="r">
              <a:lnSpc>
                <a:spcPct val="200000"/>
              </a:lnSpc>
              <a:buNone/>
            </a:pPr>
            <a:r>
              <a:rPr lang="ar-JO" sz="1400" dirty="0" smtClean="0">
                <a:latin typeface="Alexandria" pitchFamily="2" charset="-78"/>
                <a:cs typeface="Alexandria" pitchFamily="2" charset="-78"/>
              </a:rPr>
              <a:t>و هناك جانب من العلماء عرف العملة الافتراضية بكونها شيء يمكن استخدامة في ذات الوقت كوسيط للتحويل او التبادل و هي مخزن للقيمة و هي وحدة حساب، و رغم المخاطر و التحديات التي تشوب هذا العملات الافتراضية الا انها مع ذلك اشارت بعض الدراسات لانها في طريقها لتصبح ذات قيمة مالية عالية، و قد نظمت بعض الدول التعامل في العملات الرقمية الافتراضية وفقا لمنظور قانون مكافحة غسيل الاموال كالمشرع الامريكي و هو ما يدعو التوسع في تشريعات العملات الافتراضية كردة للفعل التنظيمي و التشريعي </a:t>
            </a:r>
            <a:endParaRPr lang="ar-JO" sz="1400" dirty="0">
              <a:latin typeface="Alexandria" pitchFamily="2" charset="-78"/>
              <a:cs typeface="Alexandria" pitchFamily="2" charset="-78"/>
            </a:endParaRPr>
          </a:p>
          <a:p>
            <a:pPr marL="0" indent="0" algn="r">
              <a:lnSpc>
                <a:spcPct val="200000"/>
              </a:lnSpc>
              <a:buNone/>
            </a:pPr>
            <a:endParaRPr lang="ar-JO" sz="1400" dirty="0" smtClean="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685974" cy="1079086"/>
          </a:xfrm>
          <a:prstGeom prst="rect">
            <a:avLst/>
          </a:prstGeom>
        </p:spPr>
      </p:pic>
    </p:spTree>
    <p:extLst>
      <p:ext uri="{BB962C8B-B14F-4D97-AF65-F5344CB8AC3E}">
        <p14:creationId xmlns:p14="http://schemas.microsoft.com/office/powerpoint/2010/main" val="1460864106"/>
      </p:ext>
    </p:extLst>
  </p:cSld>
  <p:clrMapOvr>
    <a:masterClrMapping/>
  </p:clrMapOvr>
  <mc:AlternateContent xmlns:mc="http://schemas.openxmlformats.org/markup-compatibility/2006" xmlns:p14="http://schemas.microsoft.com/office/powerpoint/2010/main">
    <mc:Choice Requires="p14">
      <p:transition spd="slow" p14:dur="2000" advTm="135708"/>
    </mc:Choice>
    <mc:Fallback xmlns="">
      <p:transition spd="slow" advTm="13570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04799"/>
            <a:ext cx="10515600" cy="1204687"/>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509486"/>
            <a:ext cx="10515600" cy="4667477"/>
          </a:xfrm>
        </p:spPr>
        <p:txBody>
          <a:bodyPr>
            <a:normAutofit/>
          </a:bodyPr>
          <a:lstStyle/>
          <a:p>
            <a:pPr marL="0" indent="0" algn="r">
              <a:lnSpc>
                <a:spcPct val="200000"/>
              </a:lnSpc>
              <a:buNone/>
            </a:pPr>
            <a:r>
              <a:rPr lang="ar-JO" sz="1400" dirty="0" smtClean="0">
                <a:latin typeface="Alexandria" pitchFamily="2" charset="-78"/>
                <a:cs typeface="Alexandria" pitchFamily="2" charset="-78"/>
              </a:rPr>
              <a:t>من الحكومات و الدول في جميع انحاء العالم لحماية المصالح الوطنية و اعادة دمج الاموال تحت امرة السلطات الحكومية الوطني، لدعم التحول الرقمي للاقتصاد العالمي، و كما اشارت بعض الدراسات الى ابرز التحديات التى تواجه التمويل الرقمي هو الفراغ التشريعي و عدم مواكبة التشريعات للتطورات الحديثة و تحديد الهوية او التوقيع الرقمي و خصوصية العميل و المسؤولية عن الاخطاء و الاخفاقات التقنية، و مخاطر امن المعلومات و مخاطر الاختراق بالاضافة الى ضعف الوعي التقني</a:t>
            </a:r>
          </a:p>
          <a:p>
            <a:pPr marL="0" indent="0" algn="r">
              <a:lnSpc>
                <a:spcPct val="200000"/>
              </a:lnSpc>
              <a:buNone/>
            </a:pPr>
            <a:r>
              <a:rPr lang="ar-JO" sz="1600" u="sng" dirty="0" smtClean="0">
                <a:solidFill>
                  <a:schemeClr val="accent4"/>
                </a:solidFill>
                <a:latin typeface="Alexandria" pitchFamily="2" charset="-78"/>
                <a:cs typeface="Alexandria" pitchFamily="2" charset="-78"/>
              </a:rPr>
              <a:t>الاختلاف الفقهي في نازلة العملات الافتراضية و الرقمية</a:t>
            </a:r>
          </a:p>
          <a:p>
            <a:pPr marL="0" indent="0" algn="r">
              <a:lnSpc>
                <a:spcPct val="200000"/>
              </a:lnSpc>
              <a:buNone/>
            </a:pPr>
            <a:r>
              <a:rPr lang="ar-JO" sz="1400" dirty="0" smtClean="0">
                <a:latin typeface="Alexandria" pitchFamily="2" charset="-78"/>
                <a:cs typeface="Alexandria" pitchFamily="2" charset="-78"/>
              </a:rPr>
              <a:t>تعتبر الشريعة الاسلامية مصدرا للتشريع في دولة الامارات العربية المتحدة وفقا لاحكام الدستور، كما تعتبر دبي عاصمة الاقتصاد الاسلامي، و في عام 2013 تم انشاء مركز دبي لتطوير الاقتصاد الاسلامي، الشيء الذي اسهم في ان تكون امارة دبي عاصمة عالمية للاقتصاد الاسلامي</a:t>
            </a:r>
          </a:p>
          <a:p>
            <a:pPr marL="0" indent="0" algn="r">
              <a:lnSpc>
                <a:spcPct val="200000"/>
              </a:lnSpc>
              <a:buNone/>
            </a:pPr>
            <a:r>
              <a:rPr lang="ar-JO" sz="1400" dirty="0">
                <a:latin typeface="Alexandria" pitchFamily="2" charset="-78"/>
                <a:cs typeface="Alexandria" pitchFamily="2" charset="-78"/>
              </a:rPr>
              <a:t>تستهدف تطوير الصناعة المالية الإسلامية وتعمل وفقاً لأحكام الشريعة الإسلامية في كل الأنشطة المالية والاقتصادية </a:t>
            </a:r>
            <a:r>
              <a:rPr lang="ar-JO" sz="1400" dirty="0" smtClean="0">
                <a:latin typeface="Alexandria" pitchFamily="2" charset="-78"/>
                <a:cs typeface="Alexandria" pitchFamily="2" charset="-78"/>
              </a:rPr>
              <a:t>في</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17273" y="0"/>
            <a:ext cx="1910945" cy="1079086"/>
          </a:xfrm>
          <a:prstGeom prst="rect">
            <a:avLst/>
          </a:prstGeom>
        </p:spPr>
      </p:pic>
    </p:spTree>
    <p:extLst>
      <p:ext uri="{BB962C8B-B14F-4D97-AF65-F5344CB8AC3E}">
        <p14:creationId xmlns:p14="http://schemas.microsoft.com/office/powerpoint/2010/main" val="1410897017"/>
      </p:ext>
    </p:extLst>
  </p:cSld>
  <p:clrMapOvr>
    <a:masterClrMapping/>
  </p:clrMapOvr>
  <mc:AlternateContent xmlns:mc="http://schemas.openxmlformats.org/markup-compatibility/2006" xmlns:p14="http://schemas.microsoft.com/office/powerpoint/2010/main">
    <mc:Choice Requires="p14">
      <p:transition spd="slow" p14:dur="2000" advTm="137445"/>
    </mc:Choice>
    <mc:Fallback xmlns="">
      <p:transition spd="slow" advTm="13744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9528"/>
            <a:ext cx="10515600" cy="1315200"/>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330036"/>
            <a:ext cx="10515600" cy="5430981"/>
          </a:xfrm>
        </p:spPr>
        <p:txBody>
          <a:bodyPr>
            <a:normAutofit/>
          </a:bodyPr>
          <a:lstStyle/>
          <a:p>
            <a:pPr marL="0" indent="0" algn="r">
              <a:lnSpc>
                <a:spcPct val="200000"/>
              </a:lnSpc>
              <a:buNone/>
            </a:pPr>
            <a:r>
              <a:rPr lang="ar-JO" sz="1400" dirty="0">
                <a:latin typeface="Alexandria" pitchFamily="2" charset="-78"/>
                <a:cs typeface="Alexandria" pitchFamily="2" charset="-78"/>
              </a:rPr>
              <a:t>المحيطين الإقليمي والعالمي وهذا الأمر ادى الى تطوير التحكيم كبديل ومكمل للعمل القضائي وهو ما شجع المتعاملين </a:t>
            </a:r>
            <a:r>
              <a:rPr lang="ar-JO" sz="1400" dirty="0" smtClean="0">
                <a:latin typeface="Alexandria" pitchFamily="2" charset="-78"/>
                <a:cs typeface="Alexandria" pitchFamily="2" charset="-78"/>
              </a:rPr>
              <a:t>في الاقتصاد الاسلامي الى اللجوء الى الية التحكيم لحل منازعاتهم</a:t>
            </a:r>
          </a:p>
          <a:p>
            <a:pPr marL="0" indent="0" algn="r">
              <a:lnSpc>
                <a:spcPct val="200000"/>
              </a:lnSpc>
              <a:buNone/>
            </a:pPr>
            <a:r>
              <a:rPr lang="ar-JO" sz="1400" dirty="0">
                <a:latin typeface="Alexandria" pitchFamily="2" charset="-78"/>
                <a:cs typeface="Alexandria" pitchFamily="2" charset="-78"/>
              </a:rPr>
              <a:t>تكون السلطة التشريعية في دولة الإمارات على مستويين : المستوى الاتحادي والذي تسود التشريعات فيه في كل الدولة، والمستوى المحلي الذي يعني به التشريعات النافذة في داخل كل امارة من الامارات السبع دبي وأبوظبي والشارقة وأم القيوين وعجمان ورأس الخيمة والفجيرة وقد نصت المادة الأولى من المرسوم بقانون اتحادي رقم( 42) </a:t>
            </a:r>
            <a:r>
              <a:rPr lang="ar-JO" sz="1400" dirty="0" smtClean="0">
                <a:latin typeface="Alexandria" pitchFamily="2" charset="-78"/>
                <a:cs typeface="Alexandria" pitchFamily="2" charset="-78"/>
              </a:rPr>
              <a:t>لسنة </a:t>
            </a:r>
            <a:r>
              <a:rPr lang="ar-JO" sz="1400" dirty="0">
                <a:latin typeface="Alexandria" pitchFamily="2" charset="-78"/>
                <a:cs typeface="Alexandria" pitchFamily="2" charset="-78"/>
              </a:rPr>
              <a:t>2022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ذلك، قد واجه المشرع في </a:t>
            </a:r>
            <a:r>
              <a:rPr lang="ar-JO" sz="1400" dirty="0" smtClean="0">
                <a:latin typeface="Alexandria" pitchFamily="2" charset="-78"/>
                <a:cs typeface="Alexandria" pitchFamily="2" charset="-78"/>
              </a:rPr>
              <a:t>امارة دبي نظرة الفقه الاسلامي الى العملات الافتراضية كنازلة مستجدة فقهية يتوجب على الاسلام تقديم حل فقهي و قانوني للتعامل معها</a:t>
            </a:r>
          </a:p>
          <a:p>
            <a:pPr marL="0" indent="0" algn="r">
              <a:lnSpc>
                <a:spcPct val="200000"/>
              </a:lnSpc>
              <a:buNone/>
            </a:pPr>
            <a:r>
              <a:rPr lang="ar-JO" sz="1400" dirty="0" smtClean="0">
                <a:latin typeface="Alexandria" pitchFamily="2" charset="-78"/>
                <a:cs typeface="Alexandria" pitchFamily="2" charset="-78"/>
              </a:rPr>
              <a:t>و قد قرر الفقهة الاسلامي منذ الازل ان قبول اية معاملة او نقد من النقود او اي ثمن او مقابل في المعاملات الاسلامية لا بد ان يكون مباحا و حلالا و له رواج في التعامل و ان يقبله الناس قبولا عاما وفق المنهج الاسلامي ، و قد واجهت حركة المشرع الاماراتي بوجه عام واقع اختلاف الفقهاء المسلمون المعاصرون حول التكييف الفقهي للعملات الافتراضية حيث ظهرت اراء ثلاثة: </a:t>
            </a:r>
          </a:p>
          <a:p>
            <a:pPr marL="0" indent="0" algn="r">
              <a:lnSpc>
                <a:spcPct val="200000"/>
              </a:lnSpc>
              <a:buNone/>
            </a:pPr>
            <a:r>
              <a:rPr lang="ar-JO" sz="1400" dirty="0" smtClean="0">
                <a:latin typeface="Alexandria" pitchFamily="2" charset="-78"/>
                <a:cs typeface="Alexandria" pitchFamily="2" charset="-78"/>
              </a:rPr>
              <a:t>و هي على النحو التالي: </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smtClean="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39528"/>
            <a:ext cx="1906327" cy="1079086"/>
          </a:xfrm>
          <a:prstGeom prst="rect">
            <a:avLst/>
          </a:prstGeom>
        </p:spPr>
      </p:pic>
    </p:spTree>
    <p:extLst>
      <p:ext uri="{BB962C8B-B14F-4D97-AF65-F5344CB8AC3E}">
        <p14:creationId xmlns:p14="http://schemas.microsoft.com/office/powerpoint/2010/main" val="1609358067"/>
      </p:ext>
    </p:extLst>
  </p:cSld>
  <p:clrMapOvr>
    <a:masterClrMapping/>
  </p:clrMapOvr>
  <mc:AlternateContent xmlns:mc="http://schemas.openxmlformats.org/markup-compatibility/2006" xmlns:p14="http://schemas.microsoft.com/office/powerpoint/2010/main">
    <mc:Choice Requires="p14">
      <p:transition spd="slow" p14:dur="2000" advTm="139653"/>
    </mc:Choice>
    <mc:Fallback xmlns="">
      <p:transition spd="slow" advTm="13965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4"/>
            <a:ext cx="10515600" cy="4792889"/>
          </a:xfrm>
        </p:spPr>
        <p:txBody>
          <a:bodyPr>
            <a:normAutofit/>
          </a:bodyPr>
          <a:lstStyle/>
          <a:p>
            <a:pPr marL="0" indent="0" algn="r">
              <a:lnSpc>
                <a:spcPct val="200000"/>
              </a:lnSpc>
              <a:buNone/>
            </a:pPr>
            <a:r>
              <a:rPr lang="ar-JO" sz="1400" dirty="0">
                <a:solidFill>
                  <a:schemeClr val="accent4"/>
                </a:solidFill>
                <a:latin typeface="Alexandria" pitchFamily="2" charset="-78"/>
                <a:cs typeface="Alexandria" pitchFamily="2" charset="-78"/>
              </a:rPr>
              <a:t>الرأي الأول</a:t>
            </a:r>
            <a:r>
              <a:rPr lang="ar-JO" sz="1400" dirty="0">
                <a:latin typeface="Alexandria" pitchFamily="2" charset="-78"/>
                <a:cs typeface="Alexandria" pitchFamily="2" charset="-78"/>
              </a:rPr>
              <a:t>: يقول أصحابه انه يجب التوقف في التكييف الفقهي لعدم وضوح ماهية النقود الرقمية حيث يتم بحثها عند اتضاح حقيقة </a:t>
            </a:r>
            <a:r>
              <a:rPr lang="ar-JO" sz="1400" dirty="0" smtClean="0">
                <a:latin typeface="Alexandria" pitchFamily="2" charset="-78"/>
                <a:cs typeface="Alexandria" pitchFamily="2" charset="-78"/>
              </a:rPr>
              <a:t>التعامل بها وما </a:t>
            </a:r>
            <a:r>
              <a:rPr lang="ar-JO" sz="1400" dirty="0">
                <a:latin typeface="Alexandria" pitchFamily="2" charset="-78"/>
                <a:cs typeface="Alexandria" pitchFamily="2" charset="-78"/>
              </a:rPr>
              <a:t>يؤول إليه أمرها. وهو رأي مجمع الفقه الإسلامي في جدة وعليه سار بعض الفقهاء .ويلاحظ ان هذا الرأي ظهر في بداية ظهور العملة الافتراضية وحالياً  تفرق أنصاره بين مؤيد للعملة الافتراضية الرقمية ومعارض للتعامل </a:t>
            </a:r>
            <a:r>
              <a:rPr lang="ar-JO" sz="1400" dirty="0" smtClean="0">
                <a:latin typeface="Alexandria" pitchFamily="2" charset="-78"/>
                <a:cs typeface="Alexandria" pitchFamily="2" charset="-78"/>
              </a:rPr>
              <a:t>بها</a:t>
            </a:r>
          </a:p>
          <a:p>
            <a:pPr marL="0" indent="0" algn="r">
              <a:lnSpc>
                <a:spcPct val="200000"/>
              </a:lnSpc>
              <a:buNone/>
            </a:pPr>
            <a:r>
              <a:rPr lang="ar-JO" sz="1400" dirty="0" smtClean="0">
                <a:solidFill>
                  <a:schemeClr val="accent4"/>
                </a:solidFill>
                <a:latin typeface="Alexandria" pitchFamily="2" charset="-78"/>
                <a:cs typeface="Alexandria" pitchFamily="2" charset="-78"/>
              </a:rPr>
              <a:t>الراي الثاني </a:t>
            </a:r>
            <a:r>
              <a:rPr lang="ar-JO" sz="1400" dirty="0" smtClean="0">
                <a:latin typeface="Alexandria" pitchFamily="2" charset="-78"/>
                <a:cs typeface="Alexandria" pitchFamily="2" charset="-78"/>
              </a:rPr>
              <a:t>: يرى </a:t>
            </a:r>
            <a:r>
              <a:rPr lang="ar-JO" sz="1400" dirty="0">
                <a:latin typeface="Alexandria" pitchFamily="2" charset="-78"/>
                <a:cs typeface="Alexandria" pitchFamily="2" charset="-78"/>
              </a:rPr>
              <a:t>أنصار هذا الرأي أن العملة الإفراضية من قبيل النقد </a:t>
            </a:r>
            <a:r>
              <a:rPr lang="ar-JO" sz="1400" dirty="0" smtClean="0">
                <a:latin typeface="Alexandria" pitchFamily="2" charset="-78"/>
                <a:cs typeface="Alexandria" pitchFamily="2" charset="-78"/>
              </a:rPr>
              <a:t> و تأخذ في حكمه الفقهي و بالرغم من اتفاقهم الا انهم اختلفوا في كونها نقد سلعي ام نقد ائتماني،فان المقصود كونها نقدا سلعيا انها نقد لها قيمة في ذاته،كالنقود المعدنية من الذهب و الفضة او النحاس و النقود الورقية المغطاه بالذهب، اي القابلة لاستبدالها بالذهب، و ان المقصود بكونها نقدا ائتمانيا انها نقود لها قيمة له في ذاتها، و انما تستمد قيمتها من اعتماد السلطة الحاكمة و ثقة المتعاملين بها في المجتمع، و هذا الامر يكشفة تطور النقود الذهبية و تحويلها الى نقود ورقية غير مغطاه بالذهب و هي تسمى عملة عند العلماء الذين يفرقوا بين العملة و النقد</a:t>
            </a:r>
          </a:p>
          <a:p>
            <a:pPr marL="0" indent="0" algn="r">
              <a:lnSpc>
                <a:spcPct val="200000"/>
              </a:lnSpc>
              <a:buNone/>
            </a:pPr>
            <a:r>
              <a:rPr lang="ar-JO" sz="1400" dirty="0" smtClean="0">
                <a:latin typeface="Alexandria" pitchFamily="2" charset="-78"/>
                <a:cs typeface="Alexandria" pitchFamily="2" charset="-78"/>
              </a:rPr>
              <a:t>حيث يرون ان النقد هو ما كان له قيمة ذاتية،و العملة هي ما كانت لها قيمة ، و العملة عادة عندهم تستمد قيمتها من اعتبارها من قبيل النقد في حكم القانون و اعتباره، و انصار هذا الرأي يستندون الى نظرة واقعية تستمد قوتها من شواهد تاريخية و اخرى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39528"/>
            <a:ext cx="1837714" cy="1079086"/>
          </a:xfrm>
          <a:prstGeom prst="rect">
            <a:avLst/>
          </a:prstGeom>
        </p:spPr>
      </p:pic>
    </p:spTree>
    <p:extLst>
      <p:ext uri="{BB962C8B-B14F-4D97-AF65-F5344CB8AC3E}">
        <p14:creationId xmlns:p14="http://schemas.microsoft.com/office/powerpoint/2010/main" val="2285030486"/>
      </p:ext>
    </p:extLst>
  </p:cSld>
  <p:clrMapOvr>
    <a:masterClrMapping/>
  </p:clrMapOvr>
  <mc:AlternateContent xmlns:mc="http://schemas.openxmlformats.org/markup-compatibility/2006" xmlns:p14="http://schemas.microsoft.com/office/powerpoint/2010/main">
    <mc:Choice Requires="p14">
      <p:transition spd="slow" p14:dur="2000" advTm="149147"/>
    </mc:Choice>
    <mc:Fallback xmlns="">
      <p:transition spd="slow" advTm="14914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893830"/>
          </a:xfrm>
        </p:spPr>
        <p:txBody>
          <a:bodyPr>
            <a:normAutofit/>
          </a:bodyPr>
          <a:lstStyle/>
          <a:p>
            <a:pPr marL="0" indent="0" algn="r">
              <a:lnSpc>
                <a:spcPct val="200000"/>
              </a:lnSpc>
              <a:buNone/>
            </a:pPr>
            <a:r>
              <a:rPr lang="ar-JO" sz="1400" dirty="0" smtClean="0">
                <a:latin typeface="Alexandria" pitchFamily="2" charset="-78"/>
                <a:cs typeface="Alexandria" pitchFamily="2" charset="-78"/>
              </a:rPr>
              <a:t>اصطلاحية فقهية، ففي النظرة التاريخية يرون ان القران الكريم استعمل ذكر نقودا مختلفة كالقنطار و الدرهم و الورق اي الفضة ،فلا مانع ان يستخدم المعاصرون العملات الرقمية كتطور طبيعي للانسانية و التطور العمراني في العالم، و تكون اباحة المستجد وفقا لقواعد العرف كواحد من مصادر التشريع الاسلامي لذا يرون ان تاريخ النقود و تطورها في الفقه الاسلامي يقوم باستخدام الانسان للعديد من صور النقود و العملات المستحدثة الي بدات غريبة اول الامر و من ثم تكييفها و العمل بها وفق ضوابط فقهية محددة مثل النقود الذهبية و الفضية و من ثم النقود السليمة و النقود الورقة و النقود القانونية الحالية، يقول الحنفية ( ان الثمن غير مقصود بل وسيلة و المقصود هو الانتفاع بالاثمان لا الاثمان) و يرى ابن تيمية ان الدرهم و الدينار ليس لهما حد طبعي يستمد مبتداه او منتهاه بذاته او يستمده من نص شرعي بل ان مرجعهما يكون للعادة و ما اصطلح عليه الناس و ذلك لانهما في الاصل لا يتعلق المقصود بهما من ذاتيهما، بل الغرض ان يكونا معيارا لما يتعامل به الناس لذا كان الدرهم و الدينار من الحوادث المقدرة بالامور الطبيعية او الشرعية و الوسيلة المحضة التي لا يتعلق بها غرض لا بمادتها ولا بصورها</a:t>
            </a: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23035" y="139528"/>
            <a:ext cx="1844311" cy="1079086"/>
          </a:xfrm>
          <a:prstGeom prst="rect">
            <a:avLst/>
          </a:prstGeom>
        </p:spPr>
      </p:pic>
    </p:spTree>
    <p:extLst>
      <p:ext uri="{BB962C8B-B14F-4D97-AF65-F5344CB8AC3E}">
        <p14:creationId xmlns:p14="http://schemas.microsoft.com/office/powerpoint/2010/main" val="3456679663"/>
      </p:ext>
    </p:extLst>
  </p:cSld>
  <p:clrMapOvr>
    <a:masterClrMapping/>
  </p:clrMapOvr>
  <mc:AlternateContent xmlns:mc="http://schemas.openxmlformats.org/markup-compatibility/2006" xmlns:p14="http://schemas.microsoft.com/office/powerpoint/2010/main">
    <mc:Choice Requires="p14">
      <p:transition spd="slow" p14:dur="2000" advTm="131616"/>
    </mc:Choice>
    <mc:Fallback xmlns="">
      <p:transition spd="slow" advTm="13161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dirty="0">
              <a:solidFill>
                <a:srgbClr val="00B0F0"/>
              </a:solidFill>
            </a:endParaRPr>
          </a:p>
        </p:txBody>
      </p:sp>
      <p:sp>
        <p:nvSpPr>
          <p:cNvPr id="3" name="Content Placeholder 2"/>
          <p:cNvSpPr>
            <a:spLocks noGrp="1"/>
          </p:cNvSpPr>
          <p:nvPr>
            <p:ph idx="1"/>
          </p:nvPr>
        </p:nvSpPr>
        <p:spPr>
          <a:xfrm>
            <a:off x="838200" y="1825625"/>
            <a:ext cx="10515600" cy="4705804"/>
          </a:xfrm>
        </p:spPr>
        <p:txBody>
          <a:bodyPr>
            <a:noAutofit/>
          </a:bodyPr>
          <a:lstStyle/>
          <a:p>
            <a:pPr marL="0" indent="0" algn="r">
              <a:lnSpc>
                <a:spcPct val="200000"/>
              </a:lnSpc>
              <a:buNone/>
            </a:pPr>
            <a:r>
              <a:rPr lang="ar-JO" sz="1400" dirty="0">
                <a:solidFill>
                  <a:schemeClr val="accent4"/>
                </a:solidFill>
                <a:latin typeface="Alexandria" pitchFamily="2" charset="-78"/>
                <a:cs typeface="Alexandria" pitchFamily="2" charset="-78"/>
              </a:rPr>
              <a:t>والرأي الثالث: </a:t>
            </a:r>
            <a:r>
              <a:rPr lang="ar-JO" sz="1400" dirty="0">
                <a:latin typeface="Alexandria" pitchFamily="2" charset="-78"/>
                <a:cs typeface="Alexandria" pitchFamily="2" charset="-78"/>
              </a:rPr>
              <a:t>رأي النافين لنقدية العملات الافتراضية والرقمية المشفرة. فهؤلاء اكتفوا بنفي نقديتها، ولم يقترحوا تكييفاً فقهياً للنقود الرقمية واليه ذهب أكثر المعاصرين، وأكثر هيئات الفتوى في العالم الإسلامي مثل </a:t>
            </a:r>
            <a:r>
              <a:rPr lang="ar-JO" sz="1400" dirty="0" smtClean="0">
                <a:latin typeface="Alexandria" pitchFamily="2" charset="-78"/>
                <a:cs typeface="Alexandria" pitchFamily="2" charset="-78"/>
              </a:rPr>
              <a:t> رئاسة الشؤون الدينية في تركيا و داء الافتاء الامصرية، و قطاع الافتاء في الكويت،و بعض اعضاء هيئة كبار العلماء في السعودية، و دار الافتاء في ليبيا و دار الافتاء الفلسطينية،و المركز الرسمي للافتاء بالهيئة العامة للشؤون الاسلامية و الاوقاف في دولة الامارات، و اما بعضهم فقد نفى كون النقود الرقمية من النقود التي تجوز فقها، ثم توصل بعضهم الى تكييف فقهي بان النقود الافتراضية هي سلعة من السلع لا سيما في الدول التي لم تعترف بالنقود الافتراضية في حكم النقد و انها عرض من عروض التجارة ،و ليست بفلوس او عملة، اما الدول التي اعترفت بها فتكون عملة مستقلة كباقي العملات و تاخذ حكم الذهب و الفضة في الصرف و الربا و وجوب الزكاة،كما ذكر بعض العلماء ان من اسباب نفي السلعية عن البيتكوين على سبيل المثال: انه ليست له قيمة في ذاته اذ ليست قيمته الا قيمة تبادلية، بسبب انه وسيط في تبادل السلع و الخدمات فهو كسائر النقود الائتمانية المعاصرة و كيفها بعضهم بانها منفعة من المنافع.</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52948" y="0"/>
            <a:ext cx="1782296" cy="1079086"/>
          </a:xfrm>
          <a:prstGeom prst="rect">
            <a:avLst/>
          </a:prstGeom>
        </p:spPr>
      </p:pic>
    </p:spTree>
    <p:extLst>
      <p:ext uri="{BB962C8B-B14F-4D97-AF65-F5344CB8AC3E}">
        <p14:creationId xmlns:p14="http://schemas.microsoft.com/office/powerpoint/2010/main" val="1905928036"/>
      </p:ext>
    </p:extLst>
  </p:cSld>
  <p:clrMapOvr>
    <a:masterClrMapping/>
  </p:clrMapOvr>
  <mc:AlternateContent xmlns:mc="http://schemas.openxmlformats.org/markup-compatibility/2006" xmlns:p14="http://schemas.microsoft.com/office/powerpoint/2010/main">
    <mc:Choice Requires="p14">
      <p:transition spd="slow" p14:dur="2000" advTm="129663"/>
    </mc:Choice>
    <mc:Fallback xmlns="">
      <p:transition spd="slow" advTm="12966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dirty="0">
              <a:solidFill>
                <a:srgbClr val="00B0F0"/>
              </a:solidFill>
            </a:endParaRPr>
          </a:p>
        </p:txBody>
      </p:sp>
      <p:sp>
        <p:nvSpPr>
          <p:cNvPr id="3" name="Content Placeholder 2"/>
          <p:cNvSpPr>
            <a:spLocks noGrp="1"/>
          </p:cNvSpPr>
          <p:nvPr>
            <p:ph idx="1"/>
          </p:nvPr>
        </p:nvSpPr>
        <p:spPr/>
        <p:txBody>
          <a:bodyPr>
            <a:normAutofit/>
          </a:bodyPr>
          <a:lstStyle/>
          <a:p>
            <a:pPr marL="0" indent="0" algn="r">
              <a:lnSpc>
                <a:spcPct val="200000"/>
              </a:lnSpc>
              <a:buNone/>
            </a:pPr>
            <a:r>
              <a:rPr lang="ar-JO" sz="1400" dirty="0" smtClean="0">
                <a:latin typeface="Alexandria" pitchFamily="2" charset="-78"/>
                <a:cs typeface="Alexandria" pitchFamily="2" charset="-78"/>
              </a:rPr>
              <a:t>و كييف بعض الفقهاء المسلمين المعاصرين ان العملة الرقمية حق مالي، و كيفها بعضهم بأنها اصل رقمي و يرى اخرون بانها اصل مالي، و الخلاصة فمن اقوال الفقهاء المعاصرين ان تكييف العملة الافتراضية في الفقه الاسلامي قد انحصرت عندهم على ستة اراء:</a:t>
            </a:r>
          </a:p>
          <a:p>
            <a:pPr marL="0" indent="0" algn="r">
              <a:lnSpc>
                <a:spcPct val="200000"/>
              </a:lnSpc>
              <a:buNone/>
            </a:pPr>
            <a:r>
              <a:rPr lang="ar-JO" sz="1400" dirty="0" smtClean="0">
                <a:latin typeface="Alexandria" pitchFamily="2" charset="-78"/>
                <a:cs typeface="Alexandria" pitchFamily="2" charset="-78"/>
              </a:rPr>
              <a:t>الاول: ان النقود الرقمية هي نقد من النقود سواء كان نقد سلعيا كان ام ائتمانيا</a:t>
            </a:r>
          </a:p>
          <a:p>
            <a:pPr marL="0" indent="0" algn="r">
              <a:lnSpc>
                <a:spcPct val="200000"/>
              </a:lnSpc>
              <a:buNone/>
            </a:pPr>
            <a:r>
              <a:rPr lang="ar-JO" sz="1400" dirty="0" smtClean="0">
                <a:latin typeface="Alexandria" pitchFamily="2" charset="-78"/>
                <a:cs typeface="Alexandria" pitchFamily="2" charset="-78"/>
              </a:rPr>
              <a:t>الثاني: انها سلعة من السلع التي تباع و تشترى</a:t>
            </a:r>
          </a:p>
          <a:p>
            <a:pPr marL="0" indent="0" algn="r">
              <a:lnSpc>
                <a:spcPct val="200000"/>
              </a:lnSpc>
              <a:buNone/>
            </a:pPr>
            <a:r>
              <a:rPr lang="ar-JO" sz="1400" dirty="0" smtClean="0">
                <a:latin typeface="Alexandria" pitchFamily="2" charset="-78"/>
                <a:cs typeface="Alexandria" pitchFamily="2" charset="-78"/>
              </a:rPr>
              <a:t>ثالثا: تكييف البعض للعملة الافتراضية انها لا تعدو ان تكون منفعة من المنافع</a:t>
            </a:r>
          </a:p>
          <a:p>
            <a:pPr marL="0" indent="0" algn="r">
              <a:lnSpc>
                <a:spcPct val="200000"/>
              </a:lnSpc>
              <a:buNone/>
            </a:pPr>
            <a:r>
              <a:rPr lang="ar-JO" sz="1400" dirty="0" smtClean="0">
                <a:latin typeface="Alexandria" pitchFamily="2" charset="-78"/>
                <a:cs typeface="Alexandria" pitchFamily="2" charset="-78"/>
              </a:rPr>
              <a:t>رابعا: ان العملة الافتراضية هي حق مالي</a:t>
            </a:r>
          </a:p>
          <a:p>
            <a:pPr marL="0" indent="0" algn="r">
              <a:lnSpc>
                <a:spcPct val="200000"/>
              </a:lnSpc>
              <a:buNone/>
            </a:pPr>
            <a:r>
              <a:rPr lang="ar-JO" sz="1400" dirty="0" smtClean="0">
                <a:latin typeface="Alexandria" pitchFamily="2" charset="-78"/>
                <a:cs typeface="Alexandria" pitchFamily="2" charset="-78"/>
              </a:rPr>
              <a:t>خامسا: ان العملات الافتراضية هي اصل رقمي</a:t>
            </a:r>
          </a:p>
          <a:p>
            <a:pPr marL="0" indent="0" algn="r">
              <a:lnSpc>
                <a:spcPct val="200000"/>
              </a:lnSpc>
              <a:buNone/>
            </a:pPr>
            <a:r>
              <a:rPr lang="ar-JO" sz="1400" dirty="0" smtClean="0">
                <a:latin typeface="Alexandria" pitchFamily="2" charset="-78"/>
                <a:cs typeface="Alexandria" pitchFamily="2" charset="-78"/>
              </a:rPr>
              <a:t>سادسا: ان العملة الرقمية تعتبر اصل مالي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39528"/>
            <a:ext cx="1778997" cy="1079086"/>
          </a:xfrm>
          <a:prstGeom prst="rect">
            <a:avLst/>
          </a:prstGeom>
        </p:spPr>
      </p:pic>
    </p:spTree>
    <p:extLst>
      <p:ext uri="{BB962C8B-B14F-4D97-AF65-F5344CB8AC3E}">
        <p14:creationId xmlns:p14="http://schemas.microsoft.com/office/powerpoint/2010/main" val="4017034390"/>
      </p:ext>
    </p:extLst>
  </p:cSld>
  <p:clrMapOvr>
    <a:masterClrMapping/>
  </p:clrMapOvr>
  <mc:AlternateContent xmlns:mc="http://schemas.openxmlformats.org/markup-compatibility/2006" xmlns:p14="http://schemas.microsoft.com/office/powerpoint/2010/main">
    <mc:Choice Requires="p14">
      <p:transition spd="slow" p14:dur="2000" advTm="91142"/>
    </mc:Choice>
    <mc:Fallback xmlns="">
      <p:transition spd="slow" advTm="9114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493487" y="1690688"/>
            <a:ext cx="11030856" cy="5167312"/>
          </a:xfrm>
        </p:spPr>
        <p:txBody>
          <a:bodyPr>
            <a:normAutofit/>
          </a:bodyPr>
          <a:lstStyle/>
          <a:p>
            <a:pPr marL="0" indent="0" algn="r">
              <a:lnSpc>
                <a:spcPct val="200000"/>
              </a:lnSpc>
              <a:buNone/>
            </a:pPr>
            <a:r>
              <a:rPr lang="ar-JO" sz="1400" dirty="0" smtClean="0">
                <a:latin typeface="Alexandria" pitchFamily="2" charset="-78"/>
                <a:cs typeface="Alexandria" pitchFamily="2" charset="-78"/>
              </a:rPr>
              <a:t>و بالرغم من اختلاف الفقهاء في العالم الاسلامي حول التكييف الشرعي لطبيعة البيتكوين و النقود الرقمية المختلفة الا ان الحاجة ملحة للتعامل الرقمي المالي،لإا انهم متفقون على اهمية اصداء وظيفة النقود، اذ المصلحة تقتضي ان تكون سلطة اصدار النقود بوجه عام بيد ولي الامر خوفا من الفوضى و تسرع الناس في اصدارها، فينتج عن ذلك كثرة المعروض من العملة فتتضخم</a:t>
            </a:r>
          </a:p>
          <a:p>
            <a:pPr marL="0" indent="0" algn="r">
              <a:lnSpc>
                <a:spcPct val="200000"/>
              </a:lnSpc>
              <a:buNone/>
            </a:pPr>
            <a:r>
              <a:rPr lang="ar-JO" sz="1400" dirty="0" smtClean="0">
                <a:latin typeface="Alexandria" pitchFamily="2" charset="-78"/>
                <a:cs typeface="Alexandria" pitchFamily="2" charset="-78"/>
              </a:rPr>
              <a:t>يقول ابن تيمية ( و ينبغي للسلطان ان يضرب لهم فلوسا تكون بقيمة العدل في معاملاتهم من غير ظلم لهم، كما ان اختصاص الدولة بالسلطة النقدية و اصدار النقد يجعل النقود تاخذ القبول العام، فيحصل التعرف عليها كوسيط للنقد و التبادل بين الناس حسب العرف الغالب، و هو ضابط قرره الفقهاء في اعتبار العملة و حمايتها من التزييف و الاعتداء عليها</a:t>
            </a:r>
          </a:p>
          <a:p>
            <a:pPr marL="0" indent="0" algn="r">
              <a:lnSpc>
                <a:spcPct val="200000"/>
              </a:lnSpc>
              <a:buNone/>
            </a:pPr>
            <a:r>
              <a:rPr lang="ar-JO" sz="1400" dirty="0" smtClean="0">
                <a:latin typeface="Alexandria" pitchFamily="2" charset="-78"/>
                <a:cs typeface="Alexandria" pitchFamily="2" charset="-78"/>
              </a:rPr>
              <a:t>لذلك فإن دولة الامارات العربية المتحدة لها نفس المشكلات الكبيرة و الكثيرة </a:t>
            </a:r>
            <a:r>
              <a:rPr lang="ar-JO" sz="1400" smtClean="0">
                <a:latin typeface="Alexandria" pitchFamily="2" charset="-78"/>
                <a:cs typeface="Alexandria" pitchFamily="2" charset="-78"/>
              </a:rPr>
              <a:t>التى تواجه </a:t>
            </a:r>
            <a:r>
              <a:rPr lang="ar-JO" sz="1400" dirty="0" smtClean="0">
                <a:latin typeface="Alexandria" pitchFamily="2" charset="-78"/>
                <a:cs typeface="Alexandria" pitchFamily="2" charset="-78"/>
              </a:rPr>
              <a:t>تكييف العملات الرقمية في العالم الاسلامي بوجه خاص حيث تكاد تنعدم التشريعات و القوتنين الناظمة لها و المؤكد ان اذ بوجود التشريع ستزول الكثير من عيوب و مخاطر العملات الرقمية مثل ضمان قيمة تلك العملات و طرق التشريع الوطني و الدولي يحمي ذلك تلك النقود يوفر لها الضمانات الحمائية القانونية و القضائية الكافية في اي زمان ومكان و وقتها ستكون العملة الافتراضية غير مجهولة المصدر و لها ضامن لقيمتها ولا تنطوي على النصب و الاحتيال و المضاربات و المخادعات</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3"/>
          <a:stretch>
            <a:fillRect/>
          </a:stretch>
        </p:blipFill>
        <p:spPr>
          <a:xfrm>
            <a:off x="0" y="139528"/>
            <a:ext cx="1801091" cy="1079086"/>
          </a:xfrm>
          <a:prstGeom prst="rect">
            <a:avLst/>
          </a:prstGeom>
        </p:spPr>
      </p:pic>
    </p:spTree>
    <p:extLst>
      <p:ext uri="{BB962C8B-B14F-4D97-AF65-F5344CB8AC3E}">
        <p14:creationId xmlns:p14="http://schemas.microsoft.com/office/powerpoint/2010/main" val="3111562238"/>
      </p:ext>
    </p:extLst>
  </p:cSld>
  <p:clrMapOvr>
    <a:masterClrMapping/>
  </p:clrMapOvr>
  <mc:AlternateContent xmlns:mc="http://schemas.openxmlformats.org/markup-compatibility/2006" xmlns:p14="http://schemas.microsoft.com/office/powerpoint/2010/main">
    <mc:Choice Requires="p14">
      <p:transition spd="slow" p14:dur="2000" advTm="150085"/>
    </mc:Choice>
    <mc:Fallback xmlns="">
      <p:transition spd="slow" advTm="15008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825624"/>
            <a:ext cx="10515600" cy="5032375"/>
          </a:xfrm>
        </p:spPr>
        <p:txBody>
          <a:bodyPr>
            <a:normAutofit/>
          </a:bodyPr>
          <a:lstStyle/>
          <a:p>
            <a:pPr marL="0" indent="0" algn="ctr">
              <a:lnSpc>
                <a:spcPct val="200000"/>
              </a:lnSpc>
              <a:buNone/>
            </a:pPr>
            <a:r>
              <a:rPr lang="ar-JO" sz="1600" dirty="0" smtClean="0">
                <a:solidFill>
                  <a:schemeClr val="accent4"/>
                </a:solidFill>
                <a:latin typeface="Alexandria" pitchFamily="2" charset="-78"/>
                <a:cs typeface="Alexandria" pitchFamily="2" charset="-78"/>
              </a:rPr>
              <a:t>اجتهاد المشرع الاماراتي في تقنين التعامل بالعملات الإفتراضية</a:t>
            </a:r>
          </a:p>
          <a:p>
            <a:pPr marL="0" indent="0" algn="r">
              <a:lnSpc>
                <a:spcPct val="200000"/>
              </a:lnSpc>
              <a:buNone/>
            </a:pPr>
            <a:r>
              <a:rPr lang="ar-JO" sz="1400" dirty="0">
                <a:latin typeface="Alexandria" pitchFamily="2" charset="-78"/>
                <a:cs typeface="Alexandria" pitchFamily="2" charset="-78"/>
              </a:rPr>
              <a:t>في ظل الحاجة للتشريع في دولة الامارات العربية المتحدة؛ نوهت بعض الدراسات الى أن التحول التقني سينعكس في تهيئة </a:t>
            </a:r>
            <a:r>
              <a:rPr lang="ar-JO" sz="1400" dirty="0" smtClean="0">
                <a:latin typeface="Alexandria" pitchFamily="2" charset="-78"/>
                <a:cs typeface="Alexandria" pitchFamily="2" charset="-78"/>
              </a:rPr>
              <a:t>و ترقية </a:t>
            </a:r>
            <a:r>
              <a:rPr lang="ar-JO" sz="1400" dirty="0">
                <a:latin typeface="Alexandria" pitchFamily="2" charset="-78"/>
                <a:cs typeface="Alexandria" pitchFamily="2" charset="-78"/>
              </a:rPr>
              <a:t>البيئة التحتية الفنية الرقمية والقانونية كما تناولت بعض دراسات صندوق النقد العربي تطورات </a:t>
            </a:r>
            <a:r>
              <a:rPr lang="ar-JO" sz="1400" dirty="0" smtClean="0">
                <a:latin typeface="Alexandria" pitchFamily="2" charset="-78"/>
                <a:cs typeface="Alexandria" pitchFamily="2" charset="-78"/>
              </a:rPr>
              <a:t>التقنية </a:t>
            </a:r>
            <a:r>
              <a:rPr lang="ar-JO" sz="1400" dirty="0">
                <a:latin typeface="Alexandria" pitchFamily="2" charset="-78"/>
                <a:cs typeface="Alexandria" pitchFamily="2" charset="-78"/>
              </a:rPr>
              <a:t>المالية وأثرها في الشمول المالي في العديد من البلاد، وأشارت إلى أنه حسب التقديرات الدولية يساهم الشمول الرقمي في نفاذ </a:t>
            </a:r>
            <a:r>
              <a:rPr lang="ar-JO" sz="1400" dirty="0" smtClean="0">
                <a:latin typeface="Alexandria" pitchFamily="2" charset="-78"/>
                <a:cs typeface="Alexandria" pitchFamily="2" charset="-78"/>
              </a:rPr>
              <a:t>7.1  </a:t>
            </a:r>
            <a:r>
              <a:rPr lang="ar-JO" sz="1400" dirty="0">
                <a:latin typeface="Alexandria" pitchFamily="2" charset="-78"/>
                <a:cs typeface="Alexandria" pitchFamily="2" charset="-78"/>
              </a:rPr>
              <a:t>مليار شخص إلى الخدمات المالية الرقمية ويساهم فى تحقيق أهداف التنمية </a:t>
            </a:r>
            <a:r>
              <a:rPr lang="ar-JO" sz="1400" dirty="0" smtClean="0">
                <a:latin typeface="Alexandria" pitchFamily="2" charset="-78"/>
                <a:cs typeface="Alexandria" pitchFamily="2" charset="-78"/>
              </a:rPr>
              <a:t>المستدامة</a:t>
            </a:r>
          </a:p>
          <a:p>
            <a:pPr marL="0" indent="0" algn="r">
              <a:lnSpc>
                <a:spcPct val="200000"/>
              </a:lnSpc>
              <a:buNone/>
            </a:pPr>
            <a:r>
              <a:rPr lang="ar-JO" sz="1400" dirty="0">
                <a:latin typeface="Alexandria" pitchFamily="2" charset="-78"/>
                <a:cs typeface="Alexandria" pitchFamily="2" charset="-78"/>
              </a:rPr>
              <a:t> امأ على هذا الصعيد قامت دولة الإمارات العربية المتحدة بوضع استراتيجية الحكومة الرقمية لدولة الإمارات- 2025 </a:t>
            </a:r>
            <a:r>
              <a:rPr lang="ar-JO" sz="1400" dirty="0" smtClean="0">
                <a:latin typeface="Alexandria" pitchFamily="2" charset="-78"/>
                <a:cs typeface="Alexandria" pitchFamily="2" charset="-78"/>
              </a:rPr>
              <a:t> تقوم على اهداف رئيسية تسعى في مجملها الى التزام الدولة باستخدام التكنولوجيا المالية في كافة استراتيجيات الحكومة و لاجل ذلك قامت الدولة و الحكومات المحلية في كل الامارات السبع بتوفير البنية التحتية الرقمية ذات الامكانات العالمية فضلا عن قيام الدولة بمتطلبات التنمية البشرية الداعمة لرفع قدرات و مهارات العاملين مع تطور التشريعات الضامنة لتحقيق التحول الرقمي ذك الكفاءة العالية في العمل الحكومي بوجه يضمن تحقيق اهداف التنمية المستدامة 2030</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884598" cy="1249382"/>
          </a:xfrm>
          <a:prstGeom prst="rect">
            <a:avLst/>
          </a:prstGeom>
        </p:spPr>
      </p:pic>
    </p:spTree>
    <p:extLst>
      <p:ext uri="{BB962C8B-B14F-4D97-AF65-F5344CB8AC3E}">
        <p14:creationId xmlns:p14="http://schemas.microsoft.com/office/powerpoint/2010/main" val="4005890572"/>
      </p:ext>
    </p:extLst>
  </p:cSld>
  <p:clrMapOvr>
    <a:masterClrMapping/>
  </p:clrMapOvr>
  <mc:AlternateContent xmlns:mc="http://schemas.openxmlformats.org/markup-compatibility/2006" xmlns:p14="http://schemas.microsoft.com/office/powerpoint/2010/main">
    <mc:Choice Requires="p14">
      <p:transition spd="slow" p14:dur="2000" advTm="132211"/>
    </mc:Choice>
    <mc:Fallback xmlns="">
      <p:transition spd="slow" advTm="13221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939636" cy="1288473"/>
          </a:xfrm>
          <a:prstGeom prst="rect">
            <a:avLst/>
          </a:prstGeom>
        </p:spPr>
      </p:pic>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796848"/>
          </a:xfrm>
        </p:spPr>
        <p:txBody>
          <a:bodyPr>
            <a:normAutofit/>
          </a:bodyPr>
          <a:lstStyle/>
          <a:p>
            <a:pPr marL="0" indent="0" algn="r">
              <a:lnSpc>
                <a:spcPct val="200000"/>
              </a:lnSpc>
              <a:buNone/>
            </a:pPr>
            <a:r>
              <a:rPr lang="ar-JO" sz="1400" dirty="0">
                <a:latin typeface="Alexandria" pitchFamily="2" charset="-78"/>
                <a:cs typeface="Alexandria" pitchFamily="2" charset="-78"/>
              </a:rPr>
              <a:t>الجدير بالذكر ان الاستراتيجية الوطنية للحكومة الرقمية لدولة الإمارات العربية المتحدة تنسجم مع أعمال الحكومة الاتحادية وحكومات الإمارات السبع </a:t>
            </a:r>
            <a:r>
              <a:rPr lang="ar-JO" sz="1400" dirty="0" smtClean="0">
                <a:latin typeface="Alexandria" pitchFamily="2" charset="-78"/>
                <a:cs typeface="Alexandria" pitchFamily="2" charset="-78"/>
              </a:rPr>
              <a:t>و لأجل </a:t>
            </a:r>
            <a:r>
              <a:rPr lang="ar-JO" sz="1400" dirty="0">
                <a:latin typeface="Alexandria" pitchFamily="2" charset="-78"/>
                <a:cs typeface="Alexandria" pitchFamily="2" charset="-78"/>
              </a:rPr>
              <a:t>ذلك تم سن العديد من التشريعات والقوانين والنظم والسياسات المتكاملة داخل الدولة نستعرض </a:t>
            </a:r>
            <a:r>
              <a:rPr lang="ar-JO" sz="1400" dirty="0" smtClean="0">
                <a:latin typeface="Alexandria" pitchFamily="2" charset="-78"/>
                <a:cs typeface="Alexandria" pitchFamily="2" charset="-78"/>
              </a:rPr>
              <a:t>مها ما يلي: </a:t>
            </a:r>
          </a:p>
          <a:p>
            <a:pPr marL="0" indent="0" algn="r">
              <a:lnSpc>
                <a:spcPct val="200000"/>
              </a:lnSpc>
              <a:buNone/>
            </a:pPr>
            <a:r>
              <a:rPr lang="ar-JO" sz="1400" dirty="0" smtClean="0">
                <a:latin typeface="Alexandria" pitchFamily="2" charset="-78"/>
                <a:cs typeface="Alexandria" pitchFamily="2" charset="-78"/>
              </a:rPr>
              <a:t>1-اعتمدت </a:t>
            </a:r>
            <a:r>
              <a:rPr lang="ar-JO" sz="1400" dirty="0">
                <a:latin typeface="Alexandria" pitchFamily="2" charset="-78"/>
                <a:cs typeface="Alexandria" pitchFamily="2" charset="-78"/>
              </a:rPr>
              <a:t>الدولة سياسة المنصة الرقمية الموحدة: والتي تحقق عبرها تقديم الخدمات الحكومية مع المتعاملين من خلال منصة رقمية موحدة، وقد تضافرت كل الجهود الحكومية لاقرار اعمال الحكومية الرقمية،على المستوى المحلي والاتحادي، وأدت السياسة </a:t>
            </a:r>
            <a:r>
              <a:rPr lang="ar-JO" sz="1400" dirty="0" smtClean="0">
                <a:latin typeface="Alexandria" pitchFamily="2" charset="-78"/>
                <a:cs typeface="Alexandria" pitchFamily="2" charset="-78"/>
              </a:rPr>
              <a:t>الى رفع الكفاءة و الطاقة التشغيلية </a:t>
            </a:r>
            <a:r>
              <a:rPr lang="ar-JO" sz="1400" dirty="0">
                <a:latin typeface="Alexandria" pitchFamily="2" charset="-78"/>
                <a:cs typeface="Alexandria" pitchFamily="2" charset="-78"/>
              </a:rPr>
              <a:t>في كل البنى التحتية في تقديم الخدمات و </a:t>
            </a:r>
            <a:r>
              <a:rPr lang="ar-JO" sz="1400" dirty="0" smtClean="0">
                <a:latin typeface="Alexandria" pitchFamily="2" charset="-78"/>
                <a:cs typeface="Alexandria" pitchFamily="2" charset="-78"/>
              </a:rPr>
              <a:t>بالفعل </a:t>
            </a:r>
            <a:r>
              <a:rPr lang="ar-JO" sz="1400" dirty="0">
                <a:latin typeface="Alexandria" pitchFamily="2" charset="-78"/>
                <a:cs typeface="Alexandria" pitchFamily="2" charset="-78"/>
              </a:rPr>
              <a:t>ازداد معدل الثقة في استخدام تلك </a:t>
            </a:r>
            <a:r>
              <a:rPr lang="ar-JO" sz="1400" dirty="0" smtClean="0">
                <a:latin typeface="Alexandria" pitchFamily="2" charset="-78"/>
                <a:cs typeface="Alexandria" pitchFamily="2" charset="-78"/>
              </a:rPr>
              <a:t>المنصات من خلال السياسة الوطنية لجودة الحياة الرقمية التي تحققت عبرها وسائل الحماية الرقمية لمواجهة مخاطر التعامل الرقمي كالغش و الخداع و القرصنة و غيرها.</a:t>
            </a:r>
          </a:p>
          <a:p>
            <a:pPr marL="0" indent="0" algn="r">
              <a:lnSpc>
                <a:spcPct val="200000"/>
              </a:lnSpc>
              <a:buNone/>
            </a:pPr>
            <a:r>
              <a:rPr lang="ar-JO" sz="1400" dirty="0">
                <a:latin typeface="Alexandria" pitchFamily="2" charset="-78"/>
                <a:cs typeface="Alexandria" pitchFamily="2" charset="-78"/>
              </a:rPr>
              <a:t>2-وضعت الدولة استراتيجية الامارات لاستشراف المستقبل بهدف وضع انظمة حكومية فاعلة تخطط و تستشرف المستقبل في الجهات الحكومية المختلفة  ووضع الخطط والسياسات بناء على ذلك. وقد كان ثمار ذلك ظهور العديد من الاسترتيحيات ومنها </a:t>
            </a:r>
            <a:r>
              <a:rPr lang="ar-JO" sz="1400" dirty="0" smtClean="0">
                <a:latin typeface="Alexandria" pitchFamily="2" charset="-78"/>
                <a:cs typeface="Alexandria" pitchFamily="2" charset="-78"/>
              </a:rPr>
              <a:t>على سبيل المثال مئوية الامارات لسنة 2017 و كذلك استراتيجية الامارات في الذكاء الاصطناعي و هي استراتيجية استشرافية تستهدف ثورة الذكاء</a:t>
            </a:r>
          </a:p>
        </p:txBody>
      </p:sp>
    </p:spTree>
    <p:extLst>
      <p:ext uri="{BB962C8B-B14F-4D97-AF65-F5344CB8AC3E}">
        <p14:creationId xmlns:p14="http://schemas.microsoft.com/office/powerpoint/2010/main" val="251048464"/>
      </p:ext>
    </p:extLst>
  </p:cSld>
  <p:clrMapOvr>
    <a:masterClrMapping/>
  </p:clrMapOvr>
  <mc:AlternateContent xmlns:mc="http://schemas.openxmlformats.org/markup-compatibility/2006" xmlns:p14="http://schemas.microsoft.com/office/powerpoint/2010/main">
    <mc:Choice Requires="p14">
      <p:transition spd="slow" p14:dur="2000" advTm="136506"/>
    </mc:Choice>
    <mc:Fallback xmlns="">
      <p:transition spd="slow" advTm="13650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dirty="0"/>
          </a:p>
        </p:txBody>
      </p:sp>
      <p:sp>
        <p:nvSpPr>
          <p:cNvPr id="3" name="Content Placeholder 2"/>
          <p:cNvSpPr>
            <a:spLocks noGrp="1"/>
          </p:cNvSpPr>
          <p:nvPr>
            <p:ph idx="1"/>
          </p:nvPr>
        </p:nvSpPr>
        <p:spPr/>
        <p:txBody>
          <a:bodyPr>
            <a:normAutofit/>
          </a:bodyPr>
          <a:lstStyle/>
          <a:p>
            <a:pPr marL="0" indent="0" algn="r">
              <a:lnSpc>
                <a:spcPct val="200000"/>
              </a:lnSpc>
              <a:buNone/>
            </a:pPr>
            <a:r>
              <a:rPr lang="ar-JO" sz="1400" dirty="0">
                <a:latin typeface="Alexandria" pitchFamily="2" charset="-78"/>
                <a:cs typeface="Alexandria" pitchFamily="2" charset="-78"/>
              </a:rPr>
              <a:t>الاصطناعي في كل شؤون الدولة في المستويين المحلي والاتحادي والإقليمي والعالمي ،وعلى صعيد الإمارات المختلفة فقد نشط المشرعين في كل امارة الى وضع الأسس التي تضمن تطور القوانين والتشريعات ذات الصلة بالعمل  الرقمي فقامت امارة أبوظبي بوضع استراتيجية أبوظبي للتحول </a:t>
            </a:r>
            <a:r>
              <a:rPr lang="ar-JO" sz="1400" dirty="0" smtClean="0">
                <a:latin typeface="Alexandria" pitchFamily="2" charset="-78"/>
                <a:cs typeface="Alexandria" pitchFamily="2" charset="-78"/>
              </a:rPr>
              <a:t>الرقمي، ستنهض هذه الاستراتيجية المستقبل الرقمي لامارة ابو ظبي من خلال هيئة ابو ظبي الرقمية حول الخدمات المتكاملة و تعزز نظم الحكومة و الابتكار و تقديم الحلول في كل العمل الحكومي من خلال توظيف البيانات و التقنيات التطبيقية و اقامة النظام الرقمي المتكامل، و قد اعتمدت حكومة ابو ظبي سياسة المرة الواحدة للخدمات الحكومية غير منظومة، و هي منصة رقمية تشكل تطبيق رقمي فعال حقق معدلات عالية من التحول الرقمي بالامارة في كل الاجهزة التنفيذية و القضائية و خلق قاعدة بيانات ضخمة تشترك فيها كل الجهات الحكومية و هو مما يشكل لبنة من لبنات سلاسل البلوك تشين مستقبلا في الامارة و الدولة</a:t>
            </a:r>
          </a:p>
          <a:p>
            <a:pPr marL="0" indent="0" algn="r">
              <a:lnSpc>
                <a:spcPct val="200000"/>
              </a:lnSpc>
              <a:buNone/>
            </a:pPr>
            <a:r>
              <a:rPr lang="ar-JO" sz="1400" dirty="0" smtClean="0">
                <a:latin typeface="Alexandria" pitchFamily="2" charset="-78"/>
                <a:cs typeface="Alexandria" pitchFamily="2" charset="-78"/>
              </a:rPr>
              <a:t>و قامت حكومة عجمان بالتحول الرقمي للخدمات الحكومية في الامارة خلال الخمس سنوات الماضية، و يلاحظ انه لا تختلف رؤية امارة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11306" y="0"/>
            <a:ext cx="1938696" cy="1286367"/>
          </a:xfrm>
          <a:prstGeom prst="rect">
            <a:avLst/>
          </a:prstGeom>
        </p:spPr>
      </p:pic>
    </p:spTree>
    <p:extLst>
      <p:ext uri="{BB962C8B-B14F-4D97-AF65-F5344CB8AC3E}">
        <p14:creationId xmlns:p14="http://schemas.microsoft.com/office/powerpoint/2010/main" val="4145488973"/>
      </p:ext>
    </p:extLst>
  </p:cSld>
  <p:clrMapOvr>
    <a:masterClrMapping/>
  </p:clrMapOvr>
  <mc:AlternateContent xmlns:mc="http://schemas.openxmlformats.org/markup-compatibility/2006" xmlns:p14="http://schemas.microsoft.com/office/powerpoint/2010/main">
    <mc:Choice Requires="p14">
      <p:transition spd="slow" p14:dur="2000" advTm="129154"/>
    </mc:Choice>
    <mc:Fallback xmlns="">
      <p:transition spd="slow" advTm="12915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dirty="0"/>
          </a:p>
        </p:txBody>
      </p:sp>
      <p:sp>
        <p:nvSpPr>
          <p:cNvPr id="3" name="Content Placeholder 2"/>
          <p:cNvSpPr>
            <a:spLocks noGrp="1"/>
          </p:cNvSpPr>
          <p:nvPr>
            <p:ph idx="1"/>
          </p:nvPr>
        </p:nvSpPr>
        <p:spPr/>
        <p:txBody>
          <a:bodyPr>
            <a:normAutofit/>
          </a:bodyPr>
          <a:lstStyle/>
          <a:p>
            <a:pPr marL="0" indent="0" algn="r">
              <a:lnSpc>
                <a:spcPct val="200000"/>
              </a:lnSpc>
              <a:buNone/>
            </a:pPr>
            <a:r>
              <a:rPr lang="ar-JO" sz="1400" dirty="0" smtClean="0">
                <a:latin typeface="Alexandria" pitchFamily="2" charset="-78"/>
                <a:cs typeface="Alexandria" pitchFamily="2" charset="-78"/>
              </a:rPr>
              <a:t>ام القيوين من استراتيجية ابو ظبي و عجمان و بقية الامارات في الدولة حيث تهدف جميعها الى تقديم جودة حياة عالية للمجتمع و الوصول الى ارقى المستويات العالمية في تقديم الخدمات</a:t>
            </a:r>
          </a:p>
          <a:p>
            <a:pPr marL="0" indent="0" algn="r">
              <a:lnSpc>
                <a:spcPct val="200000"/>
              </a:lnSpc>
              <a:buNone/>
            </a:pPr>
            <a:r>
              <a:rPr lang="ar-JO" sz="1400" dirty="0" smtClean="0">
                <a:latin typeface="Alexandria" pitchFamily="2" charset="-78"/>
                <a:cs typeface="Alexandria" pitchFamily="2" charset="-78"/>
              </a:rPr>
              <a:t>3-ان </a:t>
            </a:r>
            <a:r>
              <a:rPr lang="ar-JO" sz="1400" dirty="0">
                <a:latin typeface="Alexandria" pitchFamily="2" charset="-78"/>
                <a:cs typeface="Alexandria" pitchFamily="2" charset="-78"/>
              </a:rPr>
              <a:t>اكبر الجهود التي تكشف رؤية المشرع الإماراتي ورغبته في تقنين العملة الرقمية كان في ابريل 2021 م حينما وضعت دولة الإمارات استراتيجيتها بشأن التعاملات الرقمية البلوك تشين وقد رمت الدولة من خلالها الى ترقية وتطبيق التقنيات الرقمية من خلال منصات بلوك تشين بحلول عام 2021. حيث ألزمت الدولة جميع المتعاملين بتسجيل وتوثيق كل العقود والتعاملات الرقمية ذات الصلة بتقنية  البلوك تشين، وتمت احاطة تلك التطبيقات ببرامج تزيد من مستوى الأمن لتلك البيانات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المستوى الوطني، وتتكامل هذه الاستراتيجة </a:t>
            </a:r>
            <a:r>
              <a:rPr lang="ar-JO" sz="1400" dirty="0" smtClean="0">
                <a:latin typeface="Alexandria" pitchFamily="2" charset="-78"/>
                <a:cs typeface="Alexandria" pitchFamily="2" charset="-78"/>
              </a:rPr>
              <a:t>مع مبادرة دبي الذكية 2021 في تحقيق اقتصاد عالمي تنافسي معزز بالتكنولوجيا المتطورة رقميا يتم تطبيقها من خلال حكومة رقمية متواصلة مع كل العالم</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938696" cy="1286367"/>
          </a:xfrm>
          <a:prstGeom prst="rect">
            <a:avLst/>
          </a:prstGeom>
        </p:spPr>
      </p:pic>
    </p:spTree>
    <p:extLst>
      <p:ext uri="{BB962C8B-B14F-4D97-AF65-F5344CB8AC3E}">
        <p14:creationId xmlns:p14="http://schemas.microsoft.com/office/powerpoint/2010/main" val="1670060357"/>
      </p:ext>
    </p:extLst>
  </p:cSld>
  <p:clrMapOvr>
    <a:masterClrMapping/>
  </p:clrMapOvr>
  <mc:AlternateContent xmlns:mc="http://schemas.openxmlformats.org/markup-compatibility/2006" xmlns:p14="http://schemas.microsoft.com/office/powerpoint/2010/main">
    <mc:Choice Requires="p14">
      <p:transition spd="slow" p14:dur="2000" advTm="132582"/>
    </mc:Choice>
    <mc:Fallback xmlns="">
      <p:transition spd="slow" advTm="132582"/>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p:txBody>
          <a:bodyPr>
            <a:noAutofit/>
          </a:bodyPr>
          <a:lstStyle/>
          <a:p>
            <a:pPr marL="0" indent="0" algn="r">
              <a:lnSpc>
                <a:spcPct val="200000"/>
              </a:lnSpc>
              <a:buNone/>
            </a:pPr>
            <a:r>
              <a:rPr lang="ar-JO" sz="1400" dirty="0">
                <a:latin typeface="Alexandria" pitchFamily="2" charset="-78"/>
                <a:cs typeface="Alexandria" pitchFamily="2" charset="-78"/>
              </a:rPr>
              <a:t>أن غرض المشرع الإماراتي في حكومة دبي هو توفير وتبادل البيانات الرقمية بين الجهات والشركات الحكومية. وهو ما يؤدي لتسهيل الإجراءات وتقليص </a:t>
            </a:r>
            <a:r>
              <a:rPr lang="ar-JO" sz="1400" dirty="0" smtClean="0">
                <a:latin typeface="Alexandria" pitchFamily="2" charset="-78"/>
                <a:cs typeface="Alexandria" pitchFamily="2" charset="-78"/>
              </a:rPr>
              <a:t>الوثائق </a:t>
            </a:r>
            <a:r>
              <a:rPr lang="ar-JO" sz="1400" dirty="0">
                <a:latin typeface="Alexandria" pitchFamily="2" charset="-78"/>
                <a:cs typeface="Alexandria" pitchFamily="2" charset="-78"/>
              </a:rPr>
              <a:t>المطلوبة واستبدالها بسلاسل رقمية من المتعاملين في كل معاملة لاستخدام البيانات الرقمية وتحقيق أعلى درجات الشفافية والأمن والخصوصية. وتعتبر امارة دبي من أوائل الدول التي استهدفت تطبيق التحول الرقمي وتقنيات البلوك تشين في العمل الحكومي في الشرق الأوسط. </a:t>
            </a:r>
            <a:endParaRPr lang="ar-JO" sz="1400" dirty="0" smtClean="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أن </a:t>
            </a:r>
            <a:r>
              <a:rPr lang="ar-JO" sz="1400" dirty="0">
                <a:latin typeface="Alexandria" pitchFamily="2" charset="-78"/>
                <a:cs typeface="Alexandria" pitchFamily="2" charset="-78"/>
              </a:rPr>
              <a:t>دولة الامارات كانت ولاتزال تسير وفق خطط </a:t>
            </a:r>
            <a:r>
              <a:rPr lang="ar-JO" sz="1400" dirty="0" smtClean="0">
                <a:latin typeface="Alexandria" pitchFamily="2" charset="-78"/>
                <a:cs typeface="Alexandria" pitchFamily="2" charset="-78"/>
              </a:rPr>
              <a:t>إستراتيجية، </a:t>
            </a:r>
            <a:r>
              <a:rPr lang="ar-JO" sz="1400" dirty="0">
                <a:latin typeface="Alexandria" pitchFamily="2" charset="-78"/>
                <a:cs typeface="Alexandria" pitchFamily="2" charset="-78"/>
              </a:rPr>
              <a:t>استطاعت من خلالها أن تؤطر لسّن قوانين متطورة قائمة على أسس ودراسات </a:t>
            </a:r>
            <a:r>
              <a:rPr lang="ar-JO" sz="1400" dirty="0" smtClean="0">
                <a:latin typeface="Alexandria" pitchFamily="2" charset="-78"/>
                <a:cs typeface="Alexandria" pitchFamily="2" charset="-78"/>
              </a:rPr>
              <a:t>واضحة و ابرزت في </a:t>
            </a:r>
            <a:r>
              <a:rPr lang="ar-JO" sz="1400" dirty="0">
                <a:latin typeface="Alexandria" pitchFamily="2" charset="-78"/>
                <a:cs typeface="Alexandria" pitchFamily="2" charset="-78"/>
              </a:rPr>
              <a:t>المحصلة العديد من القوانين من بينها على سبيل المثال مرسوم </a:t>
            </a:r>
            <a:r>
              <a:rPr lang="ar-JO" sz="1400" dirty="0" smtClean="0">
                <a:latin typeface="Alexandria" pitchFamily="2" charset="-78"/>
                <a:cs typeface="Alexandria" pitchFamily="2" charset="-78"/>
              </a:rPr>
              <a:t>بقانون اتحادي لسنة 2021 بشأن المعاملات الالكترونية و خدمات الثقة بالاضافة الى قانون الاصول الافتراضية في امارة دبي لسنة 2022  </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773382" cy="1286367"/>
          </a:xfrm>
          <a:prstGeom prst="rect">
            <a:avLst/>
          </a:prstGeom>
        </p:spPr>
      </p:pic>
    </p:spTree>
    <p:extLst>
      <p:ext uri="{BB962C8B-B14F-4D97-AF65-F5344CB8AC3E}">
        <p14:creationId xmlns:p14="http://schemas.microsoft.com/office/powerpoint/2010/main" val="1779340004"/>
      </p:ext>
    </p:extLst>
  </p:cSld>
  <p:clrMapOvr>
    <a:masterClrMapping/>
  </p:clrMapOvr>
  <mc:AlternateContent xmlns:mc="http://schemas.openxmlformats.org/markup-compatibility/2006" xmlns:p14="http://schemas.microsoft.com/office/powerpoint/2010/main">
    <mc:Choice Requires="p14">
      <p:transition spd="slow" p14:dur="2000" advTm="127483"/>
    </mc:Choice>
    <mc:Fallback xmlns="">
      <p:transition spd="slow" advTm="12748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dirty="0"/>
          </a:p>
        </p:txBody>
      </p:sp>
      <p:sp>
        <p:nvSpPr>
          <p:cNvPr id="3" name="Content Placeholder 2"/>
          <p:cNvSpPr>
            <a:spLocks noGrp="1"/>
          </p:cNvSpPr>
          <p:nvPr>
            <p:ph idx="1"/>
          </p:nvPr>
        </p:nvSpPr>
        <p:spPr>
          <a:xfrm>
            <a:off x="838200" y="1825624"/>
            <a:ext cx="10515600" cy="5032375"/>
          </a:xfrm>
        </p:spPr>
        <p:txBody>
          <a:bodyPr>
            <a:noAutofit/>
          </a:bodyPr>
          <a:lstStyle/>
          <a:p>
            <a:pPr marL="0" indent="0" algn="r">
              <a:lnSpc>
                <a:spcPct val="200000"/>
              </a:lnSpc>
              <a:buNone/>
            </a:pPr>
            <a:r>
              <a:rPr lang="ar-JO" sz="1400" dirty="0">
                <a:latin typeface="Alexandria" pitchFamily="2" charset="-78"/>
                <a:cs typeface="Alexandria" pitchFamily="2" charset="-78"/>
              </a:rPr>
              <a:t>قامت دولة الإمارات العربية المتحدة </a:t>
            </a:r>
            <a:r>
              <a:rPr lang="ar-JO" sz="1400" dirty="0" smtClean="0">
                <a:latin typeface="Alexandria" pitchFamily="2" charset="-78"/>
                <a:cs typeface="Alexandria" pitchFamily="2" charset="-78"/>
              </a:rPr>
              <a:t>على المستوى الاتحادي  </a:t>
            </a:r>
            <a:r>
              <a:rPr lang="ar-JO" sz="1400" dirty="0">
                <a:latin typeface="Alexandria" pitchFamily="2" charset="-78"/>
                <a:cs typeface="Alexandria" pitchFamily="2" charset="-78"/>
              </a:rPr>
              <a:t>بسَن تشريعات خاصة للاقتصاد الرقمي ،في </a:t>
            </a:r>
            <a:r>
              <a:rPr lang="ar-JO" sz="1400" dirty="0" smtClean="0">
                <a:latin typeface="Alexandria" pitchFamily="2" charset="-78"/>
                <a:cs typeface="Alexandria" pitchFamily="2" charset="-78"/>
              </a:rPr>
              <a:t>مجال التوثيق الالكتروني  والأمن </a:t>
            </a:r>
            <a:r>
              <a:rPr lang="ar-JO" sz="1400" dirty="0">
                <a:latin typeface="Alexandria" pitchFamily="2" charset="-78"/>
                <a:cs typeface="Alexandria" pitchFamily="2" charset="-78"/>
              </a:rPr>
              <a:t>السيبراني، ومكافحة جرائم تقنية المعلومات، وقوانين الدفع الإلكتروني ومكافحة غسيل الأموال.  </a:t>
            </a:r>
          </a:p>
          <a:p>
            <a:pPr marL="0" indent="0" algn="r">
              <a:lnSpc>
                <a:spcPct val="200000"/>
              </a:lnSpc>
              <a:buNone/>
            </a:pPr>
            <a:r>
              <a:rPr lang="ar-JO" sz="1400" dirty="0">
                <a:latin typeface="Alexandria" pitchFamily="2" charset="-78"/>
                <a:cs typeface="Alexandria" pitchFamily="2" charset="-78"/>
              </a:rPr>
              <a:t>واستكمالا لتلك الجهود فقد صدر في امارة دبي قانون رقم( 4) لسنة 2022 م بشأن تنظيم الأصول الافتراضيّة في إمارة دبي. وهو اول قانون ينظم الأصول الافتراضية في دولة الامارات العربية المتحدة وهو قانون ذو اختصاص محلي يستند على رؤية شرعية تتماشى مع الفقه الإسلامي ترى ان التكييف الفقهي للنقود الرقمية  انها تعبير من قبيل الأصول </a:t>
            </a:r>
            <a:r>
              <a:rPr lang="ar-JO" sz="1400" dirty="0" smtClean="0">
                <a:latin typeface="Alexandria" pitchFamily="2" charset="-78"/>
                <a:cs typeface="Alexandria" pitchFamily="2" charset="-78"/>
              </a:rPr>
              <a:t>المالية </a:t>
            </a:r>
            <a:r>
              <a:rPr lang="ar-JO" sz="1400" dirty="0">
                <a:latin typeface="Alexandria" pitchFamily="2" charset="-78"/>
                <a:cs typeface="Alexandria" pitchFamily="2" charset="-78"/>
              </a:rPr>
              <a:t>الافتراضية، لذا عرَف ذلك القانون الأصل الافتراضي الرقمي انه: (تمثيل رقمي للقيمة التي يُمكِن تداولها رقميّاً أو تحويلها أو استخدامها كأداة للمُبادلة أو الدّفع </a:t>
            </a:r>
            <a:r>
              <a:rPr lang="ar-JO" sz="1400" dirty="0" smtClean="0">
                <a:latin typeface="Alexandria" pitchFamily="2" charset="-78"/>
                <a:cs typeface="Alexandria" pitchFamily="2" charset="-78"/>
              </a:rPr>
              <a:t>او </a:t>
            </a:r>
            <a:r>
              <a:rPr lang="ar-JO" sz="1400" dirty="0">
                <a:latin typeface="Alexandria" pitchFamily="2" charset="-78"/>
                <a:cs typeface="Alexandria" pitchFamily="2" charset="-78"/>
              </a:rPr>
              <a:t>لأغراض الاستثمار، وتشمل </a:t>
            </a:r>
            <a:r>
              <a:rPr lang="ar-JO" sz="1400" dirty="0" smtClean="0">
                <a:latin typeface="Alexandria" pitchFamily="2" charset="-78"/>
                <a:cs typeface="Alexandria" pitchFamily="2" charset="-78"/>
              </a:rPr>
              <a:t>الُّرموز </a:t>
            </a:r>
            <a:r>
              <a:rPr lang="ar-JO" sz="1400" dirty="0">
                <a:latin typeface="Alexandria" pitchFamily="2" charset="-78"/>
                <a:cs typeface="Alexandria" pitchFamily="2" charset="-78"/>
              </a:rPr>
              <a:t>المميّزة الافتراضيّة، وأي تمثيل رقمي لأي قيمة </a:t>
            </a:r>
            <a:r>
              <a:rPr lang="ar-JO" sz="1400" dirty="0" smtClean="0">
                <a:latin typeface="Alexandria" pitchFamily="2" charset="-78"/>
                <a:cs typeface="Alexandria" pitchFamily="2" charset="-78"/>
              </a:rPr>
              <a:t>اخرى تحددها السلطة في هذا الشان،</a:t>
            </a:r>
          </a:p>
          <a:p>
            <a:pPr marL="0" indent="0" algn="r">
              <a:lnSpc>
                <a:spcPct val="200000"/>
              </a:lnSpc>
              <a:buNone/>
            </a:pPr>
            <a:r>
              <a:rPr lang="ar-JO" sz="1400" dirty="0">
                <a:latin typeface="Alexandria" pitchFamily="2" charset="-78"/>
                <a:cs typeface="Alexandria" pitchFamily="2" charset="-78"/>
              </a:rPr>
              <a:t>ان هذا التعريف هو بمثابة التشريع الوُاضح الحاسم في دولة الإمارات العربية المتحدة الذي ينظم ويعترف بالعملات الافتراضية وقد استند فيه المشرع الإماراتي للاتجاه الفقهي الذي قال به أصحاب الرأي الثالث من فقهاء المسلمين المعاصرين باعتبار ان العملة الافتراضية هي ليست نوعاً من أنواع النقود وانما هي أصل من الأصول المالية التي لها قيمة رقمية وفق شروط محددة كشف عنها قانون رقم ( 4) لسنة 2022 م بشأن تنظيم الأصول الافتراضيّة في إمارة دبي</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
            <a:ext cx="1938696" cy="1108364"/>
          </a:xfrm>
          <a:prstGeom prst="rect">
            <a:avLst/>
          </a:prstGeom>
        </p:spPr>
      </p:pic>
    </p:spTree>
    <p:extLst>
      <p:ext uri="{BB962C8B-B14F-4D97-AF65-F5344CB8AC3E}">
        <p14:creationId xmlns:p14="http://schemas.microsoft.com/office/powerpoint/2010/main" val="1923067477"/>
      </p:ext>
    </p:extLst>
  </p:cSld>
  <p:clrMapOvr>
    <a:masterClrMapping/>
  </p:clrMapOvr>
  <mc:AlternateContent xmlns:mc="http://schemas.openxmlformats.org/markup-compatibility/2006" xmlns:p14="http://schemas.microsoft.com/office/powerpoint/2010/main">
    <mc:Choice Requires="p14">
      <p:transition spd="slow" p14:dur="2000" advTm="157263"/>
    </mc:Choice>
    <mc:Fallback xmlns="">
      <p:transition spd="slow" advTm="157263"/>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dirty="0"/>
          </a:p>
        </p:txBody>
      </p:sp>
      <p:sp>
        <p:nvSpPr>
          <p:cNvPr id="3" name="Content Placeholder 2"/>
          <p:cNvSpPr>
            <a:spLocks noGrp="1"/>
          </p:cNvSpPr>
          <p:nvPr>
            <p:ph idx="1"/>
          </p:nvPr>
        </p:nvSpPr>
        <p:spPr>
          <a:xfrm>
            <a:off x="838200" y="1444211"/>
            <a:ext cx="10515600" cy="5413789"/>
          </a:xfrm>
        </p:spPr>
        <p:txBody>
          <a:bodyPr>
            <a:noAutofit/>
          </a:bodyPr>
          <a:lstStyle/>
          <a:p>
            <a:pPr marL="0" indent="0" algn="r">
              <a:lnSpc>
                <a:spcPct val="200000"/>
              </a:lnSpc>
              <a:buNone/>
            </a:pPr>
            <a:r>
              <a:rPr lang="ar-JO" sz="1400" dirty="0">
                <a:solidFill>
                  <a:srgbClr val="000000"/>
                </a:solidFill>
                <a:latin typeface="Alexandria" pitchFamily="2" charset="-78"/>
                <a:cs typeface="Alexandria" pitchFamily="2" charset="-78"/>
              </a:rPr>
              <a:t>الجدير بالذكر ان المشرع في امارة دبي حصر سريان تطبيق ذلك القانون مكانياً في حدود امارة دبي حيث صدر القانون في دبي بتاريخ 28 فبراير 2022م ويعمل به من تاريخ صدوره وفقا لنص المادة 3 و للمادة 28 وتسري احكامه على خدمات الأصول الافتراضيّة التي يتم تقديمها في كافّة أنحاء الإمارة بما في ذلك المناطق التجارية الحُرّة، ولكنه استثنى مركز دبي المالي العالمي من هذا القانون . وفق فلسفة التشريع الاتحادي الإماراتي الذي يعطي كل امارة الحق في اصدار التشريعات والقوانين المالية بشرط أن تتناغم </a:t>
            </a:r>
            <a:r>
              <a:rPr lang="ar-JO" sz="1400" dirty="0" smtClean="0">
                <a:solidFill>
                  <a:srgbClr val="000000"/>
                </a:solidFill>
                <a:latin typeface="Alexandria" pitchFamily="2" charset="-78"/>
                <a:cs typeface="Alexandria" pitchFamily="2" charset="-78"/>
              </a:rPr>
              <a:t> و تتفق احكامها و تنسجم مع قانون المصرف المركزي الاماراتي الصادر في المرسوم بقانون اتحادي رقم ( 14 ) لسنة 2018 في شأن البنك المركزي و تنظيم المؤسسات و الانشطة المالية و تعديلاته</a:t>
            </a:r>
          </a:p>
          <a:p>
            <a:pPr marL="0" indent="0" algn="r">
              <a:lnSpc>
                <a:spcPct val="200000"/>
              </a:lnSpc>
              <a:buNone/>
            </a:pPr>
            <a:r>
              <a:rPr lang="ar-JO" sz="1400" dirty="0">
                <a:solidFill>
                  <a:srgbClr val="000000"/>
                </a:solidFill>
                <a:latin typeface="Alexandria" pitchFamily="2" charset="-78"/>
                <a:cs typeface="Alexandria" pitchFamily="2" charset="-78"/>
              </a:rPr>
              <a:t>وقد استحدث القانون وفقا للمادة( 5) و(6) منه انشاء (سلطة دبي لتنظيم الأصول الافتراضية) وهي مُؤسّسة عامّة تتمتّع بالشخصيّة الاعتبارّية، وُتلحق إداريا بمركز دبي التِّجاري العالمي وهو مركز يتبع </a:t>
            </a:r>
            <a:r>
              <a:rPr lang="ar-JO" sz="1400" dirty="0" smtClean="0">
                <a:solidFill>
                  <a:srgbClr val="000000"/>
                </a:solidFill>
                <a:latin typeface="Alexandria" pitchFamily="2" charset="-78"/>
                <a:cs typeface="Alexandria" pitchFamily="2" charset="-78"/>
              </a:rPr>
              <a:t>إدارته </a:t>
            </a:r>
            <a:r>
              <a:rPr lang="ar-JO" sz="1400" dirty="0">
                <a:solidFill>
                  <a:srgbClr val="000000"/>
                </a:solidFill>
                <a:latin typeface="Alexandria" pitchFamily="2" charset="-78"/>
                <a:cs typeface="Alexandria" pitchFamily="2" charset="-78"/>
              </a:rPr>
              <a:t>لحكومة امارة دبي ولا يتبع للسلطة الاتحادية للدولة وقد تم إنشاؤه بموجب قانونً رقم( 9) لسنة 2015 بشأن مركز دبي التجاري العالمي، ومقرة امارة دبي </a:t>
            </a:r>
            <a:r>
              <a:rPr lang="ar-JO" sz="1400" dirty="0" smtClean="0">
                <a:solidFill>
                  <a:srgbClr val="000000"/>
                </a:solidFill>
                <a:latin typeface="Alexandria" pitchFamily="2" charset="-78"/>
                <a:cs typeface="Alexandria" pitchFamily="2" charset="-78"/>
              </a:rPr>
              <a:t> بهدف الارتقاء بمكانة الامارة كمركز للتجارة العالية و النمو الاقتصادي المستدام و المتنوع، و المساهمة في جعل الامارة الوجهة الرائدة في استضافة و تنظيم المعارض و المؤتمرات و الفعاليات على المستويين المحلي و الدولي و المساهمة في استقطاب و جذب الاستثمارات و الشركات التجارية المحلية و العالمية  ، لتتخذ من مناطق المركز مقرا لاعتمادلها و استثماراتها.</a:t>
            </a:r>
            <a:endParaRPr lang="en-US" sz="1400" dirty="0">
              <a:solidFill>
                <a:srgbClr val="000000"/>
              </a:solidFill>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0"/>
            <a:ext cx="1609483" cy="1079086"/>
          </a:xfrm>
          <a:prstGeom prst="rect">
            <a:avLst/>
          </a:prstGeom>
        </p:spPr>
      </p:pic>
    </p:spTree>
    <p:extLst>
      <p:ext uri="{BB962C8B-B14F-4D97-AF65-F5344CB8AC3E}">
        <p14:creationId xmlns:p14="http://schemas.microsoft.com/office/powerpoint/2010/main" val="3821841268"/>
      </p:ext>
    </p:extLst>
  </p:cSld>
  <p:clrMapOvr>
    <a:masterClrMapping/>
  </p:clrMapOvr>
  <mc:AlternateContent xmlns:mc="http://schemas.openxmlformats.org/markup-compatibility/2006" xmlns:p14="http://schemas.microsoft.com/office/powerpoint/2010/main">
    <mc:Choice Requires="p14">
      <p:transition spd="slow" p14:dur="2000" advTm="173255"/>
    </mc:Choice>
    <mc:Fallback xmlns="">
      <p:transition spd="slow" advTm="17325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dirty="0"/>
          </a:p>
        </p:txBody>
      </p:sp>
      <p:sp>
        <p:nvSpPr>
          <p:cNvPr id="3" name="Content Placeholder 2"/>
          <p:cNvSpPr>
            <a:spLocks noGrp="1"/>
          </p:cNvSpPr>
          <p:nvPr>
            <p:ph idx="1"/>
          </p:nvPr>
        </p:nvSpPr>
        <p:spPr>
          <a:xfrm>
            <a:off x="838200" y="1825624"/>
            <a:ext cx="10515600" cy="4803775"/>
          </a:xfrm>
        </p:spPr>
        <p:txBody>
          <a:bodyPr>
            <a:normAutofit/>
          </a:bodyPr>
          <a:lstStyle/>
          <a:p>
            <a:pPr marL="0" indent="0" algn="r">
              <a:lnSpc>
                <a:spcPct val="150000"/>
              </a:lnSpc>
              <a:buNone/>
            </a:pPr>
            <a:r>
              <a:rPr lang="ar-JO" sz="1400" dirty="0">
                <a:latin typeface="Alexandria" pitchFamily="2" charset="-78"/>
                <a:cs typeface="Alexandria" pitchFamily="2" charset="-78"/>
              </a:rPr>
              <a:t>منح المشرع سلطة دبي لتنظيم الأصول الافتراضية اختصاصات عديدة تم ذكرها في المادة( 6) </a:t>
            </a:r>
            <a:r>
              <a:rPr lang="ar-JO" sz="1400" dirty="0" smtClean="0">
                <a:latin typeface="Alexandria" pitchFamily="2" charset="-78"/>
                <a:cs typeface="Alexandria" pitchFamily="2" charset="-78"/>
              </a:rPr>
              <a:t>باعتبارها </a:t>
            </a:r>
            <a:r>
              <a:rPr lang="ar-JO" sz="1400" dirty="0">
                <a:latin typeface="Alexandria" pitchFamily="2" charset="-78"/>
                <a:cs typeface="Alexandria" pitchFamily="2" charset="-78"/>
              </a:rPr>
              <a:t>الجهة المختصّة في الإمارة بتنظيم خدمات الأصول الافتراضيّة والإشراف والرّقابة عليها، ويكون لها في سبيل ذلك القيام </a:t>
            </a:r>
            <a:r>
              <a:rPr lang="ar-JO" sz="1400" dirty="0" smtClean="0">
                <a:latin typeface="Alexandria" pitchFamily="2" charset="-78"/>
                <a:cs typeface="Alexandria" pitchFamily="2" charset="-78"/>
              </a:rPr>
              <a:t>بالعديد </a:t>
            </a:r>
            <a:r>
              <a:rPr lang="ar-JO" sz="1400" dirty="0">
                <a:latin typeface="Alexandria" pitchFamily="2" charset="-78"/>
                <a:cs typeface="Alexandria" pitchFamily="2" charset="-78"/>
              </a:rPr>
              <a:t>من المهام والُصلاحيّات مثل :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1-تقوم </a:t>
            </a:r>
            <a:r>
              <a:rPr lang="ar-JO" sz="1400" dirty="0">
                <a:latin typeface="Alexandria" pitchFamily="2" charset="-78"/>
                <a:cs typeface="Alexandria" pitchFamily="2" charset="-78"/>
              </a:rPr>
              <a:t>السلطة بعمليّات التصريح لمقدمي الأصول الافتراضية وشروطها وضوابطها وكيفية إصدار وطرح الأصول الافتراضيّة و الرموز المميّزة الافتراضيّة والإفصاحات التي تتم عليها، والإشراف والرّقابة عليها. بمُوجب التشريعات السّارية في </a:t>
            </a:r>
            <a:r>
              <a:rPr lang="ar-JO" sz="1400" dirty="0" smtClean="0">
                <a:latin typeface="Alexandria" pitchFamily="2" charset="-78"/>
                <a:cs typeface="Alexandria" pitchFamily="2" charset="-78"/>
              </a:rPr>
              <a:t>الإمارة</a:t>
            </a:r>
          </a:p>
          <a:p>
            <a:pPr marL="0" indent="0" algn="r">
              <a:lnSpc>
                <a:spcPct val="150000"/>
              </a:lnSpc>
              <a:buNone/>
            </a:pPr>
            <a:r>
              <a:rPr lang="ar-JO" sz="1400" dirty="0">
                <a:latin typeface="Alexandria" pitchFamily="2" charset="-78"/>
                <a:cs typeface="Alexandria" pitchFamily="2" charset="-78"/>
              </a:rPr>
              <a:t>2-- تصنيف وتحديد أنواع الأصول الافتراضيّة واالرموز المميّزة الافتراضيّة ووضع المعايير والقواعد والضوابط الخاصّة بتداولها. ومُزاولة النّشاط والرّقابة على تشغيل وإدارة وتداول منصّات الأصُول الافتراضيّة في إمارة </a:t>
            </a:r>
            <a:r>
              <a:rPr lang="ar-JO" sz="1400" dirty="0" smtClean="0">
                <a:latin typeface="Alexandria" pitchFamily="2" charset="-78"/>
                <a:cs typeface="Alexandria" pitchFamily="2" charset="-78"/>
              </a:rPr>
              <a:t>دبي</a:t>
            </a:r>
          </a:p>
          <a:p>
            <a:pPr marL="0" indent="0" algn="r">
              <a:lnSpc>
                <a:spcPct val="150000"/>
              </a:lnSpc>
              <a:buNone/>
            </a:pPr>
            <a:r>
              <a:rPr lang="ar-JO" sz="1400" dirty="0">
                <a:latin typeface="Alexandria" pitchFamily="2" charset="-78"/>
                <a:cs typeface="Alexandria" pitchFamily="2" charset="-78"/>
              </a:rPr>
              <a:t>3-تنظيم إجراءات حماية </a:t>
            </a:r>
            <a:r>
              <a:rPr lang="ar-JO" sz="1400" dirty="0" smtClean="0">
                <a:latin typeface="Alexandria" pitchFamily="2" charset="-78"/>
                <a:cs typeface="Alexandria" pitchFamily="2" charset="-78"/>
              </a:rPr>
              <a:t>البيانات </a:t>
            </a:r>
            <a:r>
              <a:rPr lang="ar-JO" sz="1400" dirty="0">
                <a:latin typeface="Alexandria" pitchFamily="2" charset="-78"/>
                <a:cs typeface="Alexandria" pitchFamily="2" charset="-78"/>
              </a:rPr>
              <a:t>الشخصيّة للمُستفيدين لتنسيق مع هيئة دبي الرقميّة. ومنع التلاعُب باسعار تداولات الأصول الافتراضيّة، والحد من الممارسات المشبوهة. وفقاً أحكام المرسوم بقانون اتحادي رقم (20) </a:t>
            </a:r>
            <a:r>
              <a:rPr lang="ar-JO" sz="1400" dirty="0" smtClean="0">
                <a:latin typeface="Alexandria" pitchFamily="2" charset="-78"/>
                <a:cs typeface="Alexandria" pitchFamily="2" charset="-78"/>
              </a:rPr>
              <a:t>لسنة </a:t>
            </a:r>
            <a:r>
              <a:rPr lang="ar-JO" sz="1400" dirty="0">
                <a:latin typeface="Alexandria" pitchFamily="2" charset="-78"/>
                <a:cs typeface="Alexandria" pitchFamily="2" charset="-78"/>
              </a:rPr>
              <a:t>2018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الجدير لذكر ان القانون قد منح سلطة دبي لتنظيم الأصول الافتراضية حق اقتراح التشريعات ذات العلاقة بتنظيم خدمات الأصول الافتراضيّة، وعرضها على الجهات المختصّة في الإمارة لاتخاذ ما يلزم ببشأنها من قواعد وقوانين ولوائح بغية تطوير التعامل في الأصول ، فضلاً عن اختصاص السلطة قتراح التشريعات فقد منح المشرع سلطة دبي لتنظيم الأصول الافتراضية حق النّظر في البلاغات والشّكاوى ذات الصِّلة بخدمات الأصول الافتراضيّة، التي تتم داخل الاختصاص المكاني والزماني بالامارة ولها في سبيل ذلك اتخاذ القرارات الإدارية والقانونية المناسِبة بشانها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139528"/>
            <a:ext cx="1609483" cy="1079086"/>
          </a:xfrm>
          <a:prstGeom prst="rect">
            <a:avLst/>
          </a:prstGeom>
        </p:spPr>
      </p:pic>
    </p:spTree>
    <p:extLst>
      <p:ext uri="{BB962C8B-B14F-4D97-AF65-F5344CB8AC3E}">
        <p14:creationId xmlns:p14="http://schemas.microsoft.com/office/powerpoint/2010/main" val="2786962286"/>
      </p:ext>
    </p:extLst>
  </p:cSld>
  <p:clrMapOvr>
    <a:masterClrMapping/>
  </p:clrMapOvr>
  <mc:AlternateContent xmlns:mc="http://schemas.openxmlformats.org/markup-compatibility/2006" xmlns:p14="http://schemas.microsoft.com/office/powerpoint/2010/main">
    <mc:Choice Requires="p14">
      <p:transition spd="slow" p14:dur="2000" advTm="170195"/>
    </mc:Choice>
    <mc:Fallback xmlns="">
      <p:transition spd="slow" advTm="170195"/>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20914" y="827314"/>
            <a:ext cx="11451772" cy="6168571"/>
          </a:xfrm>
        </p:spPr>
        <p:txBody>
          <a:bodyPr>
            <a:noAutofit/>
          </a:bodyPr>
          <a:lstStyle/>
          <a:p>
            <a:pPr marL="0" indent="0" algn="r">
              <a:lnSpc>
                <a:spcPct val="200000"/>
              </a:lnSpc>
              <a:buNone/>
            </a:pPr>
            <a:r>
              <a:rPr lang="ar-JO" sz="1400" dirty="0">
                <a:latin typeface="Alexandria" pitchFamily="2" charset="-78"/>
                <a:cs typeface="Alexandria" pitchFamily="2" charset="-78"/>
              </a:rPr>
              <a:t> كما أن المادة ( 15) من الُقانون حددت كيفية تنظيم الأصول الافتراضية في إمارة دبي واشترطت على كل من يرغب في مُزاولة النّشاط ان يكون مُصرّحاً له بذلك من </a:t>
            </a:r>
            <a:r>
              <a:rPr lang="ar-JO" sz="1400" dirty="0" smtClean="0">
                <a:latin typeface="Alexandria" pitchFamily="2" charset="-78"/>
                <a:cs typeface="Alexandria" pitchFamily="2" charset="-78"/>
              </a:rPr>
              <a:t>السلطة</a:t>
            </a:r>
            <a:r>
              <a:rPr lang="ar-JO" sz="1400" dirty="0">
                <a:latin typeface="Alexandria" pitchFamily="2" charset="-78"/>
                <a:cs typeface="Alexandria" pitchFamily="2" charset="-78"/>
              </a:rPr>
              <a:t>، ويتم إصدار هذا التصريح وفقاً للتشريعات السّارية والاشتراطات والإجراءات التي يعتمِدها مُدير عام سُلطة مركز دبي التِّجاري العالمي وتكون مُزاولة النّشاط في حدود الاشتراطات والقواعد والضّوابط المحدّدة </a:t>
            </a:r>
            <a:r>
              <a:rPr lang="ar-JO" sz="1400" dirty="0" smtClean="0">
                <a:latin typeface="Alexandria" pitchFamily="2" charset="-78"/>
                <a:cs typeface="Alexandria" pitchFamily="2" charset="-78"/>
              </a:rPr>
              <a:t>في التصريح</a:t>
            </a:r>
          </a:p>
          <a:p>
            <a:pPr marL="0" indent="0" algn="r">
              <a:lnSpc>
                <a:spcPct val="200000"/>
              </a:lnSpc>
              <a:buNone/>
            </a:pPr>
            <a:r>
              <a:rPr lang="ar-JO" sz="1400" dirty="0">
                <a:latin typeface="Alexandria" pitchFamily="2" charset="-78"/>
                <a:cs typeface="Alexandria" pitchFamily="2" charset="-78"/>
              </a:rPr>
              <a:t>كما حدد المادة ( 16) كل الأنشِطة المصرح لها بمزاولة النشاط في التعامل بها في الأصول المالية الرقمية وكل ما يقتضيه التعامل في الأصول الافتراضية في تلك الأصول من خدمات تشغيل وإدارة منصّات الأصول الافتراضيّة وخدمات المبادلة بين الأصول الافتراضيّة والعُملات سواءً الوطنيّة أو الأجنبيّة. وخدمات تحويل الأصول الافتراضيّة. وخدمات حفظ وإدارة الأصُول الافتراضيّة أو السيطرة عليها. </a:t>
            </a:r>
            <a:endParaRPr lang="ar-JO" sz="1400" dirty="0" smtClean="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وقد أجاز القانون لسلطة دبي لتنظيم الأصول الافتراضية بمُوافقة مجلس الإدارة إضافة أي أنشِطة أو أعمال أو مُمارسات أو خدمات ذات علاقة بالأصول الافتراضيّة إلى قائمة الأنشِطة الخاضعة لتصريح ورقابة السلطة </a:t>
            </a:r>
            <a:endParaRPr lang="ar-JO" sz="1400" dirty="0" smtClean="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ومن خلال تلك المهام والاختصاصات والأحكام الفرعية الدقيقة يمكننا القول بجلاء ان التعامل في العملات الرقمية قد وجد طريقه للواقع في امارة دبي ويعتبر هذا هو القانون التفصيلي الأول من نوعه في منطقة الشرق الأوسط والمنطقة العربية والإسلامية _ في الذي يقر التعامل بالعملات الافتراضية محلياً وإقليمياً ودولياً . وأبرز ماجاء فيه إجازة المشرِع الإماراتي إمكانية المبادلة بين العملات الإفتراضية والعملات الأخرى الوطنية أو الأجنبية كالدولار أو غيره، </a:t>
            </a:r>
          </a:p>
        </p:txBody>
      </p:sp>
      <p:pic>
        <p:nvPicPr>
          <p:cNvPr id="2" name="Picture 1"/>
          <p:cNvPicPr>
            <a:picLocks noChangeAspect="1"/>
          </p:cNvPicPr>
          <p:nvPr/>
        </p:nvPicPr>
        <p:blipFill>
          <a:blip r:embed="rId2"/>
          <a:stretch>
            <a:fillRect/>
          </a:stretch>
        </p:blipFill>
        <p:spPr>
          <a:xfrm>
            <a:off x="0" y="0"/>
            <a:ext cx="1609483" cy="1079086"/>
          </a:xfrm>
          <a:prstGeom prst="rect">
            <a:avLst/>
          </a:prstGeom>
        </p:spPr>
      </p:pic>
    </p:spTree>
    <p:extLst>
      <p:ext uri="{BB962C8B-B14F-4D97-AF65-F5344CB8AC3E}">
        <p14:creationId xmlns:p14="http://schemas.microsoft.com/office/powerpoint/2010/main" val="2337534788"/>
      </p:ext>
    </p:extLst>
  </p:cSld>
  <p:clrMapOvr>
    <a:masterClrMapping/>
  </p:clrMapOvr>
  <mc:AlternateContent xmlns:mc="http://schemas.openxmlformats.org/markup-compatibility/2006" xmlns:p14="http://schemas.microsoft.com/office/powerpoint/2010/main">
    <mc:Choice Requires="p14">
      <p:transition spd="slow" p14:dur="2000" advTm="165795"/>
    </mc:Choice>
    <mc:Fallback xmlns="">
      <p:transition spd="slow" advTm="165795"/>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9529"/>
            <a:ext cx="10515600" cy="1079086"/>
          </a:xfrm>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sz="2000" dirty="0"/>
          </a:p>
        </p:txBody>
      </p:sp>
      <p:sp>
        <p:nvSpPr>
          <p:cNvPr id="3" name="Content Placeholder 2"/>
          <p:cNvSpPr>
            <a:spLocks noGrp="1"/>
          </p:cNvSpPr>
          <p:nvPr>
            <p:ph idx="1"/>
          </p:nvPr>
        </p:nvSpPr>
        <p:spPr>
          <a:xfrm>
            <a:off x="915233" y="1100380"/>
            <a:ext cx="10860314" cy="5757620"/>
          </a:xfrm>
        </p:spPr>
        <p:txBody>
          <a:bodyPr>
            <a:noAutofit/>
          </a:bodyPr>
          <a:lstStyle/>
          <a:p>
            <a:pPr marL="0" indent="0" algn="r">
              <a:lnSpc>
                <a:spcPct val="150000"/>
              </a:lnSpc>
              <a:buNone/>
            </a:pPr>
            <a:r>
              <a:rPr lang="ar-JO" sz="1600" u="sng" dirty="0" smtClean="0">
                <a:solidFill>
                  <a:schemeClr val="accent4"/>
                </a:solidFill>
                <a:latin typeface="Alexandria" pitchFamily="2" charset="-78"/>
                <a:cs typeface="Alexandria" pitchFamily="2" charset="-78"/>
              </a:rPr>
              <a:t>قرار </a:t>
            </a:r>
            <a:r>
              <a:rPr lang="ar-JO" sz="1600" u="sng" dirty="0">
                <a:solidFill>
                  <a:schemeClr val="accent4"/>
                </a:solidFill>
                <a:latin typeface="Alexandria" pitchFamily="2" charset="-78"/>
                <a:cs typeface="Alexandria" pitchFamily="2" charset="-78"/>
              </a:rPr>
              <a:t>مجلس الوزراء رقم( 111) لسنة 2022 م بشأن تنظيم الأصول الافتراضية ومزودي خدماتها </a:t>
            </a:r>
            <a:endParaRPr lang="ar-JO" sz="1600" u="sng" dirty="0" smtClean="0">
              <a:solidFill>
                <a:schemeClr val="accent4"/>
              </a:solidFill>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صدر هذا القرار  في 12 ديسمبر 2022 م واصبح نافذا بعد في </a:t>
            </a:r>
            <a:r>
              <a:rPr lang="ar-JO" sz="1400" dirty="0" smtClean="0">
                <a:latin typeface="Alexandria" pitchFamily="2" charset="-78"/>
                <a:cs typeface="Alexandria" pitchFamily="2" charset="-78"/>
              </a:rPr>
              <a:t>11 يناير 2023 وقد </a:t>
            </a:r>
            <a:r>
              <a:rPr lang="ar-JO" sz="1400" dirty="0">
                <a:latin typeface="Alexandria" pitchFamily="2" charset="-78"/>
                <a:cs typeface="Alexandria" pitchFamily="2" charset="-78"/>
              </a:rPr>
              <a:t>صدر القرار الوزاري كتشريع ينظم </a:t>
            </a:r>
            <a:r>
              <a:rPr lang="ar-JO" sz="1400" dirty="0" smtClean="0">
                <a:latin typeface="Alexandria" pitchFamily="2" charset="-78"/>
                <a:cs typeface="Alexandria" pitchFamily="2" charset="-78"/>
              </a:rPr>
              <a:t>الأصول الافتراضية و مزودي خدماتها على المستوى الاتحادي و المحلي معا و هو خطوة في سبيل الوصول الى تنظيم قانون متكامل في دولة الامارات العربية المتحدة و قد نص القرار على اهداف محددة و هي: </a:t>
            </a:r>
          </a:p>
          <a:p>
            <a:pPr marL="0" indent="0" algn="r">
              <a:lnSpc>
                <a:spcPct val="150000"/>
              </a:lnSpc>
              <a:buNone/>
            </a:pPr>
            <a:r>
              <a:rPr lang="ar-JO" sz="1400" dirty="0" smtClean="0">
                <a:latin typeface="Alexandria" pitchFamily="2" charset="-78"/>
                <a:cs typeface="Alexandria" pitchFamily="2" charset="-78"/>
              </a:rPr>
              <a:t>1-تنظيم النظومة التشريعية لقطاع الاصول الافتراضية في الدولة و الانشطة المرتبطة بها و مزودي خدماتها بما يضمن حقوق و و اجبات كافة الاطراف ذات العلاقة</a:t>
            </a:r>
          </a:p>
          <a:p>
            <a:pPr marL="0" indent="0" algn="r">
              <a:lnSpc>
                <a:spcPct val="150000"/>
              </a:lnSpc>
              <a:buNone/>
            </a:pPr>
            <a:r>
              <a:rPr lang="ar-JO" sz="1400" dirty="0" smtClean="0">
                <a:latin typeface="Alexandria" pitchFamily="2" charset="-78"/>
                <a:cs typeface="Alexandria" pitchFamily="2" charset="-78"/>
              </a:rPr>
              <a:t>2-تنظيم </a:t>
            </a:r>
            <a:r>
              <a:rPr lang="ar-JO" sz="1400" dirty="0">
                <a:latin typeface="Alexandria" pitchFamily="2" charset="-78"/>
                <a:cs typeface="Alexandria" pitchFamily="2" charset="-78"/>
              </a:rPr>
              <a:t>قطاع الأصول الافتراضية في الدولة والأنشطة المرتبطة بها ومزودي خدماتها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3-امتثال </a:t>
            </a:r>
            <a:r>
              <a:rPr lang="ar-JO" sz="1400" dirty="0">
                <a:latin typeface="Alexandria" pitchFamily="2" charset="-78"/>
                <a:cs typeface="Alexandria" pitchFamily="2" charset="-78"/>
              </a:rPr>
              <a:t>قطاع الأصول الافتراضية في الدولة لكافة أحكام المرسوم بقانون اتحادي رقم( 20) لسنة 2018 في شان مواجهة جرائم غسل الأموال ومكافحة تمويل الإرهاب وتمويل التنظيمات غير المشروعة، وتعديلاته، ولائحته التنفيذية ،والتشريعات السارية ذات العلاقة </a:t>
            </a:r>
            <a:r>
              <a:rPr lang="ar-JO" sz="1400" dirty="0" smtClean="0">
                <a:latin typeface="Alexandria" pitchFamily="2" charset="-78"/>
                <a:cs typeface="Alexandria" pitchFamily="2" charset="-78"/>
              </a:rPr>
              <a:t>بالقطاع</a:t>
            </a:r>
          </a:p>
          <a:p>
            <a:pPr marL="0" indent="0" algn="r">
              <a:lnSpc>
                <a:spcPct val="150000"/>
              </a:lnSpc>
              <a:buNone/>
            </a:pPr>
            <a:r>
              <a:rPr lang="ar-JO" sz="1400" dirty="0" smtClean="0">
                <a:latin typeface="Alexandria" pitchFamily="2" charset="-78"/>
                <a:cs typeface="Alexandria" pitchFamily="2" charset="-78"/>
              </a:rPr>
              <a:t>4-حماية المستثمرين في الاصول الافتراضية من الممارسات غير المشروعة</a:t>
            </a:r>
          </a:p>
          <a:p>
            <a:pPr marL="0" indent="0" algn="r">
              <a:lnSpc>
                <a:spcPct val="150000"/>
              </a:lnSpc>
              <a:buNone/>
            </a:pPr>
            <a:r>
              <a:rPr lang="ar-JO" sz="1400" dirty="0" smtClean="0">
                <a:latin typeface="Alexandria" pitchFamily="2" charset="-78"/>
                <a:cs typeface="Alexandria" pitchFamily="2" charset="-78"/>
              </a:rPr>
              <a:t>5-دعم جهود الدولة لتوفير البيئة الاستثمارية و الاقتصادية و المالية الجاذبة للشركات و المؤسسات العالمية العاملة في قطاع الاصول الافتراضية لتقديم خدماتها </a:t>
            </a:r>
            <a:r>
              <a:rPr lang="ar-JO" sz="1400" dirty="0">
                <a:latin typeface="Alexandria" pitchFamily="2" charset="-78"/>
                <a:cs typeface="Alexandria" pitchFamily="2" charset="-78"/>
              </a:rPr>
              <a:t>في الدولة،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و </a:t>
            </a:r>
            <a:r>
              <a:rPr lang="ar-JO" sz="1400" dirty="0">
                <a:latin typeface="Alexandria" pitchFamily="2" charset="-78"/>
                <a:cs typeface="Alexandria" pitchFamily="2" charset="-78"/>
              </a:rPr>
              <a:t>الجدير بالذكر </a:t>
            </a:r>
            <a:r>
              <a:rPr lang="ar-JO" sz="1400" dirty="0" smtClean="0">
                <a:latin typeface="Alexandria" pitchFamily="2" charset="-78"/>
                <a:cs typeface="Alexandria" pitchFamily="2" charset="-78"/>
              </a:rPr>
              <a:t>ان القرار </a:t>
            </a:r>
            <a:r>
              <a:rPr lang="ar-JO" sz="1400" dirty="0">
                <a:latin typeface="Alexandria" pitchFamily="2" charset="-78"/>
                <a:cs typeface="Alexandria" pitchFamily="2" charset="-78"/>
              </a:rPr>
              <a:t>الوزاري قد اوجد ما اسماه ( سلطة الترخيص المحلية ) كجهة اخرى تقوم بتنظيم الأصول الافتراضية ومزودي </a:t>
            </a:r>
            <a:r>
              <a:rPr lang="ar-JO" sz="1400" dirty="0" smtClean="0">
                <a:latin typeface="Alexandria" pitchFamily="2" charset="-78"/>
                <a:cs typeface="Alexandria" pitchFamily="2" charset="-78"/>
              </a:rPr>
              <a:t> خدماتها بالدولة و هي بمثابة السلطة المحلية المختصة بتنظيم الاصول الافتراضية في الامارة المعنية  حسب ما جاء في المادة الاولى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3"/>
          <a:stretch>
            <a:fillRect/>
          </a:stretch>
        </p:blipFill>
        <p:spPr>
          <a:xfrm>
            <a:off x="386748" y="139528"/>
            <a:ext cx="1609483" cy="1079086"/>
          </a:xfrm>
          <a:prstGeom prst="rect">
            <a:avLst/>
          </a:prstGeom>
        </p:spPr>
      </p:pic>
    </p:spTree>
    <p:extLst>
      <p:ext uri="{BB962C8B-B14F-4D97-AF65-F5344CB8AC3E}">
        <p14:creationId xmlns:p14="http://schemas.microsoft.com/office/powerpoint/2010/main" val="1649921032"/>
      </p:ext>
    </p:extLst>
  </p:cSld>
  <p:clrMapOvr>
    <a:masterClrMapping/>
  </p:clrMapOvr>
  <mc:AlternateContent xmlns:mc="http://schemas.openxmlformats.org/markup-compatibility/2006" xmlns:p14="http://schemas.microsoft.com/office/powerpoint/2010/main">
    <mc:Choice Requires="p14">
      <p:transition spd="slow" p14:dur="2000" advTm="164143"/>
    </mc:Choice>
    <mc:Fallback xmlns="">
      <p:transition spd="slow" advTm="16414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من القرار و بذلك يكون تنفيذ القرار و احكامة على المستوى الاتحادي و المحلي في الدولة و قد منح القرار مجلس هيئة الاوراق المالية و السلع بدولة الامارات سلطة اصدار القرارات التنفيذية و اللازمة لتنفيذ هذا القرار بالتنسيق مع سلطات الترخيص المحلية و الجهات المعنية في الدولة و قد حدد القرار نطاق تطبيقه حيث نص على ما يلي:</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-قطاع الاصول الافتراضية في الدولة،بما فيها المناطق الحرة</a:t>
            </a:r>
          </a:p>
          <a:p>
            <a:pPr marL="0" indent="0" algn="r">
              <a:lnSpc>
                <a:spcPct val="150000"/>
              </a:lnSpc>
              <a:buNone/>
            </a:pPr>
            <a:r>
              <a:rPr lang="ar-JO" sz="1400" dirty="0" smtClean="0">
                <a:latin typeface="Alexandria" pitchFamily="2" charset="-78"/>
                <a:cs typeface="Alexandria" pitchFamily="2" charset="-78"/>
              </a:rPr>
              <a:t>ب-الانشطة المتعلقة بالاصول الافتراضية في الدولة بما فيها المناطق الحرة و المبينة في المادة رقم 5 من هذا القرار</a:t>
            </a:r>
          </a:p>
          <a:p>
            <a:pPr marL="0" indent="0" algn="r">
              <a:lnSpc>
                <a:spcPct val="150000"/>
              </a:lnSpc>
              <a:buNone/>
            </a:pPr>
            <a:r>
              <a:rPr lang="ar-JO" sz="1400" dirty="0" smtClean="0">
                <a:latin typeface="Alexandria" pitchFamily="2" charset="-78"/>
                <a:cs typeface="Alexandria" pitchFamily="2" charset="-78"/>
              </a:rPr>
              <a:t>ج-مزودي خدمات الاصول الافتراضية بالدول بما فيها المناطق الحرة</a:t>
            </a:r>
          </a:p>
          <a:p>
            <a:pPr marL="0" indent="0" algn="r">
              <a:lnSpc>
                <a:spcPct val="150000"/>
              </a:lnSpc>
              <a:buNone/>
            </a:pPr>
            <a:r>
              <a:rPr lang="ar-JO" sz="1400" dirty="0" smtClean="0">
                <a:latin typeface="Alexandria" pitchFamily="2" charset="-78"/>
                <a:cs typeface="Alexandria" pitchFamily="2" charset="-78"/>
              </a:rPr>
              <a:t>لا تسري احكام هذا القرار على التالي:</a:t>
            </a:r>
          </a:p>
          <a:p>
            <a:pPr marL="0" indent="0" algn="r">
              <a:lnSpc>
                <a:spcPct val="150000"/>
              </a:lnSpc>
              <a:buNone/>
            </a:pPr>
            <a:r>
              <a:rPr lang="ar-JO" sz="1400" dirty="0" smtClean="0">
                <a:latin typeface="Alexandria" pitchFamily="2" charset="-78"/>
                <a:cs typeface="Alexandria" pitchFamily="2" charset="-78"/>
              </a:rPr>
              <a:t>أ-تنظيم الاصول الافتراضية التي تتم داخل المناطق الحرة المالية و جميع العمليات المرتبطة بها</a:t>
            </a:r>
          </a:p>
          <a:p>
            <a:pPr marL="0" indent="0" algn="r">
              <a:lnSpc>
                <a:spcPct val="150000"/>
              </a:lnSpc>
              <a:buNone/>
            </a:pPr>
            <a:r>
              <a:rPr lang="ar-JO" sz="1400" dirty="0" smtClean="0">
                <a:latin typeface="Alexandria" pitchFamily="2" charset="-78"/>
                <a:cs typeface="Alexandria" pitchFamily="2" charset="-78"/>
              </a:rPr>
              <a:t>ب-الاوراق المالية الرقمية و عقود اليلع الرقمية و التي تخضع للانظمة الخاصة بها الصادرة عن الهيئة</a:t>
            </a:r>
          </a:p>
          <a:p>
            <a:pPr marL="0" indent="0" algn="r">
              <a:lnSpc>
                <a:spcPct val="150000"/>
              </a:lnSpc>
              <a:buNone/>
            </a:pPr>
            <a:r>
              <a:rPr lang="ar-JO" sz="1400" dirty="0" smtClean="0">
                <a:latin typeface="Alexandria" pitchFamily="2" charset="-78"/>
                <a:cs typeface="Alexandria" pitchFamily="2" charset="-78"/>
              </a:rPr>
              <a:t>ج-الاصول الافتراضية لاغراض الدفع بما فيها تسهيلات القيم المخزنة و التي تخضع لاختصاص المصرف المركزي</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59040" y="0"/>
            <a:ext cx="1609483" cy="1079086"/>
          </a:xfrm>
          <a:prstGeom prst="rect">
            <a:avLst/>
          </a:prstGeom>
        </p:spPr>
      </p:pic>
    </p:spTree>
    <p:extLst>
      <p:ext uri="{BB962C8B-B14F-4D97-AF65-F5344CB8AC3E}">
        <p14:creationId xmlns:p14="http://schemas.microsoft.com/office/powerpoint/2010/main" val="2129600465"/>
      </p:ext>
    </p:extLst>
  </p:cSld>
  <p:clrMapOvr>
    <a:masterClrMapping/>
  </p:clrMapOvr>
  <mc:AlternateContent xmlns:mc="http://schemas.openxmlformats.org/markup-compatibility/2006" xmlns:p14="http://schemas.microsoft.com/office/powerpoint/2010/main">
    <mc:Choice Requires="p14">
      <p:transition spd="slow" p14:dur="2000" advTm="108385"/>
    </mc:Choice>
    <mc:Fallback xmlns="">
      <p:transition spd="slow" advTm="10838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و قد نظم القرار في الأصول الافتراضية وفقاً لأحكام عامة أهمها </a:t>
            </a:r>
            <a:r>
              <a:rPr lang="ar-JO" sz="1400" dirty="0" smtClean="0">
                <a:latin typeface="Alexandria" pitchFamily="2" charset="-78"/>
                <a:cs typeface="Alexandria" pitchFamily="2" charset="-78"/>
              </a:rPr>
              <a:t>:</a:t>
            </a:r>
          </a:p>
          <a:p>
            <a:pPr marL="0" indent="0" algn="r">
              <a:lnSpc>
                <a:spcPct val="150000"/>
              </a:lnSpc>
              <a:buNone/>
            </a:pPr>
            <a:r>
              <a:rPr lang="ar-JO" sz="1400" dirty="0" smtClean="0">
                <a:latin typeface="Alexandria" pitchFamily="2" charset="-78"/>
                <a:cs typeface="Alexandria" pitchFamily="2" charset="-78"/>
              </a:rPr>
              <a:t>1-يُحظر </a:t>
            </a:r>
            <a:r>
              <a:rPr lang="ar-JO" sz="1400" dirty="0">
                <a:latin typeface="Alexandria" pitchFamily="2" charset="-78"/>
                <a:cs typeface="Alexandria" pitchFamily="2" charset="-78"/>
              </a:rPr>
              <a:t>على أي شخص مزاولة أنشطة الأصول الافتراضية في الدولة، دون الحصول على موافقة وترخيص من الهيئة أو سلطات الترخيص المحلية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2-يجب </a:t>
            </a:r>
            <a:r>
              <a:rPr lang="ar-JO" sz="1400" dirty="0">
                <a:latin typeface="Alexandria" pitchFamily="2" charset="-78"/>
                <a:cs typeface="Alexandria" pitchFamily="2" charset="-78"/>
              </a:rPr>
              <a:t>على الشخص الراغب بمزاولة أنشطة الأصول الافتراضية، أن يتخذ من الدولة مقرًا له لمزاولة أعماله. وفق أحد الأشكال القانونية المعتمدة لدى الجهات المحلية المعنية بالتراخيص </a:t>
            </a:r>
            <a:r>
              <a:rPr lang="ar-JO" sz="1400" dirty="0" smtClean="0">
                <a:latin typeface="Alexandria" pitchFamily="2" charset="-78"/>
                <a:cs typeface="Alexandria" pitchFamily="2" charset="-78"/>
              </a:rPr>
              <a:t>التجارية</a:t>
            </a:r>
          </a:p>
          <a:p>
            <a:pPr marL="0" indent="0" algn="r">
              <a:lnSpc>
                <a:spcPct val="150000"/>
              </a:lnSpc>
              <a:buNone/>
            </a:pPr>
            <a:r>
              <a:rPr lang="ar-JO" sz="1400" dirty="0" smtClean="0">
                <a:latin typeface="Alexandria" pitchFamily="2" charset="-78"/>
                <a:cs typeface="Alexandria" pitchFamily="2" charset="-78"/>
              </a:rPr>
              <a:t>3-يُحظر </a:t>
            </a:r>
            <a:r>
              <a:rPr lang="ar-JO" sz="1400" dirty="0">
                <a:latin typeface="Alexandria" pitchFamily="2" charset="-78"/>
                <a:cs typeface="Alexandria" pitchFamily="2" charset="-78"/>
              </a:rPr>
              <a:t>التعامل مع أي شخص يزاول أنشطة الأصول الافتراضية في الدولة، ما لم يكن مرخصًا من الهيئة أو </a:t>
            </a:r>
            <a:r>
              <a:rPr lang="ar-JO" sz="1400" dirty="0" smtClean="0">
                <a:latin typeface="Alexandria" pitchFamily="2" charset="-78"/>
                <a:cs typeface="Alexandria" pitchFamily="2" charset="-78"/>
              </a:rPr>
              <a:t>سلطات </a:t>
            </a:r>
            <a:r>
              <a:rPr lang="ar-JO" sz="1400" dirty="0">
                <a:latin typeface="Alexandria" pitchFamily="2" charset="-78"/>
                <a:cs typeface="Alexandria" pitchFamily="2" charset="-78"/>
              </a:rPr>
              <a:t>الترخيص المحلية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4-يجب على الشخص الراغب بمزاولة انشطة الاصول الافتراضية الحصول على الموافقات و التصاريح المبدئية اللازمة من الهيئة او سلطات الترخيص المحلية،قبل مباشرة اجراءات ترخيصها من الجهات المحلية المعنية بالتراخيص التجارية</a:t>
            </a:r>
          </a:p>
          <a:p>
            <a:pPr marL="0" indent="0" algn="r">
              <a:lnSpc>
                <a:spcPct val="150000"/>
              </a:lnSpc>
              <a:buNone/>
            </a:pPr>
            <a:r>
              <a:rPr lang="ar-JO" sz="1400" dirty="0" smtClean="0">
                <a:latin typeface="Alexandria" pitchFamily="2" charset="-78"/>
                <a:cs typeface="Alexandria" pitchFamily="2" charset="-78"/>
              </a:rPr>
              <a:t>و اوجبت مواد القرار ضرورة حصول المتعاملين بالاصول الافتراضية على تراخيص خاضعة لاشراف هيئة الاوراق المالية و السلع بدولة الامارات العربية المتحدة و قد حصر المشرع الانشطة التي تخضع للتراخيص في التالي: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1331" y="139528"/>
            <a:ext cx="1609483" cy="1079086"/>
          </a:xfrm>
          <a:prstGeom prst="rect">
            <a:avLst/>
          </a:prstGeom>
        </p:spPr>
      </p:pic>
    </p:spTree>
    <p:extLst>
      <p:ext uri="{BB962C8B-B14F-4D97-AF65-F5344CB8AC3E}">
        <p14:creationId xmlns:p14="http://schemas.microsoft.com/office/powerpoint/2010/main" val="3060930270"/>
      </p:ext>
    </p:extLst>
  </p:cSld>
  <p:clrMapOvr>
    <a:masterClrMapping/>
  </p:clrMapOvr>
  <mc:AlternateContent xmlns:mc="http://schemas.openxmlformats.org/markup-compatibility/2006" xmlns:p14="http://schemas.microsoft.com/office/powerpoint/2010/main">
    <mc:Choice Requires="p14">
      <p:transition spd="slow" p14:dur="2000" advTm="125219"/>
    </mc:Choice>
    <mc:Fallback xmlns="">
      <p:transition spd="slow" advTm="12521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dirty="0"/>
          </a:p>
        </p:txBody>
      </p:sp>
      <p:sp>
        <p:nvSpPr>
          <p:cNvPr id="3" name="Content Placeholder 2"/>
          <p:cNvSpPr>
            <a:spLocks noGrp="1"/>
          </p:cNvSpPr>
          <p:nvPr>
            <p:ph idx="1"/>
          </p:nvPr>
        </p:nvSpPr>
        <p:spPr>
          <a:xfrm>
            <a:off x="838200" y="1825624"/>
            <a:ext cx="10515600" cy="4784726"/>
          </a:xfrm>
        </p:spPr>
        <p:txBody>
          <a:bodyPr>
            <a:normAutofit/>
          </a:bodyPr>
          <a:lstStyle/>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تقديم </a:t>
            </a:r>
            <a:r>
              <a:rPr lang="ar-JO" sz="1400" dirty="0">
                <a:latin typeface="Alexandria" pitchFamily="2" charset="-78"/>
                <a:cs typeface="Alexandria" pitchFamily="2" charset="-78"/>
              </a:rPr>
              <a:t>خدمات تشغيل وإدارة منصات الأصول الافتراضية. </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تقديم </a:t>
            </a:r>
            <a:r>
              <a:rPr lang="ar-JO" sz="1400" dirty="0">
                <a:latin typeface="Alexandria" pitchFamily="2" charset="-78"/>
                <a:cs typeface="Alexandria" pitchFamily="2" charset="-78"/>
              </a:rPr>
              <a:t>خدمات المبادلة بين شكل أو أكثر من الأصول الافتراضية. </a:t>
            </a:r>
          </a:p>
          <a:p>
            <a:pPr marL="0" indent="0" algn="r">
              <a:lnSpc>
                <a:spcPct val="15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تقديم </a:t>
            </a:r>
            <a:r>
              <a:rPr lang="ar-JO" sz="1400" dirty="0">
                <a:latin typeface="Alexandria" pitchFamily="2" charset="-78"/>
                <a:cs typeface="Alexandria" pitchFamily="2" charset="-78"/>
              </a:rPr>
              <a:t>خدمات تحويل الأصول الافتراضية. </a:t>
            </a:r>
          </a:p>
          <a:p>
            <a:pPr marL="0" indent="0" algn="r">
              <a:lnSpc>
                <a:spcPct val="150000"/>
              </a:lnSpc>
              <a:buNone/>
            </a:pPr>
            <a:r>
              <a:rPr lang="ar-JO" sz="1400" dirty="0">
                <a:latin typeface="Alexandria" pitchFamily="2" charset="-78"/>
                <a:cs typeface="Alexandria" pitchFamily="2" charset="-78"/>
              </a:rPr>
              <a:t>‌د</a:t>
            </a:r>
            <a:r>
              <a:rPr lang="ar-JO" sz="1400" dirty="0" smtClean="0">
                <a:latin typeface="Alexandria" pitchFamily="2" charset="-78"/>
                <a:cs typeface="Alexandria" pitchFamily="2" charset="-78"/>
              </a:rPr>
              <a:t>. تقديم </a:t>
            </a:r>
            <a:r>
              <a:rPr lang="ar-JO" sz="1400" dirty="0">
                <a:latin typeface="Alexandria" pitchFamily="2" charset="-78"/>
                <a:cs typeface="Alexandria" pitchFamily="2" charset="-78"/>
              </a:rPr>
              <a:t>خدمات الوساطة في عمليات التداول في الأصول الافتراضية. </a:t>
            </a:r>
          </a:p>
          <a:p>
            <a:pPr marL="0" indent="0" algn="r">
              <a:lnSpc>
                <a:spcPct val="150000"/>
              </a:lnSpc>
              <a:buNone/>
            </a:pPr>
            <a:r>
              <a:rPr lang="ar-JO" sz="1400" dirty="0">
                <a:latin typeface="Alexandria" pitchFamily="2" charset="-78"/>
                <a:cs typeface="Alexandria" pitchFamily="2" charset="-78"/>
              </a:rPr>
              <a:t>‌ه</a:t>
            </a:r>
            <a:r>
              <a:rPr lang="ar-JO" sz="1400" dirty="0" smtClean="0">
                <a:latin typeface="Alexandria" pitchFamily="2" charset="-78"/>
                <a:cs typeface="Alexandria" pitchFamily="2" charset="-78"/>
              </a:rPr>
              <a:t>. تقديم </a:t>
            </a:r>
            <a:r>
              <a:rPr lang="ar-JO" sz="1400" dirty="0">
                <a:latin typeface="Alexandria" pitchFamily="2" charset="-78"/>
                <a:cs typeface="Alexandria" pitchFamily="2" charset="-78"/>
              </a:rPr>
              <a:t>خدمات حفظ وإدارة الأصول الافتراضية وتمكين السيطرة عليها. </a:t>
            </a:r>
          </a:p>
          <a:p>
            <a:pPr marL="0" indent="0" algn="r">
              <a:lnSpc>
                <a:spcPct val="150000"/>
              </a:lnSpc>
              <a:buNone/>
            </a:pPr>
            <a:r>
              <a:rPr lang="ar-JO" sz="1400" dirty="0">
                <a:latin typeface="Alexandria" pitchFamily="2" charset="-78"/>
                <a:cs typeface="Alexandria" pitchFamily="2" charset="-78"/>
              </a:rPr>
              <a:t>‌و</a:t>
            </a:r>
            <a:r>
              <a:rPr lang="ar-JO" sz="1400" dirty="0" smtClean="0">
                <a:latin typeface="Alexandria" pitchFamily="2" charset="-78"/>
                <a:cs typeface="Alexandria" pitchFamily="2" charset="-78"/>
              </a:rPr>
              <a:t>. تقديم </a:t>
            </a:r>
            <a:r>
              <a:rPr lang="ar-JO" sz="1400" dirty="0">
                <a:latin typeface="Alexandria" pitchFamily="2" charset="-78"/>
                <a:cs typeface="Alexandria" pitchFamily="2" charset="-78"/>
              </a:rPr>
              <a:t>الخدمات المالية المرتبطة بعرض المصدر و/ أو بيعه للأصول الافتراضية أو المشاركة في تقديم تلك الخدمات.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 لما كان </a:t>
            </a:r>
            <a:r>
              <a:rPr lang="ar-JO" sz="1400" dirty="0" smtClean="0">
                <a:latin typeface="Alexandria" pitchFamily="2" charset="-78"/>
                <a:cs typeface="Alexandria" pitchFamily="2" charset="-78"/>
              </a:rPr>
              <a:t>من </a:t>
            </a:r>
            <a:r>
              <a:rPr lang="ar-JO" sz="1400" dirty="0">
                <a:latin typeface="Alexandria" pitchFamily="2" charset="-78"/>
                <a:cs typeface="Alexandria" pitchFamily="2" charset="-78"/>
              </a:rPr>
              <a:t>الثابت ان عملية تنظيم التعامل بالاصول الافتراضية و مزودي الخدمات لا تكتمل الا بوضع الضوابط </a:t>
            </a:r>
            <a:r>
              <a:rPr lang="ar-JO" sz="1400" dirty="0" smtClean="0">
                <a:latin typeface="Alexandria" pitchFamily="2" charset="-78"/>
                <a:cs typeface="Alexandria" pitchFamily="2" charset="-78"/>
              </a:rPr>
              <a:t>الازمة </a:t>
            </a:r>
            <a:r>
              <a:rPr lang="ar-JO" sz="1400" dirty="0">
                <a:latin typeface="Alexandria" pitchFamily="2" charset="-78"/>
                <a:cs typeface="Alexandria" pitchFamily="2" charset="-78"/>
              </a:rPr>
              <a:t>في حال الاخلال باحكام القرار في حال حدوث المخالفات وفق القرار قد نص في المادة 12  منه على (يصدر مجلس إدارة الهيئة بعد تنسيقه مع سلطات </a:t>
            </a:r>
            <a:r>
              <a:rPr lang="ar-JO" sz="1400" dirty="0" smtClean="0">
                <a:latin typeface="Alexandria" pitchFamily="2" charset="-78"/>
                <a:cs typeface="Alexandria" pitchFamily="2" charset="-78"/>
              </a:rPr>
              <a:t>الترخيص المحلية و وزارة </a:t>
            </a:r>
            <a:r>
              <a:rPr lang="ar-JO" sz="1400" dirty="0">
                <a:latin typeface="Alexandria" pitchFamily="2" charset="-78"/>
                <a:cs typeface="Alexandria" pitchFamily="2" charset="-78"/>
              </a:rPr>
              <a:t>المالية، وموافقة مجلس الوزراء، قرار يحدد فيه المخالفات والجزاءات الإدارية عن الأفعال التي تقع للمخالفة لأحكام هذا القرار والقرارات الصادرة بموجبه، على أن يتضمن القرار سلطة الهيئة أو سلطات الترخيص المحلية </a:t>
            </a:r>
            <a:r>
              <a:rPr lang="ar-JO" sz="1400" dirty="0" smtClean="0">
                <a:latin typeface="Alexandria" pitchFamily="2" charset="-78"/>
                <a:cs typeface="Alexandria" pitchFamily="2" charset="-78"/>
              </a:rPr>
              <a:t>اة اتخاذ واحدة او اكثر من الجزاءات التالية: </a:t>
            </a: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89767" y="139528"/>
            <a:ext cx="1609483" cy="1079086"/>
          </a:xfrm>
          <a:prstGeom prst="rect">
            <a:avLst/>
          </a:prstGeom>
        </p:spPr>
      </p:pic>
    </p:spTree>
    <p:extLst>
      <p:ext uri="{BB962C8B-B14F-4D97-AF65-F5344CB8AC3E}">
        <p14:creationId xmlns:p14="http://schemas.microsoft.com/office/powerpoint/2010/main" val="2371514839"/>
      </p:ext>
    </p:extLst>
  </p:cSld>
  <p:clrMapOvr>
    <a:masterClrMapping/>
  </p:clrMapOvr>
  <mc:AlternateContent xmlns:mc="http://schemas.openxmlformats.org/markup-compatibility/2006" xmlns:p14="http://schemas.microsoft.com/office/powerpoint/2010/main">
    <mc:Choice Requires="p14">
      <p:transition spd="slow" p14:dur="2000" advTm="147484"/>
    </mc:Choice>
    <mc:Fallback xmlns="">
      <p:transition spd="slow" advTm="14748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الامارات العربية المتحدة )</a:t>
            </a:r>
            <a:endParaRPr lang="en-US" dirty="0"/>
          </a:p>
        </p:txBody>
      </p:sp>
      <p:sp>
        <p:nvSpPr>
          <p:cNvPr id="3" name="Content Placeholder 2"/>
          <p:cNvSpPr>
            <a:spLocks noGrp="1"/>
          </p:cNvSpPr>
          <p:nvPr>
            <p:ph idx="1"/>
          </p:nvPr>
        </p:nvSpPr>
        <p:spPr>
          <a:xfrm>
            <a:off x="838200" y="1825625"/>
            <a:ext cx="10515600" cy="4670426"/>
          </a:xfrm>
        </p:spPr>
        <p:txBody>
          <a:bodyPr>
            <a:normAutofit/>
          </a:bodyPr>
          <a:lstStyle/>
          <a:p>
            <a:pPr marL="0" indent="0" algn="r">
              <a:lnSpc>
                <a:spcPct val="150000"/>
              </a:lnSpc>
              <a:buNone/>
            </a:pPr>
            <a:r>
              <a:rPr lang="ar-JO" sz="1400" dirty="0" smtClean="0">
                <a:latin typeface="Alexandria" pitchFamily="2" charset="-78"/>
                <a:cs typeface="Alexandria" pitchFamily="2" charset="-78"/>
              </a:rPr>
              <a:t>1-توجيه </a:t>
            </a:r>
            <a:r>
              <a:rPr lang="ar-JO" sz="1400" dirty="0">
                <a:latin typeface="Alexandria" pitchFamily="2" charset="-78"/>
                <a:cs typeface="Alexandria" pitchFamily="2" charset="-78"/>
              </a:rPr>
              <a:t>الانذار   </a:t>
            </a:r>
          </a:p>
          <a:p>
            <a:pPr marL="0" indent="0" algn="r">
              <a:lnSpc>
                <a:spcPct val="150000"/>
              </a:lnSpc>
              <a:buNone/>
            </a:pPr>
            <a:r>
              <a:rPr lang="ar-JO" sz="1400" dirty="0">
                <a:latin typeface="Alexandria" pitchFamily="2" charset="-78"/>
                <a:cs typeface="Alexandria" pitchFamily="2" charset="-78"/>
              </a:rPr>
              <a:t>2-إيقاف عملية إدراج أو تداول الأصول الافتراضية. </a:t>
            </a:r>
          </a:p>
          <a:p>
            <a:pPr marL="0" indent="0" algn="r">
              <a:lnSpc>
                <a:spcPct val="150000"/>
              </a:lnSpc>
              <a:buNone/>
            </a:pPr>
            <a:r>
              <a:rPr lang="ar-JO" sz="1400" dirty="0">
                <a:latin typeface="Alexandria" pitchFamily="2" charset="-78"/>
                <a:cs typeface="Alexandria" pitchFamily="2" charset="-78"/>
              </a:rPr>
              <a:t>3-ايقاف العمل بالتقنيات المستخدمة من قبل مزودي الخدمات والمتعلقة بلأصول الافتراضية واعتماد وسائل بديلة.. </a:t>
            </a:r>
          </a:p>
          <a:p>
            <a:pPr marL="0" indent="0" algn="r">
              <a:lnSpc>
                <a:spcPct val="150000"/>
              </a:lnSpc>
              <a:buNone/>
            </a:pPr>
            <a:r>
              <a:rPr lang="ar-JO" sz="1400" dirty="0">
                <a:latin typeface="Alexandria" pitchFamily="2" charset="-78"/>
                <a:cs typeface="Alexandria" pitchFamily="2" charset="-78"/>
              </a:rPr>
              <a:t>4-إيقاف أو منع تشغيل منصة الأصول الافتراضية، والاستعانة بالجهات المعنية للدولة لتنفيذ ذلك </a:t>
            </a:r>
          </a:p>
          <a:p>
            <a:pPr marL="0" indent="0" algn="r">
              <a:lnSpc>
                <a:spcPct val="150000"/>
              </a:lnSpc>
              <a:buNone/>
            </a:pPr>
            <a:r>
              <a:rPr lang="ar-JO" sz="1400" dirty="0">
                <a:latin typeface="Alexandria" pitchFamily="2" charset="-78"/>
                <a:cs typeface="Alexandria" pitchFamily="2" charset="-78"/>
              </a:rPr>
              <a:t> 5-إيقاف أي من مزودي خدمات الأصول الافتراضية عن مزاولة نشاطهم أو إلغاء ترخيصهم وفق أحكام هذا القرار. </a:t>
            </a:r>
          </a:p>
          <a:p>
            <a:pPr marL="0" indent="0" algn="r">
              <a:lnSpc>
                <a:spcPct val="150000"/>
              </a:lnSpc>
              <a:buNone/>
            </a:pPr>
            <a:r>
              <a:rPr lang="ar-JO" sz="1400" dirty="0">
                <a:latin typeface="Alexandria" pitchFamily="2" charset="-78"/>
                <a:cs typeface="Alexandria" pitchFamily="2" charset="-78"/>
              </a:rPr>
              <a:t>6- إيقاف أي نشاط تتم مزاولته دون ترخيص وفق أحكام هذا القرار، ومنع أي شخص طبيعي من مزاولة أي مهام أو </a:t>
            </a:r>
            <a:r>
              <a:rPr lang="ar-JO" sz="1400" dirty="0" smtClean="0">
                <a:latin typeface="Alexandria" pitchFamily="2" charset="-78"/>
                <a:cs typeface="Alexandria" pitchFamily="2" charset="-78"/>
              </a:rPr>
              <a:t>أعمال مرتبطة دون </a:t>
            </a:r>
            <a:r>
              <a:rPr lang="ar-JO" sz="1400" dirty="0">
                <a:latin typeface="Alexandria" pitchFamily="2" charset="-78"/>
                <a:cs typeface="Alexandria" pitchFamily="2" charset="-78"/>
              </a:rPr>
              <a:t>اعتماده من الهيئة، وللهيئة الاستعانة بالجهات المختصة لتنفيذ قراراتها أو إغلاق المقر المخالف.. </a:t>
            </a:r>
          </a:p>
          <a:p>
            <a:pPr marL="0" indent="0" algn="r">
              <a:lnSpc>
                <a:spcPct val="150000"/>
              </a:lnSpc>
              <a:buNone/>
            </a:pPr>
            <a:r>
              <a:rPr lang="ar-JO" sz="1400" dirty="0">
                <a:latin typeface="Alexandria" pitchFamily="2" charset="-78"/>
                <a:cs typeface="Alexandria" pitchFamily="2" charset="-78"/>
              </a:rPr>
              <a:t>7-فرض غرامة مالية لا </a:t>
            </a:r>
            <a:r>
              <a:rPr lang="ar-JO" sz="1400" dirty="0" smtClean="0">
                <a:latin typeface="Alexandria" pitchFamily="2" charset="-78"/>
                <a:cs typeface="Alexandria" pitchFamily="2" charset="-78"/>
              </a:rPr>
              <a:t>تتجاوز(10,000,000) </a:t>
            </a:r>
            <a:r>
              <a:rPr lang="ar-JO" sz="1400" dirty="0">
                <a:latin typeface="Alexandria" pitchFamily="2" charset="-78"/>
                <a:cs typeface="Alexandria" pitchFamily="2" charset="-78"/>
              </a:rPr>
              <a:t>عشرة ملايين درهم. </a:t>
            </a:r>
          </a:p>
          <a:p>
            <a:pPr marL="0" indent="0" algn="r">
              <a:lnSpc>
                <a:spcPct val="150000"/>
              </a:lnSpc>
              <a:buNone/>
            </a:pPr>
            <a:r>
              <a:rPr lang="ar-JO" sz="1400" dirty="0">
                <a:latin typeface="Alexandria" pitchFamily="2" charset="-78"/>
                <a:cs typeface="Alexandria" pitchFamily="2" charset="-78"/>
              </a:rPr>
              <a:t>8-فرض غرامة مالية تساوي قيمة الأرباح المتحصلة من المخالفة أو الخسارة التي تجنبها. </a:t>
            </a:r>
          </a:p>
          <a:p>
            <a:pPr marL="0" indent="0" algn="r">
              <a:lnSpc>
                <a:spcPct val="150000"/>
              </a:lnSpc>
              <a:buNone/>
            </a:pPr>
            <a:r>
              <a:rPr lang="ar-JO" sz="1400" dirty="0">
                <a:latin typeface="Alexandria" pitchFamily="2" charset="-78"/>
                <a:cs typeface="Alexandria" pitchFamily="2" charset="-78"/>
              </a:rPr>
              <a:t>9- إحالة المخالف لأحكام هذا القرار إلى النيابة العامة</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65076" y="0"/>
            <a:ext cx="1609483" cy="1079086"/>
          </a:xfrm>
          <a:prstGeom prst="rect">
            <a:avLst/>
          </a:prstGeom>
        </p:spPr>
      </p:pic>
    </p:spTree>
    <p:extLst>
      <p:ext uri="{BB962C8B-B14F-4D97-AF65-F5344CB8AC3E}">
        <p14:creationId xmlns:p14="http://schemas.microsoft.com/office/powerpoint/2010/main" val="3547654951"/>
      </p:ext>
    </p:extLst>
  </p:cSld>
  <p:clrMapOvr>
    <a:masterClrMapping/>
  </p:clrMapOvr>
  <mc:AlternateContent xmlns:mc="http://schemas.openxmlformats.org/markup-compatibility/2006" xmlns:p14="http://schemas.microsoft.com/office/powerpoint/2010/main">
    <mc:Choice Requires="p14">
      <p:transition spd="slow" p14:dur="2000" advTm="112502"/>
    </mc:Choice>
    <mc:Fallback xmlns="">
      <p:transition spd="slow" advTm="11250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a:t>
            </a:r>
            <a:r>
              <a:rPr lang="ar-JO" sz="2000" dirty="0" smtClean="0">
                <a:solidFill>
                  <a:srgbClr val="00B0F0"/>
                </a:solidFill>
                <a:latin typeface="Alexandria Black" pitchFamily="2" charset="-78"/>
                <a:cs typeface="Alexandria Black" pitchFamily="2" charset="-78"/>
              </a:rPr>
              <a:t>مصر )</a:t>
            </a:r>
            <a:endParaRPr lang="en-US" dirty="0"/>
          </a:p>
        </p:txBody>
      </p:sp>
      <p:sp>
        <p:nvSpPr>
          <p:cNvPr id="3" name="Content Placeholder 2"/>
          <p:cNvSpPr>
            <a:spLocks noGrp="1"/>
          </p:cNvSpPr>
          <p:nvPr>
            <p:ph idx="1"/>
          </p:nvPr>
        </p:nvSpPr>
        <p:spPr>
          <a:xfrm>
            <a:off x="838200" y="1825624"/>
            <a:ext cx="10515600" cy="4803775"/>
          </a:xfrm>
        </p:spPr>
        <p:txBody>
          <a:bodyPr>
            <a:normAutofit lnSpcReduction="10000"/>
          </a:bodyPr>
          <a:lstStyle/>
          <a:p>
            <a:pPr marL="0" indent="0" algn="r">
              <a:lnSpc>
                <a:spcPct val="150000"/>
              </a:lnSpc>
              <a:buNone/>
            </a:pPr>
            <a:r>
              <a:rPr lang="ar-JO" sz="1600" dirty="0" smtClean="0">
                <a:solidFill>
                  <a:schemeClr val="accent4"/>
                </a:solidFill>
                <a:latin typeface="Alexandria" pitchFamily="2" charset="-78"/>
                <a:cs typeface="Alexandria" pitchFamily="2" charset="-78"/>
              </a:rPr>
              <a:t>قانون رقم ( 5 ) لسنة 2022</a:t>
            </a:r>
          </a:p>
          <a:p>
            <a:pPr marL="0" indent="0" algn="r">
              <a:lnSpc>
                <a:spcPct val="150000"/>
              </a:lnSpc>
              <a:buNone/>
            </a:pPr>
            <a:r>
              <a:rPr lang="ar-JO" sz="1400" dirty="0" smtClean="0">
                <a:latin typeface="Alexandria" pitchFamily="2" charset="-78"/>
                <a:cs typeface="Alexandria" pitchFamily="2" charset="-78"/>
              </a:rPr>
              <a:t>اصدار قانون تنظيم و تنمية و استخدام التكنولوجيا المالية في الانشطة غير المصرفية</a:t>
            </a:r>
          </a:p>
          <a:p>
            <a:pPr marL="0" indent="0" algn="r">
              <a:lnSpc>
                <a:spcPct val="150000"/>
              </a:lnSpc>
              <a:buNone/>
            </a:pPr>
            <a:r>
              <a:rPr lang="ar-JO" sz="1400" dirty="0" smtClean="0">
                <a:latin typeface="Alexandria" pitchFamily="2" charset="-78"/>
                <a:cs typeface="Alexandria" pitchFamily="2" charset="-78"/>
              </a:rPr>
              <a:t>( المادة </a:t>
            </a:r>
            <a:r>
              <a:rPr lang="ar-JO" sz="1400" dirty="0">
                <a:latin typeface="Alexandria" pitchFamily="2" charset="-78"/>
                <a:cs typeface="Alexandria" pitchFamily="2" charset="-78"/>
              </a:rPr>
              <a:t>الأولى)</a:t>
            </a:r>
          </a:p>
          <a:p>
            <a:pPr marL="0" indent="0" algn="r">
              <a:lnSpc>
                <a:spcPct val="150000"/>
              </a:lnSpc>
              <a:buNone/>
            </a:pPr>
            <a:r>
              <a:rPr lang="ar-JO" sz="1400" dirty="0">
                <a:latin typeface="Alexandria" pitchFamily="2" charset="-78"/>
                <a:cs typeface="Alexandria" pitchFamily="2" charset="-78"/>
              </a:rPr>
              <a:t>مع عدم الإخلال بأحكام قانون البنك المركزي والجهاز المصرفي الصادر بالقانون رقم (194) لسنة 2020، تسري أحكام القانون </a:t>
            </a:r>
            <a:r>
              <a:rPr lang="ar-JO" sz="1400" dirty="0" smtClean="0">
                <a:latin typeface="Alexandria" pitchFamily="2" charset="-78"/>
                <a:cs typeface="Alexandria" pitchFamily="2" charset="-78"/>
              </a:rPr>
              <a:t>على مزاولي </a:t>
            </a:r>
            <a:r>
              <a:rPr lang="ar-JO" sz="1400" dirty="0">
                <a:latin typeface="Alexandria" pitchFamily="2" charset="-78"/>
                <a:cs typeface="Alexandria" pitchFamily="2" charset="-78"/>
              </a:rPr>
              <a:t>الأنشطة المالية غير المصرفية باستخدام التكنولوجيا </a:t>
            </a:r>
            <a:r>
              <a:rPr lang="ar-JO" sz="1400" dirty="0" smtClean="0">
                <a:latin typeface="Alexandria" pitchFamily="2" charset="-78"/>
                <a:cs typeface="Alexandria" pitchFamily="2" charset="-78"/>
              </a:rPr>
              <a:t>المالية</a:t>
            </a:r>
          </a:p>
          <a:p>
            <a:pPr marL="0" indent="0" algn="r">
              <a:lnSpc>
                <a:spcPct val="150000"/>
              </a:lnSpc>
              <a:buNone/>
            </a:pPr>
            <a:r>
              <a:rPr lang="ar-JO" sz="1400" dirty="0" smtClean="0">
                <a:latin typeface="Alexandria" pitchFamily="2" charset="-78"/>
                <a:cs typeface="Alexandria" pitchFamily="2" charset="-78"/>
              </a:rPr>
              <a:t>( المادة </a:t>
            </a:r>
            <a:r>
              <a:rPr lang="ar-JO" sz="1400" dirty="0">
                <a:latin typeface="Alexandria" pitchFamily="2" charset="-78"/>
                <a:cs typeface="Alexandria" pitchFamily="2" charset="-78"/>
              </a:rPr>
              <a:t>الثانية)</a:t>
            </a:r>
          </a:p>
          <a:p>
            <a:pPr marL="0" indent="0" algn="r">
              <a:lnSpc>
                <a:spcPct val="150000"/>
              </a:lnSpc>
              <a:buNone/>
            </a:pPr>
            <a:r>
              <a:rPr lang="ar-JO" sz="1400" dirty="0">
                <a:latin typeface="Alexandria" pitchFamily="2" charset="-78"/>
                <a:cs typeface="Alexandria" pitchFamily="2" charset="-78"/>
              </a:rPr>
              <a:t>يسرى فيما لم يرد بشأنه نص خاص في </a:t>
            </a:r>
            <a:r>
              <a:rPr lang="ar-JO" sz="1400" dirty="0" smtClean="0">
                <a:latin typeface="Alexandria" pitchFamily="2" charset="-78"/>
                <a:cs typeface="Alexandria" pitchFamily="2" charset="-78"/>
              </a:rPr>
              <a:t>القانون، </a:t>
            </a:r>
            <a:r>
              <a:rPr lang="ar-JO" sz="1400" dirty="0">
                <a:latin typeface="Alexandria" pitchFamily="2" charset="-78"/>
                <a:cs typeface="Alexandria" pitchFamily="2" charset="-78"/>
              </a:rPr>
              <a:t>أحكام قانون شركات المساهمة وشركات التوصية بالأسهم والشركات ذات المسئولية المحدودة وشركات الشخص الواحد الصادر بالقانون رقم 159 لسنة 1981، وأحكام القوانين المنظمة للأنشطة المالية غير المصرفية بحسب الأحوال.  </a:t>
            </a:r>
          </a:p>
          <a:p>
            <a:pPr marL="0" indent="0" algn="r">
              <a:lnSpc>
                <a:spcPct val="150000"/>
              </a:lnSpc>
              <a:buNone/>
            </a:pPr>
            <a:r>
              <a:rPr lang="ar-JO" sz="1400" dirty="0" smtClean="0">
                <a:latin typeface="Alexandria" pitchFamily="2" charset="-78"/>
                <a:cs typeface="Alexandria" pitchFamily="2" charset="-78"/>
              </a:rPr>
              <a:t>( المادة </a:t>
            </a:r>
            <a:r>
              <a:rPr lang="ar-JO" sz="1400" dirty="0">
                <a:latin typeface="Alexandria" pitchFamily="2" charset="-78"/>
                <a:cs typeface="Alexandria" pitchFamily="2" charset="-78"/>
              </a:rPr>
              <a:t>الثالثة) </a:t>
            </a:r>
          </a:p>
          <a:p>
            <a:pPr marL="0" indent="0" algn="r">
              <a:lnSpc>
                <a:spcPct val="150000"/>
              </a:lnSpc>
              <a:buNone/>
            </a:pPr>
            <a:r>
              <a:rPr lang="ar-JO" sz="1400" dirty="0">
                <a:latin typeface="Alexandria" pitchFamily="2" charset="-78"/>
                <a:cs typeface="Alexandria" pitchFamily="2" charset="-78"/>
              </a:rPr>
              <a:t>فيما عدا المنازعات والدعاوى التي يختص بنظرها مجلس الدولة، تختص المحاكم الأقتصادية بالفصل في المنازعات والدعاوى الناشئة عن تطبيق أحكام </a:t>
            </a:r>
            <a:r>
              <a:rPr lang="ar-JO" sz="1400" dirty="0" smtClean="0">
                <a:latin typeface="Alexandria" pitchFamily="2" charset="-78"/>
                <a:cs typeface="Alexandria" pitchFamily="2" charset="-78"/>
              </a:rPr>
              <a:t>القانون المرافق</a:t>
            </a:r>
            <a:r>
              <a:rPr lang="ar-JO" sz="1400" dirty="0">
                <a:latin typeface="Alexandria" pitchFamily="2" charset="-78"/>
                <a:cs typeface="Alexandria" pitchFamily="2" charset="-78"/>
              </a:rPr>
              <a:t>. </a:t>
            </a:r>
          </a:p>
          <a:p>
            <a:pPr marL="0" indent="0" algn="r">
              <a:lnSpc>
                <a:spcPct val="1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1331" y="0"/>
            <a:ext cx="1609483" cy="1079086"/>
          </a:xfrm>
          <a:prstGeom prst="rect">
            <a:avLst/>
          </a:prstGeom>
        </p:spPr>
      </p:pic>
    </p:spTree>
    <p:extLst>
      <p:ext uri="{BB962C8B-B14F-4D97-AF65-F5344CB8AC3E}">
        <p14:creationId xmlns:p14="http://schemas.microsoft.com/office/powerpoint/2010/main" val="2806362861"/>
      </p:ext>
    </p:extLst>
  </p:cSld>
  <p:clrMapOvr>
    <a:masterClrMapping/>
  </p:clrMapOvr>
  <mc:AlternateContent xmlns:mc="http://schemas.openxmlformats.org/markup-compatibility/2006" xmlns:p14="http://schemas.microsoft.com/office/powerpoint/2010/main">
    <mc:Choice Requires="p14">
      <p:transition spd="slow" p14:dur="2000" advTm="170195"/>
    </mc:Choice>
    <mc:Fallback xmlns="">
      <p:transition spd="slow" advTm="17019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مصر )</a:t>
            </a:r>
            <a:endParaRPr lang="en-US" dirty="0"/>
          </a:p>
        </p:txBody>
      </p:sp>
      <p:sp>
        <p:nvSpPr>
          <p:cNvPr id="3" name="Content Placeholder 2"/>
          <p:cNvSpPr>
            <a:spLocks noGrp="1"/>
          </p:cNvSpPr>
          <p:nvPr>
            <p:ph idx="1"/>
          </p:nvPr>
        </p:nvSpPr>
        <p:spPr>
          <a:xfrm>
            <a:off x="838200" y="1825624"/>
            <a:ext cx="10515600" cy="4803775"/>
          </a:xfrm>
        </p:spPr>
        <p:txBody>
          <a:bodyPr>
            <a:normAutofit lnSpcReduction="10000"/>
          </a:bodyPr>
          <a:lstStyle/>
          <a:p>
            <a:pPr marL="0" indent="0" algn="r">
              <a:lnSpc>
                <a:spcPct val="150000"/>
              </a:lnSpc>
              <a:buNone/>
            </a:pPr>
            <a:r>
              <a:rPr lang="ar-JO" sz="1400" dirty="0" smtClean="0">
                <a:latin typeface="Alexandria" pitchFamily="2" charset="-78"/>
                <a:cs typeface="Alexandria" pitchFamily="2" charset="-78"/>
              </a:rPr>
              <a:t>( المادة </a:t>
            </a:r>
            <a:r>
              <a:rPr lang="ar-JO" sz="1400" dirty="0">
                <a:latin typeface="Alexandria" pitchFamily="2" charset="-78"/>
                <a:cs typeface="Alexandria" pitchFamily="2" charset="-78"/>
              </a:rPr>
              <a:t>الرابعة) </a:t>
            </a:r>
          </a:p>
          <a:p>
            <a:pPr marL="0" indent="0" algn="r">
              <a:lnSpc>
                <a:spcPct val="150000"/>
              </a:lnSpc>
              <a:buNone/>
            </a:pPr>
            <a:r>
              <a:rPr lang="ar-JO" sz="1400" dirty="0">
                <a:latin typeface="Alexandria" pitchFamily="2" charset="-78"/>
                <a:cs typeface="Alexandria" pitchFamily="2" charset="-78"/>
              </a:rPr>
              <a:t>يلتزم المخاطبون بأحكام القانون </a:t>
            </a:r>
            <a:r>
              <a:rPr lang="ar-JO" sz="1400" dirty="0" smtClean="0">
                <a:latin typeface="Alexandria" pitchFamily="2" charset="-78"/>
                <a:cs typeface="Alexandria" pitchFamily="2" charset="-78"/>
              </a:rPr>
              <a:t>بتوفيق </a:t>
            </a:r>
            <a:r>
              <a:rPr lang="ar-JO" sz="1400" dirty="0">
                <a:latin typeface="Alexandria" pitchFamily="2" charset="-78"/>
                <a:cs typeface="Alexandria" pitchFamily="2" charset="-78"/>
              </a:rPr>
              <a:t>أوضاعهم وفقاً لأحكامه خلال ستة أشهر من تاريخ العمل به. </a:t>
            </a:r>
          </a:p>
          <a:p>
            <a:pPr marL="0" indent="0" algn="r">
              <a:lnSpc>
                <a:spcPct val="150000"/>
              </a:lnSpc>
              <a:buNone/>
            </a:pPr>
            <a:r>
              <a:rPr lang="ar-JO" sz="1400" dirty="0">
                <a:latin typeface="Alexandria" pitchFamily="2" charset="-78"/>
                <a:cs typeface="Alexandria" pitchFamily="2" charset="-78"/>
              </a:rPr>
              <a:t>ولمجلس إدارة الهيئة العامة للرقابة المالية، </a:t>
            </a:r>
            <a:r>
              <a:rPr lang="ar-JO" sz="1400" dirty="0" smtClean="0">
                <a:latin typeface="Alexandria" pitchFamily="2" charset="-78"/>
                <a:cs typeface="Alexandria" pitchFamily="2" charset="-78"/>
              </a:rPr>
              <a:t>بقرار </a:t>
            </a:r>
            <a:r>
              <a:rPr lang="ar-JO" sz="1400" dirty="0">
                <a:latin typeface="Alexandria" pitchFamily="2" charset="-78"/>
                <a:cs typeface="Alexandria" pitchFamily="2" charset="-78"/>
              </a:rPr>
              <a:t>منه مد فترة توفيق الأوضاع المنصوص عليها في الفقرة السابقة لمدة أو لمدد أخرى مماثلة لا تتجاوز في مجموعها سنتين. </a:t>
            </a:r>
          </a:p>
          <a:p>
            <a:pPr marL="0" indent="0" algn="r">
              <a:lnSpc>
                <a:spcPct val="150000"/>
              </a:lnSpc>
              <a:buNone/>
            </a:pPr>
            <a:r>
              <a:rPr lang="ar-JO" sz="1400" dirty="0">
                <a:latin typeface="Alexandria" pitchFamily="2" charset="-78"/>
                <a:cs typeface="Alexandria" pitchFamily="2" charset="-78"/>
              </a:rPr>
              <a:t>ويجوز </a:t>
            </a:r>
            <a:r>
              <a:rPr lang="ar-JO" sz="1400" dirty="0" smtClean="0">
                <a:latin typeface="Alexandria" pitchFamily="2" charset="-78"/>
                <a:cs typeface="Alexandria" pitchFamily="2" charset="-78"/>
              </a:rPr>
              <a:t>بقرار من </a:t>
            </a:r>
            <a:r>
              <a:rPr lang="ar-JO" sz="1400" dirty="0">
                <a:latin typeface="Alexandria" pitchFamily="2" charset="-78"/>
                <a:cs typeface="Alexandria" pitchFamily="2" charset="-78"/>
              </a:rPr>
              <a:t>رئيس مجلس الوزارء بناءً على عرض رئيس الهيئة مد فترة توفيق الأوضاع بعد فوات مدة السنتين المشار إليها لمدة أو لمدد أخرى مماثلة لا تجاوز في مجموعها سنتين. </a:t>
            </a:r>
          </a:p>
          <a:p>
            <a:pPr marL="0" indent="0" algn="r">
              <a:lnSpc>
                <a:spcPct val="150000"/>
              </a:lnSpc>
              <a:buNone/>
            </a:pPr>
            <a:r>
              <a:rPr lang="ar-JO" sz="1400" dirty="0" smtClean="0">
                <a:latin typeface="Alexandria" pitchFamily="2" charset="-78"/>
                <a:cs typeface="Alexandria" pitchFamily="2" charset="-78"/>
              </a:rPr>
              <a:t>( المادة </a:t>
            </a:r>
            <a:r>
              <a:rPr lang="ar-JO" sz="1400" dirty="0">
                <a:latin typeface="Alexandria" pitchFamily="2" charset="-78"/>
                <a:cs typeface="Alexandria" pitchFamily="2" charset="-78"/>
              </a:rPr>
              <a:t>الخامسة)</a:t>
            </a:r>
          </a:p>
          <a:p>
            <a:pPr marL="0" indent="0" algn="r">
              <a:lnSpc>
                <a:spcPct val="150000"/>
              </a:lnSpc>
              <a:buNone/>
            </a:pPr>
            <a:r>
              <a:rPr lang="ar-JO" sz="1400" dirty="0">
                <a:latin typeface="Alexandria" pitchFamily="2" charset="-78"/>
                <a:cs typeface="Alexandria" pitchFamily="2" charset="-78"/>
              </a:rPr>
              <a:t>يصدر مجلس إدارة الهيئة القرارت المنفذة لأحكام القانون </a:t>
            </a:r>
            <a:r>
              <a:rPr lang="ar-JO" sz="1400" dirty="0" smtClean="0">
                <a:latin typeface="Alexandria" pitchFamily="2" charset="-78"/>
                <a:cs typeface="Alexandria" pitchFamily="2" charset="-78"/>
              </a:rPr>
              <a:t>خلال </a:t>
            </a:r>
            <a:r>
              <a:rPr lang="ar-JO" sz="1400" dirty="0">
                <a:latin typeface="Alexandria" pitchFamily="2" charset="-78"/>
                <a:cs typeface="Alexandria" pitchFamily="2" charset="-78"/>
              </a:rPr>
              <a:t>ستة أشهر من تاريخ العمل به، وتُنشر في الوقائع المصرية، وإلى أن تصدر هذه </a:t>
            </a:r>
            <a:r>
              <a:rPr lang="ar-JO" sz="1400" dirty="0" smtClean="0">
                <a:latin typeface="Alexandria" pitchFamily="2" charset="-78"/>
                <a:cs typeface="Alexandria" pitchFamily="2" charset="-78"/>
              </a:rPr>
              <a:t>القرارت </a:t>
            </a:r>
            <a:r>
              <a:rPr lang="ar-JO" sz="1400" dirty="0">
                <a:latin typeface="Alexandria" pitchFamily="2" charset="-78"/>
                <a:cs typeface="Alexandria" pitchFamily="2" charset="-78"/>
              </a:rPr>
              <a:t>يستمر العمل بالقرارت القائمة بما لا يتعارض مع أحكامه. </a:t>
            </a:r>
          </a:p>
          <a:p>
            <a:pPr marL="0" indent="0" algn="r">
              <a:lnSpc>
                <a:spcPct val="150000"/>
              </a:lnSpc>
              <a:buNone/>
            </a:pPr>
            <a:r>
              <a:rPr lang="ar-JO" sz="1400" dirty="0">
                <a:latin typeface="Alexandria" pitchFamily="2" charset="-78"/>
                <a:cs typeface="Alexandria" pitchFamily="2" charset="-78"/>
              </a:rPr>
              <a:t>( المادة السادسة)  </a:t>
            </a:r>
          </a:p>
          <a:p>
            <a:pPr marL="0" indent="0" algn="r">
              <a:lnSpc>
                <a:spcPct val="150000"/>
              </a:lnSpc>
              <a:buNone/>
            </a:pPr>
            <a:r>
              <a:rPr lang="ar-JO" sz="1400" dirty="0">
                <a:latin typeface="Alexandria" pitchFamily="2" charset="-78"/>
                <a:cs typeface="Alexandria" pitchFamily="2" charset="-78"/>
              </a:rPr>
              <a:t>يُنشر هذا القانون في الجريدة الرسمية، ويُعمل به من اليوم التالي لتاريخ نشره. </a:t>
            </a:r>
          </a:p>
          <a:p>
            <a:pPr marL="0" indent="0" algn="r">
              <a:lnSpc>
                <a:spcPct val="150000"/>
              </a:lnSpc>
              <a:buNone/>
            </a:pPr>
            <a:r>
              <a:rPr lang="ar-JO" sz="1400" dirty="0">
                <a:latin typeface="Alexandria" pitchFamily="2" charset="-78"/>
                <a:cs typeface="Alexandria" pitchFamily="2" charset="-78"/>
              </a:rPr>
              <a:t>يُبصم هذا القانون بخاتم الدولة، ويُنفذ كقانون من قوانينها. </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51180"/>
            <a:ext cx="1609483" cy="1079086"/>
          </a:xfrm>
          <a:prstGeom prst="rect">
            <a:avLst/>
          </a:prstGeom>
        </p:spPr>
      </p:pic>
    </p:spTree>
    <p:extLst>
      <p:ext uri="{BB962C8B-B14F-4D97-AF65-F5344CB8AC3E}">
        <p14:creationId xmlns:p14="http://schemas.microsoft.com/office/powerpoint/2010/main" val="519104164"/>
      </p:ext>
    </p:extLst>
  </p:cSld>
  <p:clrMapOvr>
    <a:masterClrMapping/>
  </p:clrMapOvr>
  <mc:AlternateContent xmlns:mc="http://schemas.openxmlformats.org/markup-compatibility/2006" xmlns:p14="http://schemas.microsoft.com/office/powerpoint/2010/main">
    <mc:Choice Requires="p14">
      <p:transition spd="slow" p14:dur="2000" advTm="116180"/>
    </mc:Choice>
    <mc:Fallback xmlns="">
      <p:transition spd="slow" advTm="11618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مصر )</a:t>
            </a:r>
            <a:endParaRPr lang="en-US" dirty="0"/>
          </a:p>
        </p:txBody>
      </p:sp>
      <p:sp>
        <p:nvSpPr>
          <p:cNvPr id="3" name="Content Placeholder 2"/>
          <p:cNvSpPr>
            <a:spLocks noGrp="1"/>
          </p:cNvSpPr>
          <p:nvPr>
            <p:ph idx="1"/>
          </p:nvPr>
        </p:nvSpPr>
        <p:spPr>
          <a:xfrm>
            <a:off x="838200" y="1825624"/>
            <a:ext cx="10515600" cy="4803775"/>
          </a:xfrm>
        </p:spPr>
        <p:txBody>
          <a:bodyPr>
            <a:normAutofit/>
          </a:bodyPr>
          <a:lstStyle/>
          <a:p>
            <a:pPr marL="0" indent="0" algn="r">
              <a:lnSpc>
                <a:spcPct val="150000"/>
              </a:lnSpc>
              <a:buNone/>
            </a:pPr>
            <a:r>
              <a:rPr lang="ar-JO" sz="1600" dirty="0">
                <a:solidFill>
                  <a:schemeClr val="accent4"/>
                </a:solidFill>
                <a:latin typeface="Alexandria" pitchFamily="2" charset="-78"/>
                <a:cs typeface="Alexandria" pitchFamily="2" charset="-78"/>
              </a:rPr>
              <a:t>قانون تنظيم وتنمية استخدام التكنولوجيا المالية في الأنشطة المالية غير المصرفية </a:t>
            </a:r>
          </a:p>
          <a:p>
            <a:pPr marL="0" indent="0" algn="r">
              <a:lnSpc>
                <a:spcPct val="150000"/>
              </a:lnSpc>
              <a:buNone/>
            </a:pPr>
            <a:r>
              <a:rPr lang="ar-JO" sz="1400" dirty="0">
                <a:solidFill>
                  <a:schemeClr val="accent4"/>
                </a:solidFill>
                <a:latin typeface="Alexandria" pitchFamily="2" charset="-78"/>
                <a:cs typeface="Alexandria" pitchFamily="2" charset="-78"/>
              </a:rPr>
              <a:t>(الفصل الأول) تعريفات وأهداف القانون مادة(1): </a:t>
            </a:r>
          </a:p>
          <a:p>
            <a:pPr marL="0" indent="0" algn="r">
              <a:lnSpc>
                <a:spcPct val="150000"/>
              </a:lnSpc>
              <a:buNone/>
            </a:pPr>
            <a:r>
              <a:rPr lang="ar-JO" sz="1400" dirty="0">
                <a:latin typeface="Alexandria" pitchFamily="2" charset="-78"/>
                <a:cs typeface="Alexandria" pitchFamily="2" charset="-78"/>
              </a:rPr>
              <a:t>في تطبيق أحكام هذا القانون يقصد بالكلمات </a:t>
            </a:r>
            <a:r>
              <a:rPr lang="ar-JO" sz="1400" dirty="0" smtClean="0">
                <a:latin typeface="Alexandria" pitchFamily="2" charset="-78"/>
                <a:cs typeface="Alexandria" pitchFamily="2" charset="-78"/>
              </a:rPr>
              <a:t>والعبارات </a:t>
            </a:r>
            <a:r>
              <a:rPr lang="ar-JO" sz="1400" dirty="0">
                <a:latin typeface="Alexandria" pitchFamily="2" charset="-78"/>
                <a:cs typeface="Alexandria" pitchFamily="2" charset="-78"/>
              </a:rPr>
              <a:t>التالية المعنى المبين قرين كل منها: </a:t>
            </a:r>
          </a:p>
          <a:p>
            <a:pPr marL="0" indent="0" algn="r">
              <a:lnSpc>
                <a:spcPct val="150000"/>
              </a:lnSpc>
              <a:buNone/>
            </a:pPr>
            <a:r>
              <a:rPr lang="ar-JO" sz="1400" dirty="0" smtClean="0">
                <a:latin typeface="Alexandria" pitchFamily="2" charset="-78"/>
                <a:cs typeface="Alexandria" pitchFamily="2" charset="-78"/>
              </a:rPr>
              <a:t>1- </a:t>
            </a:r>
            <a:r>
              <a:rPr lang="ar-JO" sz="1400" dirty="0">
                <a:latin typeface="Alexandria" pitchFamily="2" charset="-78"/>
                <a:cs typeface="Alexandria" pitchFamily="2" charset="-78"/>
              </a:rPr>
              <a:t>الهيئة: الهيئة العامة للرقابة المالية. </a:t>
            </a:r>
          </a:p>
          <a:p>
            <a:pPr marL="0" indent="0" algn="r">
              <a:lnSpc>
                <a:spcPct val="150000"/>
              </a:lnSpc>
              <a:buNone/>
            </a:pPr>
            <a:r>
              <a:rPr lang="ar-JO" sz="1400" dirty="0" smtClean="0">
                <a:latin typeface="Alexandria" pitchFamily="2" charset="-78"/>
                <a:cs typeface="Alexandria" pitchFamily="2" charset="-78"/>
              </a:rPr>
              <a:t>2- </a:t>
            </a:r>
            <a:r>
              <a:rPr lang="ar-JO" sz="1400" dirty="0">
                <a:latin typeface="Alexandria" pitchFamily="2" charset="-78"/>
                <a:cs typeface="Alexandria" pitchFamily="2" charset="-78"/>
              </a:rPr>
              <a:t>مجلس إدارة الهيئة: مجلس إدارة الهيئة العامة للرقابة المالية. </a:t>
            </a:r>
          </a:p>
          <a:p>
            <a:pPr marL="0" indent="0" algn="r">
              <a:lnSpc>
                <a:spcPct val="150000"/>
              </a:lnSpc>
              <a:buNone/>
            </a:pPr>
            <a:r>
              <a:rPr lang="ar-JO" sz="1400" dirty="0" smtClean="0">
                <a:latin typeface="Alexandria" pitchFamily="2" charset="-78"/>
                <a:cs typeface="Alexandria" pitchFamily="2" charset="-78"/>
              </a:rPr>
              <a:t>3- </a:t>
            </a:r>
            <a:r>
              <a:rPr lang="ar-JO" sz="1400" dirty="0">
                <a:latin typeface="Alexandria" pitchFamily="2" charset="-78"/>
                <a:cs typeface="Alexandria" pitchFamily="2" charset="-78"/>
              </a:rPr>
              <a:t>رئيس الهيئة: رئيس مجلس إدارة الهيئة العامة للرقابة المالية. </a:t>
            </a:r>
          </a:p>
          <a:p>
            <a:pPr marL="0" indent="0" algn="r">
              <a:lnSpc>
                <a:spcPct val="150000"/>
              </a:lnSpc>
              <a:buNone/>
            </a:pPr>
            <a:r>
              <a:rPr lang="ar-JO" sz="1400" dirty="0" smtClean="0">
                <a:latin typeface="Alexandria" pitchFamily="2" charset="-78"/>
                <a:cs typeface="Alexandria" pitchFamily="2" charset="-78"/>
              </a:rPr>
              <a:t>4- </a:t>
            </a:r>
            <a:r>
              <a:rPr lang="ar-JO" sz="1400" dirty="0">
                <a:latin typeface="Alexandria" pitchFamily="2" charset="-78"/>
                <a:cs typeface="Alexandria" pitchFamily="2" charset="-78"/>
              </a:rPr>
              <a:t>الأنشطة المالية غير المصرفية: الأسواق والأدوات المالية غير المصرفية الخاضعة </a:t>
            </a:r>
            <a:r>
              <a:rPr lang="ar-JO" sz="1400" dirty="0" smtClean="0">
                <a:latin typeface="Alexandria" pitchFamily="2" charset="-78"/>
                <a:cs typeface="Alexandria" pitchFamily="2" charset="-78"/>
              </a:rPr>
              <a:t>لإشراف </a:t>
            </a:r>
            <a:r>
              <a:rPr lang="ar-JO" sz="1400" dirty="0">
                <a:latin typeface="Alexandria" pitchFamily="2" charset="-78"/>
                <a:cs typeface="Alexandria" pitchFamily="2" charset="-78"/>
              </a:rPr>
              <a:t>ورقابة الهيئة بما فيها؛ أسواق أرس المال ، وأنشطة التأمين ، والتمويل العقاري،  والتأجير التمويلي، التخصيم ، وتمويل المشروعات المتوسطة والصغيرة والمتناهية الصغر، والتمويل الاستهلاكي. </a:t>
            </a:r>
          </a:p>
          <a:p>
            <a:pPr marL="0" indent="0" algn="r">
              <a:lnSpc>
                <a:spcPct val="150000"/>
              </a:lnSpc>
              <a:buNone/>
            </a:pPr>
            <a:r>
              <a:rPr lang="ar-JO" sz="1400" dirty="0" smtClean="0">
                <a:latin typeface="Alexandria" pitchFamily="2" charset="-78"/>
                <a:cs typeface="Alexandria" pitchFamily="2" charset="-78"/>
              </a:rPr>
              <a:t>5.التكنولوجيا </a:t>
            </a:r>
            <a:r>
              <a:rPr lang="ar-JO" sz="1400" dirty="0">
                <a:latin typeface="Alexandria" pitchFamily="2" charset="-78"/>
                <a:cs typeface="Alexandria" pitchFamily="2" charset="-78"/>
              </a:rPr>
              <a:t>المالية : آلية تستخدم التقنية التكنولوجية الحديثة والمبتكرة في القطاع المالي غير المصرفي لدعم وتيسير الأنشطة والخدمات المالية والتمويلية والتأمينية من خلال التطبيقات أو </a:t>
            </a:r>
            <a:r>
              <a:rPr lang="ar-JO" sz="1400" dirty="0" smtClean="0">
                <a:latin typeface="Alexandria" pitchFamily="2" charset="-78"/>
                <a:cs typeface="Alexandria" pitchFamily="2" charset="-78"/>
              </a:rPr>
              <a:t>البرامج </a:t>
            </a:r>
            <a:r>
              <a:rPr lang="ar-JO" sz="1400" dirty="0">
                <a:latin typeface="Alexandria" pitchFamily="2" charset="-78"/>
                <a:cs typeface="Alexandria" pitchFamily="2" charset="-78"/>
              </a:rPr>
              <a:t>أو المنصات الرقمية أو الذكاء الاصطناعي أو السجلات الالكترونية</a:t>
            </a:r>
          </a:p>
        </p:txBody>
      </p:sp>
      <p:pic>
        <p:nvPicPr>
          <p:cNvPr id="4" name="Picture 3"/>
          <p:cNvPicPr>
            <a:picLocks noChangeAspect="1"/>
          </p:cNvPicPr>
          <p:nvPr/>
        </p:nvPicPr>
        <p:blipFill>
          <a:blip r:embed="rId2"/>
          <a:stretch>
            <a:fillRect/>
          </a:stretch>
        </p:blipFill>
        <p:spPr>
          <a:xfrm>
            <a:off x="151222" y="-51180"/>
            <a:ext cx="1609483" cy="1079086"/>
          </a:xfrm>
          <a:prstGeom prst="rect">
            <a:avLst/>
          </a:prstGeom>
        </p:spPr>
      </p:pic>
    </p:spTree>
    <p:extLst>
      <p:ext uri="{BB962C8B-B14F-4D97-AF65-F5344CB8AC3E}">
        <p14:creationId xmlns:p14="http://schemas.microsoft.com/office/powerpoint/2010/main" val="1870988780"/>
      </p:ext>
    </p:extLst>
  </p:cSld>
  <p:clrMapOvr>
    <a:masterClrMapping/>
  </p:clrMapOvr>
  <mc:AlternateContent xmlns:mc="http://schemas.openxmlformats.org/markup-compatibility/2006" xmlns:p14="http://schemas.microsoft.com/office/powerpoint/2010/main">
    <mc:Choice Requires="p14">
      <p:transition spd="slow" p14:dur="2000" advTm="111587"/>
    </mc:Choice>
    <mc:Fallback xmlns="">
      <p:transition spd="slow" advTm="11158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مصر )</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609600" y="1524000"/>
            <a:ext cx="11277600" cy="5181600"/>
          </a:xfrm>
        </p:spPr>
        <p:txBody>
          <a:bodyPr>
            <a:normAutofit/>
          </a:bodyPr>
          <a:lstStyle/>
          <a:p>
            <a:pPr marL="0" indent="0" algn="r">
              <a:lnSpc>
                <a:spcPct val="150000"/>
              </a:lnSpc>
              <a:buNone/>
            </a:pPr>
            <a:r>
              <a:rPr lang="ar-JO" sz="1400" dirty="0" smtClean="0">
                <a:latin typeface="Alexandria" pitchFamily="2" charset="-78"/>
                <a:cs typeface="Alexandria" pitchFamily="2" charset="-78"/>
              </a:rPr>
              <a:t>6-التكنولوجيا </a:t>
            </a:r>
            <a:r>
              <a:rPr lang="ar-JO" sz="1400" dirty="0">
                <a:latin typeface="Alexandria" pitchFamily="2" charset="-78"/>
                <a:cs typeface="Alexandria" pitchFamily="2" charset="-78"/>
              </a:rPr>
              <a:t>المالية الرقابية: استخدام الهيئة للتطبيقات التكنولوجية للرقابة على </a:t>
            </a:r>
            <a:r>
              <a:rPr lang="ar-JO" sz="1400" dirty="0" smtClean="0">
                <a:latin typeface="Alexandria" pitchFamily="2" charset="-78"/>
                <a:cs typeface="Alexandria" pitchFamily="2" charset="-78"/>
              </a:rPr>
              <a:t>الالتزام </a:t>
            </a:r>
            <a:r>
              <a:rPr lang="ar-JO" sz="1400" dirty="0">
                <a:latin typeface="Alexandria" pitchFamily="2" charset="-78"/>
                <a:cs typeface="Alexandria" pitchFamily="2" charset="-78"/>
              </a:rPr>
              <a:t>بالقوانين والقواعد </a:t>
            </a:r>
            <a:r>
              <a:rPr lang="ar-JO" sz="1400" dirty="0" smtClean="0">
                <a:latin typeface="Alexandria" pitchFamily="2" charset="-78"/>
                <a:cs typeface="Alexandria" pitchFamily="2" charset="-78"/>
              </a:rPr>
              <a:t>المقررة</a:t>
            </a:r>
            <a:r>
              <a:rPr lang="ar-JO" sz="1400" dirty="0">
                <a:latin typeface="Alexandria" pitchFamily="2" charset="-78"/>
                <a:cs typeface="Alexandria" pitchFamily="2" charset="-78"/>
              </a:rPr>
              <a:t>. </a:t>
            </a:r>
          </a:p>
          <a:p>
            <a:pPr marL="0" indent="0" algn="r">
              <a:lnSpc>
                <a:spcPct val="150000"/>
              </a:lnSpc>
              <a:buNone/>
            </a:pPr>
            <a:r>
              <a:rPr lang="ar-JO" sz="1400" dirty="0" smtClean="0">
                <a:latin typeface="Alexandria" pitchFamily="2" charset="-78"/>
                <a:cs typeface="Alexandria" pitchFamily="2" charset="-78"/>
              </a:rPr>
              <a:t>7- </a:t>
            </a:r>
            <a:r>
              <a:rPr lang="ar-JO" sz="1400" dirty="0">
                <a:latin typeface="Alexandria" pitchFamily="2" charset="-78"/>
                <a:cs typeface="Alexandria" pitchFamily="2" charset="-78"/>
              </a:rPr>
              <a:t>التكنولوجيا المالية الإشرافية: آلية تُعني بجمع البيانات رقمياً والتحقق منها وتحليل </a:t>
            </a:r>
            <a:r>
              <a:rPr lang="ar-JO" sz="1400" dirty="0" smtClean="0">
                <a:latin typeface="Alexandria" pitchFamily="2" charset="-78"/>
                <a:cs typeface="Alexandria" pitchFamily="2" charset="-78"/>
              </a:rPr>
              <a:t>مؤشراتها </a:t>
            </a:r>
            <a:r>
              <a:rPr lang="ar-JO" sz="1400" dirty="0">
                <a:latin typeface="Alexandria" pitchFamily="2" charset="-78"/>
                <a:cs typeface="Alexandria" pitchFamily="2" charset="-78"/>
              </a:rPr>
              <a:t>من خلال </a:t>
            </a:r>
            <a:r>
              <a:rPr lang="ar-JO" sz="1400" dirty="0" smtClean="0">
                <a:latin typeface="Alexandria" pitchFamily="2" charset="-78"/>
                <a:cs typeface="Alexandria" pitchFamily="2" charset="-78"/>
              </a:rPr>
              <a:t>برامج </a:t>
            </a:r>
            <a:r>
              <a:rPr lang="ar-JO" sz="1400" dirty="0">
                <a:latin typeface="Alexandria" pitchFamily="2" charset="-78"/>
                <a:cs typeface="Alexandria" pitchFamily="2" charset="-78"/>
              </a:rPr>
              <a:t>معدة لهذا </a:t>
            </a:r>
            <a:r>
              <a:rPr lang="ar-JO" sz="1400" dirty="0" smtClean="0">
                <a:latin typeface="Alexandria" pitchFamily="2" charset="-78"/>
                <a:cs typeface="Alexandria" pitchFamily="2" charset="-78"/>
              </a:rPr>
              <a:t>الغرض</a:t>
            </a:r>
            <a:r>
              <a:rPr lang="ar-JO" sz="1400" dirty="0">
                <a:latin typeface="Alexandria" pitchFamily="2" charset="-78"/>
                <a:cs typeface="Alexandria" pitchFamily="2" charset="-78"/>
              </a:rPr>
              <a:t>. </a:t>
            </a:r>
          </a:p>
          <a:p>
            <a:pPr marL="0" indent="0" algn="r">
              <a:lnSpc>
                <a:spcPct val="150000"/>
              </a:lnSpc>
              <a:buNone/>
            </a:pPr>
            <a:r>
              <a:rPr lang="ar-JO" sz="1400" dirty="0" smtClean="0">
                <a:latin typeface="Alexandria" pitchFamily="2" charset="-78"/>
                <a:cs typeface="Alexandria" pitchFamily="2" charset="-78"/>
              </a:rPr>
              <a:t>8- </a:t>
            </a:r>
            <a:r>
              <a:rPr lang="ar-JO" sz="1400" dirty="0">
                <a:latin typeface="Alexandria" pitchFamily="2" charset="-78"/>
                <a:cs typeface="Alexandria" pitchFamily="2" charset="-78"/>
              </a:rPr>
              <a:t>المنصة الرقمية: نموذج أعمال قائم على إستخدام الوسائل التكنولوجية في </a:t>
            </a:r>
            <a:r>
              <a:rPr lang="ar-JO" sz="1400" dirty="0" smtClean="0">
                <a:latin typeface="Alexandria" pitchFamily="2" charset="-78"/>
                <a:cs typeface="Alexandria" pitchFamily="2" charset="-78"/>
              </a:rPr>
              <a:t>مزاولة </a:t>
            </a:r>
            <a:r>
              <a:rPr lang="ar-JO" sz="1400" dirty="0">
                <a:latin typeface="Alexandria" pitchFamily="2" charset="-78"/>
                <a:cs typeface="Alexandria" pitchFamily="2" charset="-78"/>
              </a:rPr>
              <a:t>الأنشطة المالية غير المصرفية وفي عرض المنتجات والخدمات المرتبطة بها على الأشخاص </a:t>
            </a:r>
            <a:r>
              <a:rPr lang="ar-JO" sz="1400" dirty="0" smtClean="0">
                <a:latin typeface="Alexandria" pitchFamily="2" charset="-78"/>
                <a:cs typeface="Alexandria" pitchFamily="2" charset="-78"/>
              </a:rPr>
              <a:t>الراغبين </a:t>
            </a:r>
            <a:r>
              <a:rPr lang="ar-JO" sz="1400" dirty="0">
                <a:latin typeface="Alexandria" pitchFamily="2" charset="-78"/>
                <a:cs typeface="Alexandria" pitchFamily="2" charset="-78"/>
              </a:rPr>
              <a:t>في الحصول عليها، ويسمح بتبادل البيانات والمعلومات اللازمة لإتمام هذه التعاملات. </a:t>
            </a:r>
          </a:p>
          <a:p>
            <a:pPr marL="0" indent="0" algn="r">
              <a:lnSpc>
                <a:spcPct val="150000"/>
              </a:lnSpc>
              <a:buNone/>
            </a:pPr>
            <a:r>
              <a:rPr lang="ar-JO" sz="1400" dirty="0" smtClean="0">
                <a:latin typeface="Alexandria" pitchFamily="2" charset="-78"/>
                <a:cs typeface="Alexandria" pitchFamily="2" charset="-78"/>
              </a:rPr>
              <a:t>9- </a:t>
            </a:r>
            <a:r>
              <a:rPr lang="ar-JO" sz="1400" dirty="0">
                <a:latin typeface="Alexandria" pitchFamily="2" charset="-78"/>
                <a:cs typeface="Alexandria" pitchFamily="2" charset="-78"/>
              </a:rPr>
              <a:t>أمن البيانات (الأمن السيبراني): </a:t>
            </a:r>
            <a:r>
              <a:rPr lang="ar-JO" sz="1400" dirty="0" smtClean="0">
                <a:latin typeface="Alexandria" pitchFamily="2" charset="-78"/>
                <a:cs typeface="Alexandria" pitchFamily="2" charset="-78"/>
              </a:rPr>
              <a:t>إجراءات </a:t>
            </a:r>
            <a:r>
              <a:rPr lang="ar-JO" sz="1400" dirty="0">
                <a:latin typeface="Alexandria" pitchFamily="2" charset="-78"/>
                <a:cs typeface="Alexandria" pitchFamily="2" charset="-78"/>
              </a:rPr>
              <a:t>وعمليات تقنية وتنظيمية من شأنها الحفاظ على خصوصية البيانات وسريتها وسلامتها ووحدتها وتكاملها فيما بينها. </a:t>
            </a:r>
          </a:p>
          <a:p>
            <a:pPr marL="0" indent="0" algn="r">
              <a:lnSpc>
                <a:spcPct val="150000"/>
              </a:lnSpc>
              <a:buNone/>
            </a:pPr>
            <a:r>
              <a:rPr lang="ar-JO" sz="1400" dirty="0" smtClean="0">
                <a:latin typeface="Alexandria" pitchFamily="2" charset="-78"/>
                <a:cs typeface="Alexandria" pitchFamily="2" charset="-78"/>
              </a:rPr>
              <a:t>10-الهوية </a:t>
            </a:r>
            <a:r>
              <a:rPr lang="ar-JO" sz="1400" dirty="0">
                <a:latin typeface="Alexandria" pitchFamily="2" charset="-78"/>
                <a:cs typeface="Alexandria" pitchFamily="2" charset="-78"/>
              </a:rPr>
              <a:t>الرقمية : أي بيانات مُعالجة تقنياً تتعلق بشخص طبيعي أو اعتباري محدد أو يمكن تحديده بشكل مباشر أو غير مباشر عن طريق الربط بين هذه البيانات وأي بيانات أخرى كالاسم، أو الصوت، أو الصورة، أو رقم تعريفي، أو محدد للهوية عبر الانترنت، على أن تسمح هذه البيانات </a:t>
            </a:r>
            <a:r>
              <a:rPr lang="ar-JO" sz="1400" dirty="0" smtClean="0">
                <a:latin typeface="Alexandria" pitchFamily="2" charset="-78"/>
                <a:cs typeface="Alexandria" pitchFamily="2" charset="-78"/>
              </a:rPr>
              <a:t>بالتقييم والمصادقة </a:t>
            </a:r>
            <a:r>
              <a:rPr lang="ar-JO" sz="1400" dirty="0">
                <a:latin typeface="Alexandria" pitchFamily="2" charset="-78"/>
                <a:cs typeface="Alexandria" pitchFamily="2" charset="-78"/>
              </a:rPr>
              <a:t>على المعاملات التي تتم مع خلال المنصات الرقمية . </a:t>
            </a:r>
          </a:p>
          <a:p>
            <a:pPr marL="0" indent="0" algn="r">
              <a:lnSpc>
                <a:spcPct val="150000"/>
              </a:lnSpc>
              <a:buNone/>
            </a:pPr>
            <a:r>
              <a:rPr lang="ar-JO" sz="1400" dirty="0" smtClean="0">
                <a:latin typeface="Alexandria" pitchFamily="2" charset="-78"/>
                <a:cs typeface="Alexandria" pitchFamily="2" charset="-78"/>
              </a:rPr>
              <a:t>11- </a:t>
            </a:r>
            <a:r>
              <a:rPr lang="ar-JO" sz="1400" dirty="0">
                <a:latin typeface="Alexandria" pitchFamily="2" charset="-78"/>
                <a:cs typeface="Alexandria" pitchFamily="2" charset="-78"/>
              </a:rPr>
              <a:t>السجل الرقمي: سجل الكتروني يتضمن البيانات المتعلقة بالمعاملات التي يجريها الأشخاص الطبيعيين أو الاعتباريين التي تتم وفقاً لأحكام هذا القانو ن، بما يسمح بتتبع هذه البيانات من خلال شبكة آمنة. </a:t>
            </a:r>
          </a:p>
          <a:p>
            <a:pPr marL="0" indent="0" algn="r">
              <a:lnSpc>
                <a:spcPct val="150000"/>
              </a:lnSpc>
              <a:buNone/>
            </a:pPr>
            <a:r>
              <a:rPr lang="ar-JO" sz="1400" dirty="0" smtClean="0">
                <a:latin typeface="Alexandria" pitchFamily="2" charset="-78"/>
                <a:cs typeface="Alexandria" pitchFamily="2" charset="-78"/>
              </a:rPr>
              <a:t>12-  </a:t>
            </a:r>
            <a:r>
              <a:rPr lang="ar-JO" sz="1400" dirty="0">
                <a:latin typeface="Alexandria" pitchFamily="2" charset="-78"/>
                <a:cs typeface="Alexandria" pitchFamily="2" charset="-78"/>
              </a:rPr>
              <a:t>العقد الرقمي: عقد يتضمن حقوق </a:t>
            </a:r>
            <a:r>
              <a:rPr lang="ar-JO" sz="1400" dirty="0" smtClean="0">
                <a:latin typeface="Alexandria" pitchFamily="2" charset="-78"/>
                <a:cs typeface="Alexandria" pitchFamily="2" charset="-78"/>
              </a:rPr>
              <a:t>والتزامات </a:t>
            </a:r>
            <a:r>
              <a:rPr lang="ar-JO" sz="1400" dirty="0">
                <a:latin typeface="Alexandria" pitchFamily="2" charset="-78"/>
                <a:cs typeface="Alexandria" pitchFamily="2" charset="-78"/>
              </a:rPr>
              <a:t>المتعاقدين بشكل الكتروني، ويمكن تسجيله في سجل رقمي. كما يجوز أن يكون العقد الرقمي «عقداً </a:t>
            </a:r>
            <a:r>
              <a:rPr lang="ar-JO" sz="1400" dirty="0" smtClean="0">
                <a:latin typeface="Alexandria" pitchFamily="2" charset="-78"/>
                <a:cs typeface="Alexandria" pitchFamily="2" charset="-78"/>
              </a:rPr>
              <a:t>ذكيا</a:t>
            </a:r>
            <a:r>
              <a:rPr lang="ar-JO" sz="1400" dirty="0">
                <a:latin typeface="Alexandria" pitchFamily="2" charset="-78"/>
                <a:cs typeface="Alexandria" pitchFamily="2" charset="-78"/>
              </a:rPr>
              <a:t>» من خلال برنامج يهدف إلى تنفيذ أحكام العقد والتحكم فيها أو توثيقها تلقائيًا. </a:t>
            </a:r>
          </a:p>
          <a:p>
            <a:pPr marL="0" indent="0" algn="r">
              <a:lnSpc>
                <a:spcPct val="1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118548"/>
            <a:ext cx="1609483" cy="1079086"/>
          </a:xfrm>
          <a:prstGeom prst="rect">
            <a:avLst/>
          </a:prstGeom>
        </p:spPr>
      </p:pic>
    </p:spTree>
    <p:extLst>
      <p:ext uri="{BB962C8B-B14F-4D97-AF65-F5344CB8AC3E}">
        <p14:creationId xmlns:p14="http://schemas.microsoft.com/office/powerpoint/2010/main" val="1362008454"/>
      </p:ext>
    </p:extLst>
  </p:cSld>
  <p:clrMapOvr>
    <a:masterClrMapping/>
  </p:clrMapOvr>
  <mc:AlternateContent xmlns:mc="http://schemas.openxmlformats.org/markup-compatibility/2006" xmlns:p14="http://schemas.microsoft.com/office/powerpoint/2010/main">
    <mc:Choice Requires="p14">
      <p:transition spd="slow" p14:dur="2000" advTm="171953"/>
    </mc:Choice>
    <mc:Fallback xmlns="">
      <p:transition spd="slow" advTm="17195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0945"/>
            <a:ext cx="10515600" cy="1191491"/>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مصر )</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620982"/>
            <a:ext cx="10515600" cy="5091545"/>
          </a:xfrm>
        </p:spPr>
        <p:txBody>
          <a:bodyPr>
            <a:normAutofit/>
          </a:bodyPr>
          <a:lstStyle/>
          <a:p>
            <a:pPr marL="0" indent="0" algn="r">
              <a:lnSpc>
                <a:spcPct val="200000"/>
              </a:lnSpc>
              <a:buNone/>
            </a:pPr>
            <a:r>
              <a:rPr lang="ar-JO" sz="1400" dirty="0" smtClean="0">
                <a:latin typeface="Alexandria" pitchFamily="2" charset="-78"/>
                <a:cs typeface="Alexandria" pitchFamily="2" charset="-78"/>
              </a:rPr>
              <a:t>13-خدمات </a:t>
            </a:r>
            <a:r>
              <a:rPr lang="ar-JO" sz="1400" dirty="0">
                <a:latin typeface="Alexandria" pitchFamily="2" charset="-78"/>
                <a:cs typeface="Alexandria" pitchFamily="2" charset="-78"/>
              </a:rPr>
              <a:t>التعهيد: الخدمات التى تسندها الشركات والجهات التي تازول أنشطة مالية غير مصرفية باستخدام بعض مجالات التكنولوجيا المالية لطرف ثالث للقيام بأي مهام أو أنشطة نيابة عنها. </a:t>
            </a:r>
          </a:p>
          <a:p>
            <a:pPr marL="0" indent="0" algn="r">
              <a:lnSpc>
                <a:spcPct val="200000"/>
              </a:lnSpc>
              <a:buNone/>
            </a:pPr>
            <a:r>
              <a:rPr lang="ar-JO" sz="1400" dirty="0" smtClean="0">
                <a:latin typeface="Alexandria" pitchFamily="2" charset="-78"/>
                <a:cs typeface="Alexandria" pitchFamily="2" charset="-78"/>
              </a:rPr>
              <a:t>14- </a:t>
            </a:r>
            <a:r>
              <a:rPr lang="ar-JO" sz="1400" dirty="0">
                <a:latin typeface="Alexandria" pitchFamily="2" charset="-78"/>
                <a:cs typeface="Alexandria" pitchFamily="2" charset="-78"/>
              </a:rPr>
              <a:t>التطبيقات الالكترونية لبرامج المستشار المالي: نظام آلي مبتكر تستخدمه الجهات المرخص لها من الهيئة </a:t>
            </a:r>
            <a:r>
              <a:rPr lang="ar-JO" sz="1400" dirty="0" smtClean="0">
                <a:latin typeface="Alexandria" pitchFamily="2" charset="-78"/>
                <a:cs typeface="Alexandria" pitchFamily="2" charset="-78"/>
              </a:rPr>
              <a:t>بمزاولة </a:t>
            </a:r>
            <a:r>
              <a:rPr lang="ar-JO" sz="1400" dirty="0">
                <a:latin typeface="Alexandria" pitchFamily="2" charset="-78"/>
                <a:cs typeface="Alexandria" pitchFamily="2" charset="-78"/>
              </a:rPr>
              <a:t>الانشطة المالية غير المصرفية في تحليل بيانات العملاء ووضعهم المالي الحالي وأهدافهم المالية المستقبلية لتقديم المشورة الفنية لهم فيما يتعلق بالأنشطة المالية غير المصرفية ،وذلك من خلال استخدام تطبيقات الذكاء الاصطناعي. </a:t>
            </a:r>
          </a:p>
          <a:p>
            <a:pPr marL="0" indent="0" algn="r">
              <a:lnSpc>
                <a:spcPct val="200000"/>
              </a:lnSpc>
              <a:buNone/>
            </a:pPr>
            <a:r>
              <a:rPr lang="ar-JO" sz="1400" dirty="0" smtClean="0">
                <a:latin typeface="Alexandria" pitchFamily="2" charset="-78"/>
                <a:cs typeface="Alexandria" pitchFamily="2" charset="-78"/>
              </a:rPr>
              <a:t>15- </a:t>
            </a:r>
            <a:r>
              <a:rPr lang="ar-JO" sz="1400" dirty="0">
                <a:latin typeface="Alexandria" pitchFamily="2" charset="-78"/>
                <a:cs typeface="Alexandria" pitchFamily="2" charset="-78"/>
              </a:rPr>
              <a:t>التطبيقات الالكترونية للتمويل الأصغر: أحد منتجات التمويل متناهي الصغر يتم منحه </a:t>
            </a:r>
            <a:r>
              <a:rPr lang="ar-JO" sz="1400" dirty="0" smtClean="0">
                <a:latin typeface="Alexandria" pitchFamily="2" charset="-78"/>
                <a:cs typeface="Alexandria" pitchFamily="2" charset="-78"/>
              </a:rPr>
              <a:t>للافراد </a:t>
            </a:r>
            <a:r>
              <a:rPr lang="ar-JO" sz="1400" dirty="0">
                <a:latin typeface="Alexandria" pitchFamily="2" charset="-78"/>
                <a:cs typeface="Alexandria" pitchFamily="2" charset="-78"/>
              </a:rPr>
              <a:t>بغرض تمويل نشاط اقتصادي باستخدام التطبيقات الالكترونية من خلال الوسائط الرقمية المتعددة لتبادل البيانات و/أو المعلومات و/أو لتشغيل وإدارة محفظة التمويل. </a:t>
            </a:r>
          </a:p>
          <a:p>
            <a:pPr marL="0" indent="0" algn="r">
              <a:lnSpc>
                <a:spcPct val="200000"/>
              </a:lnSpc>
              <a:buNone/>
            </a:pPr>
            <a:r>
              <a:rPr lang="ar-JO" sz="1400" dirty="0" smtClean="0">
                <a:latin typeface="Alexandria" pitchFamily="2" charset="-78"/>
                <a:cs typeface="Alexandria" pitchFamily="2" charset="-78"/>
              </a:rPr>
              <a:t>16- </a:t>
            </a:r>
            <a:r>
              <a:rPr lang="ar-JO" sz="1400" dirty="0">
                <a:latin typeface="Alexandria" pitchFamily="2" charset="-78"/>
                <a:cs typeface="Alexandria" pitchFamily="2" charset="-78"/>
              </a:rPr>
              <a:t>التطبيقات الالكترونية للتأمين: نموذج أعمال قائم على استخدام التقنيات التكنولوجية الحديثة مثل الذكاء الاصطناعي وأدوات تحليل البيانات الضخمة لإنشاء نماذج أعمال أو منتجات تأمين جديدة. </a:t>
            </a:r>
          </a:p>
        </p:txBody>
      </p:sp>
      <p:pic>
        <p:nvPicPr>
          <p:cNvPr id="4" name="Picture 3"/>
          <p:cNvPicPr>
            <a:picLocks noChangeAspect="1"/>
          </p:cNvPicPr>
          <p:nvPr/>
        </p:nvPicPr>
        <p:blipFill>
          <a:blip r:embed="rId2"/>
          <a:stretch>
            <a:fillRect/>
          </a:stretch>
        </p:blipFill>
        <p:spPr>
          <a:xfrm>
            <a:off x="0" y="-122339"/>
            <a:ext cx="1609483" cy="1079086"/>
          </a:xfrm>
          <a:prstGeom prst="rect">
            <a:avLst/>
          </a:prstGeom>
        </p:spPr>
      </p:pic>
    </p:spTree>
    <p:extLst>
      <p:ext uri="{BB962C8B-B14F-4D97-AF65-F5344CB8AC3E}">
        <p14:creationId xmlns:p14="http://schemas.microsoft.com/office/powerpoint/2010/main" val="3100757719"/>
      </p:ext>
    </p:extLst>
  </p:cSld>
  <p:clrMapOvr>
    <a:masterClrMapping/>
  </p:clrMapOvr>
  <mc:AlternateContent xmlns:mc="http://schemas.openxmlformats.org/markup-compatibility/2006" xmlns:p14="http://schemas.microsoft.com/office/powerpoint/2010/main">
    <mc:Choice Requires="p14">
      <p:transition spd="slow" p14:dur="2000" advTm="116834"/>
    </mc:Choice>
    <mc:Fallback xmlns="">
      <p:transition spd="slow" advTm="11683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103457"/>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مصر )</a:t>
            </a:r>
            <a:endParaRPr lang="en-US" sz="2000" dirty="0"/>
          </a:p>
        </p:txBody>
      </p:sp>
      <p:sp>
        <p:nvSpPr>
          <p:cNvPr id="3" name="Content Placeholder 2"/>
          <p:cNvSpPr>
            <a:spLocks noGrp="1"/>
          </p:cNvSpPr>
          <p:nvPr>
            <p:ph idx="1"/>
          </p:nvPr>
        </p:nvSpPr>
        <p:spPr>
          <a:xfrm>
            <a:off x="838200" y="1468582"/>
            <a:ext cx="10515600" cy="5389418"/>
          </a:xfrm>
        </p:spPr>
        <p:txBody>
          <a:bodyPr>
            <a:normAutofit lnSpcReduction="10000"/>
          </a:bodyPr>
          <a:lstStyle/>
          <a:p>
            <a:pPr marL="0" indent="0" algn="r">
              <a:lnSpc>
                <a:spcPct val="200000"/>
              </a:lnSpc>
              <a:buNone/>
            </a:pPr>
            <a:r>
              <a:rPr lang="ar-JO" sz="1400" dirty="0">
                <a:latin typeface="Alexandria" pitchFamily="2" charset="-78"/>
                <a:cs typeface="Alexandria" pitchFamily="2" charset="-78"/>
              </a:rPr>
              <a:t>مادة( </a:t>
            </a:r>
            <a:r>
              <a:rPr lang="ar-JO" sz="1400" dirty="0" smtClean="0">
                <a:latin typeface="Alexandria" pitchFamily="2" charset="-78"/>
                <a:cs typeface="Alexandria" pitchFamily="2" charset="-78"/>
              </a:rPr>
              <a:t>2 )</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تهدف الهيئة من تطبيق أحكام هذا القانون إلى تعزيز الشمول المالي، والعمل على توسيع قاعدة المستفيدين من الأنشطة المالية غير المصرفية، ورفع كفاءتها، وخفض التكاليف اللازمة للاستفادة من هذه الأنشطة والخدمات. </a:t>
            </a:r>
          </a:p>
          <a:p>
            <a:pPr marL="0" indent="0" algn="r">
              <a:lnSpc>
                <a:spcPct val="200000"/>
              </a:lnSpc>
              <a:buNone/>
            </a:pPr>
            <a:r>
              <a:rPr lang="ar-JO" sz="1400" dirty="0">
                <a:latin typeface="Alexandria" pitchFamily="2" charset="-78"/>
                <a:cs typeface="Alexandria" pitchFamily="2" charset="-78"/>
              </a:rPr>
              <a:t>وتكون الهيئة هي الجهة الإدارية المختصة دون غيرها بتطبيق أحكام هذا القانون، اتخاذ كافة </a:t>
            </a:r>
            <a:r>
              <a:rPr lang="ar-JO" sz="1400" dirty="0" smtClean="0">
                <a:latin typeface="Alexandria" pitchFamily="2" charset="-78"/>
                <a:cs typeface="Alexandria" pitchFamily="2" charset="-78"/>
              </a:rPr>
              <a:t>الإجراءات </a:t>
            </a:r>
            <a:r>
              <a:rPr lang="ar-JO" sz="1400" dirty="0">
                <a:latin typeface="Alexandria" pitchFamily="2" charset="-78"/>
                <a:cs typeface="Alexandria" pitchFamily="2" charset="-78"/>
              </a:rPr>
              <a:t>اللازمة لتعزيز وتنمية استخدام نظم التكنولوجيا المالية الحديثة والمبتكرة ( فنتيك ) في أي من مجالات الأنشطة المالية غير المصرفية وتقديم </a:t>
            </a:r>
            <a:r>
              <a:rPr lang="ar-JO" sz="1400" dirty="0" smtClean="0">
                <a:latin typeface="Alexandria" pitchFamily="2" charset="-78"/>
                <a:cs typeface="Alexandria" pitchFamily="2" charset="-78"/>
              </a:rPr>
              <a:t>الاستشارات </a:t>
            </a:r>
            <a:r>
              <a:rPr lang="ar-JO" sz="1400" dirty="0">
                <a:latin typeface="Alexandria" pitchFamily="2" charset="-78"/>
                <a:cs typeface="Alexandria" pitchFamily="2" charset="-78"/>
              </a:rPr>
              <a:t>المالية المرتبطة بها، ويكون لها في سبيل تحقيق أغارض هذا القانون على </a:t>
            </a:r>
            <a:r>
              <a:rPr lang="ar-JO" sz="1400" dirty="0" smtClean="0">
                <a:latin typeface="Alexandria" pitchFamily="2" charset="-78"/>
                <a:cs typeface="Alexandria" pitchFamily="2" charset="-78"/>
              </a:rPr>
              <a:t>وجه الأخص </a:t>
            </a:r>
            <a:r>
              <a:rPr lang="ar-JO" sz="1400" dirty="0">
                <a:latin typeface="Alexandria" pitchFamily="2" charset="-78"/>
                <a:cs typeface="Alexandria" pitchFamily="2" charset="-78"/>
              </a:rPr>
              <a:t>ما يلي: </a:t>
            </a:r>
          </a:p>
          <a:p>
            <a:pPr marL="0" indent="0" algn="r">
              <a:lnSpc>
                <a:spcPct val="200000"/>
              </a:lnSpc>
              <a:buNone/>
            </a:pPr>
            <a:r>
              <a:rPr lang="ar-JO" sz="1400" dirty="0" smtClean="0">
                <a:latin typeface="Alexandria" pitchFamily="2" charset="-78"/>
                <a:cs typeface="Alexandria" pitchFamily="2" charset="-78"/>
              </a:rPr>
              <a:t>1-اتخاذ </a:t>
            </a:r>
            <a:r>
              <a:rPr lang="ar-JO" sz="1400" dirty="0">
                <a:latin typeface="Alexandria" pitchFamily="2" charset="-78"/>
                <a:cs typeface="Alexandria" pitchFamily="2" charset="-78"/>
              </a:rPr>
              <a:t>إجارءات تأسيس الشركات الخاضعة لأحكام هذا القانون. </a:t>
            </a:r>
          </a:p>
          <a:p>
            <a:pPr marL="0" indent="0" algn="r">
              <a:lnSpc>
                <a:spcPct val="200000"/>
              </a:lnSpc>
              <a:buNone/>
            </a:pPr>
            <a:r>
              <a:rPr lang="ar-JO" sz="1400" dirty="0" smtClean="0">
                <a:latin typeface="Alexandria" pitchFamily="2" charset="-78"/>
                <a:cs typeface="Alexandria" pitchFamily="2" charset="-78"/>
              </a:rPr>
              <a:t>2-منح </a:t>
            </a:r>
            <a:r>
              <a:rPr lang="ar-JO" sz="1400" dirty="0">
                <a:latin typeface="Alexandria" pitchFamily="2" charset="-78"/>
                <a:cs typeface="Alexandria" pitchFamily="2" charset="-78"/>
              </a:rPr>
              <a:t>الترخيص والموافقات اللازمة </a:t>
            </a:r>
            <a:r>
              <a:rPr lang="ar-JO" sz="1400" dirty="0" smtClean="0">
                <a:latin typeface="Alexandria" pitchFamily="2" charset="-78"/>
                <a:cs typeface="Alexandria" pitchFamily="2" charset="-78"/>
              </a:rPr>
              <a:t>لمزاولة </a:t>
            </a:r>
            <a:r>
              <a:rPr lang="ar-JO" sz="1400" dirty="0">
                <a:latin typeface="Alexandria" pitchFamily="2" charset="-78"/>
                <a:cs typeface="Alexandria" pitchFamily="2" charset="-78"/>
              </a:rPr>
              <a:t>الأنشطة المنصوص عليها في هذا القانون. </a:t>
            </a:r>
          </a:p>
          <a:p>
            <a:pPr marL="0" indent="0" algn="r">
              <a:lnSpc>
                <a:spcPct val="200000"/>
              </a:lnSpc>
              <a:buNone/>
            </a:pPr>
            <a:r>
              <a:rPr lang="ar-JO" sz="1400" dirty="0" smtClean="0">
                <a:latin typeface="Alexandria" pitchFamily="2" charset="-78"/>
                <a:cs typeface="Alexandria" pitchFamily="2" charset="-78"/>
              </a:rPr>
              <a:t>3-استخدام </a:t>
            </a:r>
            <a:r>
              <a:rPr lang="ar-JO" sz="1400" dirty="0">
                <a:latin typeface="Alexandria" pitchFamily="2" charset="-78"/>
                <a:cs typeface="Alexandria" pitchFamily="2" charset="-78"/>
              </a:rPr>
              <a:t>التطبيقات التكنولوجية للتأكد من </a:t>
            </a:r>
            <a:r>
              <a:rPr lang="ar-JO" sz="1400" dirty="0" smtClean="0">
                <a:latin typeface="Alexandria" pitchFamily="2" charset="-78"/>
                <a:cs typeface="Alexandria" pitchFamily="2" charset="-78"/>
              </a:rPr>
              <a:t>الالتزام </a:t>
            </a:r>
            <a:r>
              <a:rPr lang="ar-JO" sz="1400" dirty="0">
                <a:latin typeface="Alexandria" pitchFamily="2" charset="-78"/>
                <a:cs typeface="Alexandria" pitchFamily="2" charset="-78"/>
              </a:rPr>
              <a:t>بالقوانين والقواعد المقررة بما يعمل على تيسير قيام الهيئة بدورها الرقابي على الجهات الخاضعة لها بشأن </a:t>
            </a:r>
            <a:r>
              <a:rPr lang="ar-JO" sz="1400" dirty="0" smtClean="0">
                <a:latin typeface="Alexandria" pitchFamily="2" charset="-78"/>
                <a:cs typeface="Alexandria" pitchFamily="2" charset="-78"/>
              </a:rPr>
              <a:t>الالتزام </a:t>
            </a:r>
            <a:r>
              <a:rPr lang="ar-JO" sz="1400" dirty="0">
                <a:latin typeface="Alexandria" pitchFamily="2" charset="-78"/>
                <a:cs typeface="Alexandria" pitchFamily="2" charset="-78"/>
              </a:rPr>
              <a:t>بمعايير الشفافية والحوكمة، وحماية المتعاملين في الأسواق المالية غير المصرفية واعتماد أدوات تكنولوجية حديثة ومبتكرة لتيسير التعامل مع القطاع المالي غير المصرفي في مجال استخدام التكنولوجيا المالية. </a:t>
            </a:r>
          </a:p>
          <a:p>
            <a:pPr marL="0" indent="0" algn="r">
              <a:lnSpc>
                <a:spcPct val="20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25869" y="0"/>
            <a:ext cx="1552887" cy="1079086"/>
          </a:xfrm>
          <a:prstGeom prst="rect">
            <a:avLst/>
          </a:prstGeom>
        </p:spPr>
      </p:pic>
    </p:spTree>
    <p:extLst>
      <p:ext uri="{BB962C8B-B14F-4D97-AF65-F5344CB8AC3E}">
        <p14:creationId xmlns:p14="http://schemas.microsoft.com/office/powerpoint/2010/main" val="1951610507"/>
      </p:ext>
    </p:extLst>
  </p:cSld>
  <p:clrMapOvr>
    <a:masterClrMapping/>
  </p:clrMapOvr>
  <mc:AlternateContent xmlns:mc="http://schemas.openxmlformats.org/markup-compatibility/2006" xmlns:p14="http://schemas.microsoft.com/office/powerpoint/2010/main">
    <mc:Choice Requires="p14">
      <p:transition spd="slow" p14:dur="2000" advTm="111960"/>
    </mc:Choice>
    <mc:Fallback xmlns="">
      <p:transition spd="slow" advTm="11196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4692"/>
            <a:ext cx="10515600" cy="1163782"/>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مصر )</a:t>
            </a:r>
            <a:endParaRPr lang="en-US" sz="2000" dirty="0"/>
          </a:p>
        </p:txBody>
      </p:sp>
      <p:sp>
        <p:nvSpPr>
          <p:cNvPr id="3" name="Content Placeholder 2"/>
          <p:cNvSpPr>
            <a:spLocks noGrp="1"/>
          </p:cNvSpPr>
          <p:nvPr>
            <p:ph idx="1"/>
          </p:nvPr>
        </p:nvSpPr>
        <p:spPr>
          <a:xfrm>
            <a:off x="838200" y="1453162"/>
            <a:ext cx="10515600" cy="4991182"/>
          </a:xfrm>
        </p:spPr>
        <p:txBody>
          <a:bodyPr>
            <a:normAutofit lnSpcReduction="10000"/>
          </a:bodyPr>
          <a:lstStyle/>
          <a:p>
            <a:pPr marL="0" indent="0" algn="r">
              <a:lnSpc>
                <a:spcPct val="200000"/>
              </a:lnSpc>
              <a:buNone/>
            </a:pPr>
            <a:r>
              <a:rPr lang="ar-JO" sz="1400" dirty="0" smtClean="0">
                <a:latin typeface="Alexandria" pitchFamily="2" charset="-78"/>
                <a:cs typeface="Alexandria" pitchFamily="2" charset="-78"/>
              </a:rPr>
              <a:t>4-استخدام </a:t>
            </a:r>
            <a:r>
              <a:rPr lang="ar-JO" sz="1400" dirty="0">
                <a:latin typeface="Alexandria" pitchFamily="2" charset="-78"/>
                <a:cs typeface="Alexandria" pitchFamily="2" charset="-78"/>
              </a:rPr>
              <a:t>التطبيقات التكنولوجية بهدف جمع البيانات رقمياً والتحقق منها وتحليل </a:t>
            </a:r>
            <a:r>
              <a:rPr lang="ar-JO" sz="1400" dirty="0" smtClean="0">
                <a:latin typeface="Alexandria" pitchFamily="2" charset="-78"/>
                <a:cs typeface="Alexandria" pitchFamily="2" charset="-78"/>
              </a:rPr>
              <a:t>مؤشراتها </a:t>
            </a:r>
            <a:r>
              <a:rPr lang="ar-JO" sz="1400" dirty="0">
                <a:latin typeface="Alexandria" pitchFamily="2" charset="-78"/>
                <a:cs typeface="Alexandria" pitchFamily="2" charset="-78"/>
              </a:rPr>
              <a:t>من خلال </a:t>
            </a:r>
            <a:r>
              <a:rPr lang="ar-JO" sz="1400" dirty="0" smtClean="0">
                <a:latin typeface="Alexandria" pitchFamily="2" charset="-78"/>
                <a:cs typeface="Alexandria" pitchFamily="2" charset="-78"/>
              </a:rPr>
              <a:t>برامج </a:t>
            </a:r>
            <a:r>
              <a:rPr lang="ar-JO" sz="1400" dirty="0">
                <a:latin typeface="Alexandria" pitchFamily="2" charset="-78"/>
                <a:cs typeface="Alexandria" pitchFamily="2" charset="-78"/>
              </a:rPr>
              <a:t>معدة لهذا الغرض، واستخدام آليات الذكاء الاصطناعي وغيرها من النماذج الرقمية للكشف عن الوقائع التي تشكل مخالفات للقوانين المنظمة للأنشطة المالية غير المصرفية، والاشتباه في غسل الأموال، إضافة إلى الإنذار المبكر بالمخاطر المتعلقة بالسيولة أو التمويل أو غيرها من الأمور المتعلقة </a:t>
            </a:r>
            <a:r>
              <a:rPr lang="ar-JO" sz="1400" dirty="0" smtClean="0">
                <a:latin typeface="Alexandria" pitchFamily="2" charset="-78"/>
                <a:cs typeface="Alexandria" pitchFamily="2" charset="-78"/>
              </a:rPr>
              <a:t>بالاستقرار المالي</a:t>
            </a:r>
            <a:r>
              <a:rPr lang="ar-JO" sz="1400" dirty="0">
                <a:latin typeface="Alexandria" pitchFamily="2" charset="-78"/>
                <a:cs typeface="Alexandria" pitchFamily="2" charset="-78"/>
              </a:rPr>
              <a:t>. </a:t>
            </a:r>
          </a:p>
          <a:p>
            <a:pPr marL="0" indent="0" algn="r">
              <a:lnSpc>
                <a:spcPct val="200000"/>
              </a:lnSpc>
              <a:buNone/>
            </a:pPr>
            <a:r>
              <a:rPr lang="ar-JO" sz="1400" dirty="0" smtClean="0">
                <a:latin typeface="Alexandria" pitchFamily="2" charset="-78"/>
                <a:cs typeface="Alexandria" pitchFamily="2" charset="-78"/>
              </a:rPr>
              <a:t>5-إنشاء </a:t>
            </a:r>
            <a:r>
              <a:rPr lang="ar-JO" sz="1400" dirty="0">
                <a:latin typeface="Alexandria" pitchFamily="2" charset="-78"/>
                <a:cs typeface="Alexandria" pitchFamily="2" charset="-78"/>
              </a:rPr>
              <a:t>بيئة اختبار رقابية لتطبيقات التكنولوجيا المالية سواء بنفسها أو بالمشاركة مع الغير. </a:t>
            </a:r>
          </a:p>
          <a:p>
            <a:pPr marL="0" indent="0" algn="r">
              <a:lnSpc>
                <a:spcPct val="200000"/>
              </a:lnSpc>
              <a:buNone/>
            </a:pPr>
            <a:r>
              <a:rPr lang="ar-JO" sz="1400" dirty="0" smtClean="0">
                <a:latin typeface="Alexandria" pitchFamily="2" charset="-78"/>
                <a:cs typeface="Alexandria" pitchFamily="2" charset="-78"/>
              </a:rPr>
              <a:t>6-وضع </a:t>
            </a:r>
            <a:r>
              <a:rPr lang="ar-JO" sz="1400" dirty="0">
                <a:latin typeface="Alexandria" pitchFamily="2" charset="-78"/>
                <a:cs typeface="Alexandria" pitchFamily="2" charset="-78"/>
              </a:rPr>
              <a:t>ضوابط أمن البيانات والأجهزة. </a:t>
            </a:r>
          </a:p>
          <a:p>
            <a:pPr marL="0" indent="0" algn="r">
              <a:lnSpc>
                <a:spcPct val="200000"/>
              </a:lnSpc>
              <a:buNone/>
            </a:pPr>
            <a:r>
              <a:rPr lang="ar-JO" sz="1400" dirty="0" smtClean="0">
                <a:latin typeface="Alexandria" pitchFamily="2" charset="-78"/>
                <a:cs typeface="Alexandria" pitchFamily="2" charset="-78"/>
              </a:rPr>
              <a:t>7-الإشراف </a:t>
            </a:r>
            <a:r>
              <a:rPr lang="ar-JO" sz="1400" dirty="0">
                <a:latin typeface="Alexandria" pitchFamily="2" charset="-78"/>
                <a:cs typeface="Alexandria" pitchFamily="2" charset="-78"/>
              </a:rPr>
              <a:t>والرقابة على الشركات والجهات الخاضعة لأحكام هذا القانون. </a:t>
            </a:r>
          </a:p>
          <a:p>
            <a:pPr marL="0" indent="0" algn="r">
              <a:lnSpc>
                <a:spcPct val="200000"/>
              </a:lnSpc>
              <a:buNone/>
            </a:pPr>
            <a:r>
              <a:rPr lang="ar-JO" sz="1400" dirty="0" smtClean="0">
                <a:latin typeface="Alexandria" pitchFamily="2" charset="-78"/>
                <a:cs typeface="Alexandria" pitchFamily="2" charset="-78"/>
              </a:rPr>
              <a:t>8-تلقى </a:t>
            </a:r>
            <a:r>
              <a:rPr lang="ar-JO" sz="1400" dirty="0">
                <a:latin typeface="Alexandria" pitchFamily="2" charset="-78"/>
                <a:cs typeface="Alexandria" pitchFamily="2" charset="-78"/>
              </a:rPr>
              <a:t>الشكاوى التي يقدمها ذوو الشأن من المتعاملين مع شركات </a:t>
            </a:r>
            <a:r>
              <a:rPr lang="ar-JO" sz="1400" dirty="0" smtClean="0">
                <a:latin typeface="Alexandria" pitchFamily="2" charset="-78"/>
                <a:cs typeface="Alexandria" pitchFamily="2" charset="-78"/>
              </a:rPr>
              <a:t>مزاولي </a:t>
            </a:r>
            <a:r>
              <a:rPr lang="ar-JO" sz="1400" dirty="0">
                <a:latin typeface="Alexandria" pitchFamily="2" charset="-78"/>
                <a:cs typeface="Alexandria" pitchFamily="2" charset="-78"/>
              </a:rPr>
              <a:t>الأنشطة المالية غير المصرفية باستخدام التكنولوجيا المالية، عن مخالفة أحكام هذا القانو ن أو </a:t>
            </a:r>
            <a:r>
              <a:rPr lang="ar-JO" sz="1400" dirty="0" smtClean="0">
                <a:latin typeface="Alexandria" pitchFamily="2" charset="-78"/>
                <a:cs typeface="Alexandria" pitchFamily="2" charset="-78"/>
              </a:rPr>
              <a:t>القرارات </a:t>
            </a:r>
            <a:r>
              <a:rPr lang="ar-JO" sz="1400" dirty="0">
                <a:latin typeface="Alexandria" pitchFamily="2" charset="-78"/>
                <a:cs typeface="Alexandria" pitchFamily="2" charset="-78"/>
              </a:rPr>
              <a:t>الصادرة تنفيذاً له. </a:t>
            </a:r>
            <a:endParaRPr lang="ar-JO" sz="1400" dirty="0" smtClean="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9-إعداد </a:t>
            </a:r>
            <a:r>
              <a:rPr lang="ar-JO" sz="1400" dirty="0">
                <a:latin typeface="Alexandria" pitchFamily="2" charset="-78"/>
                <a:cs typeface="Alexandria" pitchFamily="2" charset="-78"/>
              </a:rPr>
              <a:t>ونشر الدارسات والإحصاءات اللازمة لتعزيز </a:t>
            </a:r>
            <a:r>
              <a:rPr lang="ar-JO" sz="1400" dirty="0" smtClean="0">
                <a:latin typeface="Alexandria" pitchFamily="2" charset="-78"/>
                <a:cs typeface="Alexandria" pitchFamily="2" charset="-78"/>
              </a:rPr>
              <a:t>مزاولة </a:t>
            </a:r>
            <a:r>
              <a:rPr lang="ar-JO" sz="1400" dirty="0">
                <a:latin typeface="Alexandria" pitchFamily="2" charset="-78"/>
                <a:cs typeface="Alexandria" pitchFamily="2" charset="-78"/>
              </a:rPr>
              <a:t>الأنشطة المالية غير المصرفية باستخدام التكنولوجيا المالية. </a:t>
            </a:r>
          </a:p>
          <a:p>
            <a:pPr marL="0" indent="0" algn="r">
              <a:lnSpc>
                <a:spcPct val="20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39995"/>
            <a:ext cx="1330036" cy="1079086"/>
          </a:xfrm>
          <a:prstGeom prst="rect">
            <a:avLst/>
          </a:prstGeom>
        </p:spPr>
      </p:pic>
    </p:spTree>
    <p:extLst>
      <p:ext uri="{BB962C8B-B14F-4D97-AF65-F5344CB8AC3E}">
        <p14:creationId xmlns:p14="http://schemas.microsoft.com/office/powerpoint/2010/main" val="3985474962"/>
      </p:ext>
    </p:extLst>
  </p:cSld>
  <p:clrMapOvr>
    <a:masterClrMapping/>
  </p:clrMapOvr>
  <mc:AlternateContent xmlns:mc="http://schemas.openxmlformats.org/markup-compatibility/2006" xmlns:p14="http://schemas.microsoft.com/office/powerpoint/2010/main">
    <mc:Choice Requires="p14">
      <p:transition spd="slow" p14:dur="2000" advTm="94257"/>
    </mc:Choice>
    <mc:Fallback xmlns="">
      <p:transition spd="slow" advTm="9425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4691"/>
            <a:ext cx="10515600" cy="1068678"/>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مصر )</a:t>
            </a:r>
            <a:endParaRPr lang="en-US" sz="2000" dirty="0"/>
          </a:p>
        </p:txBody>
      </p:sp>
      <p:sp>
        <p:nvSpPr>
          <p:cNvPr id="3" name="Content Placeholder 2"/>
          <p:cNvSpPr>
            <a:spLocks noGrp="1"/>
          </p:cNvSpPr>
          <p:nvPr>
            <p:ph idx="1"/>
          </p:nvPr>
        </p:nvSpPr>
        <p:spPr>
          <a:xfrm>
            <a:off x="838200" y="1203778"/>
            <a:ext cx="10515600" cy="5491490"/>
          </a:xfrm>
        </p:spPr>
        <p:txBody>
          <a:bodyPr>
            <a:normAutofit/>
          </a:bodyPr>
          <a:lstStyle/>
          <a:p>
            <a:pPr marL="0" indent="0" algn="r">
              <a:lnSpc>
                <a:spcPct val="150000"/>
              </a:lnSpc>
              <a:buNone/>
            </a:pPr>
            <a:r>
              <a:rPr lang="ar-JO" sz="1400" dirty="0">
                <a:solidFill>
                  <a:schemeClr val="accent4"/>
                </a:solidFill>
                <a:latin typeface="Alexandria" pitchFamily="2" charset="-78"/>
                <a:cs typeface="Alexandria" pitchFamily="2" charset="-78"/>
              </a:rPr>
              <a:t>(الفصل الثاني) مزاولي الأنشطة المالية غير المصرفية باستخدام التكنولوجيا المالية  مادة( 3</a:t>
            </a:r>
            <a:r>
              <a:rPr lang="ar-JO" sz="1400" dirty="0" smtClean="0">
                <a:solidFill>
                  <a:schemeClr val="accent4"/>
                </a:solidFill>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تقدم طلبات تأسيس الشركات </a:t>
            </a:r>
            <a:r>
              <a:rPr lang="ar-JO" sz="1400" dirty="0" smtClean="0">
                <a:latin typeface="Alexandria" pitchFamily="2" charset="-78"/>
                <a:cs typeface="Alexandria" pitchFamily="2" charset="-78"/>
              </a:rPr>
              <a:t>الراغبة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مزاولة </a:t>
            </a:r>
            <a:r>
              <a:rPr lang="ar-JO" sz="1400" dirty="0">
                <a:latin typeface="Alexandria" pitchFamily="2" charset="-78"/>
                <a:cs typeface="Alexandria" pitchFamily="2" charset="-78"/>
              </a:rPr>
              <a:t>الأنشطة المالية غير المصرفية من خلال تقنيات التكنولوجيا المالية الي الهيئة على النموذج المعد لذلك مرفقاً بها الأوارق التي تحددها الهيئة، ومن بينها على الأخص ما يلي: </a:t>
            </a:r>
          </a:p>
          <a:p>
            <a:pPr marL="0" indent="0" algn="r">
              <a:lnSpc>
                <a:spcPct val="150000"/>
              </a:lnSpc>
              <a:buNone/>
            </a:pPr>
            <a:r>
              <a:rPr lang="ar-JO" sz="1400" dirty="0" smtClean="0">
                <a:latin typeface="Alexandria" pitchFamily="2" charset="-78"/>
                <a:cs typeface="Alexandria" pitchFamily="2" charset="-78"/>
              </a:rPr>
              <a:t>1-شهادة </a:t>
            </a:r>
            <a:r>
              <a:rPr lang="ar-JO" sz="1400" dirty="0">
                <a:latin typeface="Alexandria" pitchFamily="2" charset="-78"/>
                <a:cs typeface="Alexandria" pitchFamily="2" charset="-78"/>
              </a:rPr>
              <a:t>الإيداع البنكية بما يفيد سداد </a:t>
            </a:r>
            <a:r>
              <a:rPr lang="ar-JO" sz="1400" dirty="0" smtClean="0">
                <a:latin typeface="Alexandria" pitchFamily="2" charset="-78"/>
                <a:cs typeface="Alexandria" pitchFamily="2" charset="-78"/>
              </a:rPr>
              <a:t>راس </a:t>
            </a:r>
            <a:r>
              <a:rPr lang="ar-JO" sz="1400" dirty="0">
                <a:latin typeface="Alexandria" pitchFamily="2" charset="-78"/>
                <a:cs typeface="Alexandria" pitchFamily="2" charset="-78"/>
              </a:rPr>
              <a:t>المال المصدر مدفوعاً بالكامل بحسب طبيعة النشاط التي </a:t>
            </a:r>
            <a:r>
              <a:rPr lang="ar-JO" sz="1400" dirty="0" smtClean="0">
                <a:latin typeface="Alexandria" pitchFamily="2" charset="-78"/>
                <a:cs typeface="Alexandria" pitchFamily="2" charset="-78"/>
              </a:rPr>
              <a:t>تزاوله </a:t>
            </a:r>
            <a:r>
              <a:rPr lang="ar-JO" sz="1400" dirty="0">
                <a:latin typeface="Alexandria" pitchFamily="2" charset="-78"/>
                <a:cs typeface="Alexandria" pitchFamily="2" charset="-78"/>
              </a:rPr>
              <a:t>الشركة. </a:t>
            </a:r>
          </a:p>
          <a:p>
            <a:pPr marL="0" indent="0" algn="r">
              <a:lnSpc>
                <a:spcPct val="150000"/>
              </a:lnSpc>
              <a:buNone/>
            </a:pPr>
            <a:r>
              <a:rPr lang="ar-JO" sz="1400" dirty="0" smtClean="0">
                <a:latin typeface="Alexandria" pitchFamily="2" charset="-78"/>
                <a:cs typeface="Alexandria" pitchFamily="2" charset="-78"/>
              </a:rPr>
              <a:t>2-ثلاث </a:t>
            </a:r>
            <a:r>
              <a:rPr lang="ar-JO" sz="1400" dirty="0">
                <a:latin typeface="Alexandria" pitchFamily="2" charset="-78"/>
                <a:cs typeface="Alexandria" pitchFamily="2" charset="-78"/>
              </a:rPr>
              <a:t>نسخ من العقد الابتدائي والنظام الأساسي للشركة. </a:t>
            </a:r>
          </a:p>
          <a:p>
            <a:pPr marL="0" indent="0" algn="r">
              <a:lnSpc>
                <a:spcPct val="150000"/>
              </a:lnSpc>
              <a:buNone/>
            </a:pPr>
            <a:r>
              <a:rPr lang="ar-JO" sz="1400" dirty="0" smtClean="0">
                <a:latin typeface="Alexandria" pitchFamily="2" charset="-78"/>
                <a:cs typeface="Alexandria" pitchFamily="2" charset="-78"/>
              </a:rPr>
              <a:t>3-طلب </a:t>
            </a:r>
            <a:r>
              <a:rPr lang="ar-JO" sz="1400" dirty="0">
                <a:latin typeface="Alexandria" pitchFamily="2" charset="-78"/>
                <a:cs typeface="Alexandria" pitchFamily="2" charset="-78"/>
              </a:rPr>
              <a:t>وكيل المؤسسين متضمناً على وجه الخصوص اسم الشركة وبياناً بأسماء المؤسسين </a:t>
            </a:r>
            <a:r>
              <a:rPr lang="ar-JO" sz="1400" dirty="0" smtClean="0">
                <a:latin typeface="Alexandria" pitchFamily="2" charset="-78"/>
                <a:cs typeface="Alexandria" pitchFamily="2" charset="-78"/>
              </a:rPr>
              <a:t>و راس </a:t>
            </a:r>
            <a:r>
              <a:rPr lang="ar-JO" sz="1400" dirty="0">
                <a:latin typeface="Alexandria" pitchFamily="2" charset="-78"/>
                <a:cs typeface="Alexandria" pitchFamily="2" charset="-78"/>
              </a:rPr>
              <a:t>المال </a:t>
            </a:r>
            <a:r>
              <a:rPr lang="ar-JO" sz="1400" dirty="0" smtClean="0">
                <a:latin typeface="Alexandria" pitchFamily="2" charset="-78"/>
                <a:cs typeface="Alexandria" pitchFamily="2" charset="-78"/>
              </a:rPr>
              <a:t>المصدر و المدفوع</a:t>
            </a:r>
            <a:r>
              <a:rPr lang="ar-JO" sz="1400" dirty="0">
                <a:latin typeface="Alexandria" pitchFamily="2" charset="-78"/>
                <a:cs typeface="Alexandria" pitchFamily="2" charset="-78"/>
              </a:rPr>
              <a:t>. </a:t>
            </a:r>
          </a:p>
          <a:p>
            <a:pPr marL="0" indent="0" algn="r">
              <a:lnSpc>
                <a:spcPct val="150000"/>
              </a:lnSpc>
              <a:buNone/>
            </a:pPr>
            <a:r>
              <a:rPr lang="ar-JO" sz="1400" dirty="0" smtClean="0">
                <a:latin typeface="Alexandria" pitchFamily="2" charset="-78"/>
                <a:cs typeface="Alexandria" pitchFamily="2" charset="-78"/>
              </a:rPr>
              <a:t>4-إقرار مراقب </a:t>
            </a:r>
            <a:r>
              <a:rPr lang="ar-JO" sz="1400" dirty="0">
                <a:latin typeface="Alexandria" pitchFamily="2" charset="-78"/>
                <a:cs typeface="Alexandria" pitchFamily="2" charset="-78"/>
              </a:rPr>
              <a:t>حسابات الشركة بقبول التعيين. </a:t>
            </a:r>
          </a:p>
          <a:p>
            <a:pPr marL="0" indent="0" algn="r">
              <a:lnSpc>
                <a:spcPct val="150000"/>
              </a:lnSpc>
              <a:buNone/>
            </a:pPr>
            <a:r>
              <a:rPr lang="ar-JO" sz="1400" dirty="0">
                <a:latin typeface="Alexandria" pitchFamily="2" charset="-78"/>
                <a:cs typeface="Alexandria" pitchFamily="2" charset="-78"/>
              </a:rPr>
              <a:t>وتعد الهيئة سجلاً تدون به طلبات تأسيس الشركات المشار إليها بأرقام متتابعة وفقاً لتاريخ ورود كل منها، ويكون لكل طلب ملف خاص تودع فيه أوارق التأسيس وكل ما يتعلق بذلك من </a:t>
            </a:r>
            <a:r>
              <a:rPr lang="ar-JO" sz="1400" dirty="0" smtClean="0">
                <a:latin typeface="Alexandria" pitchFamily="2" charset="-78"/>
                <a:cs typeface="Alexandria" pitchFamily="2" charset="-78"/>
              </a:rPr>
              <a:t>إجراءات</a:t>
            </a:r>
            <a:r>
              <a:rPr lang="ar-JO" sz="1400" dirty="0">
                <a:latin typeface="Alexandria" pitchFamily="2" charset="-78"/>
                <a:cs typeface="Alexandria" pitchFamily="2" charset="-78"/>
              </a:rPr>
              <a:t>. وتشكل </a:t>
            </a:r>
            <a:r>
              <a:rPr lang="ar-JO" sz="1400" dirty="0" smtClean="0">
                <a:latin typeface="Alexandria" pitchFamily="2" charset="-78"/>
                <a:cs typeface="Alexandria" pitchFamily="2" charset="-78"/>
              </a:rPr>
              <a:t>بقرار </a:t>
            </a:r>
            <a:r>
              <a:rPr lang="ar-JO" sz="1400" dirty="0">
                <a:latin typeface="Alexandria" pitchFamily="2" charset="-78"/>
                <a:cs typeface="Alexandria" pitchFamily="2" charset="-78"/>
              </a:rPr>
              <a:t>من رئيس الهيئة لجنة تضم عناصر فنية وقانونية لإبداء </a:t>
            </a:r>
            <a:r>
              <a:rPr lang="ar-JO" sz="1400" dirty="0" smtClean="0">
                <a:latin typeface="Alexandria" pitchFamily="2" charset="-78"/>
                <a:cs typeface="Alexandria" pitchFamily="2" charset="-78"/>
              </a:rPr>
              <a:t>الرأي </a:t>
            </a:r>
            <a:r>
              <a:rPr lang="ar-JO" sz="1400" dirty="0">
                <a:latin typeface="Alexandria" pitchFamily="2" charset="-78"/>
                <a:cs typeface="Alexandria" pitchFamily="2" charset="-78"/>
              </a:rPr>
              <a:t>والعرض على رئيس الهيئة لإصدار </a:t>
            </a:r>
            <a:r>
              <a:rPr lang="ar-JO" sz="1400" dirty="0" smtClean="0">
                <a:latin typeface="Alexandria" pitchFamily="2" charset="-78"/>
                <a:cs typeface="Alexandria" pitchFamily="2" charset="-78"/>
              </a:rPr>
              <a:t>قرار </a:t>
            </a:r>
            <a:r>
              <a:rPr lang="ar-JO" sz="1400" dirty="0">
                <a:latin typeface="Alexandria" pitchFamily="2" charset="-78"/>
                <a:cs typeface="Alexandria" pitchFamily="2" charset="-78"/>
              </a:rPr>
              <a:t>في شأن تأسيس تلك الشركات ،خلال ثلاثين يومًا من تاريخ تقديم الطلب مستوفيًا كافة المستندات.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ويُحظر على هذه الشركات </a:t>
            </a:r>
            <a:r>
              <a:rPr lang="ar-JO" sz="1400" dirty="0" smtClean="0">
                <a:latin typeface="Alexandria" pitchFamily="2" charset="-78"/>
                <a:cs typeface="Alexandria" pitchFamily="2" charset="-78"/>
              </a:rPr>
              <a:t>مزاولة </a:t>
            </a:r>
            <a:r>
              <a:rPr lang="ar-JO" sz="1400" dirty="0">
                <a:latin typeface="Alexandria" pitchFamily="2" charset="-78"/>
                <a:cs typeface="Alexandria" pitchFamily="2" charset="-78"/>
              </a:rPr>
              <a:t>نشاطها داخل جمهورية مصر العربية أو من خارجها للمقيمين فيها أو للشركات التي </a:t>
            </a:r>
            <a:r>
              <a:rPr lang="ar-JO" sz="1400" dirty="0" smtClean="0">
                <a:latin typeface="Alexandria" pitchFamily="2" charset="-78"/>
                <a:cs typeface="Alexandria" pitchFamily="2" charset="-78"/>
              </a:rPr>
              <a:t>تزاول </a:t>
            </a:r>
            <a:r>
              <a:rPr lang="ar-JO" sz="1400" dirty="0">
                <a:latin typeface="Alexandria" pitchFamily="2" charset="-78"/>
                <a:cs typeface="Alexandria" pitchFamily="2" charset="-78"/>
              </a:rPr>
              <a:t>نشاطها في مصر، إلا بعد الحصول على ترخيص بذلك من الهيئة، وفقاً للشروط والضوابط المنصوص عليها في هذا القانون </a:t>
            </a:r>
            <a:r>
              <a:rPr lang="ar-JO" sz="1400" dirty="0" smtClean="0">
                <a:latin typeface="Alexandria" pitchFamily="2" charset="-78"/>
                <a:cs typeface="Alexandria" pitchFamily="2" charset="-78"/>
              </a:rPr>
              <a:t>والقرارات </a:t>
            </a:r>
            <a:r>
              <a:rPr lang="ar-JO" sz="1400" dirty="0">
                <a:latin typeface="Alexandria" pitchFamily="2" charset="-78"/>
                <a:cs typeface="Alexandria" pitchFamily="2" charset="-78"/>
              </a:rPr>
              <a:t>الصادرة تنفيذاً له، والقيد لدى الهيئة في سجل خاص لهذا الغرض وفقاً للضوابط </a:t>
            </a:r>
            <a:r>
              <a:rPr lang="ar-JO" sz="1400" dirty="0" smtClean="0">
                <a:latin typeface="Alexandria" pitchFamily="2" charset="-78"/>
                <a:cs typeface="Alexandria" pitchFamily="2" charset="-78"/>
              </a:rPr>
              <a:t>والإجراءات </a:t>
            </a:r>
            <a:r>
              <a:rPr lang="ar-JO" sz="1400" dirty="0">
                <a:latin typeface="Alexandria" pitchFamily="2" charset="-78"/>
                <a:cs typeface="Alexandria" pitchFamily="2" charset="-78"/>
              </a:rPr>
              <a:t>التي يصدر بها </a:t>
            </a:r>
            <a:r>
              <a:rPr lang="ar-JO" sz="1400" dirty="0" smtClean="0">
                <a:latin typeface="Alexandria" pitchFamily="2" charset="-78"/>
                <a:cs typeface="Alexandria" pitchFamily="2" charset="-78"/>
              </a:rPr>
              <a:t>قرار </a:t>
            </a:r>
            <a:r>
              <a:rPr lang="ar-JO" sz="1400" dirty="0">
                <a:latin typeface="Alexandria" pitchFamily="2" charset="-78"/>
                <a:cs typeface="Alexandria" pitchFamily="2" charset="-78"/>
              </a:rPr>
              <a:t>من مجلس إدارة الهيئة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088246869"/>
      </p:ext>
    </p:extLst>
  </p:cSld>
  <p:clrMapOvr>
    <a:masterClrMapping/>
  </p:clrMapOvr>
  <mc:AlternateContent xmlns:mc="http://schemas.openxmlformats.org/markup-compatibility/2006" xmlns:p14="http://schemas.microsoft.com/office/powerpoint/2010/main">
    <mc:Choice Requires="p14">
      <p:transition spd="slow" p14:dur="2000" advTm="147420"/>
    </mc:Choice>
    <mc:Fallback xmlns="">
      <p:transition spd="slow" advTm="14742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7091"/>
            <a:ext cx="10515600" cy="1163783"/>
          </a:xfrm>
        </p:spPr>
        <p:txBody>
          <a:bodyPr>
            <a:noAutofit/>
          </a:bodyPr>
          <a:lstStyle/>
          <a:p>
            <a:pPr algn="ctr">
              <a:lnSpc>
                <a:spcPct val="150000"/>
              </a:lnSpc>
            </a:pPr>
            <a:r>
              <a:rPr lang="ar-JO" sz="18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1800" dirty="0">
                <a:solidFill>
                  <a:srgbClr val="00B0F0"/>
                </a:solidFill>
                <a:latin typeface="Alexandria Black" pitchFamily="2" charset="-78"/>
                <a:cs typeface="Alexandria Black" pitchFamily="2" charset="-78"/>
              </a:rPr>
            </a:br>
            <a:r>
              <a:rPr lang="ar-JO" sz="1800" dirty="0">
                <a:solidFill>
                  <a:srgbClr val="00B0F0"/>
                </a:solidFill>
                <a:latin typeface="Alexandria Black" pitchFamily="2" charset="-78"/>
                <a:cs typeface="Alexandria Black" pitchFamily="2" charset="-78"/>
              </a:rPr>
              <a:t>( مصر )</a:t>
            </a:r>
            <a:endParaRPr lang="en-US" sz="1800" dirty="0"/>
          </a:p>
        </p:txBody>
      </p:sp>
      <p:sp>
        <p:nvSpPr>
          <p:cNvPr id="3" name="Content Placeholder 2"/>
          <p:cNvSpPr>
            <a:spLocks noGrp="1"/>
          </p:cNvSpPr>
          <p:nvPr>
            <p:ph idx="1"/>
          </p:nvPr>
        </p:nvSpPr>
        <p:spPr>
          <a:xfrm>
            <a:off x="838200" y="1825625"/>
            <a:ext cx="10515600" cy="4741430"/>
          </a:xfrm>
        </p:spPr>
        <p:txBody>
          <a:bodyPr>
            <a:normAutofit/>
          </a:bodyPr>
          <a:lstStyle/>
          <a:p>
            <a:pPr marL="0" indent="0" algn="r">
              <a:lnSpc>
                <a:spcPct val="150000"/>
              </a:lnSpc>
              <a:buNone/>
            </a:pPr>
            <a:r>
              <a:rPr lang="ar-JO" sz="1400" dirty="0">
                <a:latin typeface="Alexandria" pitchFamily="2" charset="-78"/>
                <a:cs typeface="Alexandria" pitchFamily="2" charset="-78"/>
              </a:rPr>
              <a:t>مادة( 4 ) : </a:t>
            </a:r>
          </a:p>
          <a:p>
            <a:pPr marL="0" indent="0" algn="r">
              <a:lnSpc>
                <a:spcPct val="150000"/>
              </a:lnSpc>
              <a:buNone/>
            </a:pPr>
            <a:r>
              <a:rPr lang="ar-JO" sz="1400" dirty="0">
                <a:latin typeface="Alexandria" pitchFamily="2" charset="-78"/>
                <a:cs typeface="Alexandria" pitchFamily="2" charset="-78"/>
              </a:rPr>
              <a:t>يشترط للحصول على ترخيص </a:t>
            </a:r>
            <a:r>
              <a:rPr lang="ar-JO" sz="1400" dirty="0" smtClean="0">
                <a:latin typeface="Alexandria" pitchFamily="2" charset="-78"/>
                <a:cs typeface="Alexandria" pitchFamily="2" charset="-78"/>
              </a:rPr>
              <a:t>بمزاولة </a:t>
            </a:r>
            <a:r>
              <a:rPr lang="ar-JO" sz="1400" dirty="0">
                <a:latin typeface="Alexandria" pitchFamily="2" charset="-78"/>
                <a:cs typeface="Alexandria" pitchFamily="2" charset="-78"/>
              </a:rPr>
              <a:t>الأنشطة المالية غير المصرفية من خلال تقنيات التكنولوجيا المالية، توافر الشروط الآتية على الأخص: </a:t>
            </a:r>
          </a:p>
          <a:p>
            <a:pPr marL="0" indent="0" algn="r">
              <a:lnSpc>
                <a:spcPct val="150000"/>
              </a:lnSpc>
              <a:buNone/>
            </a:pPr>
            <a:r>
              <a:rPr lang="ar-JO" sz="1400" dirty="0" smtClean="0">
                <a:latin typeface="Alexandria" pitchFamily="2" charset="-78"/>
                <a:cs typeface="Alexandria" pitchFamily="2" charset="-78"/>
              </a:rPr>
              <a:t>1-أن </a:t>
            </a:r>
            <a:r>
              <a:rPr lang="ar-JO" sz="1400" dirty="0">
                <a:latin typeface="Alexandria" pitchFamily="2" charset="-78"/>
                <a:cs typeface="Alexandria" pitchFamily="2" charset="-78"/>
              </a:rPr>
              <a:t>يقتصر عمل الشركة على </a:t>
            </a:r>
            <a:r>
              <a:rPr lang="ar-JO" sz="1400" dirty="0" smtClean="0">
                <a:latin typeface="Alexandria" pitchFamily="2" charset="-78"/>
                <a:cs typeface="Alexandria" pitchFamily="2" charset="-78"/>
              </a:rPr>
              <a:t>مزاولة </a:t>
            </a:r>
            <a:r>
              <a:rPr lang="ar-JO" sz="1400" dirty="0">
                <a:latin typeface="Alexandria" pitchFamily="2" charset="-78"/>
                <a:cs typeface="Alexandria" pitchFamily="2" charset="-78"/>
              </a:rPr>
              <a:t>الأنشطة المرخص لها به. </a:t>
            </a:r>
          </a:p>
          <a:p>
            <a:pPr marL="0" indent="0" algn="r">
              <a:lnSpc>
                <a:spcPct val="150000"/>
              </a:lnSpc>
              <a:buNone/>
            </a:pPr>
            <a:r>
              <a:rPr lang="ar-JO" sz="1400" dirty="0" smtClean="0">
                <a:latin typeface="Alexandria" pitchFamily="2" charset="-78"/>
                <a:cs typeface="Alexandria" pitchFamily="2" charset="-78"/>
              </a:rPr>
              <a:t>2-تحديد </a:t>
            </a:r>
            <a:r>
              <a:rPr lang="ar-JO" sz="1400" dirty="0">
                <a:latin typeface="Alexandria" pitchFamily="2" charset="-78"/>
                <a:cs typeface="Alexandria" pitchFamily="2" charset="-78"/>
              </a:rPr>
              <a:t>هيكل الملكية المباشر وغير المباشر </a:t>
            </a:r>
            <a:r>
              <a:rPr lang="ar-JO" sz="1400" dirty="0" smtClean="0">
                <a:latin typeface="Alexandria" pitchFamily="2" charset="-78"/>
                <a:cs typeface="Alexandria" pitchFamily="2" charset="-78"/>
              </a:rPr>
              <a:t>والأطراف </a:t>
            </a:r>
            <a:r>
              <a:rPr lang="ar-JO" sz="1400" dirty="0">
                <a:latin typeface="Alexandria" pitchFamily="2" charset="-78"/>
                <a:cs typeface="Alexandria" pitchFamily="2" charset="-78"/>
              </a:rPr>
              <a:t>المرتبطة بشكل محدد. </a:t>
            </a:r>
          </a:p>
          <a:p>
            <a:pPr marL="0" indent="0" algn="r">
              <a:lnSpc>
                <a:spcPct val="150000"/>
              </a:lnSpc>
              <a:buNone/>
            </a:pPr>
            <a:r>
              <a:rPr lang="ar-JO" sz="1400" dirty="0" smtClean="0">
                <a:latin typeface="Alexandria" pitchFamily="2" charset="-78"/>
                <a:cs typeface="Alexandria" pitchFamily="2" charset="-78"/>
              </a:rPr>
              <a:t>3-أن </a:t>
            </a:r>
            <a:r>
              <a:rPr lang="ar-JO" sz="1400" dirty="0">
                <a:latin typeface="Alexandria" pitchFamily="2" charset="-78"/>
                <a:cs typeface="Alexandria" pitchFamily="2" charset="-78"/>
              </a:rPr>
              <a:t>يتوافر لدى الشركة </a:t>
            </a:r>
            <a:r>
              <a:rPr lang="ar-JO" sz="1400" dirty="0" smtClean="0">
                <a:latin typeface="Alexandria" pitchFamily="2" charset="-78"/>
                <a:cs typeface="Alexandria" pitchFamily="2" charset="-78"/>
              </a:rPr>
              <a:t>التجهيزات </a:t>
            </a:r>
            <a:r>
              <a:rPr lang="ar-JO" sz="1400" dirty="0">
                <a:latin typeface="Alexandria" pitchFamily="2" charset="-78"/>
                <a:cs typeface="Alexandria" pitchFamily="2" charset="-78"/>
              </a:rPr>
              <a:t>والبنية التكنولوجية وأنظمة المعلومات ووسائل الحماية والتأمين اللازمة لمباشرة النشاط، وفقاً للمتطلبات التي تحددها الهيئة. </a:t>
            </a:r>
          </a:p>
          <a:p>
            <a:pPr marL="0" indent="0" algn="r">
              <a:lnSpc>
                <a:spcPct val="150000"/>
              </a:lnSpc>
              <a:buNone/>
            </a:pPr>
            <a:r>
              <a:rPr lang="ar-JO" sz="1400" dirty="0">
                <a:latin typeface="Alexandria" pitchFamily="2" charset="-78"/>
                <a:cs typeface="Alexandria" pitchFamily="2" charset="-78"/>
              </a:rPr>
              <a:t>ويصدر مجلس إدارة الهيئة </a:t>
            </a:r>
            <a:r>
              <a:rPr lang="ar-JO" sz="1400" dirty="0" smtClean="0">
                <a:latin typeface="Alexandria" pitchFamily="2" charset="-78"/>
                <a:cs typeface="Alexandria" pitchFamily="2" charset="-78"/>
              </a:rPr>
              <a:t>قرارا </a:t>
            </a:r>
            <a:r>
              <a:rPr lang="ar-JO" sz="1400" dirty="0">
                <a:latin typeface="Alexandria" pitchFamily="2" charset="-78"/>
                <a:cs typeface="Alexandria" pitchFamily="2" charset="-78"/>
              </a:rPr>
              <a:t>بالشروط الأخرى اللازمة للحصول على الترخيص المتعلقة بتحديد هيكل الملكية وتشكيل مجلس الإدارة وضوابط عدم تعارض </a:t>
            </a:r>
            <a:r>
              <a:rPr lang="ar-JO" sz="1400" dirty="0" smtClean="0">
                <a:latin typeface="Alexandria" pitchFamily="2" charset="-78"/>
                <a:cs typeface="Alexandria" pitchFamily="2" charset="-78"/>
              </a:rPr>
              <a:t>المصالح</a:t>
            </a:r>
          </a:p>
          <a:p>
            <a:pPr marL="0" indent="0" algn="r">
              <a:lnSpc>
                <a:spcPct val="150000"/>
              </a:lnSpc>
              <a:buNone/>
            </a:pPr>
            <a:r>
              <a:rPr lang="ar-JO" sz="1400" dirty="0">
                <a:latin typeface="Alexandria" pitchFamily="2" charset="-78"/>
                <a:cs typeface="Alexandria" pitchFamily="2" charset="-78"/>
              </a:rPr>
              <a:t>ويحدد مجلس إدارة الهيئة رسم الترخيص </a:t>
            </a:r>
            <a:r>
              <a:rPr lang="ar-JO" sz="1400" dirty="0" smtClean="0">
                <a:latin typeface="Alexandria" pitchFamily="2" charset="-78"/>
                <a:cs typeface="Alexandria" pitchFamily="2" charset="-78"/>
              </a:rPr>
              <a:t>بمزاولة </a:t>
            </a:r>
            <a:r>
              <a:rPr lang="ar-JO" sz="1400" dirty="0">
                <a:latin typeface="Alexandria" pitchFamily="2" charset="-78"/>
                <a:cs typeface="Alexandria" pitchFamily="2" charset="-78"/>
              </a:rPr>
              <a:t>النشاط للشركة بما لا يجاوز خمسين ألف جنيه، على أن  يُسدد بإحدى وسائل الدفع غير النقدي وفقاً لأحكام قانون تنظيم استخدام وسائل الدفع غير النقدي الصادر بالقانون رقم (18) لسنة 2019</a:t>
            </a:r>
          </a:p>
        </p:txBody>
      </p:sp>
      <p:pic>
        <p:nvPicPr>
          <p:cNvPr id="4" name="Picture 3"/>
          <p:cNvPicPr>
            <a:picLocks noChangeAspect="1"/>
          </p:cNvPicPr>
          <p:nvPr/>
        </p:nvPicPr>
        <p:blipFill>
          <a:blip r:embed="rId2"/>
          <a:stretch>
            <a:fillRect/>
          </a:stretch>
        </p:blipFill>
        <p:spPr>
          <a:xfrm>
            <a:off x="0" y="14621"/>
            <a:ext cx="1329043" cy="1079086"/>
          </a:xfrm>
          <a:prstGeom prst="rect">
            <a:avLst/>
          </a:prstGeom>
        </p:spPr>
      </p:pic>
    </p:spTree>
    <p:extLst>
      <p:ext uri="{BB962C8B-B14F-4D97-AF65-F5344CB8AC3E}">
        <p14:creationId xmlns:p14="http://schemas.microsoft.com/office/powerpoint/2010/main" val="1293520806"/>
      </p:ext>
    </p:extLst>
  </p:cSld>
  <p:clrMapOvr>
    <a:masterClrMapping/>
  </p:clrMapOvr>
  <mc:AlternateContent xmlns:mc="http://schemas.openxmlformats.org/markup-compatibility/2006" xmlns:p14="http://schemas.microsoft.com/office/powerpoint/2010/main">
    <mc:Choice Requires="p14">
      <p:transition spd="slow" p14:dur="2000" advTm="86084"/>
    </mc:Choice>
    <mc:Fallback xmlns="">
      <p:transition spd="slow" advTm="8608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مصر )</a:t>
            </a:r>
            <a:endParaRPr lang="en-US" sz="2000"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مادة( 5 )  </a:t>
            </a:r>
          </a:p>
          <a:p>
            <a:pPr marL="0" indent="0" algn="r">
              <a:lnSpc>
                <a:spcPct val="150000"/>
              </a:lnSpc>
              <a:buNone/>
            </a:pPr>
            <a:r>
              <a:rPr lang="ar-JO" sz="1400" dirty="0">
                <a:latin typeface="Alexandria" pitchFamily="2" charset="-78"/>
                <a:cs typeface="Alexandria" pitchFamily="2" charset="-78"/>
              </a:rPr>
              <a:t>يجوز للشركات والجهات الحاصلة على ترخيص من الهيئة </a:t>
            </a:r>
            <a:r>
              <a:rPr lang="ar-JO" sz="1400" dirty="0" smtClean="0">
                <a:latin typeface="Alexandria" pitchFamily="2" charset="-78"/>
                <a:cs typeface="Alexandria" pitchFamily="2" charset="-78"/>
              </a:rPr>
              <a:t>بمزاولة </a:t>
            </a:r>
            <a:r>
              <a:rPr lang="ar-JO" sz="1400" dirty="0">
                <a:latin typeface="Alexandria" pitchFamily="2" charset="-78"/>
                <a:cs typeface="Alexandria" pitchFamily="2" charset="-78"/>
              </a:rPr>
              <a:t>أي من الأنشطة المالية غير المصرفية بعد الحصول على موافقة الهيئة، مباشرتها لهذه الأنشطة باستخدام بعض مجالات التكنولوجيا المالية، أو من خلال إحدى الجهات المقيدة بسجل الهيئة المنصوص عليه بالمادة( 6 ) من هذا القانون، وذلك بموجب اتفاق تعهيد </a:t>
            </a:r>
            <a:r>
              <a:rPr lang="ar-JO" sz="1400" dirty="0" smtClean="0">
                <a:latin typeface="Alexandria" pitchFamily="2" charset="-78"/>
                <a:cs typeface="Alexandria" pitchFamily="2" charset="-78"/>
              </a:rPr>
              <a:t>مبرم بينهما </a:t>
            </a:r>
            <a:r>
              <a:rPr lang="ar-JO" sz="1400" dirty="0">
                <a:latin typeface="Alexandria" pitchFamily="2" charset="-78"/>
                <a:cs typeface="Alexandria" pitchFamily="2" charset="-78"/>
              </a:rPr>
              <a:t>موضحاً به كافة حقوق </a:t>
            </a:r>
            <a:r>
              <a:rPr lang="ar-JO" sz="1400" dirty="0" smtClean="0">
                <a:latin typeface="Alexandria" pitchFamily="2" charset="-78"/>
                <a:cs typeface="Alexandria" pitchFamily="2" charset="-78"/>
              </a:rPr>
              <a:t>والتزامات </a:t>
            </a:r>
            <a:r>
              <a:rPr lang="ar-JO" sz="1400" dirty="0">
                <a:latin typeface="Alexandria" pitchFamily="2" charset="-78"/>
                <a:cs typeface="Alexandria" pitchFamily="2" charset="-78"/>
              </a:rPr>
              <a:t>الطرفين. </a:t>
            </a:r>
          </a:p>
          <a:p>
            <a:pPr marL="0" indent="0" algn="r">
              <a:lnSpc>
                <a:spcPct val="150000"/>
              </a:lnSpc>
              <a:buNone/>
            </a:pPr>
            <a:r>
              <a:rPr lang="ar-JO" sz="1400" dirty="0">
                <a:latin typeface="Alexandria" pitchFamily="2" charset="-78"/>
                <a:cs typeface="Alexandria" pitchFamily="2" charset="-78"/>
              </a:rPr>
              <a:t>ويجب على الشركات والجهات التي ترغب في الحصول على موافقة من الهيئة </a:t>
            </a:r>
            <a:r>
              <a:rPr lang="ar-JO" sz="1400" dirty="0" smtClean="0">
                <a:latin typeface="Alexandria" pitchFamily="2" charset="-78"/>
                <a:cs typeface="Alexandria" pitchFamily="2" charset="-78"/>
              </a:rPr>
              <a:t>لمزاولة </a:t>
            </a:r>
            <a:r>
              <a:rPr lang="ar-JO" sz="1400" dirty="0">
                <a:latin typeface="Alexandria" pitchFamily="2" charset="-78"/>
                <a:cs typeface="Alexandria" pitchFamily="2" charset="-78"/>
              </a:rPr>
              <a:t>الأنشطة المالية غير </a:t>
            </a:r>
            <a:r>
              <a:rPr lang="ar-JO" sz="1400" dirty="0" smtClean="0">
                <a:latin typeface="Alexandria" pitchFamily="2" charset="-78"/>
                <a:cs typeface="Alexandria" pitchFamily="2" charset="-78"/>
              </a:rPr>
              <a:t>المصرفية المرخص </a:t>
            </a:r>
            <a:r>
              <a:rPr lang="ar-JO" sz="1400" dirty="0">
                <a:latin typeface="Alexandria" pitchFamily="2" charset="-78"/>
                <a:cs typeface="Alexandria" pitchFamily="2" charset="-78"/>
              </a:rPr>
              <a:t>لها </a:t>
            </a:r>
            <a:r>
              <a:rPr lang="ar-JO" sz="1400" dirty="0" smtClean="0">
                <a:latin typeface="Alexandria" pitchFamily="2" charset="-78"/>
                <a:cs typeface="Alexandria" pitchFamily="2" charset="-78"/>
              </a:rPr>
              <a:t>بمزاولتها </a:t>
            </a:r>
            <a:r>
              <a:rPr lang="ar-JO" sz="1400" dirty="0">
                <a:latin typeface="Alexandria" pitchFamily="2" charset="-78"/>
                <a:cs typeface="Alexandria" pitchFamily="2" charset="-78"/>
              </a:rPr>
              <a:t>باستخدام بعض مجالات التكنولوجيا المالية استيفاء الشروط الآتية: </a:t>
            </a:r>
          </a:p>
          <a:p>
            <a:pPr marL="0" indent="0" algn="r">
              <a:lnSpc>
                <a:spcPct val="150000"/>
              </a:lnSpc>
              <a:buNone/>
            </a:pPr>
            <a:r>
              <a:rPr lang="ar-JO" sz="1400" dirty="0" smtClean="0">
                <a:latin typeface="Alexandria" pitchFamily="2" charset="-78"/>
                <a:cs typeface="Alexandria" pitchFamily="2" charset="-78"/>
              </a:rPr>
              <a:t>1-أن </a:t>
            </a:r>
            <a:r>
              <a:rPr lang="ar-JO" sz="1400" dirty="0">
                <a:latin typeface="Alexandria" pitchFamily="2" charset="-78"/>
                <a:cs typeface="Alexandria" pitchFamily="2" charset="-78"/>
              </a:rPr>
              <a:t>يتوافر لدى الشركة </a:t>
            </a:r>
            <a:r>
              <a:rPr lang="ar-JO" sz="1400" dirty="0" smtClean="0">
                <a:latin typeface="Alexandria" pitchFamily="2" charset="-78"/>
                <a:cs typeface="Alexandria" pitchFamily="2" charset="-78"/>
              </a:rPr>
              <a:t>التجهيزات </a:t>
            </a:r>
            <a:r>
              <a:rPr lang="ar-JO" sz="1400" dirty="0">
                <a:latin typeface="Alexandria" pitchFamily="2" charset="-78"/>
                <a:cs typeface="Alexandria" pitchFamily="2" charset="-78"/>
              </a:rPr>
              <a:t>والبنية التكنولوجية وأنظمة المعلومات ووسائل الحماية والتأمين اللازمة لمباشرة النشاط، وفقاً للمتطلبات التي تحددها الهيئة. </a:t>
            </a:r>
          </a:p>
          <a:p>
            <a:pPr marL="0" indent="0" algn="r">
              <a:lnSpc>
                <a:spcPct val="150000"/>
              </a:lnSpc>
              <a:buNone/>
            </a:pPr>
            <a:r>
              <a:rPr lang="ar-JO" sz="1400" dirty="0" smtClean="0">
                <a:latin typeface="Alexandria" pitchFamily="2" charset="-78"/>
                <a:cs typeface="Alexandria" pitchFamily="2" charset="-78"/>
              </a:rPr>
              <a:t>2-ألا </a:t>
            </a:r>
            <a:r>
              <a:rPr lang="ar-JO" sz="1400" dirty="0">
                <a:latin typeface="Alexandria" pitchFamily="2" charset="-78"/>
                <a:cs typeface="Alexandria" pitchFamily="2" charset="-78"/>
              </a:rPr>
              <a:t>تكون الشركة أو الجهة مخالفة لأحكام القانون المنظم لنشاطها أو </a:t>
            </a:r>
            <a:r>
              <a:rPr lang="ar-JO" sz="1400" dirty="0" smtClean="0">
                <a:latin typeface="Alexandria" pitchFamily="2" charset="-78"/>
                <a:cs typeface="Alexandria" pitchFamily="2" charset="-78"/>
              </a:rPr>
              <a:t>القرارات </a:t>
            </a:r>
            <a:r>
              <a:rPr lang="ar-JO" sz="1400" dirty="0">
                <a:latin typeface="Alexandria" pitchFamily="2" charset="-78"/>
                <a:cs typeface="Alexandria" pitchFamily="2" charset="-78"/>
              </a:rPr>
              <a:t>الصادرة تنفيذاً وقت تقديم طلب الموافقة.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3-سداد </a:t>
            </a:r>
            <a:r>
              <a:rPr lang="ar-JO" sz="1400" dirty="0">
                <a:latin typeface="Alexandria" pitchFamily="2" charset="-78"/>
                <a:cs typeface="Alexandria" pitchFamily="2" charset="-78"/>
              </a:rPr>
              <a:t>رسم الموافقة بما يعادل نصف رسم الترخيص المشار إليها بالمادة( 4) من هذا القانون، يُسدد بإحدى وسائل الدفع غير النقدي وفقاً لأحكام قانون تنظيم استخدام وسائل الدفع غير النقدي الصادر بالقانون رقم (18) لسنة 2019</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1318564599"/>
      </p:ext>
    </p:extLst>
  </p:cSld>
  <p:clrMapOvr>
    <a:masterClrMapping/>
  </p:clrMapOvr>
  <mc:AlternateContent xmlns:mc="http://schemas.openxmlformats.org/markup-compatibility/2006" xmlns:p14="http://schemas.microsoft.com/office/powerpoint/2010/main">
    <mc:Choice Requires="p14">
      <p:transition spd="slow" p14:dur="2000" advTm="93282"/>
    </mc:Choice>
    <mc:Fallback xmlns="">
      <p:transition spd="slow" advTm="9328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48039"/>
          </a:xfrm>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مصر )</a:t>
            </a:r>
            <a:endParaRPr lang="en-US" sz="2000" dirty="0"/>
          </a:p>
        </p:txBody>
      </p:sp>
      <p:sp>
        <p:nvSpPr>
          <p:cNvPr id="3" name="Content Placeholder 2"/>
          <p:cNvSpPr>
            <a:spLocks noGrp="1"/>
          </p:cNvSpPr>
          <p:nvPr>
            <p:ph idx="1"/>
          </p:nvPr>
        </p:nvSpPr>
        <p:spPr>
          <a:xfrm>
            <a:off x="838200" y="1444212"/>
            <a:ext cx="10729686" cy="5268316"/>
          </a:xfrm>
        </p:spPr>
        <p:txBody>
          <a:bodyPr>
            <a:noAutofit/>
          </a:bodyPr>
          <a:lstStyle/>
          <a:p>
            <a:pPr marL="0" indent="0" algn="r">
              <a:lnSpc>
                <a:spcPct val="150000"/>
              </a:lnSpc>
              <a:buNone/>
            </a:pPr>
            <a:r>
              <a:rPr lang="ar-JO" sz="1400" dirty="0">
                <a:latin typeface="Alexandria" pitchFamily="2" charset="-78"/>
                <a:cs typeface="Alexandria" pitchFamily="2" charset="-78"/>
              </a:rPr>
              <a:t>ويصدر مجلس إدارة الهيئة </a:t>
            </a:r>
            <a:r>
              <a:rPr lang="ar-JO" sz="1400" dirty="0" smtClean="0">
                <a:latin typeface="Alexandria" pitchFamily="2" charset="-78"/>
                <a:cs typeface="Alexandria" pitchFamily="2" charset="-78"/>
              </a:rPr>
              <a:t>قرارا بالشروط والإجراءات </a:t>
            </a:r>
            <a:r>
              <a:rPr lang="ar-JO" sz="1400" dirty="0">
                <a:latin typeface="Alexandria" pitchFamily="2" charset="-78"/>
                <a:cs typeface="Alexandria" pitchFamily="2" charset="-78"/>
              </a:rPr>
              <a:t>الأخرى اللازمة للحصول على موافقة الهيئة على </a:t>
            </a:r>
            <a:r>
              <a:rPr lang="ar-JO" sz="1400" dirty="0" smtClean="0">
                <a:latin typeface="Alexandria" pitchFamily="2" charset="-78"/>
                <a:cs typeface="Alexandria" pitchFamily="2" charset="-78"/>
              </a:rPr>
              <a:t>مزاولة </a:t>
            </a:r>
            <a:r>
              <a:rPr lang="ar-JO" sz="1400" dirty="0">
                <a:latin typeface="Alexandria" pitchFamily="2" charset="-78"/>
                <a:cs typeface="Alexandria" pitchFamily="2" charset="-78"/>
              </a:rPr>
              <a:t>الأنشطة المالية غير المصرفية المرخص لها </a:t>
            </a:r>
            <a:r>
              <a:rPr lang="ar-JO" sz="1400" dirty="0" smtClean="0">
                <a:latin typeface="Alexandria" pitchFamily="2" charset="-78"/>
                <a:cs typeface="Alexandria" pitchFamily="2" charset="-78"/>
              </a:rPr>
              <a:t>بمزاولتها </a:t>
            </a:r>
            <a:r>
              <a:rPr lang="ar-JO" sz="1400" dirty="0">
                <a:latin typeface="Alexandria" pitchFamily="2" charset="-78"/>
                <a:cs typeface="Alexandria" pitchFamily="2" charset="-78"/>
              </a:rPr>
              <a:t>باستخدام بعض مجالات التكنولوجيا المالية المتعلقة بتحديد هيكل الملكية وتشكيل مجلس الإدارة وضوابط عدم تعارض </a:t>
            </a:r>
            <a:r>
              <a:rPr lang="ar-JO" sz="1400" dirty="0" smtClean="0">
                <a:latin typeface="Alexandria" pitchFamily="2" charset="-78"/>
                <a:cs typeface="Alexandria" pitchFamily="2" charset="-78"/>
              </a:rPr>
              <a:t>المصالح</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مادة ( 6 ) : </a:t>
            </a:r>
          </a:p>
          <a:p>
            <a:pPr marL="0" indent="0" algn="r">
              <a:lnSpc>
                <a:spcPct val="150000"/>
              </a:lnSpc>
              <a:buNone/>
            </a:pPr>
            <a:r>
              <a:rPr lang="ar-JO" sz="1400" dirty="0">
                <a:latin typeface="Alexandria" pitchFamily="2" charset="-78"/>
                <a:cs typeface="Alexandria" pitchFamily="2" charset="-78"/>
              </a:rPr>
              <a:t>يُنشأ بالهيئة سجل يقيد به الجهات </a:t>
            </a:r>
            <a:r>
              <a:rPr lang="ar-JO" sz="1400" dirty="0" smtClean="0">
                <a:latin typeface="Alexandria" pitchFamily="2" charset="-78"/>
                <a:cs typeface="Alexandria" pitchFamily="2" charset="-78"/>
              </a:rPr>
              <a:t>الراغبة </a:t>
            </a:r>
            <a:r>
              <a:rPr lang="ar-JO" sz="1400" dirty="0">
                <a:latin typeface="Alexandria" pitchFamily="2" charset="-78"/>
                <a:cs typeface="Alexandria" pitchFamily="2" charset="-78"/>
              </a:rPr>
              <a:t>في تقديم خدمات التعهيد التي يحددها مجلس إدارة الهيئة، للشركات والجهات المرخص لها من الهيئة </a:t>
            </a:r>
            <a:r>
              <a:rPr lang="ar-JO" sz="1400" dirty="0" smtClean="0">
                <a:latin typeface="Alexandria" pitchFamily="2" charset="-78"/>
                <a:cs typeface="Alexandria" pitchFamily="2" charset="-78"/>
              </a:rPr>
              <a:t>بمزاولة </a:t>
            </a:r>
            <a:r>
              <a:rPr lang="ar-JO" sz="1400" dirty="0">
                <a:latin typeface="Alexandria" pitchFamily="2" charset="-78"/>
                <a:cs typeface="Alexandria" pitchFamily="2" charset="-78"/>
              </a:rPr>
              <a:t>الأنشطة المالية غير المصرفية حال رغبتها في استخدام بعض مجالات التكنولوجيا المالية </a:t>
            </a:r>
            <a:r>
              <a:rPr lang="ar-JO" sz="1400" dirty="0" smtClean="0">
                <a:latin typeface="Alexandria" pitchFamily="2" charset="-78"/>
                <a:cs typeface="Alexandria" pitchFamily="2" charset="-78"/>
              </a:rPr>
              <a:t>لمزاولة </a:t>
            </a:r>
            <a:r>
              <a:rPr lang="ar-JO" sz="1400" dirty="0">
                <a:latin typeface="Alexandria" pitchFamily="2" charset="-78"/>
                <a:cs typeface="Alexandria" pitchFamily="2" charset="-78"/>
              </a:rPr>
              <a:t>الأنشطة المالية غير المصرفية. </a:t>
            </a:r>
          </a:p>
          <a:p>
            <a:pPr marL="0" indent="0" algn="r">
              <a:lnSpc>
                <a:spcPct val="150000"/>
              </a:lnSpc>
              <a:buNone/>
            </a:pPr>
            <a:r>
              <a:rPr lang="ar-JO" sz="1400" dirty="0">
                <a:latin typeface="Alexandria" pitchFamily="2" charset="-78"/>
                <a:cs typeface="Alexandria" pitchFamily="2" charset="-78"/>
              </a:rPr>
              <a:t>ويضع مجلس إدارة الهيئة ضوابط القيد والشطب بالسجل، على أن تتضمن على وجه الأخص ما يلي: </a:t>
            </a:r>
          </a:p>
          <a:p>
            <a:pPr marL="0" indent="0" algn="r">
              <a:lnSpc>
                <a:spcPct val="150000"/>
              </a:lnSpc>
              <a:buNone/>
            </a:pPr>
            <a:r>
              <a:rPr lang="ar-JO" sz="1400" dirty="0" smtClean="0">
                <a:latin typeface="Alexandria" pitchFamily="2" charset="-78"/>
                <a:cs typeface="Alexandria" pitchFamily="2" charset="-78"/>
              </a:rPr>
              <a:t>1-الخبرة </a:t>
            </a:r>
            <a:r>
              <a:rPr lang="ar-JO" sz="1400" dirty="0">
                <a:latin typeface="Alexandria" pitchFamily="2" charset="-78"/>
                <a:cs typeface="Alexandria" pitchFamily="2" charset="-78"/>
              </a:rPr>
              <a:t>المتطلبة في الجهات </a:t>
            </a:r>
            <a:r>
              <a:rPr lang="ar-JO" sz="1400" dirty="0" smtClean="0">
                <a:latin typeface="Alexandria" pitchFamily="2" charset="-78"/>
                <a:cs typeface="Alexandria" pitchFamily="2" charset="-78"/>
              </a:rPr>
              <a:t>الراغبة </a:t>
            </a:r>
            <a:r>
              <a:rPr lang="ar-JO" sz="1400" dirty="0">
                <a:latin typeface="Alexandria" pitchFamily="2" charset="-78"/>
                <a:cs typeface="Alexandria" pitchFamily="2" charset="-78"/>
              </a:rPr>
              <a:t>في القيد بالسجل. </a:t>
            </a:r>
          </a:p>
          <a:p>
            <a:pPr marL="0" indent="0" algn="r">
              <a:lnSpc>
                <a:spcPct val="150000"/>
              </a:lnSpc>
              <a:buNone/>
            </a:pPr>
            <a:r>
              <a:rPr lang="ar-JO" sz="1400" dirty="0" smtClean="0">
                <a:latin typeface="Alexandria" pitchFamily="2" charset="-78"/>
                <a:cs typeface="Alexandria" pitchFamily="2" charset="-78"/>
              </a:rPr>
              <a:t>2-اللالتزامات </a:t>
            </a:r>
            <a:r>
              <a:rPr lang="ar-JO" sz="1400" dirty="0">
                <a:latin typeface="Alexandria" pitchFamily="2" charset="-78"/>
                <a:cs typeface="Alexandria" pitchFamily="2" charset="-78"/>
              </a:rPr>
              <a:t>التي يجب أن تلتزم بها الجهات </a:t>
            </a:r>
            <a:r>
              <a:rPr lang="ar-JO" sz="1400" dirty="0" smtClean="0">
                <a:latin typeface="Alexandria" pitchFamily="2" charset="-78"/>
                <a:cs typeface="Alexandria" pitchFamily="2" charset="-78"/>
              </a:rPr>
              <a:t>الراغبة </a:t>
            </a:r>
            <a:r>
              <a:rPr lang="ar-JO" sz="1400" dirty="0">
                <a:latin typeface="Alexandria" pitchFamily="2" charset="-78"/>
                <a:cs typeface="Alexandria" pitchFamily="2" charset="-78"/>
              </a:rPr>
              <a:t>في القيد بالسجل. </a:t>
            </a:r>
          </a:p>
          <a:p>
            <a:pPr marL="0" indent="0" algn="r">
              <a:lnSpc>
                <a:spcPct val="150000"/>
              </a:lnSpc>
              <a:buNone/>
            </a:pPr>
            <a:r>
              <a:rPr lang="ar-JO" sz="1400" dirty="0" smtClean="0">
                <a:latin typeface="Alexandria" pitchFamily="2" charset="-78"/>
                <a:cs typeface="Alexandria" pitchFamily="2" charset="-78"/>
              </a:rPr>
              <a:t>3-حالات </a:t>
            </a:r>
            <a:r>
              <a:rPr lang="ar-JO" sz="1400" dirty="0">
                <a:latin typeface="Alexandria" pitchFamily="2" charset="-78"/>
                <a:cs typeface="Alexandria" pitchFamily="2" charset="-78"/>
              </a:rPr>
              <a:t>الشطب من السجل. </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038007165"/>
      </p:ext>
    </p:extLst>
  </p:cSld>
  <p:clrMapOvr>
    <a:masterClrMapping/>
  </p:clrMapOvr>
  <mc:AlternateContent xmlns:mc="http://schemas.openxmlformats.org/markup-compatibility/2006" xmlns:p14="http://schemas.microsoft.com/office/powerpoint/2010/main">
    <mc:Choice Requires="p14">
      <p:transition spd="slow" p14:dur="2000" advTm="67847"/>
    </mc:Choice>
    <mc:Fallback xmlns="">
      <p:transition spd="slow" advTm="6784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مصر )</a:t>
            </a:r>
            <a:endParaRPr lang="en-US" sz="2000" dirty="0"/>
          </a:p>
        </p:txBody>
      </p:sp>
      <p:sp>
        <p:nvSpPr>
          <p:cNvPr id="3" name="Content Placeholder 2"/>
          <p:cNvSpPr>
            <a:spLocks noGrp="1"/>
          </p:cNvSpPr>
          <p:nvPr>
            <p:ph idx="1"/>
          </p:nvPr>
        </p:nvSpPr>
        <p:spPr>
          <a:xfrm>
            <a:off x="838200" y="1825625"/>
            <a:ext cx="10515600" cy="4745656"/>
          </a:xfrm>
        </p:spPr>
        <p:txBody>
          <a:bodyPr>
            <a:normAutofit/>
          </a:bodyPr>
          <a:lstStyle/>
          <a:p>
            <a:pPr marL="0" indent="0" algn="r">
              <a:lnSpc>
                <a:spcPct val="150000"/>
              </a:lnSpc>
              <a:buNone/>
            </a:pPr>
            <a:r>
              <a:rPr lang="ar-JO" sz="1400" dirty="0">
                <a:latin typeface="Alexandria" pitchFamily="2" charset="-78"/>
                <a:cs typeface="Alexandria" pitchFamily="2" charset="-78"/>
              </a:rPr>
              <a:t>مادة( 7 ): </a:t>
            </a:r>
          </a:p>
          <a:p>
            <a:pPr marL="0" indent="0" algn="r">
              <a:lnSpc>
                <a:spcPct val="150000"/>
              </a:lnSpc>
              <a:buNone/>
            </a:pPr>
            <a:r>
              <a:rPr lang="ar-JO" sz="1400" dirty="0">
                <a:latin typeface="Alexandria" pitchFamily="2" charset="-78"/>
                <a:cs typeface="Alexandria" pitchFamily="2" charset="-78"/>
              </a:rPr>
              <a:t>على الشركات أو الجهات الحاصلة على ترخيص أو موافقة من الهيئة، بحسب الأحوال، </a:t>
            </a:r>
            <a:r>
              <a:rPr lang="ar-JO" sz="1400" dirty="0" smtClean="0">
                <a:latin typeface="Alexandria" pitchFamily="2" charset="-78"/>
                <a:cs typeface="Alexandria" pitchFamily="2" charset="-78"/>
              </a:rPr>
              <a:t>لمزاولة </a:t>
            </a:r>
            <a:r>
              <a:rPr lang="ar-JO" sz="1400" dirty="0">
                <a:latin typeface="Alexandria" pitchFamily="2" charset="-78"/>
                <a:cs typeface="Alexandria" pitchFamily="2" charset="-78"/>
              </a:rPr>
              <a:t>الأنشطة المالية غير المصرفية باستخدام التكنولوجيا المالية، </a:t>
            </a:r>
            <a:r>
              <a:rPr lang="ar-JO" sz="1400" dirty="0" smtClean="0">
                <a:latin typeface="Alexandria" pitchFamily="2" charset="-78"/>
                <a:cs typeface="Alexandria" pitchFamily="2" charset="-78"/>
              </a:rPr>
              <a:t>الالتزام </a:t>
            </a:r>
            <a:r>
              <a:rPr lang="ar-JO" sz="1400" dirty="0">
                <a:latin typeface="Alexandria" pitchFamily="2" charset="-78"/>
                <a:cs typeface="Alexandria" pitchFamily="2" charset="-78"/>
              </a:rPr>
              <a:t>بالقواعد والضوابط والمتطلبات التي يضعها مجلس إدارة الهيئة ،والتي يجب أن تتضمن على وجه الأخص: </a:t>
            </a:r>
          </a:p>
          <a:p>
            <a:pPr marL="0" indent="0" algn="r">
              <a:lnSpc>
                <a:spcPct val="150000"/>
              </a:lnSpc>
              <a:buNone/>
            </a:pPr>
            <a:r>
              <a:rPr lang="ar-JO" sz="1400" dirty="0" smtClean="0">
                <a:latin typeface="Alexandria" pitchFamily="2" charset="-78"/>
                <a:cs typeface="Alexandria" pitchFamily="2" charset="-78"/>
              </a:rPr>
              <a:t>1-الشروط </a:t>
            </a:r>
            <a:r>
              <a:rPr lang="ar-JO" sz="1400" dirty="0">
                <a:latin typeface="Alexandria" pitchFamily="2" charset="-78"/>
                <a:cs typeface="Alexandria" pitchFamily="2" charset="-78"/>
              </a:rPr>
              <a:t>الواجب توافرها في الهيكل التنظيمي للشركة ومتطلبات الخبرة العملية والكفاءة المهنية في القائمين على إدارة النشاط. </a:t>
            </a:r>
          </a:p>
          <a:p>
            <a:pPr marL="0" indent="0" algn="r">
              <a:lnSpc>
                <a:spcPct val="150000"/>
              </a:lnSpc>
              <a:buNone/>
            </a:pPr>
            <a:r>
              <a:rPr lang="ar-JO" sz="1400" dirty="0" smtClean="0">
                <a:latin typeface="Alexandria" pitchFamily="2" charset="-78"/>
                <a:cs typeface="Alexandria" pitchFamily="2" charset="-78"/>
              </a:rPr>
              <a:t>2-معايير </a:t>
            </a:r>
            <a:r>
              <a:rPr lang="ar-JO" sz="1400" dirty="0">
                <a:latin typeface="Alexandria" pitchFamily="2" charset="-78"/>
                <a:cs typeface="Alexandria" pitchFamily="2" charset="-78"/>
              </a:rPr>
              <a:t>وصلاحيات التطبيقات الالكترونية المستخدمة في </a:t>
            </a:r>
            <a:r>
              <a:rPr lang="ar-JO" sz="1400" dirty="0" smtClean="0">
                <a:latin typeface="Alexandria" pitchFamily="2" charset="-78"/>
                <a:cs typeface="Alexandria" pitchFamily="2" charset="-78"/>
              </a:rPr>
              <a:t>مزاولة </a:t>
            </a:r>
            <a:r>
              <a:rPr lang="ar-JO" sz="1400" dirty="0">
                <a:latin typeface="Alexandria" pitchFamily="2" charset="-78"/>
                <a:cs typeface="Alexandria" pitchFamily="2" charset="-78"/>
              </a:rPr>
              <a:t>النشاط. </a:t>
            </a:r>
          </a:p>
          <a:p>
            <a:pPr marL="0" indent="0" algn="r">
              <a:lnSpc>
                <a:spcPct val="150000"/>
              </a:lnSpc>
              <a:buNone/>
            </a:pPr>
            <a:r>
              <a:rPr lang="ar-JO" sz="1400" dirty="0" smtClean="0">
                <a:latin typeface="Alexandria" pitchFamily="2" charset="-78"/>
                <a:cs typeface="Alexandria" pitchFamily="2" charset="-78"/>
              </a:rPr>
              <a:t>3-التجهيزات </a:t>
            </a:r>
            <a:r>
              <a:rPr lang="ar-JO" sz="1400" dirty="0">
                <a:latin typeface="Alexandria" pitchFamily="2" charset="-78"/>
                <a:cs typeface="Alexandria" pitchFamily="2" charset="-78"/>
              </a:rPr>
              <a:t>والبنية التكنولوجية وأنظمة المعلومات ووسائل الحماية والتأمين اللازمة لمباشرة النشاط. </a:t>
            </a:r>
          </a:p>
          <a:p>
            <a:pPr marL="0" indent="0" algn="r">
              <a:lnSpc>
                <a:spcPct val="150000"/>
              </a:lnSpc>
              <a:buNone/>
            </a:pPr>
            <a:r>
              <a:rPr lang="ar-JO" sz="1400" dirty="0" smtClean="0">
                <a:latin typeface="Alexandria" pitchFamily="2" charset="-78"/>
                <a:cs typeface="Alexandria" pitchFamily="2" charset="-78"/>
              </a:rPr>
              <a:t>4-متطلبات </a:t>
            </a:r>
            <a:r>
              <a:rPr lang="ar-JO" sz="1400" dirty="0">
                <a:latin typeface="Alexandria" pitchFamily="2" charset="-78"/>
                <a:cs typeface="Alexandria" pitchFamily="2" charset="-78"/>
              </a:rPr>
              <a:t>الحوكمة من حيث تشكيل مجلس الإدارة واللجان المنبثقة عنه والإفصاحات المطلوبة وتوقيتاتها.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5</a:t>
            </a:r>
            <a:r>
              <a:rPr lang="ar-JO" sz="1400" dirty="0" smtClean="0">
                <a:latin typeface="Alexandria" pitchFamily="2" charset="-78"/>
                <a:cs typeface="Alexandria" pitchFamily="2" charset="-78"/>
              </a:rPr>
              <a:t> - </a:t>
            </a:r>
            <a:r>
              <a:rPr lang="ar-JO" sz="1400" dirty="0">
                <a:latin typeface="Alexandria" pitchFamily="2" charset="-78"/>
                <a:cs typeface="Alexandria" pitchFamily="2" charset="-78"/>
              </a:rPr>
              <a:t>ضوابط مكافحة غسل الأموال وتمويل الإرهاب، </a:t>
            </a:r>
            <a:r>
              <a:rPr lang="ar-JO" sz="1400" dirty="0" smtClean="0">
                <a:latin typeface="Alexandria" pitchFamily="2" charset="-78"/>
                <a:cs typeface="Alexandria" pitchFamily="2" charset="-78"/>
              </a:rPr>
              <a:t>بمراعاة </a:t>
            </a:r>
            <a:r>
              <a:rPr lang="ar-JO" sz="1400" dirty="0">
                <a:latin typeface="Alexandria" pitchFamily="2" charset="-78"/>
                <a:cs typeface="Alexandria" pitchFamily="2" charset="-78"/>
              </a:rPr>
              <a:t>التعليمات الصادرة من وحدة مكافحة غسل </a:t>
            </a:r>
            <a:r>
              <a:rPr lang="ar-JO" sz="1400" dirty="0" smtClean="0">
                <a:latin typeface="Alexandria" pitchFamily="2" charset="-78"/>
                <a:cs typeface="Alexandria" pitchFamily="2" charset="-78"/>
              </a:rPr>
              <a:t>الأموال وتمويل الإرهاب </a:t>
            </a:r>
            <a:r>
              <a:rPr lang="ar-JO" sz="1400" dirty="0">
                <a:latin typeface="Alexandria" pitchFamily="2" charset="-78"/>
                <a:cs typeface="Alexandria" pitchFamily="2" charset="-78"/>
              </a:rPr>
              <a:t>وبعد التنسيق مع الجهات المعنية ذات الصلة. </a:t>
            </a:r>
          </a:p>
          <a:p>
            <a:pPr marL="0" indent="0" algn="r">
              <a:lnSpc>
                <a:spcPct val="150000"/>
              </a:lnSpc>
              <a:buNone/>
            </a:pPr>
            <a:r>
              <a:rPr lang="ar-JO" sz="1400" dirty="0" smtClean="0">
                <a:latin typeface="Alexandria" pitchFamily="2" charset="-78"/>
                <a:cs typeface="Alexandria" pitchFamily="2" charset="-78"/>
              </a:rPr>
              <a:t>6- الإجراءات </a:t>
            </a:r>
            <a:r>
              <a:rPr lang="ar-JO" sz="1400" dirty="0">
                <a:latin typeface="Alexandria" pitchFamily="2" charset="-78"/>
                <a:cs typeface="Alexandria" pitchFamily="2" charset="-78"/>
              </a:rPr>
              <a:t>والوسائل اللازمة للحفظ على </a:t>
            </a:r>
            <a:r>
              <a:rPr lang="ar-JO" sz="1400" dirty="0" smtClean="0">
                <a:latin typeface="Alexandria" pitchFamily="2" charset="-78"/>
                <a:cs typeface="Alexandria" pitchFamily="2" charset="-78"/>
              </a:rPr>
              <a:t>استقرار </a:t>
            </a:r>
            <a:r>
              <a:rPr lang="ar-JO" sz="1400" dirty="0">
                <a:latin typeface="Alexandria" pitchFamily="2" charset="-78"/>
                <a:cs typeface="Alexandria" pitchFamily="2" charset="-78"/>
              </a:rPr>
              <a:t>السوق وحماية المتعاملين</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1150738215"/>
      </p:ext>
    </p:extLst>
  </p:cSld>
  <p:clrMapOvr>
    <a:masterClrMapping/>
  </p:clrMapOvr>
  <mc:AlternateContent xmlns:mc="http://schemas.openxmlformats.org/markup-compatibility/2006" xmlns:p14="http://schemas.microsoft.com/office/powerpoint/2010/main">
    <mc:Choice Requires="p14">
      <p:transition spd="slow" p14:dur="2000" advTm="87168"/>
    </mc:Choice>
    <mc:Fallback xmlns="">
      <p:transition spd="slow" advTm="8716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مصر )</a:t>
            </a:r>
            <a:endParaRPr lang="en-US" sz="2000" dirty="0"/>
          </a:p>
        </p:txBody>
      </p:sp>
      <p:sp>
        <p:nvSpPr>
          <p:cNvPr id="3" name="Content Placeholder 2"/>
          <p:cNvSpPr>
            <a:spLocks noGrp="1"/>
          </p:cNvSpPr>
          <p:nvPr>
            <p:ph idx="1"/>
          </p:nvPr>
        </p:nvSpPr>
        <p:spPr>
          <a:xfrm>
            <a:off x="838200" y="1690688"/>
            <a:ext cx="10515600" cy="4938711"/>
          </a:xfrm>
        </p:spPr>
        <p:txBody>
          <a:bodyPr>
            <a:normAutofit lnSpcReduction="10000"/>
          </a:bodyPr>
          <a:lstStyle/>
          <a:p>
            <a:pPr marL="0" indent="0" algn="r">
              <a:lnSpc>
                <a:spcPct val="150000"/>
              </a:lnSpc>
              <a:buNone/>
            </a:pPr>
            <a:r>
              <a:rPr lang="ar-JO" sz="1400" dirty="0">
                <a:latin typeface="Alexandria" pitchFamily="2" charset="-78"/>
                <a:cs typeface="Alexandria" pitchFamily="2" charset="-78"/>
              </a:rPr>
              <a:t>مادة( 8 ) : </a:t>
            </a:r>
          </a:p>
          <a:p>
            <a:pPr marL="0" indent="0" algn="r">
              <a:lnSpc>
                <a:spcPct val="150000"/>
              </a:lnSpc>
              <a:buNone/>
            </a:pPr>
            <a:r>
              <a:rPr lang="ar-JO" sz="1400" dirty="0">
                <a:latin typeface="Alexandria" pitchFamily="2" charset="-78"/>
                <a:cs typeface="Alexandria" pitchFamily="2" charset="-78"/>
              </a:rPr>
              <a:t>يجوز للشركات والجهات </a:t>
            </a:r>
            <a:r>
              <a:rPr lang="ar-JO" sz="1400" dirty="0" smtClean="0">
                <a:latin typeface="Alexandria" pitchFamily="2" charset="-78"/>
                <a:cs typeface="Alexandria" pitchFamily="2" charset="-78"/>
              </a:rPr>
              <a:t>الراغبة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مزاولة </a:t>
            </a:r>
            <a:r>
              <a:rPr lang="ar-JO" sz="1400" dirty="0">
                <a:latin typeface="Alexandria" pitchFamily="2" charset="-78"/>
                <a:cs typeface="Alexandria" pitchFamily="2" charset="-78"/>
              </a:rPr>
              <a:t>الأنشطة المالية غير المصرفية باستخدام التكنولوجيا المالية، الحصول على ترخيص أو موافقة الهيئة بحسب الأحوال ،استخدام أحد التطبيقات الآتية: </a:t>
            </a:r>
          </a:p>
          <a:p>
            <a:pPr marL="0" indent="0" algn="r">
              <a:lnSpc>
                <a:spcPct val="150000"/>
              </a:lnSpc>
              <a:buNone/>
            </a:pPr>
            <a:r>
              <a:rPr lang="ar-JO" sz="1400" dirty="0" smtClean="0">
                <a:latin typeface="Alexandria" pitchFamily="2" charset="-78"/>
                <a:cs typeface="Alexandria" pitchFamily="2" charset="-78"/>
              </a:rPr>
              <a:t>1-التطبيقات </a:t>
            </a:r>
            <a:r>
              <a:rPr lang="ar-JO" sz="1400" dirty="0">
                <a:latin typeface="Alexandria" pitchFamily="2" charset="-78"/>
                <a:cs typeface="Alexandria" pitchFamily="2" charset="-78"/>
              </a:rPr>
              <a:t>الالكترونية </a:t>
            </a:r>
            <a:r>
              <a:rPr lang="ar-JO" sz="1400" dirty="0" smtClean="0">
                <a:latin typeface="Alexandria" pitchFamily="2" charset="-78"/>
                <a:cs typeface="Alexandria" pitchFamily="2" charset="-78"/>
              </a:rPr>
              <a:t>لبرامج </a:t>
            </a:r>
            <a:r>
              <a:rPr lang="ar-JO" sz="1400" dirty="0">
                <a:latin typeface="Alexandria" pitchFamily="2" charset="-78"/>
                <a:cs typeface="Alexandria" pitchFamily="2" charset="-78"/>
              </a:rPr>
              <a:t>المستشار المالي. </a:t>
            </a:r>
          </a:p>
          <a:p>
            <a:pPr marL="0" indent="0" algn="r">
              <a:lnSpc>
                <a:spcPct val="150000"/>
              </a:lnSpc>
              <a:buNone/>
            </a:pPr>
            <a:r>
              <a:rPr lang="ar-JO" sz="1400" dirty="0" smtClean="0">
                <a:latin typeface="Alexandria" pitchFamily="2" charset="-78"/>
                <a:cs typeface="Alexandria" pitchFamily="2" charset="-78"/>
              </a:rPr>
              <a:t>2-التطبيقات </a:t>
            </a:r>
            <a:r>
              <a:rPr lang="ar-JO" sz="1400" dirty="0">
                <a:latin typeface="Alexandria" pitchFamily="2" charset="-78"/>
                <a:cs typeface="Alexandria" pitchFamily="2" charset="-78"/>
              </a:rPr>
              <a:t>الالكترونية للتمويل الأصغر. </a:t>
            </a:r>
          </a:p>
          <a:p>
            <a:pPr marL="0" indent="0" algn="r">
              <a:lnSpc>
                <a:spcPct val="150000"/>
              </a:lnSpc>
              <a:buNone/>
            </a:pPr>
            <a:r>
              <a:rPr lang="ar-JO" sz="1400" dirty="0" smtClean="0">
                <a:latin typeface="Alexandria" pitchFamily="2" charset="-78"/>
                <a:cs typeface="Alexandria" pitchFamily="2" charset="-78"/>
              </a:rPr>
              <a:t>3-التطبيقات </a:t>
            </a:r>
            <a:r>
              <a:rPr lang="ar-JO" sz="1400" dirty="0">
                <a:latin typeface="Alexandria" pitchFamily="2" charset="-78"/>
                <a:cs typeface="Alexandria" pitchFamily="2" charset="-78"/>
              </a:rPr>
              <a:t>الالكترونية للتأمين. </a:t>
            </a:r>
          </a:p>
          <a:p>
            <a:pPr marL="0" indent="0" algn="r">
              <a:lnSpc>
                <a:spcPct val="150000"/>
              </a:lnSpc>
              <a:buNone/>
            </a:pPr>
            <a:r>
              <a:rPr lang="ar-JO" sz="1400" dirty="0" smtClean="0">
                <a:latin typeface="Alexandria" pitchFamily="2" charset="-78"/>
                <a:cs typeface="Alexandria" pitchFamily="2" charset="-78"/>
              </a:rPr>
              <a:t>4-التطبيقات </a:t>
            </a:r>
            <a:r>
              <a:rPr lang="ar-JO" sz="1400" dirty="0">
                <a:latin typeface="Alexandria" pitchFamily="2" charset="-78"/>
                <a:cs typeface="Alexandria" pitchFamily="2" charset="-78"/>
              </a:rPr>
              <a:t>الالكترونية للتمويل الاستهلاكي. </a:t>
            </a:r>
          </a:p>
          <a:p>
            <a:pPr marL="0" indent="0" algn="r">
              <a:lnSpc>
                <a:spcPct val="150000"/>
              </a:lnSpc>
              <a:buNone/>
            </a:pPr>
            <a:r>
              <a:rPr lang="ar-JO" sz="1400" dirty="0">
                <a:latin typeface="Alexandria" pitchFamily="2" charset="-78"/>
                <a:cs typeface="Alexandria" pitchFamily="2" charset="-78"/>
              </a:rPr>
              <a:t>ويجوز لمجلس إدارة الهيئة اعتماد تطبيقات الكترونية أخرى على أن يتوافر فيها على وجه الأخص ما يلي: </a:t>
            </a:r>
          </a:p>
          <a:p>
            <a:pPr marL="0" indent="0" algn="r">
              <a:lnSpc>
                <a:spcPct val="150000"/>
              </a:lnSpc>
              <a:buNone/>
            </a:pPr>
            <a:r>
              <a:rPr lang="ar-JO" sz="1400" dirty="0" smtClean="0">
                <a:latin typeface="Alexandria" pitchFamily="2" charset="-78"/>
                <a:cs typeface="Alexandria" pitchFamily="2" charset="-78"/>
              </a:rPr>
              <a:t>1-الصلاحية </a:t>
            </a:r>
            <a:r>
              <a:rPr lang="ar-JO" sz="1400" dirty="0">
                <a:latin typeface="Alexandria" pitchFamily="2" charset="-78"/>
                <a:cs typeface="Alexandria" pitchFamily="2" charset="-78"/>
              </a:rPr>
              <a:t>لآداء مهام الأنشطة المالية غير المصرفية الصادر بشأنها الترخيص أو الموافقة بحسب الأحوال. </a:t>
            </a:r>
          </a:p>
          <a:p>
            <a:pPr marL="0" indent="0" algn="r">
              <a:lnSpc>
                <a:spcPct val="150000"/>
              </a:lnSpc>
              <a:buNone/>
            </a:pPr>
            <a:r>
              <a:rPr lang="ar-JO" sz="1400" dirty="0" smtClean="0">
                <a:latin typeface="Alexandria" pitchFamily="2" charset="-78"/>
                <a:cs typeface="Alexandria" pitchFamily="2" charset="-78"/>
              </a:rPr>
              <a:t>2-نظم </a:t>
            </a:r>
            <a:r>
              <a:rPr lang="ar-JO" sz="1400" dirty="0">
                <a:latin typeface="Alexandria" pitchFamily="2" charset="-78"/>
                <a:cs typeface="Alexandria" pitchFamily="2" charset="-78"/>
              </a:rPr>
              <a:t>لحماية البيانات الخاصة بالمتعاملين من </a:t>
            </a:r>
            <a:r>
              <a:rPr lang="ar-JO" sz="1400" dirty="0" smtClean="0">
                <a:latin typeface="Alexandria" pitchFamily="2" charset="-78"/>
                <a:cs typeface="Alexandria" pitchFamily="2" charset="-78"/>
              </a:rPr>
              <a:t>الاختراق </a:t>
            </a:r>
            <a:r>
              <a:rPr lang="ar-JO" sz="1400" dirty="0">
                <a:latin typeface="Alexandria" pitchFamily="2" charset="-78"/>
                <a:cs typeface="Alexandria" pitchFamily="2" charset="-78"/>
              </a:rPr>
              <a:t>الالكتروني والهجمات </a:t>
            </a:r>
            <a:r>
              <a:rPr lang="ar-JO" sz="1400" dirty="0" smtClean="0">
                <a:latin typeface="Alexandria" pitchFamily="2" charset="-78"/>
                <a:cs typeface="Alexandria" pitchFamily="2" charset="-78"/>
              </a:rPr>
              <a:t>السيبرانية</a:t>
            </a:r>
            <a:r>
              <a:rPr lang="ar-JO" sz="1400" dirty="0">
                <a:latin typeface="Alexandria" pitchFamily="2" charset="-78"/>
                <a:cs typeface="Alexandria" pitchFamily="2" charset="-78"/>
              </a:rPr>
              <a:t>. </a:t>
            </a:r>
          </a:p>
          <a:p>
            <a:pPr marL="0" indent="0" algn="r">
              <a:lnSpc>
                <a:spcPct val="150000"/>
              </a:lnSpc>
              <a:buNone/>
            </a:pPr>
            <a:r>
              <a:rPr lang="ar-JO" sz="1400" dirty="0" smtClean="0">
                <a:latin typeface="Alexandria" pitchFamily="2" charset="-78"/>
                <a:cs typeface="Alexandria" pitchFamily="2" charset="-78"/>
              </a:rPr>
              <a:t>3-التوافق </a:t>
            </a:r>
            <a:r>
              <a:rPr lang="ar-JO" sz="1400" dirty="0">
                <a:latin typeface="Alexandria" pitchFamily="2" charset="-78"/>
                <a:cs typeface="Alexandria" pitchFamily="2" charset="-78"/>
              </a:rPr>
              <a:t>مع الضوابط التي تصدرها الهيئة بشأن التحقق من الهوية الرقمية والعقود الرقمية في </a:t>
            </a:r>
            <a:r>
              <a:rPr lang="ar-JO" sz="1400" dirty="0" smtClean="0">
                <a:latin typeface="Alexandria" pitchFamily="2" charset="-78"/>
                <a:cs typeface="Alexandria" pitchFamily="2" charset="-78"/>
              </a:rPr>
              <a:t>مزاولة </a:t>
            </a:r>
            <a:r>
              <a:rPr lang="ar-JO" sz="1400" dirty="0">
                <a:latin typeface="Alexandria" pitchFamily="2" charset="-78"/>
                <a:cs typeface="Alexandria" pitchFamily="2" charset="-78"/>
              </a:rPr>
              <a:t>الأنشطة المالية غير المصرفية وضوابط مكافحة غسل الأموال.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139528"/>
            <a:ext cx="1562132" cy="1079086"/>
          </a:xfrm>
          <a:prstGeom prst="rect">
            <a:avLst/>
          </a:prstGeom>
        </p:spPr>
      </p:pic>
    </p:spTree>
    <p:extLst>
      <p:ext uri="{BB962C8B-B14F-4D97-AF65-F5344CB8AC3E}">
        <p14:creationId xmlns:p14="http://schemas.microsoft.com/office/powerpoint/2010/main" val="738685139"/>
      </p:ext>
    </p:extLst>
  </p:cSld>
  <p:clrMapOvr>
    <a:masterClrMapping/>
  </p:clrMapOvr>
  <mc:AlternateContent xmlns:mc="http://schemas.openxmlformats.org/markup-compatibility/2006" xmlns:p14="http://schemas.microsoft.com/office/powerpoint/2010/main">
    <mc:Choice Requires="p14">
      <p:transition spd="slow" p14:dur="2000" advTm="73317"/>
    </mc:Choice>
    <mc:Fallback xmlns="">
      <p:transition spd="slow" advTm="73317"/>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مصر )</a:t>
            </a:r>
            <a:endParaRPr lang="en-US" sz="2000" dirty="0"/>
          </a:p>
        </p:txBody>
      </p:sp>
      <p:sp>
        <p:nvSpPr>
          <p:cNvPr id="3" name="Content Placeholder 2"/>
          <p:cNvSpPr>
            <a:spLocks noGrp="1"/>
          </p:cNvSpPr>
          <p:nvPr>
            <p:ph idx="1"/>
          </p:nvPr>
        </p:nvSpPr>
        <p:spPr>
          <a:xfrm>
            <a:off x="838200" y="1825624"/>
            <a:ext cx="10515600" cy="4691289"/>
          </a:xfrm>
        </p:spPr>
        <p:txBody>
          <a:bodyPr>
            <a:noAutofit/>
          </a:bodyPr>
          <a:lstStyle/>
          <a:p>
            <a:pPr marL="0" indent="0" algn="r">
              <a:lnSpc>
                <a:spcPct val="200000"/>
              </a:lnSpc>
              <a:buNone/>
            </a:pPr>
            <a:r>
              <a:rPr lang="ar-JO" sz="1400" dirty="0">
                <a:solidFill>
                  <a:schemeClr val="accent4"/>
                </a:solidFill>
                <a:latin typeface="Alexandria" pitchFamily="2" charset="-78"/>
                <a:cs typeface="Alexandria" pitchFamily="2" charset="-78"/>
              </a:rPr>
              <a:t>( الفصل الثالث ) أحكام عامة مادة( 9 ): </a:t>
            </a:r>
          </a:p>
          <a:p>
            <a:pPr marL="0" indent="0" algn="r">
              <a:lnSpc>
                <a:spcPct val="200000"/>
              </a:lnSpc>
              <a:buNone/>
            </a:pPr>
            <a:r>
              <a:rPr lang="ar-JO" sz="1400" dirty="0">
                <a:latin typeface="Alexandria" pitchFamily="2" charset="-78"/>
                <a:cs typeface="Alexandria" pitchFamily="2" charset="-78"/>
              </a:rPr>
              <a:t>تقوم الهيئة بنفسها أو بالمشاركة مع الغير أو أن تعهد بذلك إلى أحد الجهات ذات الاختصاص، إنشاء مختبر تنظيمي للتطبيقات يسمح </a:t>
            </a:r>
            <a:r>
              <a:rPr lang="ar-JO" sz="1400" dirty="0" smtClean="0">
                <a:latin typeface="Alexandria" pitchFamily="2" charset="-78"/>
                <a:cs typeface="Alexandria" pitchFamily="2" charset="-78"/>
              </a:rPr>
              <a:t>لمزاولي </a:t>
            </a:r>
            <a:r>
              <a:rPr lang="ar-JO" sz="1400" dirty="0">
                <a:latin typeface="Alexandria" pitchFamily="2" charset="-78"/>
                <a:cs typeface="Alexandria" pitchFamily="2" charset="-78"/>
              </a:rPr>
              <a:t>الأنشطة المالية غير المصرفية باستخدام التكنولوجيا المالية، أو للجهات </a:t>
            </a:r>
            <a:r>
              <a:rPr lang="ar-JO" sz="1400" dirty="0" smtClean="0">
                <a:latin typeface="Alexandria" pitchFamily="2" charset="-78"/>
                <a:cs typeface="Alexandria" pitchFamily="2" charset="-78"/>
              </a:rPr>
              <a:t>الراغبة </a:t>
            </a:r>
            <a:r>
              <a:rPr lang="ar-JO" sz="1400" dirty="0">
                <a:latin typeface="Alexandria" pitchFamily="2" charset="-78"/>
                <a:cs typeface="Alexandria" pitchFamily="2" charset="-78"/>
              </a:rPr>
              <a:t>في القيد أو المقيدة بسجل الهيئة المشار إليه بالمادة( 6 ) من هذا القانو ن، باختبار تطبيقات التكنولوجيا المالية المبتكرة بما في ذلك نماذج الأعمال والآليات ذات العلاقة على عملاء حقيقيين تمهيداً لتقديمها للعملاء، وذلك تحت إشارف ورقابة الهيئة . </a:t>
            </a:r>
            <a:endParaRPr lang="ar-JO" sz="1400" dirty="0" smtClean="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مادة ( 10):  </a:t>
            </a:r>
          </a:p>
          <a:p>
            <a:pPr marL="0" indent="0" algn="r">
              <a:lnSpc>
                <a:spcPct val="200000"/>
              </a:lnSpc>
              <a:buNone/>
            </a:pPr>
            <a:r>
              <a:rPr lang="ar-JO" sz="1400" dirty="0">
                <a:latin typeface="Alexandria" pitchFamily="2" charset="-78"/>
                <a:cs typeface="Alexandria" pitchFamily="2" charset="-78"/>
              </a:rPr>
              <a:t>مع مارعاة الأحكام الواردة بالقوانين المنظمة للأنشطة المالية غير المصرفية في شأن الأحكام التي يجب أن تتضمنها العقود المبرمة بين الشركات أو الجهات التي </a:t>
            </a:r>
            <a:r>
              <a:rPr lang="ar-JO" sz="1400" dirty="0" smtClean="0">
                <a:latin typeface="Alexandria" pitchFamily="2" charset="-78"/>
                <a:cs typeface="Alexandria" pitchFamily="2" charset="-78"/>
              </a:rPr>
              <a:t>تزاول </a:t>
            </a:r>
            <a:r>
              <a:rPr lang="ar-JO" sz="1400" dirty="0">
                <a:latin typeface="Alexandria" pitchFamily="2" charset="-78"/>
                <a:cs typeface="Alexandria" pitchFamily="2" charset="-78"/>
              </a:rPr>
              <a:t>أنشطة مالية غير مصرفية وعملائها ،يتعين على الشركات أوالجهات الحاصلة على ترخيص أو موافقة من الهيئة ،بحسب الأحوال، </a:t>
            </a:r>
            <a:r>
              <a:rPr lang="ar-JO" sz="1400" dirty="0" smtClean="0">
                <a:latin typeface="Alexandria" pitchFamily="2" charset="-78"/>
                <a:cs typeface="Alexandria" pitchFamily="2" charset="-78"/>
              </a:rPr>
              <a:t>لمزاولة </a:t>
            </a:r>
            <a:r>
              <a:rPr lang="ar-JO" sz="1400" dirty="0">
                <a:latin typeface="Alexandria" pitchFamily="2" charset="-78"/>
                <a:cs typeface="Alexandria" pitchFamily="2" charset="-78"/>
              </a:rPr>
              <a:t>الأنشطة المالية غير </a:t>
            </a:r>
            <a:r>
              <a:rPr lang="ar-JO" sz="1400" dirty="0" smtClean="0">
                <a:latin typeface="Alexandria" pitchFamily="2" charset="-78"/>
                <a:cs typeface="Alexandria" pitchFamily="2" charset="-78"/>
              </a:rPr>
              <a:t>المصرفية باستخدام </a:t>
            </a:r>
            <a:r>
              <a:rPr lang="ar-JO" sz="1400" dirty="0">
                <a:latin typeface="Alexandria" pitchFamily="2" charset="-78"/>
                <a:cs typeface="Alexandria" pitchFamily="2" charset="-78"/>
              </a:rPr>
              <a:t>التكنولوجيا المالية، تضمين العقود بينها وبين عملائها ما يلي: </a:t>
            </a: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430703364"/>
      </p:ext>
    </p:extLst>
  </p:cSld>
  <p:clrMapOvr>
    <a:masterClrMapping/>
  </p:clrMapOvr>
  <mc:AlternateContent xmlns:mc="http://schemas.openxmlformats.org/markup-compatibility/2006" xmlns:p14="http://schemas.microsoft.com/office/powerpoint/2010/main">
    <mc:Choice Requires="p14">
      <p:transition spd="slow" p14:dur="2000" advTm="78193"/>
    </mc:Choice>
    <mc:Fallback xmlns="">
      <p:transition spd="slow" advTm="78193"/>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29490" y="568036"/>
            <a:ext cx="11000510" cy="6021450"/>
          </a:xfrm>
        </p:spPr>
        <p:txBody>
          <a:bodyPr>
            <a:normAutofit/>
          </a:bodyPr>
          <a:lstStyle/>
          <a:p>
            <a:pPr marL="0" indent="0" algn="r">
              <a:lnSpc>
                <a:spcPct val="150000"/>
              </a:lnSpc>
              <a:buNone/>
            </a:pPr>
            <a:r>
              <a:rPr lang="ar-JO" sz="1400" dirty="0" smtClean="0">
                <a:latin typeface="Alexandria" pitchFamily="2" charset="-78"/>
                <a:cs typeface="Alexandria" pitchFamily="2" charset="-78"/>
              </a:rPr>
              <a:t>1-الأحكام </a:t>
            </a:r>
            <a:r>
              <a:rPr lang="ar-JO" sz="1400" dirty="0">
                <a:latin typeface="Alexandria" pitchFamily="2" charset="-78"/>
                <a:cs typeface="Alexandria" pitchFamily="2" charset="-78"/>
              </a:rPr>
              <a:t>والبيانات التفصيلية </a:t>
            </a:r>
            <a:r>
              <a:rPr lang="ar-JO" sz="1400" dirty="0" smtClean="0">
                <a:latin typeface="Alexandria" pitchFamily="2" charset="-78"/>
                <a:cs typeface="Alexandria" pitchFamily="2" charset="-78"/>
              </a:rPr>
              <a:t>لأطراف </a:t>
            </a:r>
            <a:r>
              <a:rPr lang="ar-JO" sz="1400" dirty="0">
                <a:latin typeface="Alexandria" pitchFamily="2" charset="-78"/>
                <a:cs typeface="Alexandria" pitchFamily="2" charset="-78"/>
              </a:rPr>
              <a:t>العقد. </a:t>
            </a:r>
          </a:p>
          <a:p>
            <a:pPr marL="0" indent="0" algn="r">
              <a:lnSpc>
                <a:spcPct val="150000"/>
              </a:lnSpc>
              <a:buNone/>
            </a:pPr>
            <a:r>
              <a:rPr lang="ar-JO" sz="1400" dirty="0" smtClean="0">
                <a:latin typeface="Alexandria" pitchFamily="2" charset="-78"/>
                <a:cs typeface="Alexandria" pitchFamily="2" charset="-78"/>
              </a:rPr>
              <a:t>2-تحديد </a:t>
            </a:r>
            <a:r>
              <a:rPr lang="ar-JO" sz="1400" dirty="0">
                <a:latin typeface="Alexandria" pitchFamily="2" charset="-78"/>
                <a:cs typeface="Alexandria" pitchFamily="2" charset="-78"/>
              </a:rPr>
              <a:t>مبلغ التمويل الممنوح، والمدة الزمنية للسداد، وعدد أقساط السداد وشروطه وقيمة كل منها. </a:t>
            </a:r>
          </a:p>
          <a:p>
            <a:pPr marL="0" indent="0" algn="r">
              <a:lnSpc>
                <a:spcPct val="150000"/>
              </a:lnSpc>
              <a:buNone/>
            </a:pPr>
            <a:r>
              <a:rPr lang="ar-JO" sz="1400" dirty="0" smtClean="0">
                <a:latin typeface="Alexandria" pitchFamily="2" charset="-78"/>
                <a:cs typeface="Alexandria" pitchFamily="2" charset="-78"/>
              </a:rPr>
              <a:t>3-سعر </a:t>
            </a:r>
            <a:r>
              <a:rPr lang="ar-JO" sz="1400" dirty="0">
                <a:latin typeface="Alexandria" pitchFamily="2" charset="-78"/>
                <a:cs typeface="Alexandria" pitchFamily="2" charset="-78"/>
              </a:rPr>
              <a:t>العائد المتخذ أساسًا لحساب قيمة التمويل، وبيان ما إذا كان ثابتًا أو </a:t>
            </a:r>
            <a:r>
              <a:rPr lang="ar-JO" sz="1400" dirty="0" smtClean="0">
                <a:latin typeface="Alexandria" pitchFamily="2" charset="-78"/>
                <a:cs typeface="Alexandria" pitchFamily="2" charset="-78"/>
              </a:rPr>
              <a:t>متغيرا، </a:t>
            </a:r>
            <a:r>
              <a:rPr lang="ar-JO" sz="1400" dirty="0">
                <a:latin typeface="Alexandria" pitchFamily="2" charset="-78"/>
                <a:cs typeface="Alexandria" pitchFamily="2" charset="-78"/>
              </a:rPr>
              <a:t>وذلك دون التقيد بالحدود المنصوص عليها في أي تشريع آخر. </a:t>
            </a:r>
          </a:p>
          <a:p>
            <a:pPr marL="0" indent="0" algn="r">
              <a:lnSpc>
                <a:spcPct val="150000"/>
              </a:lnSpc>
              <a:buNone/>
            </a:pPr>
            <a:r>
              <a:rPr lang="ar-JO" sz="1400" dirty="0" smtClean="0">
                <a:latin typeface="Alexandria" pitchFamily="2" charset="-78"/>
                <a:cs typeface="Alexandria" pitchFamily="2" charset="-78"/>
              </a:rPr>
              <a:t>4-بيان </a:t>
            </a:r>
            <a:r>
              <a:rPr lang="ar-JO" sz="1400" dirty="0">
                <a:latin typeface="Alexandria" pitchFamily="2" charset="-78"/>
                <a:cs typeface="Alexandria" pitchFamily="2" charset="-78"/>
              </a:rPr>
              <a:t>الضمانات التي حصل عليها </a:t>
            </a:r>
            <a:r>
              <a:rPr lang="ar-JO" sz="1400" dirty="0" smtClean="0">
                <a:latin typeface="Alexandria" pitchFamily="2" charset="-78"/>
                <a:cs typeface="Alexandria" pitchFamily="2" charset="-78"/>
              </a:rPr>
              <a:t>الممول</a:t>
            </a:r>
          </a:p>
          <a:p>
            <a:pPr marL="0" indent="0" algn="r">
              <a:lnSpc>
                <a:spcPct val="150000"/>
              </a:lnSpc>
              <a:buNone/>
            </a:pP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مادة( 11 ): </a:t>
            </a:r>
          </a:p>
          <a:p>
            <a:pPr marL="0" indent="0" algn="r">
              <a:lnSpc>
                <a:spcPct val="150000"/>
              </a:lnSpc>
              <a:buNone/>
            </a:pPr>
            <a:r>
              <a:rPr lang="ar-JO" sz="1400" dirty="0">
                <a:latin typeface="Alexandria" pitchFamily="2" charset="-78"/>
                <a:cs typeface="Alexandria" pitchFamily="2" charset="-78"/>
              </a:rPr>
              <a:t>مع عدم الإخلال بأحكام القانون رقم (15 ) لسنة 2004 بتنظيم التوقيع الالكتروني وبإنشاء هيئة تنمية صناعة تكنولوجيا المعلومات، يصدر مجلس إدارة الهيئة ضوابط التحقق من الهوية الرقمية وضوابط العقود الرقمية للجهات التي تستخدم التكنولوجيا المالية في </a:t>
            </a:r>
            <a:r>
              <a:rPr lang="ar-JO" sz="1400" dirty="0" smtClean="0">
                <a:latin typeface="Alexandria" pitchFamily="2" charset="-78"/>
                <a:cs typeface="Alexandria" pitchFamily="2" charset="-78"/>
              </a:rPr>
              <a:t>مزاولة </a:t>
            </a:r>
            <a:r>
              <a:rPr lang="ar-JO" sz="1400" dirty="0">
                <a:latin typeface="Alexandria" pitchFamily="2" charset="-78"/>
                <a:cs typeface="Alexandria" pitchFamily="2" charset="-78"/>
              </a:rPr>
              <a:t>الأنشطة المالية غير المصرفية. </a:t>
            </a:r>
          </a:p>
          <a:p>
            <a:pPr marL="0" indent="0" algn="r">
              <a:lnSpc>
                <a:spcPct val="150000"/>
              </a:lnSpc>
              <a:buNone/>
            </a:pPr>
            <a:r>
              <a:rPr lang="ar-JO" sz="1400" dirty="0">
                <a:latin typeface="Alexandria" pitchFamily="2" charset="-78"/>
                <a:cs typeface="Alexandria" pitchFamily="2" charset="-78"/>
              </a:rPr>
              <a:t>كما يصدر مجلس إدارة الهيئة معايير إنشاء وترخيص وضوابط عمل السجل الرقمي والتكنولوجيا الخاصة بتأمين البيانات المسجلة به والتحقق من صحتها . </a:t>
            </a:r>
          </a:p>
          <a:p>
            <a:pPr marL="0" indent="0" algn="r">
              <a:lnSpc>
                <a:spcPct val="150000"/>
              </a:lnSpc>
              <a:buNone/>
            </a:pPr>
            <a:r>
              <a:rPr lang="ar-JO" sz="1400" dirty="0">
                <a:latin typeface="Alexandria" pitchFamily="2" charset="-78"/>
                <a:cs typeface="Alexandria" pitchFamily="2" charset="-78"/>
              </a:rPr>
              <a:t>ويكون للبيانات المدرجة على الوسائل والوسائط الالكترونية التي تستخدمها الشركات أو الجهات الخاضعة لأحكام هذا القانون، حجية المحرارت الرسمية في الإثبات </a:t>
            </a:r>
          </a:p>
        </p:txBody>
      </p:sp>
      <p:pic>
        <p:nvPicPr>
          <p:cNvPr id="2" name="Picture 1"/>
          <p:cNvPicPr>
            <a:picLocks noChangeAspect="1"/>
          </p:cNvPicPr>
          <p:nvPr/>
        </p:nvPicPr>
        <p:blipFill>
          <a:blip r:embed="rId2"/>
          <a:stretch>
            <a:fillRect/>
          </a:stretch>
        </p:blipFill>
        <p:spPr>
          <a:xfrm>
            <a:off x="0" y="69273"/>
            <a:ext cx="1580827" cy="721142"/>
          </a:xfrm>
          <a:prstGeom prst="rect">
            <a:avLst/>
          </a:prstGeom>
        </p:spPr>
      </p:pic>
    </p:spTree>
    <p:extLst>
      <p:ext uri="{BB962C8B-B14F-4D97-AF65-F5344CB8AC3E}">
        <p14:creationId xmlns:p14="http://schemas.microsoft.com/office/powerpoint/2010/main" val="3126945577"/>
      </p:ext>
    </p:extLst>
  </p:cSld>
  <p:clrMapOvr>
    <a:masterClrMapping/>
  </p:clrMapOvr>
  <mc:AlternateContent xmlns:mc="http://schemas.openxmlformats.org/markup-compatibility/2006" xmlns:p14="http://schemas.microsoft.com/office/powerpoint/2010/main">
    <mc:Choice Requires="p14">
      <p:transition spd="slow" p14:dur="2000" advTm="83124"/>
    </mc:Choice>
    <mc:Fallback xmlns="">
      <p:transition spd="slow" advTm="83124"/>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263235" y="401782"/>
            <a:ext cx="11443855" cy="5969989"/>
          </a:xfrm>
        </p:spPr>
        <p:txBody>
          <a:bodyPr>
            <a:normAutofit/>
          </a:bodyPr>
          <a:lstStyle/>
          <a:p>
            <a:pPr marL="0" indent="0" algn="r">
              <a:lnSpc>
                <a:spcPct val="150000"/>
              </a:lnSpc>
              <a:buNone/>
            </a:pPr>
            <a:r>
              <a:rPr lang="ar-JO" sz="1400" dirty="0">
                <a:latin typeface="Alexandria" pitchFamily="2" charset="-78"/>
                <a:cs typeface="Alexandria" pitchFamily="2" charset="-78"/>
              </a:rPr>
              <a:t>مادة ( 13 ): </a:t>
            </a:r>
          </a:p>
          <a:p>
            <a:pPr marL="0" indent="0" algn="r">
              <a:lnSpc>
                <a:spcPct val="150000"/>
              </a:lnSpc>
              <a:buNone/>
            </a:pPr>
            <a:r>
              <a:rPr lang="ar-JO" sz="1400" dirty="0">
                <a:latin typeface="Alexandria" pitchFamily="2" charset="-78"/>
                <a:cs typeface="Alexandria" pitchFamily="2" charset="-78"/>
              </a:rPr>
              <a:t>مع عدم الاخلال بأحكام قانون حماية البيانات الشخصية الصادر بالقانون رقم (151) لسنة 2020، يلتزم </a:t>
            </a:r>
            <a:r>
              <a:rPr lang="ar-JO" sz="1400" dirty="0" smtClean="0">
                <a:latin typeface="Alexandria" pitchFamily="2" charset="-78"/>
                <a:cs typeface="Alexandria" pitchFamily="2" charset="-78"/>
              </a:rPr>
              <a:t>مزاولوا </a:t>
            </a:r>
            <a:r>
              <a:rPr lang="ar-JO" sz="1400" dirty="0">
                <a:latin typeface="Alexandria" pitchFamily="2" charset="-78"/>
                <a:cs typeface="Alexandria" pitchFamily="2" charset="-78"/>
              </a:rPr>
              <a:t>الأنشطة المالية غير المصرفية باستخدام التكنولوجيا المالية الخاضعة لأحكام هذا القانون، ومديرو ومستشارو هذه الجهات والعاملين لدى أي منها بالمحافظة على السرية التامة لعملائهم، وعدم إفشاء أي معلومات عنهم أو عن معاملاتهم إلى الغير بدون موافقتهم الكتابية المسبقة وفي </a:t>
            </a:r>
            <a:r>
              <a:rPr lang="ar-JO" sz="1400" dirty="0" smtClean="0">
                <a:latin typeface="Alexandria" pitchFamily="2" charset="-78"/>
                <a:cs typeface="Alexandria" pitchFamily="2" charset="-78"/>
              </a:rPr>
              <a:t>حدود </a:t>
            </a:r>
            <a:r>
              <a:rPr lang="ar-JO" sz="1400" dirty="0">
                <a:latin typeface="Alexandria" pitchFamily="2" charset="-78"/>
                <a:cs typeface="Alexandria" pitchFamily="2" charset="-78"/>
              </a:rPr>
              <a:t>هذه الموافقة. </a:t>
            </a:r>
          </a:p>
          <a:p>
            <a:pPr marL="0" indent="0" algn="r">
              <a:lnSpc>
                <a:spcPct val="150000"/>
              </a:lnSpc>
              <a:buNone/>
            </a:pPr>
            <a:r>
              <a:rPr lang="ar-JO" sz="1400" dirty="0">
                <a:latin typeface="Alexandria" pitchFamily="2" charset="-78"/>
                <a:cs typeface="Alexandria" pitchFamily="2" charset="-78"/>
              </a:rPr>
              <a:t>مادة ( 14 ): </a:t>
            </a:r>
          </a:p>
          <a:p>
            <a:pPr marL="0" indent="0" algn="r">
              <a:lnSpc>
                <a:spcPct val="150000"/>
              </a:lnSpc>
              <a:buNone/>
            </a:pPr>
            <a:r>
              <a:rPr lang="ar-JO" sz="1400" dirty="0">
                <a:latin typeface="Alexandria" pitchFamily="2" charset="-78"/>
                <a:cs typeface="Alexandria" pitchFamily="2" charset="-78"/>
              </a:rPr>
              <a:t>لمجلس إدارة الهيئة حال مخالفة الشركات القائمة على تقنيات التكنولوجيا المالية في </a:t>
            </a:r>
            <a:r>
              <a:rPr lang="ar-JO" sz="1400" dirty="0" smtClean="0">
                <a:latin typeface="Alexandria" pitchFamily="2" charset="-78"/>
                <a:cs typeface="Alexandria" pitchFamily="2" charset="-78"/>
              </a:rPr>
              <a:t>مزاولة </a:t>
            </a:r>
            <a:r>
              <a:rPr lang="ar-JO" sz="1400" dirty="0">
                <a:latin typeface="Alexandria" pitchFamily="2" charset="-78"/>
                <a:cs typeface="Alexandria" pitchFamily="2" charset="-78"/>
              </a:rPr>
              <a:t>الأنشطة المالية غير المصرفية، لأحكام هذا القانون أو </a:t>
            </a:r>
            <a:r>
              <a:rPr lang="ar-JO" sz="1400" dirty="0" smtClean="0">
                <a:latin typeface="Alexandria" pitchFamily="2" charset="-78"/>
                <a:cs typeface="Alexandria" pitchFamily="2" charset="-78"/>
              </a:rPr>
              <a:t>القرارات الصادرة </a:t>
            </a:r>
            <a:r>
              <a:rPr lang="ar-JO" sz="1400" dirty="0">
                <a:latin typeface="Alexandria" pitchFamily="2" charset="-78"/>
                <a:cs typeface="Alexandria" pitchFamily="2" charset="-78"/>
              </a:rPr>
              <a:t>تنفيذاً  له، أو إذا فقدت شرطاً من شروط الترخيص أو إذا قامت بما من شأنه تهديد </a:t>
            </a:r>
            <a:r>
              <a:rPr lang="ar-JO" sz="1400" dirty="0" smtClean="0">
                <a:latin typeface="Alexandria" pitchFamily="2" charset="-78"/>
                <a:cs typeface="Alexandria" pitchFamily="2" charset="-78"/>
              </a:rPr>
              <a:t>استقرار السوق </a:t>
            </a:r>
            <a:r>
              <a:rPr lang="ar-JO" sz="1400" dirty="0">
                <a:latin typeface="Alexandria" pitchFamily="2" charset="-78"/>
                <a:cs typeface="Alexandria" pitchFamily="2" charset="-78"/>
              </a:rPr>
              <a:t>أو مصالح المساهمين فيها أو المتعاملين معها، أن يتخذ تدبيرا أو أكثر من التدابير الآتية: </a:t>
            </a:r>
          </a:p>
          <a:p>
            <a:pPr marL="0" indent="0" algn="r">
              <a:lnSpc>
                <a:spcPct val="150000"/>
              </a:lnSpc>
              <a:buNone/>
            </a:pPr>
            <a:r>
              <a:rPr lang="ar-JO" sz="1400" dirty="0" smtClean="0">
                <a:latin typeface="Alexandria" pitchFamily="2" charset="-78"/>
                <a:cs typeface="Alexandria" pitchFamily="2" charset="-78"/>
              </a:rPr>
              <a:t>1-توجيه </a:t>
            </a:r>
            <a:r>
              <a:rPr lang="ar-JO" sz="1400" dirty="0">
                <a:latin typeface="Alexandria" pitchFamily="2" charset="-78"/>
                <a:cs typeface="Alexandria" pitchFamily="2" charset="-78"/>
              </a:rPr>
              <a:t>تنبيه إلى الشركة بإزلة المخالفة خلال المدة وبالشروط المحددة فى التنبيه. </a:t>
            </a:r>
          </a:p>
          <a:p>
            <a:pPr marL="0" indent="0" algn="r">
              <a:lnSpc>
                <a:spcPct val="150000"/>
              </a:lnSpc>
              <a:buNone/>
            </a:pPr>
            <a:r>
              <a:rPr lang="ar-JO" sz="1400" dirty="0" smtClean="0">
                <a:latin typeface="Alexandria" pitchFamily="2" charset="-78"/>
                <a:cs typeface="Alexandria" pitchFamily="2" charset="-78"/>
              </a:rPr>
              <a:t>2-دعوة </a:t>
            </a:r>
            <a:r>
              <a:rPr lang="ar-JO" sz="1400" dirty="0">
                <a:latin typeface="Alexandria" pitchFamily="2" charset="-78"/>
                <a:cs typeface="Alexandria" pitchFamily="2" charset="-78"/>
              </a:rPr>
              <a:t>مجلس إدارة الشركة أو جمعيتها العامة للانعقاد، بحضور أحد ممثلي الهيئة، للنظر في أمر المخالفات المنسوبة إليها واتخاذ اللازم نحو </a:t>
            </a:r>
            <a:r>
              <a:rPr lang="ar-JO" sz="1400" dirty="0" smtClean="0">
                <a:latin typeface="Alexandria" pitchFamily="2" charset="-78"/>
                <a:cs typeface="Alexandria" pitchFamily="2" charset="-78"/>
              </a:rPr>
              <a:t>إزالتها</a:t>
            </a:r>
            <a:r>
              <a:rPr lang="ar-JO" sz="1400" dirty="0">
                <a:latin typeface="Alexandria" pitchFamily="2" charset="-78"/>
                <a:cs typeface="Alexandria" pitchFamily="2" charset="-78"/>
              </a:rPr>
              <a:t>. </a:t>
            </a:r>
          </a:p>
          <a:p>
            <a:pPr marL="0" indent="0" algn="r">
              <a:lnSpc>
                <a:spcPct val="150000"/>
              </a:lnSpc>
              <a:buNone/>
            </a:pPr>
            <a:r>
              <a:rPr lang="ar-JO" sz="1400" dirty="0" smtClean="0">
                <a:latin typeface="Alexandria" pitchFamily="2" charset="-78"/>
                <a:cs typeface="Alexandria" pitchFamily="2" charset="-78"/>
              </a:rPr>
              <a:t>3-حل </a:t>
            </a:r>
            <a:r>
              <a:rPr lang="ar-JO" sz="1400" dirty="0">
                <a:latin typeface="Alexandria" pitchFamily="2" charset="-78"/>
                <a:cs typeface="Alexandria" pitchFamily="2" charset="-78"/>
              </a:rPr>
              <a:t>مجلس إدارة الشركة وتعيين مفوض لتسيير أعمال الشركة مؤقتاً لمدة لا تجاوز ستة أشهر ويجوز مدها لمدة ستة أشهر أخرى، ويعرض المفوض خلال مدة تعيينه الأمر على الجمعية العامة لتعيين مجلس جديد بالأداة القانونية المقررة. </a:t>
            </a:r>
          </a:p>
          <a:p>
            <a:pPr marL="0" indent="0" algn="r">
              <a:lnSpc>
                <a:spcPct val="150000"/>
              </a:lnSpc>
              <a:buNone/>
            </a:pPr>
            <a:r>
              <a:rPr lang="ar-JO" sz="1400" dirty="0" smtClean="0">
                <a:latin typeface="Alexandria" pitchFamily="2" charset="-78"/>
                <a:cs typeface="Alexandria" pitchFamily="2" charset="-78"/>
              </a:rPr>
              <a:t>4-المنع </a:t>
            </a:r>
            <a:r>
              <a:rPr lang="ar-JO" sz="1400" dirty="0">
                <a:latin typeface="Alexandria" pitchFamily="2" charset="-78"/>
                <a:cs typeface="Alexandria" pitchFamily="2" charset="-78"/>
              </a:rPr>
              <a:t>من </a:t>
            </a:r>
            <a:r>
              <a:rPr lang="ar-JO" sz="1400" dirty="0" smtClean="0">
                <a:latin typeface="Alexandria" pitchFamily="2" charset="-78"/>
                <a:cs typeface="Alexandria" pitchFamily="2" charset="-78"/>
              </a:rPr>
              <a:t>مزاولة </a:t>
            </a:r>
            <a:r>
              <a:rPr lang="ar-JO" sz="1400" dirty="0">
                <a:latin typeface="Alexandria" pitchFamily="2" charset="-78"/>
                <a:cs typeface="Alexandria" pitchFamily="2" charset="-78"/>
              </a:rPr>
              <a:t>النشاط أو </a:t>
            </a:r>
            <a:r>
              <a:rPr lang="ar-JO" sz="1400" dirty="0" smtClean="0">
                <a:latin typeface="Alexandria" pitchFamily="2" charset="-78"/>
                <a:cs typeface="Alexandria" pitchFamily="2" charset="-78"/>
              </a:rPr>
              <a:t>إبرام </a:t>
            </a:r>
            <a:r>
              <a:rPr lang="ar-JO" sz="1400" dirty="0">
                <a:latin typeface="Alexandria" pitchFamily="2" charset="-78"/>
                <a:cs typeface="Alexandria" pitchFamily="2" charset="-78"/>
              </a:rPr>
              <a:t>عقود جديدة لمدة لا تزيد على ستة أشهر. </a:t>
            </a:r>
          </a:p>
          <a:p>
            <a:pPr marL="0" indent="0" algn="r">
              <a:lnSpc>
                <a:spcPct val="150000"/>
              </a:lnSpc>
              <a:buNone/>
            </a:pPr>
            <a:r>
              <a:rPr lang="ar-JO" sz="1400" dirty="0" smtClean="0">
                <a:latin typeface="Alexandria" pitchFamily="2" charset="-78"/>
                <a:cs typeface="Alexandria" pitchFamily="2" charset="-78"/>
              </a:rPr>
              <a:t>5-إلغاء </a:t>
            </a:r>
            <a:r>
              <a:rPr lang="ar-JO" sz="1400" dirty="0">
                <a:latin typeface="Alexandria" pitchFamily="2" charset="-78"/>
                <a:cs typeface="Alexandria" pitchFamily="2" charset="-78"/>
              </a:rPr>
              <a:t>الترخيص </a:t>
            </a:r>
            <a:r>
              <a:rPr lang="ar-JO" sz="1400" dirty="0" smtClean="0">
                <a:latin typeface="Alexandria" pitchFamily="2" charset="-78"/>
                <a:cs typeface="Alexandria" pitchFamily="2" charset="-78"/>
              </a:rPr>
              <a:t>بمزاولة </a:t>
            </a:r>
            <a:r>
              <a:rPr lang="ar-JO" sz="1400" dirty="0">
                <a:latin typeface="Alexandria" pitchFamily="2" charset="-78"/>
                <a:cs typeface="Alexandria" pitchFamily="2" charset="-78"/>
              </a:rPr>
              <a:t>النشاط. </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63235" y="0"/>
            <a:ext cx="1329043" cy="1079086"/>
          </a:xfrm>
          <a:prstGeom prst="rect">
            <a:avLst/>
          </a:prstGeom>
        </p:spPr>
      </p:pic>
    </p:spTree>
    <p:extLst>
      <p:ext uri="{BB962C8B-B14F-4D97-AF65-F5344CB8AC3E}">
        <p14:creationId xmlns:p14="http://schemas.microsoft.com/office/powerpoint/2010/main" val="2420390870"/>
      </p:ext>
    </p:extLst>
  </p:cSld>
  <p:clrMapOvr>
    <a:masterClrMapping/>
  </p:clrMapOvr>
  <mc:AlternateContent xmlns:mc="http://schemas.openxmlformats.org/markup-compatibility/2006" xmlns:p14="http://schemas.microsoft.com/office/powerpoint/2010/main">
    <mc:Choice Requires="p14">
      <p:transition spd="slow" p14:dur="2000" advTm="110944"/>
    </mc:Choice>
    <mc:Fallback xmlns="">
      <p:transition spd="slow" advTm="110944"/>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6982"/>
            <a:ext cx="10515600" cy="982104"/>
          </a:xfrm>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مصر )</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176068"/>
            <a:ext cx="10515600" cy="5494896"/>
          </a:xfrm>
        </p:spPr>
        <p:txBody>
          <a:bodyPr>
            <a:normAutofit/>
          </a:bodyPr>
          <a:lstStyle/>
          <a:p>
            <a:pPr marL="0" indent="0" algn="r">
              <a:lnSpc>
                <a:spcPct val="150000"/>
              </a:lnSpc>
              <a:buNone/>
            </a:pPr>
            <a:r>
              <a:rPr lang="ar-JO" sz="1400" dirty="0">
                <a:latin typeface="Alexandria" pitchFamily="2" charset="-78"/>
                <a:cs typeface="Alexandria" pitchFamily="2" charset="-78"/>
              </a:rPr>
              <a:t>ويجوز أن تصدر التدابير المنصوص عليها بالبندين( 1، 2 ) من هذه المادة من رئيس الهيئة، كما يجوز له اتخاذ التدبير المنصوص عليه في البند( 4 ) إذا كان الخطر وشيكاً  ومن شأنه أن يترتب عليه ضرر يتعذر تداركه، وذلك لمدة أقصاها شهر أو إلى حين العرض على مجلس إدارة الهيئة أيهما أقرب. </a:t>
            </a:r>
          </a:p>
          <a:p>
            <a:pPr marL="0" indent="0" algn="r">
              <a:lnSpc>
                <a:spcPct val="150000"/>
              </a:lnSpc>
              <a:buNone/>
            </a:pPr>
            <a:r>
              <a:rPr lang="ar-JO" sz="1400" dirty="0">
                <a:latin typeface="Alexandria" pitchFamily="2" charset="-78"/>
                <a:cs typeface="Alexandria" pitchFamily="2" charset="-78"/>
              </a:rPr>
              <a:t>وتسري التدابير المنصوص عليها في القوانين المنظمة للأنشطة المالية غير المصرفية في شأن الشركات والجهات الحاصلة على موافقة الهيئة </a:t>
            </a:r>
            <a:r>
              <a:rPr lang="ar-JO" sz="1400" dirty="0" smtClean="0">
                <a:latin typeface="Alexandria" pitchFamily="2" charset="-78"/>
                <a:cs typeface="Alexandria" pitchFamily="2" charset="-78"/>
              </a:rPr>
              <a:t>بمزاولة </a:t>
            </a:r>
            <a:r>
              <a:rPr lang="ar-JO" sz="1400" dirty="0">
                <a:latin typeface="Alexandria" pitchFamily="2" charset="-78"/>
                <a:cs typeface="Alexandria" pitchFamily="2" charset="-78"/>
              </a:rPr>
              <a:t>هذه الأنشطة باستخدام بعض مجالات التكنولوجيا المالية، حال مخالفتها لأحكام هذا القانون أو </a:t>
            </a:r>
            <a:r>
              <a:rPr lang="ar-JO" sz="1400" dirty="0" smtClean="0">
                <a:latin typeface="Alexandria" pitchFamily="2" charset="-78"/>
                <a:cs typeface="Alexandria" pitchFamily="2" charset="-78"/>
              </a:rPr>
              <a:t>القرارات </a:t>
            </a:r>
            <a:r>
              <a:rPr lang="ar-JO" sz="1400" dirty="0">
                <a:latin typeface="Alexandria" pitchFamily="2" charset="-78"/>
                <a:cs typeface="Alexandria" pitchFamily="2" charset="-78"/>
              </a:rPr>
              <a:t>الصادرة تنفيذاً له، وذلك دون الإخلال بسلطة مجلس إدارة الهيئة في إلغاء الموافقة الحاصل عليها هذه الشركات أو الجهات حال مخالفة الأحكام المشار إليها</a:t>
            </a:r>
          </a:p>
          <a:p>
            <a:pPr marL="0" indent="0" algn="r">
              <a:lnSpc>
                <a:spcPct val="150000"/>
              </a:lnSpc>
              <a:buNone/>
            </a:pPr>
            <a:r>
              <a:rPr lang="ar-JO" sz="1400" dirty="0">
                <a:latin typeface="Alexandria" pitchFamily="2" charset="-78"/>
                <a:cs typeface="Alexandria" pitchFamily="2" charset="-78"/>
              </a:rPr>
              <a:t>مادة( 15 ): </a:t>
            </a:r>
          </a:p>
          <a:p>
            <a:pPr marL="0" indent="0" algn="r">
              <a:lnSpc>
                <a:spcPct val="150000"/>
              </a:lnSpc>
              <a:buNone/>
            </a:pPr>
            <a:r>
              <a:rPr lang="ar-JO" sz="1400" dirty="0">
                <a:latin typeface="Alexandria" pitchFamily="2" charset="-78"/>
                <a:cs typeface="Alexandria" pitchFamily="2" charset="-78"/>
              </a:rPr>
              <a:t>تنشأ لجنة أو أكثر لنظر التظلمات التي يقدمها أصحاب الشأن من القرارت الإدارية الصادرة تطبيقًا لأحكام هذا القانون، ويصدر بتشكيل كل لجنة قرار من مجلس إدارة الهيئة، وتكون برئاسة أحد نواب رئيس مجلس الدولة وعضوية اثنين من مستشاري مجلس الدولة يتم اختيارهم وفقاً لأحكام القانون، وممثل عن الهيئة يختاره رئيسها، وعضو من ذو ي الخبرة، ويكون للمتظلم الحضور أمام اللجنة بنفسه أو بمن يمثله. </a:t>
            </a:r>
          </a:p>
          <a:p>
            <a:pPr marL="0" indent="0" algn="r">
              <a:lnSpc>
                <a:spcPct val="150000"/>
              </a:lnSpc>
              <a:buNone/>
            </a:pPr>
            <a:r>
              <a:rPr lang="ar-JO" sz="1400" dirty="0">
                <a:latin typeface="Alexandria" pitchFamily="2" charset="-78"/>
                <a:cs typeface="Alexandria" pitchFamily="2" charset="-78"/>
              </a:rPr>
              <a:t>ويحدد </a:t>
            </a:r>
            <a:r>
              <a:rPr lang="ar-JO" sz="1400" dirty="0" smtClean="0">
                <a:latin typeface="Alexandria" pitchFamily="2" charset="-78"/>
                <a:cs typeface="Alexandria" pitchFamily="2" charset="-78"/>
              </a:rPr>
              <a:t>قرار مجلس </a:t>
            </a:r>
            <a:r>
              <a:rPr lang="ar-JO" sz="1400" dirty="0">
                <a:latin typeface="Alexandria" pitchFamily="2" charset="-78"/>
                <a:cs typeface="Alexandria" pitchFamily="2" charset="-78"/>
              </a:rPr>
              <a:t>إدارة الهيئة تشكيل اللجنة واختصاصاتها ومكافآت أعضاؤها  </a:t>
            </a:r>
            <a:r>
              <a:rPr lang="ar-JO" sz="1400" dirty="0" smtClean="0">
                <a:latin typeface="Alexandria" pitchFamily="2" charset="-78"/>
                <a:cs typeface="Alexandria" pitchFamily="2" charset="-78"/>
              </a:rPr>
              <a:t>وإجراءات </a:t>
            </a:r>
            <a:r>
              <a:rPr lang="ar-JO" sz="1400" dirty="0">
                <a:latin typeface="Alexandria" pitchFamily="2" charset="-78"/>
                <a:cs typeface="Alexandria" pitchFamily="2" charset="-78"/>
              </a:rPr>
              <a:t>النظر فى التظلم والبت فيه ومواعيد تلك </a:t>
            </a:r>
            <a:r>
              <a:rPr lang="ar-JO" sz="1400" dirty="0" smtClean="0">
                <a:latin typeface="Alexandria" pitchFamily="2" charset="-78"/>
                <a:cs typeface="Alexandria" pitchFamily="2" charset="-78"/>
              </a:rPr>
              <a:t>الإجراءات</a:t>
            </a:r>
            <a:r>
              <a:rPr lang="ar-JO" sz="1400" dirty="0">
                <a:latin typeface="Alexandria" pitchFamily="2" charset="-78"/>
                <a:cs typeface="Alexandria" pitchFamily="2" charset="-78"/>
              </a:rPr>
              <a:t>، على أن يكون اللجوء للجنة بدون رسوم</a:t>
            </a: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617071295"/>
      </p:ext>
    </p:extLst>
  </p:cSld>
  <p:clrMapOvr>
    <a:masterClrMapping/>
  </p:clrMapOvr>
  <mc:AlternateContent xmlns:mc="http://schemas.openxmlformats.org/markup-compatibility/2006" xmlns:p14="http://schemas.microsoft.com/office/powerpoint/2010/main">
    <mc:Choice Requires="p14">
      <p:transition spd="slow" p14:dur="2000" advTm="102174"/>
    </mc:Choice>
    <mc:Fallback xmlns="">
      <p:transition spd="slow" advTm="102174"/>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219200"/>
          </a:xfrm>
        </p:spPr>
        <p:txBody>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مصر )</a:t>
            </a:r>
            <a:endParaRPr lang="en-US" dirty="0"/>
          </a:p>
        </p:txBody>
      </p:sp>
      <p:sp>
        <p:nvSpPr>
          <p:cNvPr id="3" name="Content Placeholder 2"/>
          <p:cNvSpPr>
            <a:spLocks noGrp="1"/>
          </p:cNvSpPr>
          <p:nvPr>
            <p:ph idx="1"/>
          </p:nvPr>
        </p:nvSpPr>
        <p:spPr>
          <a:xfrm>
            <a:off x="838200" y="1079086"/>
            <a:ext cx="10515600" cy="5408800"/>
          </a:xfrm>
        </p:spPr>
        <p:txBody>
          <a:bodyPr>
            <a:noAutofit/>
          </a:bodyPr>
          <a:lstStyle/>
          <a:p>
            <a:pPr marL="0" indent="0" algn="r">
              <a:lnSpc>
                <a:spcPct val="150000"/>
              </a:lnSpc>
              <a:buNone/>
            </a:pPr>
            <a:r>
              <a:rPr lang="ar-JO" sz="1400" dirty="0">
                <a:latin typeface="Alexandria" pitchFamily="2" charset="-78"/>
                <a:cs typeface="Alexandria" pitchFamily="2" charset="-78"/>
              </a:rPr>
              <a:t>ويكون تقديم التظلم إما بتسليمه باليد أو بخطاب مسجل بعلم الوصول أو بإحدى الوسائل الالكترونية التي يقررها مجلس إدارة الهيئة. </a:t>
            </a:r>
          </a:p>
          <a:p>
            <a:pPr marL="0" indent="0" algn="r">
              <a:lnSpc>
                <a:spcPct val="150000"/>
              </a:lnSpc>
              <a:buNone/>
            </a:pPr>
            <a:r>
              <a:rPr lang="ar-JO" sz="1400" dirty="0">
                <a:latin typeface="Alexandria" pitchFamily="2" charset="-78"/>
                <a:cs typeface="Alexandria" pitchFamily="2" charset="-78"/>
              </a:rPr>
              <a:t>ويكون التظلم من القرار أمام هذه اللجنة خلال ستين يومًا من تاريخ الإخطار أو العلم اليقيني به، على أن تصدر اللجنة </a:t>
            </a:r>
            <a:r>
              <a:rPr lang="ar-JO" sz="1400" dirty="0" smtClean="0">
                <a:latin typeface="Alexandria" pitchFamily="2" charset="-78"/>
                <a:cs typeface="Alexandria" pitchFamily="2" charset="-78"/>
              </a:rPr>
              <a:t>قرارها </a:t>
            </a:r>
            <a:r>
              <a:rPr lang="ar-JO" sz="1400" dirty="0">
                <a:latin typeface="Alexandria" pitchFamily="2" charset="-78"/>
                <a:cs typeface="Alexandria" pitchFamily="2" charset="-78"/>
              </a:rPr>
              <a:t>في التظلم في ميعاد لا يجاوز ثلاثين يوماً من تاريخ إستيفاء المستندات والبيانات المطلوبة، ويكون قرارها نهائياً. </a:t>
            </a:r>
          </a:p>
          <a:p>
            <a:pPr marL="0" indent="0" algn="r">
              <a:lnSpc>
                <a:spcPct val="150000"/>
              </a:lnSpc>
              <a:buNone/>
            </a:pPr>
            <a:r>
              <a:rPr lang="ar-JO" sz="1400" dirty="0">
                <a:latin typeface="Alexandria" pitchFamily="2" charset="-78"/>
                <a:cs typeface="Alexandria" pitchFamily="2" charset="-78"/>
              </a:rPr>
              <a:t>ولا تقبل الدعوى التي ترفع الى المحكمة المختصة إلا بعد اللجوء إلى اللجنة المشار إليها </a:t>
            </a:r>
            <a:r>
              <a:rPr lang="ar-JO" sz="1400" dirty="0" smtClean="0">
                <a:latin typeface="Alexandria" pitchFamily="2" charset="-78"/>
                <a:cs typeface="Alexandria" pitchFamily="2" charset="-78"/>
              </a:rPr>
              <a:t>و في </a:t>
            </a:r>
            <a:r>
              <a:rPr lang="ar-JO" sz="1400" dirty="0">
                <a:latin typeface="Alexandria" pitchFamily="2" charset="-78"/>
                <a:cs typeface="Alexandria" pitchFamily="2" charset="-78"/>
              </a:rPr>
              <a:t>مواعيد البت </a:t>
            </a:r>
            <a:r>
              <a:rPr lang="ar-JO" sz="1400" dirty="0" smtClean="0">
                <a:latin typeface="Alexandria" pitchFamily="2" charset="-78"/>
                <a:cs typeface="Alexandria" pitchFamily="2" charset="-78"/>
              </a:rPr>
              <a:t>في التظلم</a:t>
            </a:r>
            <a:r>
              <a:rPr lang="ar-JO" sz="1400" dirty="0">
                <a:latin typeface="Alexandria" pitchFamily="2" charset="-78"/>
                <a:cs typeface="Alexandria" pitchFamily="2" charset="-78"/>
              </a:rPr>
              <a:t>، ويترتب على تقديم التظلم إلى اللجنة وقف المدد المقررة قانوناً لسقوط أو تقادم الحقوق أو لرفع الدعوى، وذلك حتى انقضاء ميعاد البت في التظلم</a:t>
            </a:r>
          </a:p>
          <a:p>
            <a:pPr marL="0" indent="0" algn="r">
              <a:lnSpc>
                <a:spcPct val="150000"/>
              </a:lnSpc>
              <a:buNone/>
            </a:pPr>
            <a:r>
              <a:rPr lang="ar-JO" sz="1400" dirty="0">
                <a:latin typeface="Alexandria" pitchFamily="2" charset="-78"/>
                <a:cs typeface="Alexandria" pitchFamily="2" charset="-78"/>
              </a:rPr>
              <a:t>مادة (16): </a:t>
            </a:r>
          </a:p>
          <a:p>
            <a:pPr marL="0" indent="0" algn="r">
              <a:lnSpc>
                <a:spcPct val="150000"/>
              </a:lnSpc>
              <a:buNone/>
            </a:pPr>
            <a:r>
              <a:rPr lang="ar-JO" sz="1400" dirty="0">
                <a:latin typeface="Alexandria" pitchFamily="2" charset="-78"/>
                <a:cs typeface="Alexandria" pitchFamily="2" charset="-78"/>
              </a:rPr>
              <a:t>يكون للعاملين الذين يصدر بتحديدهم </a:t>
            </a:r>
            <a:r>
              <a:rPr lang="ar-JO" sz="1400" dirty="0" smtClean="0">
                <a:latin typeface="Alexandria" pitchFamily="2" charset="-78"/>
                <a:cs typeface="Alexandria" pitchFamily="2" charset="-78"/>
              </a:rPr>
              <a:t>قرار </a:t>
            </a:r>
            <a:r>
              <a:rPr lang="ar-JO" sz="1400" dirty="0">
                <a:latin typeface="Alexandria" pitchFamily="2" charset="-78"/>
                <a:cs typeface="Alexandria" pitchFamily="2" charset="-78"/>
              </a:rPr>
              <a:t>من وزير العدل بناءً على طلب رئيس الهيئة، صفة مأموري الضبط القضائي في إثبات </a:t>
            </a:r>
            <a:r>
              <a:rPr lang="ar-JO" sz="1400" dirty="0" smtClean="0">
                <a:latin typeface="Alexandria" pitchFamily="2" charset="-78"/>
                <a:cs typeface="Alexandria" pitchFamily="2" charset="-78"/>
              </a:rPr>
              <a:t>الجرائم </a:t>
            </a:r>
            <a:r>
              <a:rPr lang="ar-JO" sz="1400" dirty="0">
                <a:latin typeface="Alexandria" pitchFamily="2" charset="-78"/>
                <a:cs typeface="Alexandria" pitchFamily="2" charset="-78"/>
              </a:rPr>
              <a:t>التي تقع بالمخالفة لأحكام هذا القانون أو </a:t>
            </a:r>
            <a:r>
              <a:rPr lang="ar-JO" sz="1400" dirty="0" smtClean="0">
                <a:latin typeface="Alexandria" pitchFamily="2" charset="-78"/>
                <a:cs typeface="Alexandria" pitchFamily="2" charset="-78"/>
              </a:rPr>
              <a:t>القرارات </a:t>
            </a:r>
            <a:r>
              <a:rPr lang="ar-JO" sz="1400" dirty="0">
                <a:latin typeface="Alexandria" pitchFamily="2" charset="-78"/>
                <a:cs typeface="Alexandria" pitchFamily="2" charset="-78"/>
              </a:rPr>
              <a:t>الصادرة تنفيذاً له، ويكون لهم في سبيل ذلك الاطلاع على السجلات والدفاتر والمستندات والبيانات والوسائط الالكترونية في </a:t>
            </a:r>
            <a:r>
              <a:rPr lang="ar-JO" sz="1400" dirty="0" smtClean="0">
                <a:latin typeface="Alexandria" pitchFamily="2" charset="-78"/>
                <a:cs typeface="Alexandria" pitchFamily="2" charset="-78"/>
              </a:rPr>
              <a:t>مقر </a:t>
            </a:r>
            <a:r>
              <a:rPr lang="ar-JO" sz="1400" dirty="0">
                <a:latin typeface="Alexandria" pitchFamily="2" charset="-78"/>
                <a:cs typeface="Alexandria" pitchFamily="2" charset="-78"/>
              </a:rPr>
              <a:t>الشركات وفروعها والأماكن التي توجد بها، وعلى المسئولين في الجهات المذكورة أن يقدموا إلى العاملين المذكورين البيانات وصور المستندات التي يطلبونها لهذا الغرض، وعدم حجبها إلا على سند من </a:t>
            </a:r>
            <a:r>
              <a:rPr lang="ar-JO" sz="1400" dirty="0" smtClean="0">
                <a:latin typeface="Alexandria" pitchFamily="2" charset="-78"/>
                <a:cs typeface="Alexandria" pitchFamily="2" charset="-78"/>
              </a:rPr>
              <a:t>القانون</a:t>
            </a:r>
            <a:r>
              <a:rPr lang="ar-JO" sz="1400" dirty="0">
                <a:latin typeface="Alexandria" pitchFamily="2" charset="-78"/>
                <a:cs typeface="Alexandria" pitchFamily="2" charset="-78"/>
              </a:rPr>
              <a:t>. </a:t>
            </a: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2958065968"/>
      </p:ext>
    </p:extLst>
  </p:cSld>
  <p:clrMapOvr>
    <a:masterClrMapping/>
  </p:clrMapOvr>
  <mc:AlternateContent xmlns:mc="http://schemas.openxmlformats.org/markup-compatibility/2006" xmlns:p14="http://schemas.microsoft.com/office/powerpoint/2010/main">
    <mc:Choice Requires="p14">
      <p:transition spd="slow" p14:dur="2000" advTm="100093"/>
    </mc:Choice>
    <mc:Fallback xmlns="">
      <p:transition spd="slow" advTm="100093"/>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12511"/>
          </a:xfrm>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مصر )</a:t>
            </a:r>
            <a:endParaRPr lang="en-US" dirty="0"/>
          </a:p>
        </p:txBody>
      </p:sp>
      <p:sp>
        <p:nvSpPr>
          <p:cNvPr id="3" name="Content Placeholder 2"/>
          <p:cNvSpPr>
            <a:spLocks noGrp="1"/>
          </p:cNvSpPr>
          <p:nvPr>
            <p:ph idx="1"/>
          </p:nvPr>
        </p:nvSpPr>
        <p:spPr>
          <a:xfrm>
            <a:off x="838200" y="1177635"/>
            <a:ext cx="10515600" cy="5534891"/>
          </a:xfrm>
        </p:spPr>
        <p:txBody>
          <a:bodyPr>
            <a:noAutofit/>
          </a:bodyPr>
          <a:lstStyle/>
          <a:p>
            <a:pPr marL="0" indent="0" algn="r">
              <a:lnSpc>
                <a:spcPct val="150000"/>
              </a:lnSpc>
              <a:buNone/>
            </a:pPr>
            <a:r>
              <a:rPr lang="ar-JO" sz="1300" dirty="0">
                <a:solidFill>
                  <a:schemeClr val="accent4"/>
                </a:solidFill>
                <a:latin typeface="Alexandria" pitchFamily="2" charset="-78"/>
                <a:cs typeface="Alexandria" pitchFamily="2" charset="-78"/>
              </a:rPr>
              <a:t>( الفصل الرابع ) </a:t>
            </a:r>
            <a:r>
              <a:rPr lang="ar-JO" sz="1300" dirty="0" smtClean="0">
                <a:solidFill>
                  <a:schemeClr val="accent4"/>
                </a:solidFill>
                <a:latin typeface="Alexandria" pitchFamily="2" charset="-78"/>
                <a:cs typeface="Alexandria" pitchFamily="2" charset="-78"/>
              </a:rPr>
              <a:t>العقوبات </a:t>
            </a:r>
          </a:p>
          <a:p>
            <a:pPr marL="0" indent="0" algn="r">
              <a:lnSpc>
                <a:spcPct val="150000"/>
              </a:lnSpc>
              <a:buNone/>
            </a:pPr>
            <a:r>
              <a:rPr lang="ar-JO" sz="1300" dirty="0" smtClean="0">
                <a:latin typeface="Alexandria" pitchFamily="2" charset="-78"/>
                <a:cs typeface="Alexandria" pitchFamily="2" charset="-78"/>
              </a:rPr>
              <a:t> </a:t>
            </a:r>
            <a:r>
              <a:rPr lang="ar-JO" sz="1300" dirty="0">
                <a:latin typeface="Alexandria" pitchFamily="2" charset="-78"/>
                <a:cs typeface="Alexandria" pitchFamily="2" charset="-78"/>
              </a:rPr>
              <a:t>مادة( 17 ): </a:t>
            </a:r>
          </a:p>
          <a:p>
            <a:pPr marL="0" indent="0" algn="r">
              <a:lnSpc>
                <a:spcPct val="150000"/>
              </a:lnSpc>
              <a:buNone/>
            </a:pPr>
            <a:r>
              <a:rPr lang="ar-JO" sz="1300" dirty="0">
                <a:latin typeface="Alexandria" pitchFamily="2" charset="-78"/>
                <a:cs typeface="Alexandria" pitchFamily="2" charset="-78"/>
              </a:rPr>
              <a:t>مع عدم الإخلال بأي عقوبة أشد منصوص عليها في قانون العقوبات أو في قانون آخر، يعاقب على </a:t>
            </a:r>
            <a:r>
              <a:rPr lang="ar-JO" sz="1300" dirty="0" smtClean="0">
                <a:latin typeface="Alexandria" pitchFamily="2" charset="-78"/>
                <a:cs typeface="Alexandria" pitchFamily="2" charset="-78"/>
              </a:rPr>
              <a:t>الجرائم </a:t>
            </a:r>
            <a:r>
              <a:rPr lang="ar-JO" sz="1300" dirty="0">
                <a:latin typeface="Alexandria" pitchFamily="2" charset="-78"/>
                <a:cs typeface="Alexandria" pitchFamily="2" charset="-78"/>
              </a:rPr>
              <a:t>المنصوص عليها في المواد التالية بالعقوبات المقررة فيها. </a:t>
            </a:r>
          </a:p>
          <a:p>
            <a:pPr marL="0" indent="0" algn="r">
              <a:lnSpc>
                <a:spcPct val="150000"/>
              </a:lnSpc>
              <a:buNone/>
            </a:pPr>
            <a:r>
              <a:rPr lang="ar-JO" sz="1300" dirty="0">
                <a:latin typeface="Alexandria" pitchFamily="2" charset="-78"/>
                <a:cs typeface="Alexandria" pitchFamily="2" charset="-78"/>
              </a:rPr>
              <a:t>مادة ( 18 ): </a:t>
            </a:r>
          </a:p>
          <a:p>
            <a:pPr marL="0" indent="0" algn="r">
              <a:lnSpc>
                <a:spcPct val="150000"/>
              </a:lnSpc>
              <a:buNone/>
            </a:pPr>
            <a:r>
              <a:rPr lang="ar-JO" sz="1300" dirty="0">
                <a:latin typeface="Alexandria" pitchFamily="2" charset="-78"/>
                <a:cs typeface="Alexandria" pitchFamily="2" charset="-78"/>
              </a:rPr>
              <a:t>يعاقب بالحبس مدة لا تقل عن ستة أشهر </a:t>
            </a:r>
            <a:r>
              <a:rPr lang="ar-JO" sz="1300" dirty="0" smtClean="0">
                <a:latin typeface="Alexandria" pitchFamily="2" charset="-78"/>
                <a:cs typeface="Alexandria" pitchFamily="2" charset="-78"/>
              </a:rPr>
              <a:t>و بغرامة </a:t>
            </a:r>
            <a:r>
              <a:rPr lang="ar-JO" sz="1300" dirty="0">
                <a:latin typeface="Alexandria" pitchFamily="2" charset="-78"/>
                <a:cs typeface="Alexandria" pitchFamily="2" charset="-78"/>
              </a:rPr>
              <a:t>لا تقل عن مائتي ألف جنيه ولا تزيد على مليون جنيه، أو بإحدى هاتين العقوبتين، كل من </a:t>
            </a:r>
            <a:r>
              <a:rPr lang="ar-JO" sz="1300" dirty="0" smtClean="0">
                <a:latin typeface="Alexandria" pitchFamily="2" charset="-78"/>
                <a:cs typeface="Alexandria" pitchFamily="2" charset="-78"/>
              </a:rPr>
              <a:t>زاول </a:t>
            </a:r>
            <a:r>
              <a:rPr lang="ar-JO" sz="1300" dirty="0">
                <a:latin typeface="Alexandria" pitchFamily="2" charset="-78"/>
                <a:cs typeface="Alexandria" pitchFamily="2" charset="-78"/>
              </a:rPr>
              <a:t>أو أنشأ أو أدار أحد الأنشطة الواردة بهذا القانون دون الحصول على ترخيص أو موافقة، على النحو المنصوص عليه بهذا القانو ن. </a:t>
            </a:r>
          </a:p>
          <a:p>
            <a:pPr marL="0" indent="0" algn="r">
              <a:lnSpc>
                <a:spcPct val="150000"/>
              </a:lnSpc>
              <a:buNone/>
            </a:pPr>
            <a:r>
              <a:rPr lang="ar-JO" sz="1300" dirty="0">
                <a:latin typeface="Alexandria" pitchFamily="2" charset="-78"/>
                <a:cs typeface="Alexandria" pitchFamily="2" charset="-78"/>
              </a:rPr>
              <a:t>وفي حالة العود، يحكم بالحبس </a:t>
            </a:r>
            <a:r>
              <a:rPr lang="ar-JO" sz="1300" dirty="0" smtClean="0">
                <a:latin typeface="Alexandria" pitchFamily="2" charset="-78"/>
                <a:cs typeface="Alexandria" pitchFamily="2" charset="-78"/>
              </a:rPr>
              <a:t>والغرامة </a:t>
            </a:r>
            <a:r>
              <a:rPr lang="ar-JO" sz="1300" dirty="0">
                <a:latin typeface="Alexandria" pitchFamily="2" charset="-78"/>
                <a:cs typeface="Alexandria" pitchFamily="2" charset="-78"/>
              </a:rPr>
              <a:t>معاً. </a:t>
            </a:r>
          </a:p>
          <a:p>
            <a:pPr marL="0" indent="0" algn="r">
              <a:lnSpc>
                <a:spcPct val="150000"/>
              </a:lnSpc>
              <a:buNone/>
            </a:pPr>
            <a:r>
              <a:rPr lang="ar-JO" sz="1300" dirty="0">
                <a:latin typeface="Alexandria" pitchFamily="2" charset="-78"/>
                <a:cs typeface="Alexandria" pitchFamily="2" charset="-78"/>
              </a:rPr>
              <a:t>مادة ( 19 ): </a:t>
            </a:r>
          </a:p>
          <a:p>
            <a:pPr marL="0" indent="0" algn="r">
              <a:lnSpc>
                <a:spcPct val="150000"/>
              </a:lnSpc>
              <a:buNone/>
            </a:pPr>
            <a:r>
              <a:rPr lang="ar-JO" sz="1300" dirty="0">
                <a:latin typeface="Alexandria" pitchFamily="2" charset="-78"/>
                <a:cs typeface="Alexandria" pitchFamily="2" charset="-78"/>
              </a:rPr>
              <a:t>يعاقب </a:t>
            </a:r>
            <a:r>
              <a:rPr lang="ar-JO" sz="1300" dirty="0" smtClean="0">
                <a:latin typeface="Alexandria" pitchFamily="2" charset="-78"/>
                <a:cs typeface="Alexandria" pitchFamily="2" charset="-78"/>
              </a:rPr>
              <a:t>بغرامة </a:t>
            </a:r>
            <a:r>
              <a:rPr lang="ar-JO" sz="1300" dirty="0">
                <a:latin typeface="Alexandria" pitchFamily="2" charset="-78"/>
                <a:cs typeface="Alexandria" pitchFamily="2" charset="-78"/>
              </a:rPr>
              <a:t>لا تقل عن خمسين ألف جنيه ولا تزيد على خمسمائة ألف جنيه، كل من خالف أحكام </a:t>
            </a:r>
            <a:r>
              <a:rPr lang="ar-JO" sz="1300" dirty="0" smtClean="0">
                <a:latin typeface="Alexandria" pitchFamily="2" charset="-78"/>
                <a:cs typeface="Alexandria" pitchFamily="2" charset="-78"/>
              </a:rPr>
              <a:t>المادة 7 من </a:t>
            </a:r>
            <a:r>
              <a:rPr lang="ar-JO" sz="1300" dirty="0">
                <a:latin typeface="Alexandria" pitchFamily="2" charset="-78"/>
                <a:cs typeface="Alexandria" pitchFamily="2" charset="-78"/>
              </a:rPr>
              <a:t>هذا القانو ن. </a:t>
            </a:r>
          </a:p>
          <a:p>
            <a:pPr marL="0" indent="0" algn="r">
              <a:lnSpc>
                <a:spcPct val="150000"/>
              </a:lnSpc>
              <a:buNone/>
            </a:pPr>
            <a:r>
              <a:rPr lang="ar-JO" sz="1300" dirty="0">
                <a:latin typeface="Alexandria" pitchFamily="2" charset="-78"/>
                <a:cs typeface="Alexandria" pitchFamily="2" charset="-78"/>
              </a:rPr>
              <a:t>مادة ( 20 ): </a:t>
            </a:r>
          </a:p>
          <a:p>
            <a:pPr marL="0" indent="0" algn="r">
              <a:lnSpc>
                <a:spcPct val="150000"/>
              </a:lnSpc>
              <a:buNone/>
            </a:pPr>
            <a:r>
              <a:rPr lang="ar-JO" sz="1300" dirty="0">
                <a:latin typeface="Alexandria" pitchFamily="2" charset="-78"/>
                <a:cs typeface="Alexandria" pitchFamily="2" charset="-78"/>
              </a:rPr>
              <a:t>يعاقب بالحبس مدة لا </a:t>
            </a:r>
            <a:r>
              <a:rPr lang="ar-JO" sz="1300" dirty="0" smtClean="0">
                <a:latin typeface="Alexandria" pitchFamily="2" charset="-78"/>
                <a:cs typeface="Alexandria" pitchFamily="2" charset="-78"/>
              </a:rPr>
              <a:t>تتجاوز شهرا  و بغرامة </a:t>
            </a:r>
            <a:r>
              <a:rPr lang="ar-JO" sz="1300" dirty="0">
                <a:latin typeface="Alexandria" pitchFamily="2" charset="-78"/>
                <a:cs typeface="Alexandria" pitchFamily="2" charset="-78"/>
              </a:rPr>
              <a:t>لا تقل عن عشرين ألف جنيه ولا </a:t>
            </a:r>
            <a:r>
              <a:rPr lang="ar-JO" sz="1300" dirty="0" smtClean="0">
                <a:latin typeface="Alexandria" pitchFamily="2" charset="-78"/>
                <a:cs typeface="Alexandria" pitchFamily="2" charset="-78"/>
              </a:rPr>
              <a:t>تتجاوز مائة </a:t>
            </a:r>
            <a:r>
              <a:rPr lang="ar-JO" sz="1300" dirty="0">
                <a:latin typeface="Alexandria" pitchFamily="2" charset="-78"/>
                <a:cs typeface="Alexandria" pitchFamily="2" charset="-78"/>
              </a:rPr>
              <a:t>ألف جنيه، أو بإحدى هاتين العقوبتين، كل من تعمد منع أحد العاملين بالهيئة ممن يتمتعون بصفة الضبطية القضائية من أداء أي من الأعمال المكلف بها بموجب هذا القانون، وكذا كل من تعمد حجب البيانات أو المستندات أو الوسائط الالكترونية المطلوبة في هذا الشأن دون سند من القانون. </a:t>
            </a:r>
          </a:p>
          <a:p>
            <a:pPr marL="0" indent="0" algn="r">
              <a:lnSpc>
                <a:spcPct val="150000"/>
              </a:lnSpc>
              <a:buNone/>
            </a:pPr>
            <a:endParaRPr lang="en-US" sz="13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2243030213"/>
      </p:ext>
    </p:extLst>
  </p:cSld>
  <p:clrMapOvr>
    <a:masterClrMapping/>
  </p:clrMapOvr>
  <mc:AlternateContent xmlns:mc="http://schemas.openxmlformats.org/markup-compatibility/2006" xmlns:p14="http://schemas.microsoft.com/office/powerpoint/2010/main">
    <mc:Choice Requires="p14">
      <p:transition spd="slow" p14:dur="2000" advTm="90261"/>
    </mc:Choice>
    <mc:Fallback xmlns="">
      <p:transition spd="slow" advTm="9026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18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1800" dirty="0">
                <a:solidFill>
                  <a:srgbClr val="00B0F0"/>
                </a:solidFill>
                <a:latin typeface="Alexandria Black" pitchFamily="2" charset="-78"/>
                <a:cs typeface="Alexandria Black" pitchFamily="2" charset="-78"/>
              </a:rPr>
            </a:br>
            <a:r>
              <a:rPr lang="ar-JO" sz="1800" dirty="0">
                <a:solidFill>
                  <a:srgbClr val="00B0F0"/>
                </a:solidFill>
                <a:latin typeface="Alexandria Black" pitchFamily="2" charset="-78"/>
                <a:cs typeface="Alexandria Black" pitchFamily="2" charset="-78"/>
              </a:rPr>
              <a:t>( مصر )</a:t>
            </a:r>
            <a:endParaRPr lang="en-US" dirty="0"/>
          </a:p>
        </p:txBody>
      </p:sp>
      <p:sp>
        <p:nvSpPr>
          <p:cNvPr id="3" name="Content Placeholder 2"/>
          <p:cNvSpPr>
            <a:spLocks noGrp="1"/>
          </p:cNvSpPr>
          <p:nvPr>
            <p:ph idx="1"/>
          </p:nvPr>
        </p:nvSpPr>
        <p:spPr>
          <a:xfrm>
            <a:off x="838200" y="1690688"/>
            <a:ext cx="10515600" cy="4840741"/>
          </a:xfrm>
        </p:spPr>
        <p:txBody>
          <a:bodyPr>
            <a:normAutofit/>
          </a:bodyPr>
          <a:lstStyle/>
          <a:p>
            <a:pPr marL="0" indent="0" algn="r">
              <a:lnSpc>
                <a:spcPct val="150000"/>
              </a:lnSpc>
              <a:buNone/>
            </a:pPr>
            <a:r>
              <a:rPr lang="ar-JO" sz="1400" dirty="0">
                <a:latin typeface="Alexandria" pitchFamily="2" charset="-78"/>
                <a:cs typeface="Alexandria" pitchFamily="2" charset="-78"/>
              </a:rPr>
              <a:t>مادة ( 21 ): </a:t>
            </a:r>
          </a:p>
          <a:p>
            <a:pPr marL="0" indent="0" algn="r">
              <a:lnSpc>
                <a:spcPct val="150000"/>
              </a:lnSpc>
              <a:buNone/>
            </a:pPr>
            <a:r>
              <a:rPr lang="ar-JO" sz="1400" dirty="0">
                <a:latin typeface="Alexandria" pitchFamily="2" charset="-78"/>
                <a:cs typeface="Alexandria" pitchFamily="2" charset="-78"/>
              </a:rPr>
              <a:t>يعاقب بالحبس مدة لا تقل عن ثلاثة أشهر </a:t>
            </a:r>
            <a:r>
              <a:rPr lang="ar-JO" sz="1400" dirty="0" smtClean="0">
                <a:latin typeface="Alexandria" pitchFamily="2" charset="-78"/>
                <a:cs typeface="Alexandria" pitchFamily="2" charset="-78"/>
              </a:rPr>
              <a:t>وبغرامة </a:t>
            </a:r>
            <a:r>
              <a:rPr lang="ar-JO" sz="1400" dirty="0">
                <a:latin typeface="Alexandria" pitchFamily="2" charset="-78"/>
                <a:cs typeface="Alexandria" pitchFamily="2" charset="-78"/>
              </a:rPr>
              <a:t>لا تقل عن مائتي ألف جنيه ولا تزيد على مليون جنيه، أو بإحدى هاتين العقوبتين، كل من خالف أحكام المادة ( 13 ) من هذا القانون، وتتعدد </a:t>
            </a:r>
            <a:r>
              <a:rPr lang="ar-JO" sz="1400" dirty="0" smtClean="0">
                <a:latin typeface="Alexandria" pitchFamily="2" charset="-78"/>
                <a:cs typeface="Alexandria" pitchFamily="2" charset="-78"/>
              </a:rPr>
              <a:t>الغرامات </a:t>
            </a:r>
            <a:r>
              <a:rPr lang="ar-JO" sz="1400" dirty="0">
                <a:latin typeface="Alexandria" pitchFamily="2" charset="-78"/>
                <a:cs typeface="Alexandria" pitchFamily="2" charset="-78"/>
              </a:rPr>
              <a:t>بتعدد المجني عليهم. </a:t>
            </a:r>
          </a:p>
          <a:p>
            <a:pPr marL="0" indent="0" algn="r">
              <a:lnSpc>
                <a:spcPct val="150000"/>
              </a:lnSpc>
              <a:buNone/>
            </a:pPr>
            <a:r>
              <a:rPr lang="ar-JO" sz="1400" dirty="0">
                <a:latin typeface="Alexandria" pitchFamily="2" charset="-78"/>
                <a:cs typeface="Alexandria" pitchFamily="2" charset="-78"/>
              </a:rPr>
              <a:t>مادة ( 22 ): </a:t>
            </a:r>
          </a:p>
          <a:p>
            <a:pPr marL="0" indent="0" algn="r">
              <a:lnSpc>
                <a:spcPct val="150000"/>
              </a:lnSpc>
              <a:buNone/>
            </a:pPr>
            <a:r>
              <a:rPr lang="ar-JO" sz="1400" dirty="0">
                <a:latin typeface="Alexandria" pitchFamily="2" charset="-78"/>
                <a:cs typeface="Alexandria" pitchFamily="2" charset="-78"/>
              </a:rPr>
              <a:t>يعاقب </a:t>
            </a:r>
            <a:r>
              <a:rPr lang="ar-JO" sz="1400" dirty="0" smtClean="0">
                <a:latin typeface="Alexandria" pitchFamily="2" charset="-78"/>
                <a:cs typeface="Alexandria" pitchFamily="2" charset="-78"/>
              </a:rPr>
              <a:t>المسؤل </a:t>
            </a:r>
            <a:r>
              <a:rPr lang="ar-JO" sz="1400" dirty="0">
                <a:latin typeface="Alexandria" pitchFamily="2" charset="-78"/>
                <a:cs typeface="Alexandria" pitchFamily="2" charset="-78"/>
              </a:rPr>
              <a:t>عن الإدارة الفعلية للشركة بالعقوبات المقررة عن الأفعال التي ترتكب بالمخالفة لأحكام هذا القانون، متى ثبت علمه بها أو كانت المخالفة قد وقعت بسبب إخلاله بواجباته الوظيفية. </a:t>
            </a:r>
          </a:p>
          <a:p>
            <a:pPr marL="0" indent="0" algn="r">
              <a:lnSpc>
                <a:spcPct val="150000"/>
              </a:lnSpc>
              <a:buNone/>
            </a:pPr>
            <a:r>
              <a:rPr lang="ar-JO" sz="1400" dirty="0">
                <a:latin typeface="Alexandria" pitchFamily="2" charset="-78"/>
                <a:cs typeface="Alexandria" pitchFamily="2" charset="-78"/>
              </a:rPr>
              <a:t>وفي جميع الأحوال، تكون أموال الشركة ضامنة للوفاء بما يحكم به من عقوبات مالية. </a:t>
            </a:r>
          </a:p>
          <a:p>
            <a:pPr marL="0" indent="0" algn="r">
              <a:lnSpc>
                <a:spcPct val="150000"/>
              </a:lnSpc>
              <a:buNone/>
            </a:pPr>
            <a:r>
              <a:rPr lang="ar-JO" sz="1400" dirty="0">
                <a:latin typeface="Alexandria" pitchFamily="2" charset="-78"/>
                <a:cs typeface="Alexandria" pitchFamily="2" charset="-78"/>
              </a:rPr>
              <a:t>مادة ( 23 ): </a:t>
            </a:r>
          </a:p>
          <a:p>
            <a:pPr marL="0" indent="0" algn="r">
              <a:lnSpc>
                <a:spcPct val="150000"/>
              </a:lnSpc>
              <a:buNone/>
            </a:pPr>
            <a:r>
              <a:rPr lang="ar-JO" sz="1400" dirty="0">
                <a:latin typeface="Alexandria" pitchFamily="2" charset="-78"/>
                <a:cs typeface="Alexandria" pitchFamily="2" charset="-78"/>
              </a:rPr>
              <a:t>يجوز فضلاً عن العقوبات المقررة </a:t>
            </a:r>
            <a:r>
              <a:rPr lang="ar-JO" sz="1400" dirty="0" smtClean="0">
                <a:latin typeface="Alexandria" pitchFamily="2" charset="-78"/>
                <a:cs typeface="Alexandria" pitchFamily="2" charset="-78"/>
              </a:rPr>
              <a:t>للجرائم </a:t>
            </a:r>
            <a:r>
              <a:rPr lang="ar-JO" sz="1400" dirty="0">
                <a:latin typeface="Alexandria" pitchFamily="2" charset="-78"/>
                <a:cs typeface="Alexandria" pitchFamily="2" charset="-78"/>
              </a:rPr>
              <a:t>المنصوص عليها في المواد السابقة، الحكم على من قضي عليه بإحدى هذه العقوبات، بالحرمان من </a:t>
            </a:r>
            <a:r>
              <a:rPr lang="ar-JO" sz="1400" dirty="0" smtClean="0">
                <a:latin typeface="Alexandria" pitchFamily="2" charset="-78"/>
                <a:cs typeface="Alexandria" pitchFamily="2" charset="-78"/>
              </a:rPr>
              <a:t>مزاولة </a:t>
            </a:r>
            <a:r>
              <a:rPr lang="ar-JO" sz="1400" dirty="0">
                <a:latin typeface="Alexandria" pitchFamily="2" charset="-78"/>
                <a:cs typeface="Alexandria" pitchFamily="2" charset="-78"/>
              </a:rPr>
              <a:t>النشاط الذي وقعت الجريمة بمناسبته، وذلك لمدة لا تزيد على خمس سنوات ،ويكون الحكم بذلك وجوبياً في حالة العود. </a:t>
            </a:r>
          </a:p>
          <a:p>
            <a:pPr marL="0" indent="0" algn="r">
              <a:lnSpc>
                <a:spcPct val="150000"/>
              </a:lnSpc>
              <a:buNone/>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987312471"/>
      </p:ext>
    </p:extLst>
  </p:cSld>
  <p:clrMapOvr>
    <a:masterClrMapping/>
  </p:clrMapOvr>
  <mc:AlternateContent xmlns:mc="http://schemas.openxmlformats.org/markup-compatibility/2006" xmlns:p14="http://schemas.microsoft.com/office/powerpoint/2010/main">
    <mc:Choice Requires="p14">
      <p:transition spd="slow" p14:dur="2000" advTm="75071"/>
    </mc:Choice>
    <mc:Fallback xmlns="">
      <p:transition spd="slow" advTm="75071"/>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1800" dirty="0">
                <a:solidFill>
                  <a:srgbClr val="00B0F0"/>
                </a:solidFill>
                <a:latin typeface="Alexandria Black" pitchFamily="2" charset="-78"/>
                <a:cs typeface="Alexandria Black" pitchFamily="2" charset="-78"/>
              </a:rPr>
              <a:t>1-قانون تنظيم التكنولوجيا المالية في الانشطة غير المصرفية</a:t>
            </a:r>
            <a:br>
              <a:rPr lang="ar-JO" sz="1800" dirty="0">
                <a:solidFill>
                  <a:srgbClr val="00B0F0"/>
                </a:solidFill>
                <a:latin typeface="Alexandria Black" pitchFamily="2" charset="-78"/>
                <a:cs typeface="Alexandria Black" pitchFamily="2" charset="-78"/>
              </a:rPr>
            </a:br>
            <a:r>
              <a:rPr lang="ar-JO" sz="1800" dirty="0">
                <a:solidFill>
                  <a:srgbClr val="00B0F0"/>
                </a:solidFill>
                <a:latin typeface="Alexandria Black" pitchFamily="2" charset="-78"/>
                <a:cs typeface="Alexandria Black" pitchFamily="2" charset="-78"/>
              </a:rPr>
              <a:t>( مصر )</a:t>
            </a:r>
            <a:endParaRPr lang="en-US" dirty="0"/>
          </a:p>
        </p:txBody>
      </p:sp>
      <p:sp>
        <p:nvSpPr>
          <p:cNvPr id="3" name="Content Placeholder 2"/>
          <p:cNvSpPr>
            <a:spLocks noGrp="1"/>
          </p:cNvSpPr>
          <p:nvPr>
            <p:ph idx="1"/>
          </p:nvPr>
        </p:nvSpPr>
        <p:spPr>
          <a:xfrm>
            <a:off x="838200" y="1567544"/>
            <a:ext cx="10758714" cy="4934856"/>
          </a:xfrm>
        </p:spPr>
        <p:txBody>
          <a:bodyPr>
            <a:normAutofit/>
          </a:bodyPr>
          <a:lstStyle/>
          <a:p>
            <a:pPr marL="0" indent="0" algn="r">
              <a:lnSpc>
                <a:spcPct val="200000"/>
              </a:lnSpc>
              <a:buNone/>
            </a:pPr>
            <a:r>
              <a:rPr lang="ar-JO" sz="1400" dirty="0">
                <a:latin typeface="Alexandria" pitchFamily="2" charset="-78"/>
                <a:cs typeface="Alexandria" pitchFamily="2" charset="-78"/>
              </a:rPr>
              <a:t>مادة ( 24 ): </a:t>
            </a:r>
          </a:p>
          <a:p>
            <a:pPr marL="0" indent="0" algn="r">
              <a:lnSpc>
                <a:spcPct val="200000"/>
              </a:lnSpc>
              <a:buNone/>
            </a:pPr>
            <a:r>
              <a:rPr lang="ar-JO" sz="1400" dirty="0">
                <a:latin typeface="Alexandria" pitchFamily="2" charset="-78"/>
                <a:cs typeface="Alexandria" pitchFamily="2" charset="-78"/>
              </a:rPr>
              <a:t>لا يجوز اتخاذ </a:t>
            </a:r>
            <a:r>
              <a:rPr lang="ar-JO" sz="1400" dirty="0" smtClean="0">
                <a:latin typeface="Alexandria" pitchFamily="2" charset="-78"/>
                <a:cs typeface="Alexandria" pitchFamily="2" charset="-78"/>
              </a:rPr>
              <a:t>إجراءات </a:t>
            </a:r>
            <a:r>
              <a:rPr lang="ar-JO" sz="1400" dirty="0">
                <a:latin typeface="Alexandria" pitchFamily="2" charset="-78"/>
                <a:cs typeface="Alexandria" pitchFamily="2" charset="-78"/>
              </a:rPr>
              <a:t>التحقيق أو رفع الدعوى الجنائية بالنسبة </a:t>
            </a:r>
            <a:r>
              <a:rPr lang="ar-JO" sz="1400" dirty="0" smtClean="0">
                <a:latin typeface="Alexandria" pitchFamily="2" charset="-78"/>
                <a:cs typeface="Alexandria" pitchFamily="2" charset="-78"/>
              </a:rPr>
              <a:t>للجرائم </a:t>
            </a:r>
            <a:r>
              <a:rPr lang="ar-JO" sz="1400" dirty="0">
                <a:latin typeface="Alexandria" pitchFamily="2" charset="-78"/>
                <a:cs typeface="Alexandria" pitchFamily="2" charset="-78"/>
              </a:rPr>
              <a:t>المنصوص عليها في هذا القانون إلا بناءً على طلب كتابي من رئيس الهيئة، ويجوز لرئيس الهيئة التصالح عن هذه </a:t>
            </a:r>
            <a:r>
              <a:rPr lang="ar-JO" sz="1400" dirty="0" smtClean="0">
                <a:latin typeface="Alexandria" pitchFamily="2" charset="-78"/>
                <a:cs typeface="Alexandria" pitchFamily="2" charset="-78"/>
              </a:rPr>
              <a:t>الجرائم </a:t>
            </a:r>
            <a:r>
              <a:rPr lang="ar-JO" sz="1400" dirty="0">
                <a:latin typeface="Alexandria" pitchFamily="2" charset="-78"/>
                <a:cs typeface="Alexandria" pitchFamily="2" charset="-78"/>
              </a:rPr>
              <a:t>في أي حالة كانت عليها الدعوى مقابل أداء مبلغ للهيئة لا يقل عن مثلي الحد الأدنى </a:t>
            </a:r>
            <a:r>
              <a:rPr lang="ar-JO" sz="1400" dirty="0" smtClean="0">
                <a:latin typeface="Alexandria" pitchFamily="2" charset="-78"/>
                <a:cs typeface="Alexandria" pitchFamily="2" charset="-78"/>
              </a:rPr>
              <a:t>للغرامة</a:t>
            </a:r>
            <a:r>
              <a:rPr lang="ar-JO" sz="1400" dirty="0">
                <a:latin typeface="Alexandria" pitchFamily="2" charset="-78"/>
                <a:cs typeface="Alexandria" pitchFamily="2" charset="-78"/>
              </a:rPr>
              <a:t>، ويترتب على التصالح انقضاء الدعوى الجنائية بالنسبة للجريمة التي تم التصالح بشأنها، وتأمر النيابة العامة بوقف تنفيذ العقوبة إذا حصل الصلح أثناء تنفيذها </a:t>
            </a:r>
            <a:r>
              <a:rPr lang="ar-JO" sz="1400" dirty="0" smtClean="0">
                <a:latin typeface="Alexandria" pitchFamily="2" charset="-78"/>
                <a:cs typeface="Alexandria" pitchFamily="2" charset="-78"/>
              </a:rPr>
              <a:t>و لو </a:t>
            </a:r>
            <a:r>
              <a:rPr lang="ar-JO" sz="1400" dirty="0">
                <a:latin typeface="Alexandria" pitchFamily="2" charset="-78"/>
                <a:cs typeface="Alexandria" pitchFamily="2" charset="-78"/>
              </a:rPr>
              <a:t>بعد صيرورة الحكم باتاً</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341503305"/>
      </p:ext>
    </p:extLst>
  </p:cSld>
  <p:clrMapOvr>
    <a:masterClrMapping/>
  </p:clrMapOvr>
  <mc:AlternateContent xmlns:mc="http://schemas.openxmlformats.org/markup-compatibility/2006" xmlns:p14="http://schemas.microsoft.com/office/powerpoint/2010/main">
    <mc:Choice Requires="p14">
      <p:transition spd="slow" p14:dur="2000" advTm="45283"/>
    </mc:Choice>
    <mc:Fallback xmlns="">
      <p:transition spd="slow" advTm="45283"/>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26646"/>
          </a:xfrm>
        </p:spPr>
        <p:txBody>
          <a:bodyPr>
            <a:normAutofit/>
          </a:bodyPr>
          <a:lstStyle/>
          <a:p>
            <a:pPr algn="ctr"/>
            <a:r>
              <a:rPr lang="ar-JO" sz="1800" dirty="0" smtClean="0">
                <a:solidFill>
                  <a:srgbClr val="00B0F0"/>
                </a:solidFill>
                <a:latin typeface="Alexandria Black" pitchFamily="2" charset="-78"/>
                <a:cs typeface="Alexandria Black" pitchFamily="2" charset="-78"/>
              </a:rPr>
              <a:t>المراجع </a:t>
            </a:r>
            <a:endParaRPr lang="en-US" sz="18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291771"/>
            <a:ext cx="10515600" cy="4885192"/>
          </a:xfrm>
        </p:spPr>
        <p:txBody>
          <a:bodyPr>
            <a:normAutofit/>
          </a:bodyPr>
          <a:lstStyle/>
          <a:p>
            <a:pPr marL="0" indent="0" algn="r">
              <a:lnSpc>
                <a:spcPct val="150000"/>
              </a:lnSpc>
              <a:buNone/>
            </a:pPr>
            <a:r>
              <a:rPr lang="ar-JO" sz="1400" dirty="0" smtClean="0">
                <a:latin typeface="Alexandria" pitchFamily="2" charset="-78"/>
                <a:cs typeface="Alexandria" pitchFamily="2" charset="-78"/>
              </a:rPr>
              <a:t>1-تقنين العملات الافتراضية في ظل التنمية المستدامة و التحول الاقتصادي،دولة الامارات العربية المتحدة أنموذجا، الحاج محمد،الحاج الدوش،كلية القانون،جامعة الامارات العربية المتحدة،العين. 2023</a:t>
            </a:r>
          </a:p>
          <a:p>
            <a:pPr marL="0" indent="0" algn="r">
              <a:lnSpc>
                <a:spcPct val="150000"/>
              </a:lnSpc>
              <a:buNone/>
            </a:pPr>
            <a:r>
              <a:rPr lang="ar-JO" sz="1400" dirty="0" smtClean="0">
                <a:latin typeface="Alexandria" pitchFamily="2" charset="-78"/>
                <a:cs typeface="Alexandria" pitchFamily="2" charset="-78"/>
              </a:rPr>
              <a:t>2-ابن تيمسة،احمد عبد الحليم،2004، مجموع الفتاوى،طبعة مجمع الملك فهد،المدينة المنورة،السعودية</a:t>
            </a:r>
          </a:p>
          <a:p>
            <a:pPr marL="0" indent="0" algn="r">
              <a:lnSpc>
                <a:spcPct val="150000"/>
              </a:lnSpc>
              <a:buNone/>
            </a:pPr>
            <a:r>
              <a:rPr lang="ar-JO" sz="1400" dirty="0">
                <a:latin typeface="Alexandria" pitchFamily="2" charset="-78"/>
                <a:cs typeface="Alexandria" pitchFamily="2" charset="-78"/>
              </a:rPr>
              <a:t>3-القري، محمد </a:t>
            </a:r>
            <a:r>
              <a:rPr lang="ar-JO" sz="1400" dirty="0" smtClean="0">
                <a:latin typeface="Alexandria" pitchFamily="2" charset="-78"/>
                <a:cs typeface="Alexandria" pitchFamily="2" charset="-78"/>
              </a:rPr>
              <a:t> ( </a:t>
            </a:r>
            <a:r>
              <a:rPr lang="ar-JO" sz="1400" dirty="0">
                <a:latin typeface="Alexandria" pitchFamily="2" charset="-78"/>
                <a:cs typeface="Alexandria" pitchFamily="2" charset="-78"/>
              </a:rPr>
              <a:t>2021) ،العملات الرقمية المشفرة، ندوة العملات الرقمية المشفرة، متاح على الرابط التالي</a:t>
            </a:r>
          </a:p>
          <a:p>
            <a:pPr marL="0" indent="0">
              <a:lnSpc>
                <a:spcPct val="150000"/>
              </a:lnSpc>
              <a:buNone/>
            </a:pPr>
            <a:r>
              <a:rPr lang="en-US" sz="1400" dirty="0">
                <a:latin typeface="Alexandria" pitchFamily="2" charset="-78"/>
                <a:cs typeface="Alexandria" pitchFamily="2" charset="-78"/>
              </a:rPr>
              <a:t> https://iefpedia.com/arab/?p=44476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4-مجلس الوزراء الاماراتي ، متاح في الموقع </a:t>
            </a:r>
            <a:r>
              <a:rPr lang="ar-JO" sz="1400" dirty="0" smtClean="0">
                <a:latin typeface="Alexandria" pitchFamily="2" charset="-78"/>
                <a:cs typeface="Alexandria" pitchFamily="2" charset="-78"/>
              </a:rPr>
              <a:t>التالي</a:t>
            </a:r>
          </a:p>
          <a:p>
            <a:pPr marL="0" indent="0">
              <a:lnSpc>
                <a:spcPct val="150000"/>
              </a:lnSpc>
              <a:buNone/>
            </a:pPr>
            <a:r>
              <a:rPr lang="en-US" sz="1400" dirty="0" smtClean="0">
                <a:latin typeface="Alexandria" pitchFamily="2" charset="-78"/>
                <a:cs typeface="Alexandria" pitchFamily="2" charset="-78"/>
                <a:hlinkClick r:id="rId2"/>
              </a:rPr>
              <a:t>https</a:t>
            </a:r>
            <a:r>
              <a:rPr lang="en-US" sz="1400" dirty="0">
                <a:latin typeface="Alexandria" pitchFamily="2" charset="-78"/>
                <a:cs typeface="Alexandria" pitchFamily="2" charset="-78"/>
                <a:hlinkClick r:id="rId2"/>
              </a:rPr>
              <a:t>://uaecabinet.ae/ar/uae </a:t>
            </a:r>
            <a:r>
              <a:rPr lang="en-US" sz="1400" dirty="0" smtClean="0">
                <a:latin typeface="Alexandria" pitchFamily="2" charset="-78"/>
                <a:cs typeface="Alexandria" pitchFamily="2" charset="-78"/>
                <a:hlinkClick r:id="rId2"/>
              </a:rPr>
              <a:t>centennial-plan-2071</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-استراتيجية حكومة ابو ظبي، متاح على الموقع التالي</a:t>
            </a:r>
          </a:p>
          <a:p>
            <a:pPr marL="0" indent="0">
              <a:lnSpc>
                <a:spcPct val="150000"/>
              </a:lnSpc>
              <a:buNone/>
            </a:pPr>
            <a:r>
              <a:rPr lang="en-US" sz="1400" dirty="0" smtClean="0">
                <a:latin typeface="Alexandria" pitchFamily="2" charset="-78"/>
                <a:cs typeface="Alexandria" pitchFamily="2" charset="-78"/>
              </a:rPr>
              <a:t>http</a:t>
            </a:r>
            <a:r>
              <a:rPr lang="ar-JO" sz="1400" dirty="0" smtClean="0">
                <a:latin typeface="Alexandria" pitchFamily="2" charset="-78"/>
                <a:cs typeface="Alexandria" pitchFamily="2" charset="-78"/>
              </a:rPr>
              <a:t>://</a:t>
            </a:r>
            <a:r>
              <a:rPr lang="en-US" sz="1400" dirty="0" err="1" smtClean="0">
                <a:latin typeface="Alexandria" pitchFamily="2" charset="-78"/>
                <a:cs typeface="Alexandria" pitchFamily="2" charset="-78"/>
              </a:rPr>
              <a:t>sAE</a:t>
            </a:r>
            <a:r>
              <a:rPr lang="en-US" sz="1400" dirty="0" smtClean="0">
                <a:latin typeface="Alexandria" pitchFamily="2" charset="-78"/>
                <a:cs typeface="Alexandria" pitchFamily="2" charset="-78"/>
              </a:rPr>
              <a:t>/about-the-</a:t>
            </a:r>
            <a:r>
              <a:rPr lang="en-US" sz="1400" dirty="0" err="1" smtClean="0">
                <a:latin typeface="Alexandria" pitchFamily="2" charset="-78"/>
                <a:cs typeface="Alexandria" pitchFamily="2" charset="-78"/>
              </a:rPr>
              <a:t>uae</a:t>
            </a:r>
            <a:r>
              <a:rPr lang="en-US" sz="1400" dirty="0" smtClean="0">
                <a:latin typeface="Alexandria" pitchFamily="2" charset="-78"/>
                <a:cs typeface="Alexandria" pitchFamily="2" charset="-78"/>
              </a:rPr>
              <a:t>/strategies-initiatives-and-awards/</a:t>
            </a:r>
            <a:r>
              <a:rPr lang="en-US" sz="1400" dirty="0" err="1" smtClean="0">
                <a:latin typeface="Alexandria" pitchFamily="2" charset="-78"/>
                <a:cs typeface="Alexandria" pitchFamily="2" charset="-78"/>
              </a:rPr>
              <a:t>strategies-plans-andvisions</a:t>
            </a:r>
            <a:r>
              <a:rPr lang="en-US" sz="1400" dirty="0" smtClean="0">
                <a:latin typeface="Alexandria" pitchFamily="2" charset="-78"/>
                <a:cs typeface="Alexandria" pitchFamily="2" charset="-78"/>
              </a:rPr>
              <a:t>/government-services-and-digital-transformation/</a:t>
            </a:r>
            <a:r>
              <a:rPr lang="en-US" sz="1400" dirty="0" err="1" smtClean="0">
                <a:latin typeface="Alexandria" pitchFamily="2" charset="-78"/>
                <a:cs typeface="Alexandria" pitchFamily="2" charset="-78"/>
              </a:rPr>
              <a:t>abu</a:t>
            </a:r>
            <a:r>
              <a:rPr lang="en-US" sz="1400" dirty="0" smtClean="0">
                <a:latin typeface="Alexandria" pitchFamily="2" charset="-78"/>
                <a:cs typeface="Alexandria" pitchFamily="2" charset="-78"/>
              </a:rPr>
              <a:t>-</a:t>
            </a:r>
            <a:r>
              <a:rPr lang="en-US" sz="1400" dirty="0" err="1" smtClean="0">
                <a:latin typeface="Alexandria" pitchFamily="2" charset="-78"/>
                <a:cs typeface="Alexandria" pitchFamily="2" charset="-78"/>
              </a:rPr>
              <a:t>dhabi</a:t>
            </a:r>
            <a:r>
              <a:rPr lang="en-US" sz="1400" dirty="0" smtClean="0">
                <a:latin typeface="Alexandria" pitchFamily="2" charset="-78"/>
                <a:cs typeface="Alexandria" pitchFamily="2" charset="-78"/>
              </a:rPr>
              <a:t>-</a:t>
            </a:r>
            <a:r>
              <a:rPr lang="en-US" sz="1400" dirty="0" err="1" smtClean="0">
                <a:latin typeface="Alexandria" pitchFamily="2" charset="-78"/>
                <a:cs typeface="Alexandria" pitchFamily="2" charset="-78"/>
              </a:rPr>
              <a:t>egovernment</a:t>
            </a:r>
            <a:r>
              <a:rPr lang="en-US" sz="1400" dirty="0" smtClean="0">
                <a:latin typeface="Alexandria" pitchFamily="2" charset="-78"/>
                <a:cs typeface="Alexandria" pitchFamily="2" charset="-78"/>
              </a:rPr>
              <a:t>-strategy</a:t>
            </a:r>
            <a:r>
              <a:rPr lang="ar-JO" sz="1400" dirty="0" smtClean="0">
                <a:latin typeface="Alexandria" pitchFamily="2" charset="-78"/>
                <a:cs typeface="Alexandria" pitchFamily="2" charset="-78"/>
              </a:rPr>
              <a:t> </a:t>
            </a:r>
            <a:endParaRPr lang="en-US" sz="1400" dirty="0" smtClean="0">
              <a:latin typeface="Alexandria" pitchFamily="2" charset="-78"/>
              <a:cs typeface="Alexandria" pitchFamily="2" charset="-78"/>
            </a:endParaRPr>
          </a:p>
          <a:p>
            <a:pPr marL="0" indent="0">
              <a:lnSpc>
                <a:spcPct val="150000"/>
              </a:lnSpc>
              <a:buNone/>
            </a:pPr>
            <a:r>
              <a:rPr lang="en-US" sz="1400" dirty="0" smtClean="0">
                <a:latin typeface="Alexandria" pitchFamily="2" charset="-78"/>
                <a:cs typeface="Alexandria" pitchFamily="2" charset="-78"/>
              </a:rPr>
              <a:t>https</a:t>
            </a:r>
            <a:r>
              <a:rPr lang="en-US" sz="1400" dirty="0">
                <a:latin typeface="Alexandria" pitchFamily="2" charset="-78"/>
                <a:cs typeface="Alexandria" pitchFamily="2" charset="-78"/>
              </a:rPr>
              <a:t>://www.amf.org.ae/ar/publications/mwjz-alsyasat/alshmwl-almaly-alrqm</a:t>
            </a:r>
          </a:p>
          <a:p>
            <a:pPr marL="0" indent="0">
              <a:lnSpc>
                <a:spcPct val="150000"/>
              </a:lnSpc>
              <a:buNone/>
            </a:pPr>
            <a:endParaRPr lang="en-US" sz="1400" dirty="0">
              <a:latin typeface="Alexandria" pitchFamily="2" charset="-78"/>
              <a:cs typeface="Alexandria" pitchFamily="2" charset="-78"/>
            </a:endParaRPr>
          </a:p>
          <a:p>
            <a:pPr marL="0" indent="0">
              <a:lnSpc>
                <a:spcPct val="150000"/>
              </a:lnSpc>
              <a:buNone/>
            </a:pPr>
            <a:endParaRPr lang="en-US" sz="1400" dirty="0">
              <a:latin typeface="Alexandria" pitchFamily="2" charset="-78"/>
              <a:cs typeface="Alexandria" pitchFamily="2" charset="-78"/>
            </a:endParaRPr>
          </a:p>
          <a:p>
            <a:pPr marL="0" indent="0">
              <a:lnSpc>
                <a:spcPct val="150000"/>
              </a:lnSpc>
              <a:buNone/>
            </a:pP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396878377"/>
      </p:ext>
    </p:extLst>
  </p:cSld>
  <p:clrMapOvr>
    <a:masterClrMapping/>
  </p:clrMapOvr>
  <mc:AlternateContent xmlns:mc="http://schemas.openxmlformats.org/markup-compatibility/2006" xmlns:p14="http://schemas.microsoft.com/office/powerpoint/2010/main">
    <mc:Choice Requires="p14">
      <p:transition spd="slow" p14:dur="2000" advTm="18130"/>
    </mc:Choice>
    <mc:Fallback xmlns="">
      <p:transition spd="slow" advTm="1813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1800" dirty="0">
                <a:solidFill>
                  <a:srgbClr val="00B0F0"/>
                </a:solidFill>
                <a:latin typeface="Alexandria Black" pitchFamily="2" charset="-78"/>
                <a:cs typeface="Alexandria Black" pitchFamily="2" charset="-78"/>
              </a:rPr>
              <a:t>المراجع</a:t>
            </a:r>
            <a:endParaRPr lang="en-US" dirty="0"/>
          </a:p>
        </p:txBody>
      </p:sp>
      <p:sp>
        <p:nvSpPr>
          <p:cNvPr id="3" name="Content Placeholder 2"/>
          <p:cNvSpPr>
            <a:spLocks noGrp="1"/>
          </p:cNvSpPr>
          <p:nvPr>
            <p:ph idx="1"/>
          </p:nvPr>
        </p:nvSpPr>
        <p:spPr/>
        <p:txBody>
          <a:bodyPr>
            <a:normAutofit lnSpcReduction="10000"/>
          </a:bodyPr>
          <a:lstStyle/>
          <a:p>
            <a:pPr marL="0" indent="0" algn="r">
              <a:lnSpc>
                <a:spcPct val="150000"/>
              </a:lnSpc>
              <a:buNone/>
            </a:pPr>
            <a:r>
              <a:rPr lang="ar-JO" sz="1400" dirty="0" smtClean="0">
                <a:latin typeface="Alexandria" pitchFamily="2" charset="-78"/>
                <a:cs typeface="Alexandria" pitchFamily="2" charset="-78"/>
              </a:rPr>
              <a:t>فيما يتعلق بدولة مصر</a:t>
            </a:r>
          </a:p>
          <a:p>
            <a:pPr marL="0" indent="0" algn="r">
              <a:lnSpc>
                <a:spcPct val="150000"/>
              </a:lnSpc>
              <a:buNone/>
            </a:pPr>
            <a:r>
              <a:rPr lang="ar-JO" sz="1400" dirty="0">
                <a:latin typeface="Alexandria" pitchFamily="2" charset="-78"/>
                <a:cs typeface="Alexandria" pitchFamily="2" charset="-78"/>
              </a:rPr>
              <a:t>قانون مجلس الدولة الصادر بالقانون رقم 47 لسنة 1972؛ </a:t>
            </a:r>
          </a:p>
          <a:p>
            <a:pPr marL="0" indent="0" algn="r">
              <a:lnSpc>
                <a:spcPct val="150000"/>
              </a:lnSpc>
              <a:buNone/>
            </a:pPr>
            <a:r>
              <a:rPr lang="ar-JO" sz="1400" dirty="0">
                <a:latin typeface="Alexandria" pitchFamily="2" charset="-78"/>
                <a:cs typeface="Alexandria" pitchFamily="2" charset="-78"/>
              </a:rPr>
              <a:t>قانون صناديق التأمين الخاصة الصادر بالقانون رقم 54 لسنة 1975؛ </a:t>
            </a:r>
          </a:p>
          <a:p>
            <a:pPr marL="0" indent="0" algn="r">
              <a:lnSpc>
                <a:spcPct val="150000"/>
              </a:lnSpc>
              <a:buNone/>
            </a:pPr>
            <a:r>
              <a:rPr lang="ar-JO" sz="1400" dirty="0">
                <a:latin typeface="Alexandria" pitchFamily="2" charset="-78"/>
                <a:cs typeface="Alexandria" pitchFamily="2" charset="-78"/>
              </a:rPr>
              <a:t>قانون الإشارف والرقابة على التأمين في مصر الصادر بالقانون رقم 10 لسنة 1981؛ </a:t>
            </a:r>
          </a:p>
          <a:p>
            <a:pPr marL="0" indent="0" algn="r">
              <a:lnSpc>
                <a:spcPct val="150000"/>
              </a:lnSpc>
              <a:buNone/>
            </a:pPr>
            <a:r>
              <a:rPr lang="ar-JO" sz="1400" dirty="0">
                <a:latin typeface="Alexandria" pitchFamily="2" charset="-78"/>
                <a:cs typeface="Alexandria" pitchFamily="2" charset="-78"/>
              </a:rPr>
              <a:t>قانون شركات المساهمة وشركات التوصية بالأسهم والشركات ذات المسئولية المحدودة وشركات الشخص الواحد الصادر بالقانون رقم 159 لسنة 1981؛ </a:t>
            </a:r>
          </a:p>
          <a:p>
            <a:pPr marL="0" indent="0" algn="r">
              <a:lnSpc>
                <a:spcPct val="150000"/>
              </a:lnSpc>
              <a:buNone/>
            </a:pPr>
            <a:r>
              <a:rPr lang="ar-JO" sz="1400" dirty="0">
                <a:latin typeface="Alexandria" pitchFamily="2" charset="-78"/>
                <a:cs typeface="Alexandria" pitchFamily="2" charset="-78"/>
              </a:rPr>
              <a:t>قانون سوق أرس المال الصادر بالقانون رقم 95 لسنة 1992؛ وعلى قانون الإيداع والقيد المركزي للأوارق والأدوات المالية الصادر بالقانون رقم 93 لسنة 2000؛ وعلى قانو ن التمويل العقار ي الصادر بالقانون رقم 148 لسنة 2001؛ وعلى قانون مكافحة غسل الأموال الصادر بالقانون رقم80 لسنة 2002؛ وعلى قانون تنظيم الاتصالات الصادر بالقانون رقم 10 لسنة 2003؛ </a:t>
            </a:r>
          </a:p>
          <a:p>
            <a:pPr marL="0" indent="0" algn="r">
              <a:lnSpc>
                <a:spcPct val="150000"/>
              </a:lnSpc>
              <a:buNone/>
            </a:pPr>
            <a:r>
              <a:rPr lang="ar-JO" sz="1400" dirty="0">
                <a:latin typeface="Alexandria" pitchFamily="2" charset="-78"/>
                <a:cs typeface="Alexandria" pitchFamily="2" charset="-78"/>
              </a:rPr>
              <a:t>القانون رقم 15 لسنة 2004 بتنظيم التوقيع الالكتروني وبإنشاء هيئة تنمية صناعة تكنولوجيا المعلومات؛ وعلى قانون إنشاء المحاكم الاقتصادية الصادر بالقانون رقم 120 لسنة 2008؛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405171508"/>
      </p:ext>
    </p:extLst>
  </p:cSld>
  <p:clrMapOvr>
    <a:masterClrMapping/>
  </p:clrMapOvr>
  <mc:AlternateContent xmlns:mc="http://schemas.openxmlformats.org/markup-compatibility/2006" xmlns:p14="http://schemas.microsoft.com/office/powerpoint/2010/main">
    <mc:Choice Requires="p14">
      <p:transition spd="slow" p14:dur="2000" advTm="16006"/>
    </mc:Choice>
    <mc:Fallback xmlns="">
      <p:transition spd="slow" advTm="16006"/>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1800" dirty="0">
                <a:solidFill>
                  <a:srgbClr val="00B0F0"/>
                </a:solidFill>
                <a:latin typeface="Alexandria Black" pitchFamily="2" charset="-78"/>
                <a:cs typeface="Alexandria Black" pitchFamily="2" charset="-78"/>
              </a:rPr>
              <a:t>المراجع</a:t>
            </a:r>
            <a:endParaRPr lang="en-US" dirty="0"/>
          </a:p>
        </p:txBody>
      </p:sp>
      <p:sp>
        <p:nvSpPr>
          <p:cNvPr id="3" name="Content Placeholder 2"/>
          <p:cNvSpPr>
            <a:spLocks noGrp="1"/>
          </p:cNvSpPr>
          <p:nvPr>
            <p:ph idx="1"/>
          </p:nvPr>
        </p:nvSpPr>
        <p:spPr/>
        <p:txBody>
          <a:bodyPr>
            <a:normAutofit/>
          </a:bodyPr>
          <a:lstStyle/>
          <a:p>
            <a:pPr marL="0" indent="0" algn="r">
              <a:lnSpc>
                <a:spcPct val="200000"/>
              </a:lnSpc>
              <a:buNone/>
            </a:pPr>
            <a:r>
              <a:rPr lang="ar-JO" sz="1400" dirty="0">
                <a:latin typeface="Alexandria" pitchFamily="2" charset="-78"/>
                <a:cs typeface="Alexandria" pitchFamily="2" charset="-78"/>
              </a:rPr>
              <a:t>القانون رقم 10 لسنة 2009 بتنظيم الرقابة على الأسواق والأدوات المالية غير المصرفية؛ </a:t>
            </a:r>
          </a:p>
          <a:p>
            <a:pPr marL="0" indent="0" algn="r">
              <a:lnSpc>
                <a:spcPct val="200000"/>
              </a:lnSpc>
              <a:buNone/>
            </a:pPr>
            <a:r>
              <a:rPr lang="ar-JO" sz="1400" dirty="0">
                <a:latin typeface="Alexandria" pitchFamily="2" charset="-78"/>
                <a:cs typeface="Alexandria" pitchFamily="2" charset="-78"/>
              </a:rPr>
              <a:t>القانون رقم 141 لسنة 2014 بتنظيم مازولة نشاط تمويل المشروعات المتوسطة والصغيرة ومتناهية الصغر؛ </a:t>
            </a:r>
          </a:p>
          <a:p>
            <a:pPr marL="0" indent="0" algn="r">
              <a:lnSpc>
                <a:spcPct val="200000"/>
              </a:lnSpc>
              <a:buNone/>
            </a:pPr>
            <a:r>
              <a:rPr lang="ar-JO" sz="1400" dirty="0">
                <a:latin typeface="Alexandria" pitchFamily="2" charset="-78"/>
                <a:cs typeface="Alexandria" pitchFamily="2" charset="-78"/>
              </a:rPr>
              <a:t>القانون رقم 175 لسنة 2018 في شأن مكافحة جارئم تقنية المعلومات؛ </a:t>
            </a:r>
          </a:p>
          <a:p>
            <a:pPr marL="0" indent="0" algn="r">
              <a:lnSpc>
                <a:spcPct val="200000"/>
              </a:lnSpc>
              <a:buNone/>
            </a:pPr>
            <a:r>
              <a:rPr lang="ar-JO" sz="1400" dirty="0" smtClean="0">
                <a:latin typeface="Alexandria" pitchFamily="2" charset="-78"/>
                <a:cs typeface="Alexandria" pitchFamily="2" charset="-78"/>
              </a:rPr>
              <a:t>قانون </a:t>
            </a:r>
            <a:r>
              <a:rPr lang="ar-JO" sz="1400" dirty="0">
                <a:latin typeface="Alexandria" pitchFamily="2" charset="-78"/>
                <a:cs typeface="Alexandria" pitchFamily="2" charset="-78"/>
              </a:rPr>
              <a:t>تنظيم نشاطي التأجير التمويلي والتخصيم الصادر بالقانون رقم 176 لسنة 2018؛ تنظيم استخدام وسائل الدفع غير النقدي الصادر بالقانون رقم 18 لسنة 2019؛ وعلى قانون تنظيم ممارسة العمل الأهلي الصادر بالقانون رقم 149 لسنة 2019؛ وعلى قانون تنظيم نشاط التمويل الاستهلاكي الصادر بالقانون رقم 18 لسنة 2020؛ وعلى قانون حماية البيانات الشخصية الصادر بالقانون رقم 151 لسنة 2020؛ </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قانون البنك المركزي والجهاز المصرفي الصادر بالقانون رقم 194 لسنة 2020</a:t>
            </a:r>
          </a:p>
        </p:txBody>
      </p:sp>
    </p:spTree>
    <p:extLst>
      <p:ext uri="{BB962C8B-B14F-4D97-AF65-F5344CB8AC3E}">
        <p14:creationId xmlns:p14="http://schemas.microsoft.com/office/powerpoint/2010/main" val="2762773728"/>
      </p:ext>
    </p:extLst>
  </p:cSld>
  <p:clrMapOvr>
    <a:masterClrMapping/>
  </p:clrMapOvr>
  <mc:AlternateContent xmlns:mc="http://schemas.openxmlformats.org/markup-compatibility/2006" xmlns:p14="http://schemas.microsoft.com/office/powerpoint/2010/main">
    <mc:Choice Requires="p14">
      <p:transition spd="slow" p14:dur="2000" advTm="7594"/>
    </mc:Choice>
    <mc:Fallback xmlns="">
      <p:transition spd="slow" advTm="7594"/>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707886"/>
          </a:xfrm>
          <a:prstGeom prst="rect">
            <a:avLst/>
          </a:prstGeom>
          <a:noFill/>
        </p:spPr>
        <p:txBody>
          <a:bodyPr wrap="square" rtlCol="0">
            <a:spAutoFit/>
          </a:bodyPr>
          <a:lstStyle/>
          <a:p>
            <a:r>
              <a:rPr lang="en-US" sz="4000" b="1" dirty="0">
                <a:solidFill>
                  <a:schemeClr val="bg1"/>
                </a:solidFill>
                <a:latin typeface="Alexandria ExtraBold" pitchFamily="2" charset="-78"/>
                <a:cs typeface="Alexandria ExtraBold"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1033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9410" y="68727"/>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304"/>
    </mc:Choice>
    <mc:Fallback xmlns="">
      <p:transition spd="slow" advTm="18304"/>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E8AB182-56D1-4FE9-8C37-026C5AAE59C9}"/>
</file>

<file path=customXml/itemProps2.xml><?xml version="1.0" encoding="utf-8"?>
<ds:datastoreItem xmlns:ds="http://schemas.openxmlformats.org/officeDocument/2006/customXml" ds:itemID="{AB0B8690-AF50-429A-8F6A-7A39058E1FB6}"/>
</file>

<file path=customXml/itemProps3.xml><?xml version="1.0" encoding="utf-8"?>
<ds:datastoreItem xmlns:ds="http://schemas.openxmlformats.org/officeDocument/2006/customXml" ds:itemID="{012F59B4-2895-448E-A4C6-5B98078F9FFD}"/>
</file>

<file path=docProps/app.xml><?xml version="1.0" encoding="utf-8"?>
<Properties xmlns="http://schemas.openxmlformats.org/officeDocument/2006/extended-properties" xmlns:vt="http://schemas.openxmlformats.org/officeDocument/2006/docPropsVTypes">
  <TotalTime>10323</TotalTime>
  <Words>8509</Words>
  <Application>Microsoft Office PowerPoint</Application>
  <PresentationFormat>Widescreen</PresentationFormat>
  <Paragraphs>329</Paragraphs>
  <Slides>52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52</vt:i4>
      </vt:variant>
    </vt:vector>
  </HeadingPairs>
  <TitlesOfParts>
    <vt:vector size="59" baseType="lpstr">
      <vt:lpstr>Alexandria</vt:lpstr>
      <vt:lpstr>Alexandria Black</vt:lpstr>
      <vt:lpstr>Alexandria ExtraBold</vt:lpstr>
      <vt:lpstr>Arial</vt:lpstr>
      <vt:lpstr>Calibri</vt:lpstr>
      <vt:lpstr>Calibri Light</vt:lpstr>
      <vt:lpstr>Office Theme</vt:lpstr>
      <vt:lpstr>PowerPoint Presentation</vt:lpstr>
      <vt:lpstr>PowerPoint Presentation</vt:lpstr>
      <vt:lpstr>قانون تنظيم التكنولوجيا المالية في الانشطة غير المصرفية دراسة حالة</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PowerPoint Presentation</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الامارات العربية المتحدة )</vt:lpstr>
      <vt:lpstr>1-قانون تنظيم التكنولوجيا المالية في الانشطة غير المصرفية ( مصر )</vt:lpstr>
      <vt:lpstr>1-قانون تنظيم التكنولوجيا المالية في الانشطة غير المصرفية ( مصر )</vt:lpstr>
      <vt:lpstr>1-قانون تنظيم التكنولوجيا المالية في الانشطة غير المصرفية ( مصر )</vt:lpstr>
      <vt:lpstr>1-قانون تنظيم التكنولوجيا المالية في الانشطة غير المصرفية ( مصر )</vt:lpstr>
      <vt:lpstr>1-قانون تنظيم التكنولوجيا المالية في الانشطة غير المصرفية ( مصر )</vt:lpstr>
      <vt:lpstr>1-قانون تنظيم التكنولوجيا المالية في الانشطة غير المصرفية ( مصر )</vt:lpstr>
      <vt:lpstr>1-قانون تنظيم التكنولوجيا المالية في الانشطة غير المصرفية ( مصر )</vt:lpstr>
      <vt:lpstr>1-قانون تنظيم التكنولوجيا المالية في الانشطة غير المصرفية ( مصر )</vt:lpstr>
      <vt:lpstr>1-قانون تنظيم التكنولوجيا المالية في الانشطة غير المصرفية ( مصر )</vt:lpstr>
      <vt:lpstr>1-قانون تنظيم التكنولوجيا المالية في الانشطة غير المصرفية ( مصر )</vt:lpstr>
      <vt:lpstr>1-قانون تنظيم التكنولوجيا المالية في الانشطة غير المصرفية ( مصر )</vt:lpstr>
      <vt:lpstr>1-قانون تنظيم التكنولوجيا المالية في الانشطة غير المصرفية ( مصر )</vt:lpstr>
      <vt:lpstr>1-قانون تنظيم التكنولوجيا المالية في الانشطة غير المصرفية ( مصر )</vt:lpstr>
      <vt:lpstr>1-قانون تنظيم التكنولوجيا المالية في الانشطة غير المصرفية ( مصر )</vt:lpstr>
      <vt:lpstr>PowerPoint Presentation</vt:lpstr>
      <vt:lpstr>PowerPoint Presentation</vt:lpstr>
      <vt:lpstr>1-قانون تنظيم التكنولوجيا المالية في الانشطة غير المصرفية ( مصر )</vt:lpstr>
      <vt:lpstr>1-قانون تنظيم التكنولوجيا المالية في الانشطة غير المصرفية ( مصر )</vt:lpstr>
      <vt:lpstr>1-قانون تنظيم التكنولوجيا المالية في الانشطة غير المصرفية ( مصر )</vt:lpstr>
      <vt:lpstr>1-قانون تنظيم التكنولوجيا المالية في الانشطة غير المصرفية ( مصر )</vt:lpstr>
      <vt:lpstr>1-قانون تنظيم التكنولوجيا المالية في الانشطة غير المصرفية ( مصر )</vt:lpstr>
      <vt:lpstr>المراجع </vt:lpstr>
      <vt:lpstr>المراجع</vt:lpstr>
      <vt:lpstr>المراجع</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Dr.Odeh</cp:lastModifiedBy>
  <cp:revision>709</cp:revision>
  <dcterms:created xsi:type="dcterms:W3CDTF">2023-04-29T09:08:00Z</dcterms:created>
  <dcterms:modified xsi:type="dcterms:W3CDTF">2024-03-13T07:16:12Z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