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1"/>
  </p:notesMasterIdLst>
  <p:sldIdLst>
    <p:sldId id="480" r:id="rId5"/>
    <p:sldId id="303" r:id="rId6"/>
    <p:sldId id="516" r:id="rId7"/>
    <p:sldId id="518" r:id="rId8"/>
    <p:sldId id="520" r:id="rId9"/>
    <p:sldId id="521" r:id="rId10"/>
    <p:sldId id="564" r:id="rId11"/>
    <p:sldId id="565" r:id="rId12"/>
    <p:sldId id="566" r:id="rId13"/>
    <p:sldId id="567" r:id="rId14"/>
    <p:sldId id="568" r:id="rId15"/>
    <p:sldId id="569" r:id="rId16"/>
    <p:sldId id="570" r:id="rId17"/>
    <p:sldId id="571" r:id="rId18"/>
    <p:sldId id="522" r:id="rId19"/>
    <p:sldId id="526" r:id="rId20"/>
    <p:sldId id="560" r:id="rId21"/>
    <p:sldId id="528" r:id="rId22"/>
    <p:sldId id="561" r:id="rId23"/>
    <p:sldId id="529" r:id="rId24"/>
    <p:sldId id="530" r:id="rId25"/>
    <p:sldId id="533" r:id="rId26"/>
    <p:sldId id="534" r:id="rId27"/>
    <p:sldId id="537" r:id="rId28"/>
    <p:sldId id="538" r:id="rId29"/>
    <p:sldId id="539" r:id="rId30"/>
    <p:sldId id="540" r:id="rId31"/>
    <p:sldId id="541" r:id="rId32"/>
    <p:sldId id="542" r:id="rId33"/>
    <p:sldId id="572" r:id="rId34"/>
    <p:sldId id="550" r:id="rId35"/>
    <p:sldId id="551" r:id="rId36"/>
    <p:sldId id="552" r:id="rId37"/>
    <p:sldId id="553" r:id="rId38"/>
    <p:sldId id="554" r:id="rId39"/>
    <p:sldId id="556" r:id="rId40"/>
    <p:sldId id="557" r:id="rId41"/>
    <p:sldId id="558" r:id="rId42"/>
    <p:sldId id="559" r:id="rId43"/>
    <p:sldId id="573" r:id="rId44"/>
    <p:sldId id="574" r:id="rId45"/>
    <p:sldId id="575" r:id="rId46"/>
    <p:sldId id="576" r:id="rId47"/>
    <p:sldId id="577" r:id="rId48"/>
    <p:sldId id="563" r:id="rId49"/>
    <p:sldId id="349" r:id="rId50"/>
  </p:sldIdLst>
  <p:sldSz cx="12192000" cy="6858000"/>
  <p:notesSz cx="6858000" cy="9144000"/>
  <p:embeddedFontLst>
    <p:embeddedFont>
      <p:font typeface="Calibri" panose="020F0502020204030204" pitchFamily="34" charset="0"/>
      <p:regular r:id="rId52"/>
      <p:bold r:id="rId53"/>
      <p:italic r:id="rId54"/>
      <p:boldItalic r:id="rId55"/>
    </p:embeddedFont>
    <p:embeddedFont>
      <p:font typeface="Alexandria Black" pitchFamily="2" charset="-78"/>
      <p:bold r:id="rId56"/>
    </p:embeddedFont>
    <p:embeddedFont>
      <p:font typeface="Alexandria" pitchFamily="2" charset="-78"/>
      <p:regular r:id="rId57"/>
      <p:bold r:id="rId58"/>
    </p:embeddedFont>
    <p:embeddedFont>
      <p:font typeface="Calibri Light" panose="020F0302020204030204" pitchFamily="34" charset="0"/>
      <p:regular r:id="rId59"/>
      <p:italic r:id="rId60"/>
    </p:embeddedFont>
    <p:embeddedFont>
      <p:font typeface="Alexandria Medium" pitchFamily="2" charset="-78"/>
      <p:regular r:id="rId61"/>
    </p:embeddedFont>
    <p:embeddedFont>
      <p:font typeface="Alexandria ExtraBold" pitchFamily="2" charset="-78"/>
      <p:bold r:id="rId62"/>
    </p:embeddedFont>
    <p:embeddedFont>
      <p:font typeface="Simplified Arabic" panose="02020603050405020304" pitchFamily="18" charset="-78"/>
      <p:regular r:id="rId63"/>
      <p:bold r:id="rId6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20"/>
            <p14:sldId id="521"/>
            <p14:sldId id="564"/>
            <p14:sldId id="565"/>
            <p14:sldId id="566"/>
            <p14:sldId id="567"/>
            <p14:sldId id="568"/>
            <p14:sldId id="569"/>
            <p14:sldId id="570"/>
            <p14:sldId id="571"/>
            <p14:sldId id="522"/>
            <p14:sldId id="526"/>
            <p14:sldId id="560"/>
            <p14:sldId id="528"/>
            <p14:sldId id="561"/>
            <p14:sldId id="529"/>
            <p14:sldId id="530"/>
            <p14:sldId id="533"/>
            <p14:sldId id="534"/>
            <p14:sldId id="537"/>
            <p14:sldId id="538"/>
            <p14:sldId id="539"/>
            <p14:sldId id="540"/>
            <p14:sldId id="541"/>
            <p14:sldId id="542"/>
            <p14:sldId id="572"/>
            <p14:sldId id="550"/>
            <p14:sldId id="551"/>
            <p14:sldId id="552"/>
            <p14:sldId id="553"/>
            <p14:sldId id="554"/>
            <p14:sldId id="556"/>
            <p14:sldId id="557"/>
            <p14:sldId id="558"/>
            <p14:sldId id="559"/>
            <p14:sldId id="573"/>
            <p14:sldId id="574"/>
            <p14:sldId id="575"/>
            <p14:sldId id="576"/>
            <p14:sldId id="577"/>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56" autoAdjust="0"/>
    <p:restoredTop sz="93738" autoAdjust="0"/>
  </p:normalViewPr>
  <p:slideViewPr>
    <p:cSldViewPr snapToGrid="0">
      <p:cViewPr varScale="1">
        <p:scale>
          <a:sx n="120" d="100"/>
          <a:sy n="120" d="100"/>
        </p:scale>
        <p:origin x="75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4.fntdata"/><Relationship Id="rId63" Type="http://schemas.openxmlformats.org/officeDocument/2006/relationships/font" Target="fonts/font12.fntdata"/><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font" Target="fonts/font10.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5.fntdata"/><Relationship Id="rId64" Type="http://schemas.openxmlformats.org/officeDocument/2006/relationships/font" Target="fonts/font13.fntdata"/><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8.fntdata"/><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6.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5845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82951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97211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https://www.ecb.europa.eu/euro/html/digitaleuro.en.html" TargetMode="External"/><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4.xml"/><Relationship Id="rId5" Type="http://schemas.openxmlformats.org/officeDocument/2006/relationships/image" Target="../media/image4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الرابعة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cstate="print">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5" cstate="print">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46929"/>
    </mc:Choice>
    <mc:Fallback xmlns="">
      <p:transition spd="slow" advTm="4692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18566"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الرابعة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الخامس              </a:t>
            </a:r>
            <a:endParaRPr lang="en-US" sz="2000" dirty="0">
              <a:solidFill>
                <a:srgbClr val="00B0F0"/>
              </a:solidFill>
              <a:latin typeface="Alexandria Black" pitchFamily="2" charset="-78"/>
              <a:cs typeface="Alexandria Black"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736"/>
    </mc:Choice>
    <mc:Fallback xmlns="">
      <p:transition spd="slow" advTm="3673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b="1" dirty="0" smtClean="0">
                <a:solidFill>
                  <a:srgbClr val="00B0F0"/>
                </a:solidFill>
                <a:latin typeface="Alexandria Black" pitchFamily="2" charset="-78"/>
                <a:cs typeface="Alexandria Black" pitchFamily="2" charset="-78"/>
              </a:rPr>
              <a:t>التنظيم القانوني على التكنولوجيا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260764"/>
            <a:ext cx="10515600" cy="5597236"/>
          </a:xfrm>
        </p:spPr>
        <p:txBody>
          <a:bodyPr>
            <a:normAutofit/>
          </a:bodyPr>
          <a:lstStyle/>
          <a:p>
            <a:pPr marL="0" indent="0" algn="r">
              <a:lnSpc>
                <a:spcPct val="160000"/>
              </a:lnSpc>
              <a:buNone/>
            </a:pPr>
            <a:r>
              <a:rPr lang="ar-JO" sz="2000" b="1" dirty="0" smtClean="0">
                <a:solidFill>
                  <a:schemeClr val="accent4"/>
                </a:solidFill>
                <a:latin typeface="Alexandria Black" pitchFamily="2" charset="-78"/>
                <a:cs typeface="Alexandria Black" pitchFamily="2" charset="-78"/>
              </a:rPr>
              <a:t>المحاور الرئيسية للمحاضرة</a:t>
            </a:r>
            <a:endParaRPr lang="ar-JO" sz="2000" dirty="0" smtClean="0">
              <a:latin typeface="Alexandria" pitchFamily="2" charset="-78"/>
              <a:cs typeface="Alexandria" pitchFamily="2" charset="-78"/>
            </a:endParaRPr>
          </a:p>
          <a:p>
            <a:pPr marL="0" indent="0" algn="r">
              <a:lnSpc>
                <a:spcPct val="160000"/>
              </a:lnSpc>
              <a:buNone/>
            </a:pPr>
            <a:r>
              <a:rPr lang="ar-JO" sz="2000" dirty="0" smtClean="0">
                <a:latin typeface="Alexandria Black" pitchFamily="2" charset="-78"/>
                <a:cs typeface="Alexandria Black" pitchFamily="2" charset="-78"/>
              </a:rPr>
              <a:t>أولا"         :  مساهمة التنظيم القانوني على التكنولوجيا المالية</a:t>
            </a:r>
          </a:p>
          <a:p>
            <a:pPr marL="0" indent="0" algn="r">
              <a:lnSpc>
                <a:spcPct val="160000"/>
              </a:lnSpc>
              <a:buNone/>
            </a:pPr>
            <a:r>
              <a:rPr lang="ar-JO" sz="2000" dirty="0" smtClean="0">
                <a:latin typeface="Alexandria Black" pitchFamily="2" charset="-78"/>
                <a:cs typeface="Alexandria Black" pitchFamily="2" charset="-78"/>
              </a:rPr>
              <a:t>ثانيا"        :  مراحل التنظيم القانوني</a:t>
            </a:r>
          </a:p>
          <a:p>
            <a:pPr marL="0" indent="0" algn="r">
              <a:lnSpc>
                <a:spcPct val="160000"/>
              </a:lnSpc>
              <a:buNone/>
            </a:pPr>
            <a:r>
              <a:rPr lang="ar-JO" sz="2000" dirty="0" smtClean="0">
                <a:latin typeface="Alexandria Black" pitchFamily="2" charset="-78"/>
                <a:cs typeface="Alexandria Black" pitchFamily="2" charset="-78"/>
              </a:rPr>
              <a:t>ثالثا"        :  التوازن بين النظم الرقابية و انشطة الابتكار</a:t>
            </a:r>
          </a:p>
          <a:p>
            <a:pPr marL="0" indent="0" algn="r">
              <a:lnSpc>
                <a:spcPct val="160000"/>
              </a:lnSpc>
              <a:buNone/>
            </a:pPr>
            <a:r>
              <a:rPr lang="ar-JO" sz="2000" dirty="0" smtClean="0">
                <a:latin typeface="Alexandria Black" pitchFamily="2" charset="-78"/>
                <a:cs typeface="Alexandria Black" pitchFamily="2" charset="-78"/>
              </a:rPr>
              <a:t>رابعا"       :  المنصات الرقمية</a:t>
            </a:r>
          </a:p>
          <a:p>
            <a:pPr marL="0" indent="0" algn="r">
              <a:lnSpc>
                <a:spcPct val="160000"/>
              </a:lnSpc>
              <a:buNone/>
            </a:pPr>
            <a:r>
              <a:rPr lang="ar-JO" sz="2000" dirty="0" smtClean="0">
                <a:latin typeface="Alexandria Black" pitchFamily="2" charset="-78"/>
                <a:cs typeface="Alexandria Black" pitchFamily="2" charset="-78"/>
              </a:rPr>
              <a:t>خامسا"  :  مستقبل التنظيم القانوني</a:t>
            </a:r>
          </a:p>
          <a:p>
            <a:pPr marL="0" indent="0" algn="r">
              <a:lnSpc>
                <a:spcPct val="160000"/>
              </a:lnSpc>
              <a:buNone/>
            </a:pPr>
            <a:r>
              <a:rPr lang="ar-JO" sz="2000" dirty="0" smtClean="0">
                <a:latin typeface="Alexandria Black" pitchFamily="2" charset="-78"/>
                <a:cs typeface="Alexandria Black" pitchFamily="2" charset="-78"/>
              </a:rPr>
              <a:t>سادسا" : السياسات المالية الحكومية تجاه العملات الرقمية</a:t>
            </a:r>
          </a:p>
          <a:p>
            <a:pPr marL="0" indent="0" algn="r">
              <a:lnSpc>
                <a:spcPct val="160000"/>
              </a:lnSpc>
              <a:buNone/>
            </a:pPr>
            <a:r>
              <a:rPr lang="ar-JO" sz="2000" dirty="0" smtClean="0">
                <a:latin typeface="Alexandria Black" pitchFamily="2" charset="-78"/>
                <a:cs typeface="Alexandria Black" pitchFamily="2" charset="-78"/>
              </a:rPr>
              <a:t>                        و ادوات التكنولوجيا المالية</a:t>
            </a:r>
            <a:endParaRPr lang="ar-JO" sz="2000" dirty="0">
              <a:latin typeface="Alexandria Black" pitchFamily="2" charset="-78"/>
              <a:cs typeface="Alexandria Black" pitchFamily="2" charset="-78"/>
            </a:endParaRPr>
          </a:p>
          <a:p>
            <a:pPr marL="0" indent="0" algn="r">
              <a:lnSpc>
                <a:spcPct val="160000"/>
              </a:lnSpc>
              <a:buNone/>
            </a:pPr>
            <a:r>
              <a:rPr lang="ar-JO" sz="2000" dirty="0" smtClean="0">
                <a:latin typeface="Alexandria Black" pitchFamily="2" charset="-78"/>
                <a:cs typeface="Alexandria Black" pitchFamily="2" charset="-78"/>
              </a:rPr>
              <a:t>سابعا"   : المراجع</a:t>
            </a:r>
            <a:endParaRPr lang="en-US" sz="2000" dirty="0" smtClean="0">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mc:AlternateContent xmlns:mc="http://schemas.openxmlformats.org/markup-compatibility/2006" xmlns:p14="http://schemas.microsoft.com/office/powerpoint/2010/main">
    <mc:Choice Requires="p14">
      <p:transition spd="slow" p14:dur="2000" advTm="109089"/>
    </mc:Choice>
    <mc:Fallback xmlns="">
      <p:transition spd="slow" advTm="10908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1800" dirty="0">
                <a:solidFill>
                  <a:srgbClr val="00B0F0"/>
                </a:solidFill>
                <a:latin typeface="Alexandria" pitchFamily="2" charset="-78"/>
                <a:ea typeface="+mn-ea"/>
                <a:cs typeface="Alexandria" pitchFamily="2" charset="-78"/>
              </a:rPr>
              <a:t> </a:t>
            </a:r>
            <a:r>
              <a:rPr lang="ar-JO" sz="1800" dirty="0">
                <a:solidFill>
                  <a:srgbClr val="00B0F0"/>
                </a:solidFill>
                <a:latin typeface="Alexandria Black" pitchFamily="2" charset="-78"/>
                <a:ea typeface="+mn-ea"/>
                <a:cs typeface="Alexandria Black" pitchFamily="2" charset="-78"/>
              </a:rPr>
              <a:t>أولا" :  مساهمة التنظيم القانوني على التكنولوجيا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595086" y="1444211"/>
            <a:ext cx="10758713" cy="5219825"/>
          </a:xfrm>
        </p:spPr>
        <p:txBody>
          <a:bodyPr>
            <a:normAutofit/>
          </a:bodyPr>
          <a:lstStyle/>
          <a:p>
            <a:pPr marL="0" indent="0" algn="ctr">
              <a:lnSpc>
                <a:spcPct val="200000"/>
              </a:lnSpc>
              <a:buNone/>
            </a:pPr>
            <a:r>
              <a:rPr lang="ar-JO" sz="1600" dirty="0" smtClean="0">
                <a:solidFill>
                  <a:schemeClr val="accent4"/>
                </a:solidFill>
                <a:latin typeface="Alexandria" pitchFamily="2" charset="-78"/>
                <a:cs typeface="Alexandria" pitchFamily="2" charset="-78"/>
              </a:rPr>
              <a:t>تمهيد </a:t>
            </a:r>
          </a:p>
          <a:p>
            <a:pPr marL="0" indent="0" algn="r">
              <a:lnSpc>
                <a:spcPct val="200000"/>
              </a:lnSpc>
              <a:buNone/>
            </a:pPr>
            <a:r>
              <a:rPr lang="ar-JO" sz="1400" dirty="0">
                <a:latin typeface="Alexandria" pitchFamily="2" charset="-78"/>
                <a:cs typeface="Alexandria" pitchFamily="2" charset="-78"/>
              </a:rPr>
              <a:t>ان التطبيق الدقيق للأطر الوظيفية </a:t>
            </a:r>
            <a:r>
              <a:rPr lang="ar-JO" sz="1400" dirty="0" smtClean="0">
                <a:latin typeface="Alexandria" pitchFamily="2" charset="-78"/>
                <a:cs typeface="Alexandria" pitchFamily="2" charset="-78"/>
              </a:rPr>
              <a:t>للتكنولوجيا </a:t>
            </a:r>
            <a:r>
              <a:rPr lang="ar-JO" sz="1400" dirty="0">
                <a:latin typeface="Alexandria" pitchFamily="2" charset="-78"/>
                <a:cs typeface="Alexandria" pitchFamily="2" charset="-78"/>
              </a:rPr>
              <a:t>المالية ،وفي ظل الاستخدام المباشر وغير المباشر </a:t>
            </a:r>
            <a:r>
              <a:rPr lang="ar-JO" sz="1400" dirty="0" smtClean="0">
                <a:latin typeface="Alexandria" pitchFamily="2" charset="-78"/>
                <a:cs typeface="Alexandria" pitchFamily="2" charset="-78"/>
              </a:rPr>
              <a:t>للرقابة </a:t>
            </a:r>
            <a:r>
              <a:rPr lang="ar-JO" sz="1400" dirty="0">
                <a:latin typeface="Alexandria" pitchFamily="2" charset="-78"/>
                <a:cs typeface="Alexandria" pitchFamily="2" charset="-78"/>
              </a:rPr>
              <a:t>المالية، وضمن تنظيم قانوني مناسب ، </a:t>
            </a:r>
            <a:r>
              <a:rPr lang="ar-JO" sz="1400" dirty="0" smtClean="0">
                <a:latin typeface="Alexandria" pitchFamily="2" charset="-78"/>
                <a:cs typeface="Alexandria" pitchFamily="2" charset="-78"/>
              </a:rPr>
              <a:t>سيمكن </a:t>
            </a:r>
            <a:r>
              <a:rPr lang="ar-JO" sz="1400" dirty="0">
                <a:latin typeface="Alexandria" pitchFamily="2" charset="-78"/>
                <a:cs typeface="Alexandria" pitchFamily="2" charset="-78"/>
              </a:rPr>
              <a:t>من الوصول الى قطاع خدمات مالية متطور،  ويتناسب مع درجة تطور الأسواق المالية العالمية المعاصرة. لقد افرز التقدم التكنولوجي المعاصر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رقمية، وتم وضع إطار قانوني </a:t>
            </a:r>
            <a:r>
              <a:rPr lang="ar-JO" sz="1400" dirty="0" smtClean="0">
                <a:latin typeface="Alexandria" pitchFamily="2" charset="-78"/>
                <a:cs typeface="Alexandria" pitchFamily="2" charset="-78"/>
              </a:rPr>
              <a:t>للرقابة و للسيطرة عليها ولكن </a:t>
            </a:r>
            <a:r>
              <a:rPr lang="ar-JO" sz="1400" dirty="0">
                <a:latin typeface="Alexandria" pitchFamily="2" charset="-78"/>
                <a:cs typeface="Alexandria" pitchFamily="2" charset="-78"/>
              </a:rPr>
              <a:t>افرز، في ذات الوقت </a:t>
            </a:r>
            <a:r>
              <a:rPr lang="ar-JO" sz="1400" dirty="0" smtClean="0">
                <a:latin typeface="Alexandria" pitchFamily="2" charset="-78"/>
                <a:cs typeface="Alexandria" pitchFamily="2" charset="-78"/>
              </a:rPr>
              <a:t>عملات مشفرة لا </a:t>
            </a:r>
            <a:r>
              <a:rPr lang="ar-JO" sz="1400" dirty="0">
                <a:latin typeface="Alexandria" pitchFamily="2" charset="-78"/>
                <a:cs typeface="Alexandria" pitchFamily="2" charset="-78"/>
              </a:rPr>
              <a:t>يوجد إطار قانوني </a:t>
            </a:r>
            <a:r>
              <a:rPr lang="ar-JO" sz="1400" dirty="0" smtClean="0">
                <a:latin typeface="Alexandria" pitchFamily="2" charset="-78"/>
                <a:cs typeface="Alexandria" pitchFamily="2" charset="-78"/>
              </a:rPr>
              <a:t>لها</a:t>
            </a:r>
            <a:r>
              <a:rPr lang="ar-JO" sz="1400" dirty="0">
                <a:latin typeface="Alexandria" pitchFamily="2" charset="-78"/>
                <a:cs typeface="Alexandria" pitchFamily="2" charset="-78"/>
              </a:rPr>
              <a:t>، وبالتالي اصبح من الصعوبة بمكان السيطرة </a:t>
            </a:r>
            <a:r>
              <a:rPr lang="ar-JO" sz="1400" dirty="0" smtClean="0">
                <a:latin typeface="Alexandria" pitchFamily="2" charset="-78"/>
                <a:cs typeface="Alexandria" pitchFamily="2" charset="-78"/>
              </a:rPr>
              <a:t>عليها في </a:t>
            </a:r>
            <a:r>
              <a:rPr lang="ar-JO" sz="1400" dirty="0">
                <a:latin typeface="Alexandria" pitchFamily="2" charset="-78"/>
                <a:cs typeface="Alexandria" pitchFamily="2" charset="-78"/>
              </a:rPr>
              <a:t>معظم دول العالم. ومن اجل معالجة </a:t>
            </a:r>
            <a:r>
              <a:rPr lang="ar-JO" sz="1400" dirty="0" smtClean="0">
                <a:latin typeface="Alexandria" pitchFamily="2" charset="-78"/>
                <a:cs typeface="Alexandria" pitchFamily="2" charset="-78"/>
              </a:rPr>
              <a:t>هذه المشكلة</a:t>
            </a:r>
            <a:r>
              <a:rPr lang="ar-JO" sz="1400" dirty="0">
                <a:latin typeface="Alexandria" pitchFamily="2" charset="-78"/>
                <a:cs typeface="Alexandria" pitchFamily="2" charset="-78"/>
              </a:rPr>
              <a:t>،  لابد من وجود تنظيم قانوني نوعي، </a:t>
            </a:r>
            <a:r>
              <a:rPr lang="ar-JO" sz="1400" dirty="0" smtClean="0">
                <a:latin typeface="Alexandria" pitchFamily="2" charset="-78"/>
                <a:cs typeface="Alexandria" pitchFamily="2" charset="-78"/>
              </a:rPr>
              <a:t>يتزامن مع </a:t>
            </a:r>
            <a:r>
              <a:rPr lang="ar-JO" sz="1400" dirty="0">
                <a:latin typeface="Alexandria" pitchFamily="2" charset="-78"/>
                <a:cs typeface="Alexandria" pitchFamily="2" charset="-78"/>
              </a:rPr>
              <a:t>الاستخدام المباشر لوسائل الرقابة، وفي كل </a:t>
            </a:r>
            <a:r>
              <a:rPr lang="ar-JO" sz="1400" dirty="0" smtClean="0">
                <a:latin typeface="Alexandria" pitchFamily="2" charset="-78"/>
                <a:cs typeface="Alexandria" pitchFamily="2" charset="-78"/>
              </a:rPr>
              <a:t>مراحل </a:t>
            </a:r>
            <a:r>
              <a:rPr lang="ar-JO" sz="1400" dirty="0">
                <a:latin typeface="Alexandria" pitchFamily="2" charset="-78"/>
                <a:cs typeface="Alexandria" pitchFamily="2" charset="-78"/>
              </a:rPr>
              <a:t>تنفيذ الانشطة </a:t>
            </a:r>
            <a:r>
              <a:rPr lang="ar-JO" sz="1400" dirty="0" smtClean="0">
                <a:latin typeface="Alexandria" pitchFamily="2" charset="-78"/>
                <a:cs typeface="Alexandria" pitchFamily="2" charset="-78"/>
              </a:rPr>
              <a:t>المالية</a:t>
            </a:r>
          </a:p>
          <a:p>
            <a:pPr marL="0" indent="0" algn="r">
              <a:lnSpc>
                <a:spcPct val="200000"/>
              </a:lnSpc>
              <a:buNone/>
            </a:pPr>
            <a:r>
              <a:rPr lang="ar-JO" sz="1400" dirty="0">
                <a:latin typeface="Alexandria" pitchFamily="2" charset="-78"/>
                <a:cs typeface="Alexandria" pitchFamily="2" charset="-78"/>
              </a:rPr>
              <a:t>ان التقدم الكبير في قطاع صناعة </a:t>
            </a:r>
            <a:r>
              <a:rPr lang="ar-JO" sz="1400" dirty="0" smtClean="0">
                <a:latin typeface="Alexandria" pitchFamily="2" charset="-78"/>
                <a:cs typeface="Alexandria" pitchFamily="2" charset="-78"/>
              </a:rPr>
              <a:t>العمليات </a:t>
            </a:r>
            <a:r>
              <a:rPr lang="ar-JO" sz="1400" dirty="0">
                <a:latin typeface="Alexandria" pitchFamily="2" charset="-78"/>
                <a:cs typeface="Alexandria" pitchFamily="2" charset="-78"/>
              </a:rPr>
              <a:t>المصرفية والمالية، نتج عن التطور في التكنولوجيا المعاصرة بحد </a:t>
            </a:r>
            <a:r>
              <a:rPr lang="ar-JO" sz="1400" dirty="0" smtClean="0">
                <a:latin typeface="Alexandria" pitchFamily="2" charset="-78"/>
                <a:cs typeface="Alexandria" pitchFamily="2" charset="-78"/>
              </a:rPr>
              <a:t>ذاتها</a:t>
            </a:r>
            <a:r>
              <a:rPr lang="ar-JO" sz="1400" dirty="0">
                <a:latin typeface="Alexandria" pitchFamily="2" charset="-78"/>
                <a:cs typeface="Alexandria" pitchFamily="2" charset="-78"/>
              </a:rPr>
              <a:t>.  ولكن ما </a:t>
            </a:r>
            <a:r>
              <a:rPr lang="ar-JO" sz="1400" dirty="0" smtClean="0">
                <a:latin typeface="Alexandria" pitchFamily="2" charset="-78"/>
                <a:cs typeface="Alexandria" pitchFamily="2" charset="-78"/>
              </a:rPr>
              <a:t>أحدثتة </a:t>
            </a:r>
            <a:r>
              <a:rPr lang="ar-JO" sz="1400" dirty="0">
                <a:latin typeface="Alexandria" pitchFamily="2" charset="-78"/>
                <a:cs typeface="Alexandria" pitchFamily="2" charset="-78"/>
              </a:rPr>
              <a:t>من توسع </a:t>
            </a:r>
            <a:r>
              <a:rPr lang="ar-JO" sz="1400" dirty="0" smtClean="0">
                <a:latin typeface="Alexandria" pitchFamily="2" charset="-78"/>
                <a:cs typeface="Alexandria" pitchFamily="2" charset="-78"/>
              </a:rPr>
              <a:t>هائل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الابتكارات،  </a:t>
            </a:r>
            <a:r>
              <a:rPr lang="ar-JO" sz="1400" dirty="0">
                <a:latin typeface="Alexandria" pitchFamily="2" charset="-78"/>
                <a:cs typeface="Alexandria" pitchFamily="2" charset="-78"/>
              </a:rPr>
              <a:t>أدى في نفس </a:t>
            </a:r>
            <a:r>
              <a:rPr lang="ar-JO" sz="1400" dirty="0" smtClean="0">
                <a:latin typeface="Alexandria" pitchFamily="2" charset="-78"/>
                <a:cs typeface="Alexandria" pitchFamily="2" charset="-78"/>
              </a:rPr>
              <a:t>الوقت الى </a:t>
            </a:r>
            <a:r>
              <a:rPr lang="ar-JO" sz="1400" dirty="0">
                <a:latin typeface="Alexandria" pitchFamily="2" charset="-78"/>
                <a:cs typeface="Alexandria" pitchFamily="2" charset="-78"/>
              </a:rPr>
              <a:t>حدوث مخاطر عديدة.  </a:t>
            </a:r>
            <a:r>
              <a:rPr lang="ar-JO" sz="1400" dirty="0" smtClean="0">
                <a:latin typeface="Alexandria" pitchFamily="2" charset="-78"/>
                <a:cs typeface="Alexandria" pitchFamily="2" charset="-78"/>
              </a:rPr>
              <a:t>و لقد تطلب هذا</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 تغييرا مناسباً  </a:t>
            </a:r>
            <a:r>
              <a:rPr lang="ar-JO" sz="1400" dirty="0">
                <a:latin typeface="Alexandria" pitchFamily="2" charset="-78"/>
                <a:cs typeface="Alexandria" pitchFamily="2" charset="-78"/>
              </a:rPr>
              <a:t>وبشكل </a:t>
            </a:r>
            <a:r>
              <a:rPr lang="ar-JO" sz="1400" dirty="0" smtClean="0">
                <a:latin typeface="Alexandria" pitchFamily="2" charset="-78"/>
                <a:cs typeface="Alexandria" pitchFamily="2" charset="-78"/>
              </a:rPr>
              <a:t>مواز في </a:t>
            </a:r>
            <a:r>
              <a:rPr lang="ar-JO" sz="1400" dirty="0">
                <a:latin typeface="Alexandria" pitchFamily="2" charset="-78"/>
                <a:cs typeface="Alexandria" pitchFamily="2" charset="-78"/>
              </a:rPr>
              <a:t>ادارة المؤسسات المالية،  وتجسد ذلك في التطبيقات </a:t>
            </a:r>
            <a:r>
              <a:rPr lang="ar-JO" sz="1400" dirty="0" smtClean="0">
                <a:latin typeface="Alexandria" pitchFamily="2" charset="-78"/>
                <a:cs typeface="Alexandria" pitchFamily="2" charset="-78"/>
              </a:rPr>
              <a:t>العملية </a:t>
            </a:r>
            <a:r>
              <a:rPr lang="ar-JO" sz="1400" dirty="0">
                <a:latin typeface="Alexandria" pitchFamily="2" charset="-78"/>
                <a:cs typeface="Alexandria" pitchFamily="2" charset="-78"/>
              </a:rPr>
              <a:t>في ه</a:t>
            </a:r>
            <a:r>
              <a:rPr lang="ar-JO" sz="1400" dirty="0" smtClean="0">
                <a:latin typeface="Alexandria" pitchFamily="2" charset="-78"/>
                <a:cs typeface="Alexandria" pitchFamily="2" charset="-78"/>
              </a:rPr>
              <a:t>ذا </a:t>
            </a:r>
            <a:r>
              <a:rPr lang="ar-JO" sz="1400" dirty="0">
                <a:latin typeface="Alexandria" pitchFamily="2" charset="-78"/>
                <a:cs typeface="Alexandria" pitchFamily="2" charset="-78"/>
              </a:rPr>
              <a:t>القطاع، وادت الى فتح آفاق جديدة، تمخض عن تطوير أساليب من الخدمات المالية لم تكن موجودة سابقا، لقد تطلب كل </a:t>
            </a:r>
            <a:r>
              <a:rPr lang="ar-JO" sz="1400" dirty="0" smtClean="0">
                <a:latin typeface="Alexandria" pitchFamily="2" charset="-78"/>
                <a:cs typeface="Alexandria" pitchFamily="2" charset="-78"/>
              </a:rPr>
              <a:t>ذلك </a:t>
            </a:r>
            <a:r>
              <a:rPr lang="ar-JO" sz="1400" dirty="0">
                <a:latin typeface="Alexandria" pitchFamily="2" charset="-78"/>
                <a:cs typeface="Alexandria" pitchFamily="2" charset="-78"/>
              </a:rPr>
              <a:t>البحث عن الاطر القانونية الكفيلة بتنظيم الرقابة في جميع الانشطة ذات </a:t>
            </a:r>
            <a:r>
              <a:rPr lang="ar-JO" sz="1400" dirty="0" smtClean="0">
                <a:latin typeface="Alexandria" pitchFamily="2" charset="-78"/>
                <a:cs typeface="Alexandria" pitchFamily="2" charset="-78"/>
              </a:rPr>
              <a:t>العلاقة</a:t>
            </a:r>
            <a:endParaRPr lang="ar-JO" sz="1400" dirty="0">
              <a:latin typeface="Alexandria" pitchFamily="2" charset="-78"/>
              <a:cs typeface="Alexandria" pitchFamily="2" charset="-78"/>
            </a:endParaRPr>
          </a:p>
          <a:p>
            <a:pPr marL="0" indent="0" algn="r">
              <a:lnSpc>
                <a:spcPct val="20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065" y="365125"/>
            <a:ext cx="2304488" cy="1079086"/>
          </a:xfrm>
          <a:prstGeom prst="rect">
            <a:avLst/>
          </a:prstGeom>
        </p:spPr>
      </p:pic>
    </p:spTree>
    <p:extLst>
      <p:ext uri="{BB962C8B-B14F-4D97-AF65-F5344CB8AC3E}">
        <p14:creationId xmlns:p14="http://schemas.microsoft.com/office/powerpoint/2010/main" val="1036312560"/>
      </p:ext>
    </p:extLst>
  </p:cSld>
  <p:clrMapOvr>
    <a:masterClrMapping/>
  </p:clrMapOvr>
  <mc:AlternateContent xmlns:mc="http://schemas.openxmlformats.org/markup-compatibility/2006" xmlns:p14="http://schemas.microsoft.com/office/powerpoint/2010/main">
    <mc:Choice Requires="p14">
      <p:transition spd="slow" p14:dur="2000" advTm="154482"/>
    </mc:Choice>
    <mc:Fallback xmlns="">
      <p:transition spd="slow" advTm="15448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304488" cy="1079086"/>
          </a:xfrm>
          <a:prstGeom prst="rect">
            <a:avLst/>
          </a:prstGeom>
        </p:spPr>
      </p:pic>
      <p:sp>
        <p:nvSpPr>
          <p:cNvPr id="3" name="Content Placeholder 2"/>
          <p:cNvSpPr>
            <a:spLocks noGrp="1"/>
          </p:cNvSpPr>
          <p:nvPr>
            <p:ph idx="4294967295"/>
          </p:nvPr>
        </p:nvSpPr>
        <p:spPr>
          <a:xfrm>
            <a:off x="277090" y="955964"/>
            <a:ext cx="11443855" cy="5902036"/>
          </a:xfrm>
        </p:spPr>
        <p:txBody>
          <a:bodyPr>
            <a:noAutofit/>
          </a:bodyPr>
          <a:lstStyle/>
          <a:p>
            <a:pPr marL="0" indent="0" algn="r">
              <a:lnSpc>
                <a:spcPct val="200000"/>
              </a:lnSpc>
              <a:buNone/>
            </a:pPr>
            <a:r>
              <a:rPr lang="ar-JO" sz="1400" dirty="0" smtClean="0">
                <a:latin typeface="Alexandria" pitchFamily="2" charset="-78"/>
                <a:cs typeface="Alexandria" pitchFamily="2" charset="-78"/>
              </a:rPr>
              <a:t>ففي </a:t>
            </a:r>
            <a:r>
              <a:rPr lang="ar-JO" sz="1400" dirty="0">
                <a:latin typeface="Alexandria" pitchFamily="2" charset="-78"/>
                <a:cs typeface="Alexandria" pitchFamily="2" charset="-78"/>
              </a:rPr>
              <a:t>العقود </a:t>
            </a:r>
            <a:r>
              <a:rPr lang="ar-JO" sz="1400" dirty="0" smtClean="0">
                <a:latin typeface="Alexandria" pitchFamily="2" charset="-78"/>
                <a:cs typeface="Alexandria" pitchFamily="2" charset="-78"/>
              </a:rPr>
              <a:t>القديمة </a:t>
            </a:r>
            <a:r>
              <a:rPr lang="ar-JO" sz="1400" dirty="0">
                <a:latin typeface="Alexandria" pitchFamily="2" charset="-78"/>
                <a:cs typeface="Alexandria" pitchFamily="2" charset="-78"/>
              </a:rPr>
              <a:t>المنصرمة، تم ربط </a:t>
            </a:r>
            <a:r>
              <a:rPr lang="ar-JO" sz="1400" dirty="0" smtClean="0">
                <a:latin typeface="Alexandria" pitchFamily="2" charset="-78"/>
                <a:cs typeface="Alexandria" pitchFamily="2" charset="-78"/>
              </a:rPr>
              <a:t>العمليات </a:t>
            </a:r>
            <a:r>
              <a:rPr lang="ar-JO" sz="1400" dirty="0">
                <a:latin typeface="Alexandria" pitchFamily="2" charset="-78"/>
                <a:cs typeface="Alexandria" pitchFamily="2" charset="-78"/>
              </a:rPr>
              <a:t>المالية بالتكنولوجيا الحديثة، فتمخض عن ذلك ظهور مصطلح  عالمي جديد و هو التكنولوجيا المالية، ويعني استخدام التكنولوجيا لتقديم </a:t>
            </a:r>
            <a:r>
              <a:rPr lang="ar-JO" sz="1400" dirty="0" smtClean="0">
                <a:latin typeface="Alexandria" pitchFamily="2" charset="-78"/>
                <a:cs typeface="Alexandria" pitchFamily="2" charset="-78"/>
              </a:rPr>
              <a:t>الحلول </a:t>
            </a:r>
            <a:r>
              <a:rPr lang="ar-JO" sz="1400" dirty="0">
                <a:latin typeface="Alexandria" pitchFamily="2" charset="-78"/>
                <a:cs typeface="Alexandria" pitchFamily="2" charset="-78"/>
              </a:rPr>
              <a:t>المالية. فالتكنولوجيا المالية، هي صناعة مالية جديدة تطبق التكنولوجيا لتحسين الأنشطة المالية</a:t>
            </a:r>
          </a:p>
          <a:p>
            <a:pPr marL="0" indent="0" algn="r">
              <a:lnSpc>
                <a:spcPct val="200000"/>
              </a:lnSpc>
              <a:buNone/>
            </a:pPr>
            <a:r>
              <a:rPr lang="ar-JO" sz="1400" dirty="0">
                <a:latin typeface="Alexandria" pitchFamily="2" charset="-78"/>
                <a:cs typeface="Alexandria" pitchFamily="2" charset="-78"/>
              </a:rPr>
              <a:t>ذلك لأن الأزمة المالية العالمية لعام 2008، </a:t>
            </a:r>
            <a:r>
              <a:rPr lang="ar-JO" sz="1400" dirty="0" smtClean="0">
                <a:latin typeface="Alexandria" pitchFamily="2" charset="-78"/>
                <a:cs typeface="Alexandria" pitchFamily="2" charset="-78"/>
              </a:rPr>
              <a:t>مثلت  </a:t>
            </a:r>
            <a:r>
              <a:rPr lang="ar-JO" sz="1400" dirty="0">
                <a:latin typeface="Alexandria" pitchFamily="2" charset="-78"/>
                <a:cs typeface="Alexandria" pitchFamily="2" charset="-78"/>
              </a:rPr>
              <a:t>لحظة محورية، </a:t>
            </a:r>
            <a:r>
              <a:rPr lang="ar-JO" sz="1400" dirty="0" smtClean="0">
                <a:latin typeface="Alexandria" pitchFamily="2" charset="-78"/>
                <a:cs typeface="Alexandria" pitchFamily="2" charset="-78"/>
              </a:rPr>
              <a:t>فصلت المراحل السابقة </a:t>
            </a:r>
            <a:r>
              <a:rPr lang="ar-JO" sz="1400" dirty="0">
                <a:latin typeface="Alexandria" pitchFamily="2" charset="-78"/>
                <a:cs typeface="Alexandria" pitchFamily="2" charset="-78"/>
              </a:rPr>
              <a:t>من تطوير التكنولوجيا المالية، والتكنولوجيا التنظيمية عن النموذج الحالي. فالتكنولوجيا التنظيمية، تعتبر </a:t>
            </a:r>
            <a:r>
              <a:rPr lang="ar-JO" sz="1400" dirty="0" smtClean="0">
                <a:latin typeface="Alexandria" pitchFamily="2" charset="-78"/>
                <a:cs typeface="Alexandria" pitchFamily="2" charset="-78"/>
              </a:rPr>
              <a:t>ايضا مجال جديد </a:t>
            </a:r>
            <a:r>
              <a:rPr lang="ar-JO" sz="1400" dirty="0">
                <a:latin typeface="Alexandria" pitchFamily="2" charset="-78"/>
                <a:cs typeface="Alexandria" pitchFamily="2" charset="-78"/>
              </a:rPr>
              <a:t>داخل الصناعة المالية، يطبق التكنولوجيا لتحسين العملية التنظيمية، </a:t>
            </a:r>
            <a:r>
              <a:rPr lang="ar-JO" sz="1400" dirty="0" smtClean="0">
                <a:latin typeface="Alexandria" pitchFamily="2" charset="-78"/>
                <a:cs typeface="Alexandria" pitchFamily="2" charset="-78"/>
              </a:rPr>
              <a:t>ولا تزال </a:t>
            </a:r>
            <a:r>
              <a:rPr lang="ar-JO" sz="1400" dirty="0">
                <a:latin typeface="Alexandria" pitchFamily="2" charset="-78"/>
                <a:cs typeface="Alexandria" pitchFamily="2" charset="-78"/>
              </a:rPr>
              <a:t>أداة </a:t>
            </a:r>
            <a:r>
              <a:rPr lang="ar-JO" sz="1400" dirty="0" smtClean="0">
                <a:latin typeface="Alexandria" pitchFamily="2" charset="-78"/>
                <a:cs typeface="Alexandria" pitchFamily="2" charset="-78"/>
              </a:rPr>
              <a:t>مهمة </a:t>
            </a:r>
            <a:r>
              <a:rPr lang="ar-JO" sz="1400" dirty="0">
                <a:latin typeface="Alexandria" pitchFamily="2" charset="-78"/>
                <a:cs typeface="Alexandria" pitchFamily="2" charset="-78"/>
              </a:rPr>
              <a:t>لصنع القرار،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الرغم من ان التبدل </a:t>
            </a:r>
            <a:r>
              <a:rPr lang="ar-JO" sz="1400" dirty="0" smtClean="0">
                <a:latin typeface="Alexandria" pitchFamily="2" charset="-78"/>
                <a:cs typeface="Alexandria" pitchFamily="2" charset="-78"/>
              </a:rPr>
              <a:t>التكنولوجي </a:t>
            </a:r>
            <a:r>
              <a:rPr lang="ar-JO" sz="1400" dirty="0">
                <a:latin typeface="Alexandria" pitchFamily="2" charset="-78"/>
                <a:cs typeface="Alexandria" pitchFamily="2" charset="-78"/>
              </a:rPr>
              <a:t>يؤدي الى </a:t>
            </a:r>
            <a:r>
              <a:rPr lang="ar-JO" sz="1400" dirty="0" smtClean="0">
                <a:latin typeface="Alexandria" pitchFamily="2" charset="-78"/>
                <a:cs typeface="Alexandria" pitchFamily="2" charset="-78"/>
              </a:rPr>
              <a:t>ظهور </a:t>
            </a:r>
            <a:r>
              <a:rPr lang="ar-JO" sz="1400" dirty="0">
                <a:latin typeface="Alexandria" pitchFamily="2" charset="-78"/>
                <a:cs typeface="Alexandria" pitchFamily="2" charset="-78"/>
              </a:rPr>
              <a:t>تحديات </a:t>
            </a:r>
            <a:r>
              <a:rPr lang="ar-JO" sz="1400" dirty="0" smtClean="0">
                <a:latin typeface="Alexandria" pitchFamily="2" charset="-78"/>
                <a:cs typeface="Alexandria" pitchFamily="2" charset="-78"/>
              </a:rPr>
              <a:t>جديدة</a:t>
            </a:r>
            <a:r>
              <a:rPr lang="ar-JO" sz="1400" dirty="0">
                <a:latin typeface="Alexandria" pitchFamily="2" charset="-78"/>
                <a:cs typeface="Alexandria" pitchFamily="2" charset="-78"/>
              </a:rPr>
              <a:t>، كما وان </a:t>
            </a:r>
            <a:r>
              <a:rPr lang="ar-JO" sz="1400" dirty="0" smtClean="0">
                <a:latin typeface="Alexandria" pitchFamily="2" charset="-78"/>
                <a:cs typeface="Alexandria" pitchFamily="2" charset="-78"/>
              </a:rPr>
              <a:t>هذه </a:t>
            </a:r>
            <a:r>
              <a:rPr lang="ar-JO" sz="1400" dirty="0">
                <a:latin typeface="Alexandria" pitchFamily="2" charset="-78"/>
                <a:cs typeface="Alexandria" pitchFamily="2" charset="-78"/>
              </a:rPr>
              <a:t>التطورات </a:t>
            </a:r>
            <a:r>
              <a:rPr lang="ar-JO" sz="1400" dirty="0" smtClean="0">
                <a:latin typeface="Alexandria" pitchFamily="2" charset="-78"/>
                <a:cs typeface="Alexandria" pitchFamily="2" charset="-78"/>
              </a:rPr>
              <a:t>التنظيمية والتكنولوجية </a:t>
            </a:r>
            <a:r>
              <a:rPr lang="ar-JO" sz="1400" dirty="0">
                <a:latin typeface="Alexandria" pitchFamily="2" charset="-78"/>
                <a:cs typeface="Alexandria" pitchFamily="2" charset="-78"/>
              </a:rPr>
              <a:t>عملت على تغيير طبيعة </a:t>
            </a:r>
            <a:r>
              <a:rPr lang="ar-JO" sz="1400" dirty="0" smtClean="0">
                <a:latin typeface="Alexandria" pitchFamily="2" charset="-78"/>
                <a:cs typeface="Alexandria" pitchFamily="2" charset="-78"/>
              </a:rPr>
              <a:t>الاسواق والخدمات </a:t>
            </a:r>
            <a:r>
              <a:rPr lang="ar-JO" sz="1400" dirty="0">
                <a:latin typeface="Alexandria" pitchFamily="2" charset="-78"/>
                <a:cs typeface="Alexandria" pitchFamily="2" charset="-78"/>
              </a:rPr>
              <a:t>والمؤسسات </a:t>
            </a:r>
            <a:r>
              <a:rPr lang="ar-JO" sz="1400" dirty="0" smtClean="0">
                <a:latin typeface="Alexandria" pitchFamily="2" charset="-78"/>
                <a:cs typeface="Alexandria" pitchFamily="2" charset="-78"/>
              </a:rPr>
              <a:t>المالية بطرق غير متوقعة تماما قبل الازمة المالية العالمية عام 2008</a:t>
            </a:r>
          </a:p>
          <a:p>
            <a:pPr marL="0" indent="0" algn="r">
              <a:lnSpc>
                <a:spcPct val="200000"/>
              </a:lnSpc>
              <a:buNone/>
            </a:pPr>
            <a:r>
              <a:rPr lang="ar-JO" sz="1400" dirty="0" smtClean="0">
                <a:latin typeface="Alexandria" pitchFamily="2" charset="-78"/>
                <a:cs typeface="Alexandria" pitchFamily="2" charset="-78"/>
              </a:rPr>
              <a:t>فمصطلح </a:t>
            </a:r>
            <a:r>
              <a:rPr lang="ar-JO" sz="1400" dirty="0">
                <a:latin typeface="Alexandria" pitchFamily="2" charset="-78"/>
                <a:cs typeface="Alexandria" pitchFamily="2" charset="-78"/>
              </a:rPr>
              <a:t>التكنولوجيا المالية، يوضح كيفية استخدام </a:t>
            </a:r>
            <a:r>
              <a:rPr lang="ar-JO" sz="1400" dirty="0" smtClean="0">
                <a:latin typeface="Alexandria" pitchFamily="2" charset="-78"/>
                <a:cs typeface="Alexandria" pitchFamily="2" charset="-78"/>
              </a:rPr>
              <a:t>التكنولوجيا في مختلف </a:t>
            </a:r>
            <a:r>
              <a:rPr lang="ar-JO" sz="1400" dirty="0">
                <a:latin typeface="Alexandria" pitchFamily="2" charset="-78"/>
                <a:cs typeface="Alexandria" pitchFamily="2" charset="-78"/>
              </a:rPr>
              <a:t>انشطة القطاع المالي، </a:t>
            </a:r>
            <a:r>
              <a:rPr lang="ar-JO" sz="1400" dirty="0" smtClean="0">
                <a:latin typeface="Alexandria" pitchFamily="2" charset="-78"/>
                <a:cs typeface="Alexandria" pitchFamily="2" charset="-78"/>
              </a:rPr>
              <a:t>وعلى الاخص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العمليات </a:t>
            </a:r>
            <a:r>
              <a:rPr lang="ar-JO" sz="1400" dirty="0">
                <a:latin typeface="Alexandria" pitchFamily="2" charset="-78"/>
                <a:cs typeface="Alexandria" pitchFamily="2" charset="-78"/>
              </a:rPr>
              <a:t>المصرفية. لقد فتح </a:t>
            </a:r>
            <a:r>
              <a:rPr lang="ar-JO" sz="1400" dirty="0" smtClean="0">
                <a:latin typeface="Alexandria" pitchFamily="2" charset="-78"/>
                <a:cs typeface="Alexandria" pitchFamily="2" charset="-78"/>
              </a:rPr>
              <a:t>هذا التوجه </a:t>
            </a:r>
            <a:r>
              <a:rPr lang="ar-JO" sz="1400" dirty="0">
                <a:latin typeface="Alexandria" pitchFamily="2" charset="-78"/>
                <a:cs typeface="Alexandria" pitchFamily="2" charset="-78"/>
              </a:rPr>
              <a:t>عن آفاق </a:t>
            </a:r>
            <a:r>
              <a:rPr lang="ar-JO" sz="1400" dirty="0" smtClean="0">
                <a:latin typeface="Alexandria" pitchFamily="2" charset="-78"/>
                <a:cs typeface="Alexandria" pitchFamily="2" charset="-78"/>
              </a:rPr>
              <a:t>جديدة لتطوير </a:t>
            </a:r>
            <a:r>
              <a:rPr lang="ar-JO" sz="1400" dirty="0">
                <a:latin typeface="Alexandria" pitchFamily="2" charset="-78"/>
                <a:cs typeface="Alexandria" pitchFamily="2" charset="-78"/>
              </a:rPr>
              <a:t>أساليب </a:t>
            </a:r>
            <a:r>
              <a:rPr lang="ar-JO" sz="1400" dirty="0" smtClean="0">
                <a:latin typeface="Alexandria" pitchFamily="2" charset="-78"/>
                <a:cs typeface="Alexandria" pitchFamily="2" charset="-78"/>
              </a:rPr>
              <a:t>جديدة من </a:t>
            </a:r>
            <a:r>
              <a:rPr lang="ar-JO" sz="1400" dirty="0">
                <a:latin typeface="Alexandria" pitchFamily="2" charset="-78"/>
                <a:cs typeface="Alexandria" pitchFamily="2" charset="-78"/>
              </a:rPr>
              <a:t>الخدمات المالية. فقد أدى الى تخفيض تكاليف العمليات الاستثمارية، كما سهل في نفس </a:t>
            </a:r>
            <a:r>
              <a:rPr lang="ar-JO" sz="1400" dirty="0" smtClean="0">
                <a:latin typeface="Alexandria" pitchFamily="2" charset="-78"/>
                <a:cs typeface="Alexandria" pitchFamily="2" charset="-78"/>
              </a:rPr>
              <a:t>الوقت </a:t>
            </a:r>
            <a:r>
              <a:rPr lang="ar-JO" sz="1400" dirty="0">
                <a:latin typeface="Alexandria" pitchFamily="2" charset="-78"/>
                <a:cs typeface="Alexandria" pitchFamily="2" charset="-78"/>
              </a:rPr>
              <a:t>عمليات الاقراض وتحويل الاموال دون الحاجة الى وساطة المصارف </a:t>
            </a:r>
            <a:r>
              <a:rPr lang="ar-JO" sz="1400" dirty="0" smtClean="0">
                <a:latin typeface="Alexandria" pitchFamily="2" charset="-78"/>
                <a:cs typeface="Alexandria" pitchFamily="2" charset="-78"/>
              </a:rPr>
              <a:t>التجارية ولكن </a:t>
            </a:r>
            <a:r>
              <a:rPr lang="ar-JO" sz="1400" dirty="0">
                <a:latin typeface="Alexandria" pitchFamily="2" charset="-78"/>
                <a:cs typeface="Alexandria" pitchFamily="2" charset="-78"/>
              </a:rPr>
              <a:t>الحث الكبير الذي نشأ بعد أزمة العقار العالمية </a:t>
            </a:r>
            <a:r>
              <a:rPr lang="ar-JO" sz="1400" dirty="0" smtClean="0">
                <a:latin typeface="Alexandria" pitchFamily="2" charset="-78"/>
                <a:cs typeface="Alexandria" pitchFamily="2" charset="-78"/>
              </a:rPr>
              <a:t>خلال </a:t>
            </a:r>
            <a:r>
              <a:rPr lang="ar-JO" sz="1400" dirty="0">
                <a:latin typeface="Alexandria" pitchFamily="2" charset="-78"/>
                <a:cs typeface="Alexandria" pitchFamily="2" charset="-78"/>
              </a:rPr>
              <a:t>عام 2008 دفع باتجاه العمل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اقامة قطاع مالي رصين، وغير معرض </a:t>
            </a:r>
            <a:r>
              <a:rPr lang="ar-JO" sz="1400" dirty="0" smtClean="0">
                <a:latin typeface="Alexandria" pitchFamily="2" charset="-78"/>
                <a:cs typeface="Alexandria" pitchFamily="2" charset="-78"/>
              </a:rPr>
              <a:t>للانهيار المنهجي الذي احدثتة الازمة، و </a:t>
            </a:r>
            <a:r>
              <a:rPr lang="ar-JO" sz="1400" dirty="0">
                <a:latin typeface="Alexandria" pitchFamily="2" charset="-78"/>
                <a:cs typeface="Alexandria" pitchFamily="2" charset="-78"/>
              </a:rPr>
              <a:t>قد </a:t>
            </a:r>
            <a:r>
              <a:rPr lang="ar-JO" sz="1400" dirty="0" smtClean="0">
                <a:latin typeface="Alexandria" pitchFamily="2" charset="-78"/>
                <a:cs typeface="Alexandria" pitchFamily="2" charset="-78"/>
              </a:rPr>
              <a:t>تطلب ذلك </a:t>
            </a:r>
            <a:r>
              <a:rPr lang="ar-JO" sz="1400" dirty="0">
                <a:latin typeface="Alexandria" pitchFamily="2" charset="-78"/>
                <a:cs typeface="Alexandria" pitchFamily="2" charset="-78"/>
              </a:rPr>
              <a:t>تنظيماً </a:t>
            </a:r>
            <a:r>
              <a:rPr lang="ar-JO" sz="1400" dirty="0" smtClean="0">
                <a:latin typeface="Alexandria" pitchFamily="2" charset="-78"/>
                <a:cs typeface="Alexandria" pitchFamily="2" charset="-78"/>
              </a:rPr>
              <a:t>قانونياً لرقابة </a:t>
            </a:r>
            <a:r>
              <a:rPr lang="ar-JO" sz="1400" dirty="0">
                <a:latin typeface="Alexandria" pitchFamily="2" charset="-78"/>
                <a:cs typeface="Alexandria" pitchFamily="2" charset="-78"/>
              </a:rPr>
              <a:t>نوعية، و متخصصة، بحيث تتناسب مع طريقة استخدام </a:t>
            </a:r>
            <a:r>
              <a:rPr lang="ar-JO" sz="1400" dirty="0" smtClean="0">
                <a:latin typeface="Alexandria" pitchFamily="2" charset="-78"/>
                <a:cs typeface="Alexandria" pitchFamily="2" charset="-78"/>
              </a:rPr>
              <a:t>هذه </a:t>
            </a:r>
            <a:r>
              <a:rPr lang="ar-JO" sz="1400" dirty="0">
                <a:latin typeface="Alexandria" pitchFamily="2" charset="-78"/>
                <a:cs typeface="Alexandria" pitchFamily="2" charset="-78"/>
              </a:rPr>
              <a:t>التكنولوجيا، والنمو السريع </a:t>
            </a:r>
            <a:r>
              <a:rPr lang="ar-JO" sz="1400" dirty="0" smtClean="0">
                <a:latin typeface="Alexandria" pitchFamily="2" charset="-78"/>
                <a:cs typeface="Alexandria" pitchFamily="2" charset="-78"/>
              </a:rPr>
              <a:t>فيها ، وعلى الاخص التوسع السريع في الخدمات و المعاملات المالية </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7416" y="462145"/>
            <a:ext cx="7023201" cy="493819"/>
          </a:xfrm>
          <a:prstGeom prst="rect">
            <a:avLst/>
          </a:prstGeom>
        </p:spPr>
      </p:pic>
    </p:spTree>
    <p:extLst>
      <p:ext uri="{BB962C8B-B14F-4D97-AF65-F5344CB8AC3E}">
        <p14:creationId xmlns:p14="http://schemas.microsoft.com/office/powerpoint/2010/main" val="3583053819"/>
      </p:ext>
    </p:extLst>
  </p:cSld>
  <p:clrMapOvr>
    <a:masterClrMapping/>
  </p:clrMapOvr>
  <mc:AlternateContent xmlns:mc="http://schemas.openxmlformats.org/markup-compatibility/2006" xmlns:p14="http://schemas.microsoft.com/office/powerpoint/2010/main">
    <mc:Choice Requires="p14">
      <p:transition spd="slow" p14:dur="2000" advTm="183256"/>
    </mc:Choice>
    <mc:Fallback xmlns="">
      <p:transition spd="slow" advTm="18325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84909" y="1785257"/>
            <a:ext cx="11222181" cy="4630057"/>
          </a:xfrm>
        </p:spPr>
        <p:txBody>
          <a:bodyPr>
            <a:noAutofit/>
          </a:bodyPr>
          <a:lstStyle/>
          <a:p>
            <a:pPr marL="0" indent="0" algn="r">
              <a:lnSpc>
                <a:spcPct val="250000"/>
              </a:lnSpc>
              <a:buNone/>
            </a:pPr>
            <a:r>
              <a:rPr lang="ar-JO" sz="1400" dirty="0">
                <a:latin typeface="Alexandria" pitchFamily="2" charset="-78"/>
                <a:cs typeface="Alexandria" pitchFamily="2" charset="-78"/>
              </a:rPr>
              <a:t>في ظل </a:t>
            </a:r>
            <a:r>
              <a:rPr lang="ar-JO" sz="1400" dirty="0" smtClean="0">
                <a:latin typeface="Alexandria" pitchFamily="2" charset="-78"/>
                <a:cs typeface="Alexandria" pitchFamily="2" charset="-78"/>
              </a:rPr>
              <a:t>الاطر </a:t>
            </a:r>
            <a:r>
              <a:rPr lang="ar-JO" sz="1400" dirty="0">
                <a:latin typeface="Alexandria" pitchFamily="2" charset="-78"/>
                <a:cs typeface="Alexandria" pitchFamily="2" charset="-78"/>
              </a:rPr>
              <a:t>الوظيفية </a:t>
            </a:r>
            <a:r>
              <a:rPr lang="ar-JO" sz="1400" dirty="0" smtClean="0">
                <a:latin typeface="Alexandria" pitchFamily="2" charset="-78"/>
                <a:cs typeface="Alexandria" pitchFamily="2" charset="-78"/>
              </a:rPr>
              <a:t>للتكنولوجيا المالية والتطور </a:t>
            </a:r>
            <a:r>
              <a:rPr lang="ar-JO" sz="1400" dirty="0">
                <a:latin typeface="Alexandria" pitchFamily="2" charset="-78"/>
                <a:cs typeface="Alexandria" pitchFamily="2" charset="-78"/>
              </a:rPr>
              <a:t>والتداول سريع </a:t>
            </a:r>
            <a:r>
              <a:rPr lang="ar-JO" sz="1400" dirty="0" smtClean="0">
                <a:latin typeface="Alexandria" pitchFamily="2" charset="-78"/>
                <a:cs typeface="Alexandria" pitchFamily="2" charset="-78"/>
              </a:rPr>
              <a:t>الوتيرة للوسائل </a:t>
            </a:r>
            <a:r>
              <a:rPr lang="ar-JO" sz="1400" dirty="0">
                <a:latin typeface="Alexandria" pitchFamily="2" charset="-78"/>
                <a:cs typeface="Alexandria" pitchFamily="2" charset="-78"/>
              </a:rPr>
              <a:t>المبتكرة </a:t>
            </a:r>
            <a:r>
              <a:rPr lang="ar-JO" sz="1400" dirty="0" smtClean="0">
                <a:latin typeface="Alexandria" pitchFamily="2" charset="-78"/>
                <a:cs typeface="Alexandria" pitchFamily="2" charset="-78"/>
              </a:rPr>
              <a:t>للادوات </a:t>
            </a:r>
            <a:r>
              <a:rPr lang="ar-JO" sz="1400" dirty="0">
                <a:latin typeface="Alexandria" pitchFamily="2" charset="-78"/>
                <a:cs typeface="Alexandria" pitchFamily="2" charset="-78"/>
              </a:rPr>
              <a:t>المالية، و </a:t>
            </a:r>
            <a:r>
              <a:rPr lang="ar-JO" sz="1400" dirty="0" smtClean="0">
                <a:latin typeface="Alexandria" pitchFamily="2" charset="-78"/>
                <a:cs typeface="Alexandria" pitchFamily="2" charset="-78"/>
              </a:rPr>
              <a:t>للتحويلات المالية و </a:t>
            </a:r>
            <a:r>
              <a:rPr lang="ar-JO" sz="1400" dirty="0">
                <a:latin typeface="Alexandria" pitchFamily="2" charset="-78"/>
                <a:cs typeface="Alexandria" pitchFamily="2" charset="-78"/>
              </a:rPr>
              <a:t>للتقنيات  المطبقة. ويتناسب ايضاً مع تداخل التكنولوجيا المالية مع عصر الهواتف النقالة ومنصات التواصل االجتماعي. ويمكنه السيطرة على تنظيم عملية التمويل بين الاشخاص المعنوية و بين الاشخاص الطبيعية، وهي عملية التمويل التي تسمى من نظير الى نظير و اخيرا ، السيطرة على عمليات المساهمة المؤتمتة في أسهم راس </a:t>
            </a:r>
            <a:r>
              <a:rPr lang="ar-JO" sz="1400" dirty="0" smtClean="0">
                <a:latin typeface="Alexandria" pitchFamily="2" charset="-78"/>
                <a:cs typeface="Alexandria" pitchFamily="2" charset="-78"/>
              </a:rPr>
              <a:t>المال </a:t>
            </a:r>
            <a:r>
              <a:rPr lang="ar-JO" sz="1400" dirty="0">
                <a:latin typeface="Alexandria" pitchFamily="2" charset="-78"/>
                <a:cs typeface="Alexandria" pitchFamily="2" charset="-78"/>
              </a:rPr>
              <a:t>من خلال التمويل </a:t>
            </a:r>
            <a:r>
              <a:rPr lang="ar-JO" sz="1400" dirty="0" smtClean="0">
                <a:latin typeface="Alexandria" pitchFamily="2" charset="-78"/>
                <a:cs typeface="Alexandria" pitchFamily="2" charset="-78"/>
              </a:rPr>
              <a:t>الجماعي كذلك </a:t>
            </a:r>
            <a:r>
              <a:rPr lang="ar-JO" sz="1400" dirty="0">
                <a:latin typeface="Alexandria" pitchFamily="2" charset="-78"/>
                <a:cs typeface="Alexandria" pitchFamily="2" charset="-78"/>
              </a:rPr>
              <a:t>فان للابتكارات  </a:t>
            </a:r>
            <a:r>
              <a:rPr lang="ar-JO" sz="1400" dirty="0" smtClean="0">
                <a:latin typeface="Alexandria" pitchFamily="2" charset="-78"/>
                <a:cs typeface="Alexandria" pitchFamily="2" charset="-78"/>
              </a:rPr>
              <a:t>التكنولوجية تأثيرات </a:t>
            </a:r>
            <a:r>
              <a:rPr lang="ar-JO" sz="1400" dirty="0">
                <a:latin typeface="Alexandria" pitchFamily="2" charset="-78"/>
                <a:cs typeface="Alexandria" pitchFamily="2" charset="-78"/>
              </a:rPr>
              <a:t>مهمة في كل من </a:t>
            </a:r>
            <a:r>
              <a:rPr lang="ar-JO" sz="1400" dirty="0" smtClean="0">
                <a:latin typeface="Alexandria" pitchFamily="2" charset="-78"/>
                <a:cs typeface="Alexandria" pitchFamily="2" charset="-78"/>
              </a:rPr>
              <a:t>الطلب والعرض </a:t>
            </a:r>
            <a:r>
              <a:rPr lang="ar-JO" sz="1400" dirty="0">
                <a:latin typeface="Alexandria" pitchFamily="2" charset="-78"/>
                <a:cs typeface="Alexandria" pitchFamily="2" charset="-78"/>
              </a:rPr>
              <a:t>في قطاع المدفوعات. فهناك تأثير في الطلب على أموال البنك </a:t>
            </a:r>
            <a:r>
              <a:rPr lang="ar-JO" sz="1400" dirty="0" smtClean="0">
                <a:latin typeface="Alexandria" pitchFamily="2" charset="-78"/>
                <a:cs typeface="Alexandria" pitchFamily="2" charset="-78"/>
              </a:rPr>
              <a:t>المركزي </a:t>
            </a:r>
            <a:r>
              <a:rPr lang="ar-JO" sz="1400" dirty="0">
                <a:latin typeface="Alexandria" pitchFamily="2" charset="-78"/>
                <a:cs typeface="Alexandria" pitchFamily="2" charset="-78"/>
              </a:rPr>
              <a:t>وأدوات الدفع </a:t>
            </a:r>
            <a:r>
              <a:rPr lang="ar-JO" sz="1400" dirty="0" smtClean="0">
                <a:latin typeface="Alexandria" pitchFamily="2" charset="-78"/>
                <a:cs typeface="Alexandria" pitchFamily="2" charset="-78"/>
              </a:rPr>
              <a:t>الالكترونية</a:t>
            </a:r>
            <a:r>
              <a:rPr lang="ar-JO" sz="1400" dirty="0">
                <a:latin typeface="Alexandria" pitchFamily="2" charset="-78"/>
                <a:cs typeface="Alexandria" pitchFamily="2" charset="-78"/>
              </a:rPr>
              <a:t>، مثل بطاقات الدفع التي أدت إلى استبدال الاوراق </a:t>
            </a:r>
            <a:r>
              <a:rPr lang="ar-JO" sz="1400" dirty="0" smtClean="0">
                <a:latin typeface="Alexandria" pitchFamily="2" charset="-78"/>
                <a:cs typeface="Alexandria" pitchFamily="2" charset="-78"/>
              </a:rPr>
              <a:t>النقدية</a:t>
            </a:r>
            <a:r>
              <a:rPr lang="ar-JO" sz="1400" dirty="0">
                <a:latin typeface="Alexandria" pitchFamily="2" charset="-78"/>
                <a:cs typeface="Alexandria" pitchFamily="2" charset="-78"/>
              </a:rPr>
              <a:t>، بالودائع قصيرة الاجل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البنوك التجارية، وبالتالي يمكن أن يؤدي ظهور العملات الافتراضية المشفرة، إلى تقليل  الطلب على الاوراق </a:t>
            </a:r>
            <a:r>
              <a:rPr lang="ar-JO" sz="1400" dirty="0" smtClean="0">
                <a:latin typeface="Alexandria" pitchFamily="2" charset="-78"/>
                <a:cs typeface="Alexandria" pitchFamily="2" charset="-78"/>
              </a:rPr>
              <a:t>النقدية </a:t>
            </a:r>
            <a:r>
              <a:rPr lang="ar-JO" sz="1400" dirty="0">
                <a:latin typeface="Alexandria" pitchFamily="2" charset="-78"/>
                <a:cs typeface="Alexandria" pitchFamily="2" charset="-78"/>
              </a:rPr>
              <a:t>وودائع الافراد، لدى البنوك التجارية اما من جانب العرض، فهناك صعوبة الحفاظ على المعروض النقدي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ظل احتكار المنقبين </a:t>
            </a:r>
            <a:r>
              <a:rPr lang="ar-JO" sz="1400" dirty="0" smtClean="0">
                <a:latin typeface="Alexandria" pitchFamily="2" charset="-78"/>
                <a:cs typeface="Alexandria" pitchFamily="2" charset="-78"/>
              </a:rPr>
              <a:t>للعملات  و الاخلال بوظيفة </a:t>
            </a:r>
            <a:r>
              <a:rPr lang="ar-JO" sz="1400" dirty="0">
                <a:latin typeface="Alexandria" pitchFamily="2" charset="-78"/>
                <a:cs typeface="Alexandria" pitchFamily="2" charset="-78"/>
              </a:rPr>
              <a:t>النقود </a:t>
            </a:r>
            <a:r>
              <a:rPr lang="ar-JO" sz="1400" dirty="0" smtClean="0">
                <a:latin typeface="Alexandria" pitchFamily="2" charset="-78"/>
                <a:cs typeface="Alexandria" pitchFamily="2" charset="-78"/>
              </a:rPr>
              <a:t>للقيام بوظائفها الرئيسية</a:t>
            </a: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4398" y="938353"/>
            <a:ext cx="7023201" cy="498562"/>
          </a:xfrm>
          <a:prstGeom prst="rect">
            <a:avLst/>
          </a:prstGeom>
        </p:spPr>
      </p:pic>
    </p:spTree>
    <p:extLst>
      <p:ext uri="{BB962C8B-B14F-4D97-AF65-F5344CB8AC3E}">
        <p14:creationId xmlns:p14="http://schemas.microsoft.com/office/powerpoint/2010/main" val="2629481096"/>
      </p:ext>
    </p:extLst>
  </p:cSld>
  <p:clrMapOvr>
    <a:masterClrMapping/>
  </p:clrMapOvr>
  <mc:AlternateContent xmlns:mc="http://schemas.openxmlformats.org/markup-compatibility/2006" xmlns:p14="http://schemas.microsoft.com/office/powerpoint/2010/main">
    <mc:Choice Requires="p14">
      <p:transition spd="slow" p14:dur="2000" advTm="128636"/>
    </mc:Choice>
    <mc:Fallback xmlns="">
      <p:transition spd="slow" advTm="12863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1800" dirty="0">
                <a:solidFill>
                  <a:srgbClr val="00B0F0"/>
                </a:solidFill>
                <a:latin typeface="Alexandria" pitchFamily="2" charset="-78"/>
                <a:cs typeface="Alexandria" pitchFamily="2" charset="-78"/>
              </a:rPr>
              <a:t> </a:t>
            </a:r>
            <a:r>
              <a:rPr lang="ar-JO" sz="1800" dirty="0">
                <a:solidFill>
                  <a:srgbClr val="00B0F0"/>
                </a:solidFill>
                <a:latin typeface="Alexandria Black" pitchFamily="2" charset="-78"/>
                <a:cs typeface="Alexandria Black" pitchFamily="2" charset="-78"/>
              </a:rPr>
              <a:t>أولا" :  مساهمة التنظيم القانوني على التكنولوجيا المالية</a:t>
            </a:r>
            <a:endParaRPr lang="en-US" dirty="0">
              <a:solidFill>
                <a:srgbClr val="00B0F0"/>
              </a:solidFill>
            </a:endParaRPr>
          </a:p>
        </p:txBody>
      </p:sp>
      <p:sp>
        <p:nvSpPr>
          <p:cNvPr id="3" name="Content Placeholder 2"/>
          <p:cNvSpPr>
            <a:spLocks noGrp="1"/>
          </p:cNvSpPr>
          <p:nvPr>
            <p:ph idx="1"/>
          </p:nvPr>
        </p:nvSpPr>
        <p:spPr>
          <a:xfrm>
            <a:off x="838200" y="1825625"/>
            <a:ext cx="10515600" cy="4821918"/>
          </a:xfrm>
        </p:spPr>
        <p:txBody>
          <a:bodyPr>
            <a:normAutofit/>
          </a:bodyPr>
          <a:lstStyle/>
          <a:p>
            <a:pPr marL="0" indent="0" algn="r">
              <a:lnSpc>
                <a:spcPct val="200000"/>
              </a:lnSpc>
              <a:buNone/>
            </a:pPr>
            <a:r>
              <a:rPr lang="ar-JO" sz="1800" dirty="0" smtClean="0">
                <a:solidFill>
                  <a:schemeClr val="accent4"/>
                </a:solidFill>
                <a:latin typeface="Alexandria Medium" pitchFamily="2" charset="-78"/>
                <a:cs typeface="Alexandria Medium" pitchFamily="2" charset="-78"/>
              </a:rPr>
              <a:t>ماهية </a:t>
            </a:r>
            <a:r>
              <a:rPr lang="ar-JO" sz="1800" dirty="0">
                <a:solidFill>
                  <a:schemeClr val="accent4"/>
                </a:solidFill>
                <a:latin typeface="Alexandria Medium" pitchFamily="2" charset="-78"/>
                <a:cs typeface="Alexandria Medium" pitchFamily="2" charset="-78"/>
              </a:rPr>
              <a:t>التنظيم القانوني </a:t>
            </a:r>
            <a:r>
              <a:rPr lang="ar-JO" sz="1800" dirty="0" smtClean="0">
                <a:solidFill>
                  <a:schemeClr val="accent4"/>
                </a:solidFill>
                <a:latin typeface="Alexandria Medium" pitchFamily="2" charset="-78"/>
                <a:cs typeface="Alexandria Medium" pitchFamily="2" charset="-78"/>
              </a:rPr>
              <a:t>للرقابة على </a:t>
            </a:r>
            <a:r>
              <a:rPr lang="ar-JO" sz="1800" dirty="0">
                <a:solidFill>
                  <a:schemeClr val="accent4"/>
                </a:solidFill>
                <a:latin typeface="Alexandria Medium" pitchFamily="2" charset="-78"/>
                <a:cs typeface="Alexandria Medium" pitchFamily="2" charset="-78"/>
              </a:rPr>
              <a:t>التكنولوجيا </a:t>
            </a:r>
            <a:r>
              <a:rPr lang="ar-JO" sz="1800" dirty="0" smtClean="0">
                <a:solidFill>
                  <a:schemeClr val="accent4"/>
                </a:solidFill>
                <a:latin typeface="Alexandria Medium" pitchFamily="2" charset="-78"/>
                <a:cs typeface="Alexandria Medium" pitchFamily="2" charset="-78"/>
              </a:rPr>
              <a:t>المالية</a:t>
            </a:r>
          </a:p>
          <a:p>
            <a:pPr marL="0" indent="0" algn="r">
              <a:lnSpc>
                <a:spcPct val="200000"/>
              </a:lnSpc>
              <a:buNone/>
            </a:pPr>
            <a:r>
              <a:rPr lang="ar-JO" sz="1400" dirty="0">
                <a:latin typeface="Alexandria" pitchFamily="2" charset="-78"/>
                <a:cs typeface="Alexandria" pitchFamily="2" charset="-78"/>
              </a:rPr>
              <a:t>اذا كانت التكنولوجيا المالية </a:t>
            </a:r>
            <a:r>
              <a:rPr lang="ar-JO" sz="1400" dirty="0" smtClean="0">
                <a:latin typeface="Alexandria" pitchFamily="2" charset="-78"/>
                <a:cs typeface="Alexandria" pitchFamily="2" charset="-78"/>
              </a:rPr>
              <a:t>هي عملية </a:t>
            </a:r>
            <a:r>
              <a:rPr lang="ar-JO" sz="1400" dirty="0">
                <a:latin typeface="Alexandria" pitchFamily="2" charset="-78"/>
                <a:cs typeface="Alexandria" pitchFamily="2" charset="-78"/>
              </a:rPr>
              <a:t>اندماج بين </a:t>
            </a:r>
            <a:r>
              <a:rPr lang="ar-JO" sz="1400" dirty="0" smtClean="0">
                <a:latin typeface="Alexandria" pitchFamily="2" charset="-78"/>
                <a:cs typeface="Alexandria" pitchFamily="2" charset="-78"/>
              </a:rPr>
              <a:t>الابتكار </a:t>
            </a:r>
            <a:r>
              <a:rPr lang="ar-JO" sz="1400" dirty="0">
                <a:latin typeface="Alexandria" pitchFamily="2" charset="-78"/>
                <a:cs typeface="Alexandria" pitchFamily="2" charset="-78"/>
              </a:rPr>
              <a:t>والتكنولوجيا في مساحة الخدمات المالية، واذا كانت الرقابة </a:t>
            </a:r>
            <a:r>
              <a:rPr lang="ar-JO" sz="1400" dirty="0" smtClean="0">
                <a:latin typeface="Alexandria" pitchFamily="2" charset="-78"/>
                <a:cs typeface="Alexandria" pitchFamily="2" charset="-78"/>
              </a:rPr>
              <a:t>عليها </a:t>
            </a:r>
            <a:r>
              <a:rPr lang="ar-JO" sz="1400" dirty="0">
                <a:latin typeface="Alexandria" pitchFamily="2" charset="-78"/>
                <a:cs typeface="Alexandria" pitchFamily="2" charset="-78"/>
              </a:rPr>
              <a:t>تعتبر مؤاتية وحامية </a:t>
            </a:r>
            <a:r>
              <a:rPr lang="ar-JO" sz="1400" dirty="0" smtClean="0">
                <a:latin typeface="Alexandria" pitchFamily="2" charset="-78"/>
                <a:cs typeface="Alexandria" pitchFamily="2" charset="-78"/>
              </a:rPr>
              <a:t>لها</a:t>
            </a:r>
            <a:r>
              <a:rPr lang="ar-JO" sz="1400" dirty="0">
                <a:latin typeface="Alexandria" pitchFamily="2" charset="-78"/>
                <a:cs typeface="Alexandria" pitchFamily="2" charset="-78"/>
              </a:rPr>
              <a:t>، فسنتمكن من الوصول الى التعريف المناسب </a:t>
            </a:r>
            <a:r>
              <a:rPr lang="ar-JO" sz="1400" dirty="0" smtClean="0">
                <a:latin typeface="Alexandria" pitchFamily="2" charset="-78"/>
                <a:cs typeface="Alexandria" pitchFamily="2" charset="-78"/>
              </a:rPr>
              <a:t>للتنظيم </a:t>
            </a:r>
            <a:r>
              <a:rPr lang="ar-JO" sz="1400" dirty="0">
                <a:latin typeface="Alexandria" pitchFamily="2" charset="-78"/>
                <a:cs typeface="Alexandria" pitchFamily="2" charset="-78"/>
              </a:rPr>
              <a:t>القانوني</a:t>
            </a:r>
            <a:r>
              <a:rPr lang="ar-JO" sz="1400" dirty="0" smtClean="0">
                <a:latin typeface="Alexandria" pitchFamily="2" charset="-78"/>
                <a:cs typeface="Alexandria" pitchFamily="2" charset="-78"/>
              </a:rPr>
              <a:t>. فالتنظيم </a:t>
            </a:r>
            <a:r>
              <a:rPr lang="ar-JO" sz="1400" dirty="0">
                <a:latin typeface="Alexandria" pitchFamily="2" charset="-78"/>
                <a:cs typeface="Alexandria" pitchFamily="2" charset="-78"/>
              </a:rPr>
              <a:t>القانوني </a:t>
            </a:r>
            <a:r>
              <a:rPr lang="ar-JO" sz="1400" dirty="0" smtClean="0">
                <a:latin typeface="Alexandria" pitchFamily="2" charset="-78"/>
                <a:cs typeface="Alexandria" pitchFamily="2" charset="-78"/>
              </a:rPr>
              <a:t>للرقابة على </a:t>
            </a:r>
            <a:r>
              <a:rPr lang="ar-JO" sz="1400" dirty="0">
                <a:latin typeface="Alexandria" pitchFamily="2" charset="-78"/>
                <a:cs typeface="Alexandria" pitchFamily="2" charset="-78"/>
              </a:rPr>
              <a:t>التكنولوجيا المالية، </a:t>
            </a:r>
            <a:r>
              <a:rPr lang="ar-JO" sz="1400" dirty="0" smtClean="0">
                <a:latin typeface="Alexandria" pitchFamily="2" charset="-78"/>
                <a:cs typeface="Alexandria" pitchFamily="2" charset="-78"/>
              </a:rPr>
              <a:t>هو عملية </a:t>
            </a:r>
            <a:r>
              <a:rPr lang="ar-JO" sz="1400" dirty="0">
                <a:latin typeface="Alexandria" pitchFamily="2" charset="-78"/>
                <a:cs typeface="Alexandria" pitchFamily="2" charset="-78"/>
              </a:rPr>
              <a:t>تنظيمية مرنة جدا </a:t>
            </a:r>
            <a:r>
              <a:rPr lang="ar-JO" sz="1400" dirty="0" smtClean="0">
                <a:latin typeface="Alexandria" pitchFamily="2" charset="-78"/>
                <a:cs typeface="Alexandria" pitchFamily="2" charset="-78"/>
              </a:rPr>
              <a:t>و ذات قابلية على ترصين النظم الرقابية التي </a:t>
            </a:r>
            <a:r>
              <a:rPr lang="ar-JO" sz="1400" dirty="0">
                <a:latin typeface="Alexandria" pitchFamily="2" charset="-78"/>
                <a:cs typeface="Alexandria" pitchFamily="2" charset="-78"/>
              </a:rPr>
              <a:t>تفتقر الى عدم الكفاية، و التي تتابع </a:t>
            </a:r>
            <a:r>
              <a:rPr lang="ar-JO" sz="1400" dirty="0" smtClean="0">
                <a:latin typeface="Alexandria" pitchFamily="2" charset="-78"/>
                <a:cs typeface="Alexandria" pitchFamily="2" charset="-78"/>
              </a:rPr>
              <a:t>اعمالها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الاسواق </a:t>
            </a:r>
            <a:r>
              <a:rPr lang="ar-JO" sz="1400" dirty="0">
                <a:latin typeface="Alexandria" pitchFamily="2" charset="-78"/>
                <a:cs typeface="Alexandria" pitchFamily="2" charset="-78"/>
              </a:rPr>
              <a:t>المالية التي تفتقر الى عدم </a:t>
            </a:r>
            <a:r>
              <a:rPr lang="ar-JO" sz="1400" dirty="0" smtClean="0">
                <a:latin typeface="Alexandria" pitchFamily="2" charset="-78"/>
                <a:cs typeface="Alexandria" pitchFamily="2" charset="-78"/>
              </a:rPr>
              <a:t>الكفاية ايضا مما </a:t>
            </a:r>
            <a:r>
              <a:rPr lang="ar-JO" sz="1400" dirty="0">
                <a:latin typeface="Alexandria" pitchFamily="2" charset="-78"/>
                <a:cs typeface="Alexandria" pitchFamily="2" charset="-78"/>
              </a:rPr>
              <a:t>سيحقق </a:t>
            </a:r>
            <a:r>
              <a:rPr lang="ar-JO" sz="1400" dirty="0" smtClean="0">
                <a:latin typeface="Alexandria" pitchFamily="2" charset="-78"/>
                <a:cs typeface="Alexandria" pitchFamily="2" charset="-78"/>
              </a:rPr>
              <a:t>هدف </a:t>
            </a:r>
            <a:r>
              <a:rPr lang="ar-JO" sz="1400" dirty="0">
                <a:latin typeface="Alexandria" pitchFamily="2" charset="-78"/>
                <a:cs typeface="Alexandria" pitchFamily="2" charset="-78"/>
              </a:rPr>
              <a:t>حماية </a:t>
            </a:r>
            <a:r>
              <a:rPr lang="ar-JO" sz="1400" dirty="0" smtClean="0">
                <a:latin typeface="Alexandria" pitchFamily="2" charset="-78"/>
                <a:cs typeface="Alexandria" pitchFamily="2" charset="-78"/>
              </a:rPr>
              <a:t>الاطراف المتعاملة </a:t>
            </a:r>
            <a:r>
              <a:rPr lang="ar-JO" sz="1400" dirty="0">
                <a:latin typeface="Alexandria" pitchFamily="2" charset="-78"/>
                <a:cs typeface="Alexandria" pitchFamily="2" charset="-78"/>
              </a:rPr>
              <a:t>من المخاطر، من خلال الاجراءات التي يتم </a:t>
            </a:r>
            <a:r>
              <a:rPr lang="ar-JO" sz="1400" dirty="0" smtClean="0">
                <a:latin typeface="Alexandria" pitchFamily="2" charset="-78"/>
                <a:cs typeface="Alexandria" pitchFamily="2" charset="-78"/>
              </a:rPr>
              <a:t>اعتمادها</a:t>
            </a:r>
            <a:r>
              <a:rPr lang="ar-JO" sz="1400" dirty="0">
                <a:latin typeface="Alexandria" pitchFamily="2" charset="-78"/>
                <a:cs typeface="Alexandria" pitchFamily="2" charset="-78"/>
              </a:rPr>
              <a:t>. فمن </a:t>
            </a:r>
            <a:r>
              <a:rPr lang="ar-JO" sz="1400" dirty="0" smtClean="0">
                <a:latin typeface="Alexandria" pitchFamily="2" charset="-78"/>
                <a:cs typeface="Alexandria" pitchFamily="2" charset="-78"/>
              </a:rPr>
              <a:t>هذا </a:t>
            </a:r>
            <a:r>
              <a:rPr lang="ar-JO" sz="1400" dirty="0">
                <a:latin typeface="Alexandria" pitchFamily="2" charset="-78"/>
                <a:cs typeface="Alexandria" pitchFamily="2" charset="-78"/>
              </a:rPr>
              <a:t>التعريف، </a:t>
            </a:r>
            <a:r>
              <a:rPr lang="ar-JO" sz="1400" dirty="0" smtClean="0">
                <a:latin typeface="Alexandria" pitchFamily="2" charset="-78"/>
                <a:cs typeface="Alexandria" pitchFamily="2" charset="-78"/>
              </a:rPr>
              <a:t>نلاحظ ضرورة </a:t>
            </a:r>
            <a:r>
              <a:rPr lang="ar-JO" sz="1400" dirty="0">
                <a:latin typeface="Alexandria" pitchFamily="2" charset="-78"/>
                <a:cs typeface="Alexandria" pitchFamily="2" charset="-78"/>
              </a:rPr>
              <a:t>وجود تنظيم </a:t>
            </a:r>
            <a:r>
              <a:rPr lang="ar-JO" sz="1400" dirty="0" smtClean="0">
                <a:latin typeface="Alexandria" pitchFamily="2" charset="-78"/>
                <a:cs typeface="Alexandria" pitchFamily="2" charset="-78"/>
              </a:rPr>
              <a:t>قانوني </a:t>
            </a:r>
            <a:r>
              <a:rPr lang="ar-JO" sz="1400" dirty="0">
                <a:latin typeface="Alexandria" pitchFamily="2" charset="-78"/>
                <a:cs typeface="Alexandria" pitchFamily="2" charset="-78"/>
              </a:rPr>
              <a:t>يتكيف باستمرار مع النظم </a:t>
            </a:r>
            <a:r>
              <a:rPr lang="ar-JO" sz="1400" dirty="0" smtClean="0">
                <a:latin typeface="Alexandria" pitchFamily="2" charset="-78"/>
                <a:cs typeface="Alexandria" pitchFamily="2" charset="-78"/>
              </a:rPr>
              <a:t>الرقابية التي </a:t>
            </a:r>
            <a:r>
              <a:rPr lang="ar-JO" sz="1400" dirty="0">
                <a:latin typeface="Alexandria" pitchFamily="2" charset="-78"/>
                <a:cs typeface="Alexandria" pitchFamily="2" charset="-78"/>
              </a:rPr>
              <a:t>تقل </a:t>
            </a:r>
            <a:r>
              <a:rPr lang="ar-JO" sz="1400" dirty="0" smtClean="0">
                <a:latin typeface="Alexandria" pitchFamily="2" charset="-78"/>
                <a:cs typeface="Alexandria" pitchFamily="2" charset="-78"/>
              </a:rPr>
              <a:t>كفايتها </a:t>
            </a:r>
            <a:r>
              <a:rPr lang="ar-JO" sz="1400" dirty="0">
                <a:latin typeface="Alexandria" pitchFamily="2" charset="-78"/>
                <a:cs typeface="Alexandria" pitchFamily="2" charset="-78"/>
              </a:rPr>
              <a:t>أمام </a:t>
            </a:r>
            <a:r>
              <a:rPr lang="ar-JO" sz="1400" dirty="0" smtClean="0">
                <a:latin typeface="Alexandria" pitchFamily="2" charset="-78"/>
                <a:cs typeface="Alexandria" pitchFamily="2" charset="-78"/>
              </a:rPr>
              <a:t>الابتكار </a:t>
            </a:r>
            <a:r>
              <a:rPr lang="ar-JO" sz="1400" dirty="0">
                <a:latin typeface="Alexandria" pitchFamily="2" charset="-78"/>
                <a:cs typeface="Alexandria" pitchFamily="2" charset="-78"/>
              </a:rPr>
              <a:t>الذي يتطور باستمرار وبشكل متصاعد، حيث تصبح هذه </a:t>
            </a:r>
            <a:r>
              <a:rPr lang="ar-JO" sz="1400" dirty="0" smtClean="0">
                <a:latin typeface="Alexandria" pitchFamily="2" charset="-78"/>
                <a:cs typeface="Alexandria" pitchFamily="2" charset="-78"/>
              </a:rPr>
              <a:t>النظم </a:t>
            </a:r>
            <a:r>
              <a:rPr lang="ar-JO" sz="1400" dirty="0">
                <a:latin typeface="Alexandria" pitchFamily="2" charset="-78"/>
                <a:cs typeface="Alexandria" pitchFamily="2" charset="-78"/>
              </a:rPr>
              <a:t>مع مرور </a:t>
            </a:r>
            <a:r>
              <a:rPr lang="ar-JO" sz="1400" dirty="0" smtClean="0">
                <a:latin typeface="Alexandria" pitchFamily="2" charset="-78"/>
                <a:cs typeface="Alexandria" pitchFamily="2" charset="-78"/>
              </a:rPr>
              <a:t>الوقت غير </a:t>
            </a:r>
            <a:r>
              <a:rPr lang="ar-JO" sz="1400" dirty="0">
                <a:latin typeface="Alexandria" pitchFamily="2" charset="-78"/>
                <a:cs typeface="Alexandria" pitchFamily="2" charset="-78"/>
              </a:rPr>
              <a:t>متناسبة مع الاعمال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الاسواق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وغير كافية لحماية المستهلكين </a:t>
            </a:r>
            <a:r>
              <a:rPr lang="ar-JO" sz="1400" dirty="0" smtClean="0">
                <a:latin typeface="Alexandria" pitchFamily="2" charset="-78"/>
                <a:cs typeface="Alexandria" pitchFamily="2" charset="-78"/>
              </a:rPr>
              <a:t>فيها، كذلك </a:t>
            </a:r>
            <a:r>
              <a:rPr lang="ar-JO" sz="1400" dirty="0">
                <a:latin typeface="Alexandria" pitchFamily="2" charset="-78"/>
                <a:cs typeface="Alexandria" pitchFamily="2" charset="-78"/>
              </a:rPr>
              <a:t>يتضح من هذا </a:t>
            </a:r>
            <a:r>
              <a:rPr lang="ar-JO" sz="1400" dirty="0" smtClean="0">
                <a:latin typeface="Alexandria" pitchFamily="2" charset="-78"/>
                <a:cs typeface="Alexandria" pitchFamily="2" charset="-78"/>
              </a:rPr>
              <a:t>التعريف ان الاسواق </a:t>
            </a:r>
            <a:r>
              <a:rPr lang="ar-JO" sz="1400" dirty="0">
                <a:latin typeface="Alexandria" pitchFamily="2" charset="-78"/>
                <a:cs typeface="Alexandria" pitchFamily="2" charset="-78"/>
              </a:rPr>
              <a:t>المالية تفتقر الى </a:t>
            </a:r>
            <a:r>
              <a:rPr lang="ar-JO" sz="1400" dirty="0" smtClean="0">
                <a:latin typeface="Alexandria" pitchFamily="2" charset="-78"/>
                <a:cs typeface="Alexandria" pitchFamily="2" charset="-78"/>
              </a:rPr>
              <a:t>الكفاءة </a:t>
            </a:r>
            <a:r>
              <a:rPr lang="ar-JO" sz="1400" dirty="0">
                <a:latin typeface="Alexandria" pitchFamily="2" charset="-78"/>
                <a:cs typeface="Alexandria" pitchFamily="2" charset="-78"/>
              </a:rPr>
              <a:t>والتي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يمكن السيطرة </a:t>
            </a:r>
            <a:r>
              <a:rPr lang="ar-JO" sz="1400" dirty="0" smtClean="0">
                <a:latin typeface="Alexandria" pitchFamily="2" charset="-78"/>
                <a:cs typeface="Alexandria" pitchFamily="2" charset="-78"/>
              </a:rPr>
              <a:t>عليها بواسطة </a:t>
            </a:r>
            <a:r>
              <a:rPr lang="ar-JO" sz="1400" dirty="0">
                <a:latin typeface="Alexandria" pitchFamily="2" charset="-78"/>
                <a:cs typeface="Alexandria" pitchFamily="2" charset="-78"/>
              </a:rPr>
              <a:t>النظم الرقابية المذكورة،فيصبح التنظيم القانوني للرقابة امرا ملحا لكي يبقى مسار </a:t>
            </a:r>
            <a:r>
              <a:rPr lang="ar-JO" sz="1400" dirty="0" smtClean="0">
                <a:latin typeface="Alexandria" pitchFamily="2" charset="-78"/>
                <a:cs typeface="Alexandria" pitchFamily="2" charset="-78"/>
              </a:rPr>
              <a:t>الابتكارات </a:t>
            </a:r>
            <a:r>
              <a:rPr lang="ar-JO" sz="1400" dirty="0">
                <a:latin typeface="Alexandria" pitchFamily="2" charset="-78"/>
                <a:cs typeface="Alexandria" pitchFamily="2" charset="-78"/>
              </a:rPr>
              <a:t>مفتوحاً في المؤسسات المالية لحماية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العملاء من جميع المخاطر.</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641" y="488363"/>
            <a:ext cx="2304488" cy="1079086"/>
          </a:xfrm>
          <a:prstGeom prst="rect">
            <a:avLst/>
          </a:prstGeom>
        </p:spPr>
      </p:pic>
    </p:spTree>
    <p:extLst>
      <p:ext uri="{BB962C8B-B14F-4D97-AF65-F5344CB8AC3E}">
        <p14:creationId xmlns:p14="http://schemas.microsoft.com/office/powerpoint/2010/main" val="2676396595"/>
      </p:ext>
    </p:extLst>
  </p:cSld>
  <p:clrMapOvr>
    <a:masterClrMapping/>
  </p:clrMapOvr>
  <mc:AlternateContent xmlns:mc="http://schemas.openxmlformats.org/markup-compatibility/2006" xmlns:p14="http://schemas.microsoft.com/office/powerpoint/2010/main">
    <mc:Choice Requires="p14">
      <p:transition spd="slow" p14:dur="2000" advTm="130973"/>
    </mc:Choice>
    <mc:Fallback xmlns="">
      <p:transition spd="slow" advTm="13097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smtClean="0">
                <a:solidFill>
                  <a:srgbClr val="00B0F0"/>
                </a:solidFill>
                <a:latin typeface="Alexandria Black" pitchFamily="2" charset="-78"/>
                <a:cs typeface="Alexandria Black" pitchFamily="2" charset="-78"/>
              </a:rPr>
              <a:t>ثانيا :  مراحل </a:t>
            </a:r>
            <a:r>
              <a:rPr lang="ar-JO" sz="2000" dirty="0">
                <a:solidFill>
                  <a:srgbClr val="00B0F0"/>
                </a:solidFill>
                <a:latin typeface="Alexandria Black" pitchFamily="2" charset="-78"/>
                <a:cs typeface="Alexandria Black" pitchFamily="2" charset="-78"/>
              </a:rPr>
              <a:t>تطور الرقابة </a:t>
            </a:r>
            <a:r>
              <a:rPr lang="ar-JO" sz="2000" dirty="0" smtClean="0">
                <a:solidFill>
                  <a:srgbClr val="00B0F0"/>
                </a:solidFill>
                <a:latin typeface="Alexandria Black" pitchFamily="2" charset="-78"/>
                <a:cs typeface="Alexandria Black" pitchFamily="2" charset="-78"/>
              </a:rPr>
              <a:t>على </a:t>
            </a:r>
            <a:r>
              <a:rPr lang="ar-JO" sz="2000" dirty="0">
                <a:solidFill>
                  <a:srgbClr val="00B0F0"/>
                </a:solidFill>
                <a:latin typeface="Alexandria Black" pitchFamily="2" charset="-78"/>
                <a:cs typeface="Alexandria Black" pitchFamily="2" charset="-78"/>
              </a:rPr>
              <a:t>التكنولوجيا المالية </a:t>
            </a:r>
            <a:r>
              <a:rPr lang="ar-JO" sz="2000" dirty="0" smtClean="0">
                <a:solidFill>
                  <a:srgbClr val="00B0F0"/>
                </a:solidFill>
                <a:latin typeface="Alexandria Black" pitchFamily="2" charset="-78"/>
                <a:cs typeface="Alexandria Black" pitchFamily="2" charset="-78"/>
              </a:rPr>
              <a:t/>
            </a:r>
            <a:br>
              <a:rPr lang="ar-JO" sz="2000" dirty="0" smtClean="0">
                <a:solidFill>
                  <a:srgbClr val="00B0F0"/>
                </a:solidFill>
                <a:latin typeface="Alexandria Black" pitchFamily="2" charset="-78"/>
                <a:cs typeface="Alexandria Black" pitchFamily="2" charset="-78"/>
              </a:rPr>
            </a:br>
            <a:r>
              <a:rPr lang="ar-JO" sz="2000" dirty="0" smtClean="0">
                <a:solidFill>
                  <a:srgbClr val="00B0F0"/>
                </a:solidFill>
                <a:latin typeface="Alexandria Black" pitchFamily="2" charset="-78"/>
                <a:cs typeface="Alexandria Black" pitchFamily="2" charset="-78"/>
              </a:rPr>
              <a:t>( مراحل التنظيم القانوني )</a:t>
            </a:r>
            <a:r>
              <a:rPr lang="ar-JO" sz="2000" dirty="0">
                <a:solidFill>
                  <a:srgbClr val="00B0F0"/>
                </a:solidFill>
                <a:latin typeface="Alexandria Black" pitchFamily="2" charset="-78"/>
                <a:cs typeface="Alexandria Black" pitchFamily="2" charset="-78"/>
              </a:rPr>
              <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444211"/>
            <a:ext cx="10515600" cy="4732752"/>
          </a:xfrm>
        </p:spPr>
        <p:txBody>
          <a:bodyPr>
            <a:normAutofit/>
          </a:bodyPr>
          <a:lstStyle/>
          <a:p>
            <a:pPr marL="0" indent="0" algn="r">
              <a:lnSpc>
                <a:spcPct val="200000"/>
              </a:lnSpc>
              <a:buNone/>
            </a:pPr>
            <a:r>
              <a:rPr lang="ar-JO" sz="1600" dirty="0" smtClean="0">
                <a:solidFill>
                  <a:schemeClr val="accent4"/>
                </a:solidFill>
                <a:latin typeface="Alexandria Medium" pitchFamily="2" charset="-78"/>
                <a:cs typeface="Alexandria Medium" pitchFamily="2" charset="-78"/>
              </a:rPr>
              <a:t>لقد </a:t>
            </a:r>
            <a:r>
              <a:rPr lang="ar-JO" sz="1600" dirty="0">
                <a:solidFill>
                  <a:schemeClr val="accent4"/>
                </a:solidFill>
                <a:latin typeface="Alexandria Medium" pitchFamily="2" charset="-78"/>
                <a:cs typeface="Alexandria Medium" pitchFamily="2" charset="-78"/>
              </a:rPr>
              <a:t>مرت الرقابة </a:t>
            </a:r>
            <a:r>
              <a:rPr lang="ar-JO" sz="1600" dirty="0" smtClean="0">
                <a:solidFill>
                  <a:schemeClr val="accent4"/>
                </a:solidFill>
                <a:latin typeface="Alexandria Medium" pitchFamily="2" charset="-78"/>
                <a:cs typeface="Alexandria Medium" pitchFamily="2" charset="-78"/>
              </a:rPr>
              <a:t>على </a:t>
            </a:r>
            <a:r>
              <a:rPr lang="ar-JO" sz="1600" dirty="0">
                <a:solidFill>
                  <a:schemeClr val="accent4"/>
                </a:solidFill>
                <a:latin typeface="Alexandria Medium" pitchFamily="2" charset="-78"/>
                <a:cs typeface="Alexandria Medium" pitchFamily="2" charset="-78"/>
              </a:rPr>
              <a:t>التكنولوجيا المالية، بثلاث </a:t>
            </a:r>
            <a:r>
              <a:rPr lang="ar-JO" sz="1600" dirty="0" smtClean="0">
                <a:solidFill>
                  <a:schemeClr val="accent4"/>
                </a:solidFill>
                <a:latin typeface="Alexandria Medium" pitchFamily="2" charset="-78"/>
                <a:cs typeface="Alexandria Medium" pitchFamily="2" charset="-78"/>
              </a:rPr>
              <a:t>مراحل اساسية هي: </a:t>
            </a:r>
          </a:p>
          <a:p>
            <a:pPr marL="0" indent="0" algn="r">
              <a:lnSpc>
                <a:spcPct val="200000"/>
              </a:lnSpc>
              <a:buNone/>
            </a:pPr>
            <a:r>
              <a:rPr lang="ar-JO" sz="1600" dirty="0" smtClean="0">
                <a:solidFill>
                  <a:schemeClr val="accent4"/>
                </a:solidFill>
                <a:latin typeface="Alexandria" pitchFamily="2" charset="-78"/>
                <a:cs typeface="Alexandria" pitchFamily="2" charset="-78"/>
              </a:rPr>
              <a:t>المرحلة </a:t>
            </a:r>
            <a:r>
              <a:rPr lang="ar-JO" sz="1600" dirty="0">
                <a:solidFill>
                  <a:schemeClr val="accent4"/>
                </a:solidFill>
                <a:latin typeface="Alexandria" pitchFamily="2" charset="-78"/>
                <a:cs typeface="Alexandria" pitchFamily="2" charset="-78"/>
              </a:rPr>
              <a:t>الاولى: </a:t>
            </a:r>
            <a:endParaRPr lang="ar-JO" sz="1600" dirty="0" smtClean="0">
              <a:solidFill>
                <a:schemeClr val="accent4"/>
              </a:solidFill>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فترة النصف الثاني لعقد الخمسينيات  والنصف الاول من عقد الستينات.  وتعتبر </a:t>
            </a:r>
            <a:r>
              <a:rPr lang="ar-JO" sz="1400" dirty="0" smtClean="0">
                <a:latin typeface="Alexandria" pitchFamily="2" charset="-78"/>
                <a:cs typeface="Alexandria" pitchFamily="2" charset="-78"/>
              </a:rPr>
              <a:t>مرحلة </a:t>
            </a:r>
            <a:r>
              <a:rPr lang="ar-JO" sz="1400" dirty="0">
                <a:latin typeface="Alexandria" pitchFamily="2" charset="-78"/>
                <a:cs typeface="Alexandria" pitchFamily="2" charset="-78"/>
              </a:rPr>
              <a:t>بناء الأسس </a:t>
            </a:r>
            <a:r>
              <a:rPr lang="ar-JO" sz="1400" dirty="0" smtClean="0">
                <a:latin typeface="Alexandria" pitchFamily="2" charset="-78"/>
                <a:cs typeface="Alexandria" pitchFamily="2" charset="-78"/>
              </a:rPr>
              <a:t>الأولى التي </a:t>
            </a:r>
            <a:r>
              <a:rPr lang="ar-JO" sz="1400" dirty="0">
                <a:latin typeface="Alexandria" pitchFamily="2" charset="-78"/>
                <a:cs typeface="Alexandria" pitchFamily="2" charset="-78"/>
              </a:rPr>
              <a:t>أنشأ </a:t>
            </a:r>
            <a:r>
              <a:rPr lang="ar-JO" sz="1400" dirty="0" smtClean="0">
                <a:latin typeface="Alexandria" pitchFamily="2" charset="-78"/>
                <a:cs typeface="Alexandria" pitchFamily="2" charset="-78"/>
              </a:rPr>
              <a:t>عليها </a:t>
            </a:r>
            <a:r>
              <a:rPr lang="ar-JO" sz="1400" dirty="0">
                <a:latin typeface="Alexandria" pitchFamily="2" charset="-78"/>
                <a:cs typeface="Alexandria" pitchFamily="2" charset="-78"/>
              </a:rPr>
              <a:t>صرح العلاقة بين التكنولوجيا </a:t>
            </a:r>
            <a:r>
              <a:rPr lang="ar-JO" sz="1400" dirty="0" smtClean="0">
                <a:latin typeface="Alexandria" pitchFamily="2" charset="-78"/>
                <a:cs typeface="Alexandria" pitchFamily="2" charset="-78"/>
              </a:rPr>
              <a:t>والأنشطة المالية والأنشطة </a:t>
            </a:r>
            <a:r>
              <a:rPr lang="ar-JO" sz="1400" dirty="0">
                <a:latin typeface="Alexandria" pitchFamily="2" charset="-78"/>
                <a:cs typeface="Alexandria" pitchFamily="2" charset="-78"/>
              </a:rPr>
              <a:t>المصرفية. فقد ابتدأت من مد خطوط </a:t>
            </a:r>
            <a:r>
              <a:rPr lang="ar-JO" sz="1400" dirty="0" smtClean="0">
                <a:latin typeface="Alexandria" pitchFamily="2" charset="-78"/>
                <a:cs typeface="Alexandria" pitchFamily="2" charset="-78"/>
              </a:rPr>
              <a:t>التلغراف عبر </a:t>
            </a:r>
            <a:r>
              <a:rPr lang="ar-JO" sz="1400" dirty="0">
                <a:latin typeface="Alexandria" pitchFamily="2" charset="-78"/>
                <a:cs typeface="Alexandria" pitchFamily="2" charset="-78"/>
              </a:rPr>
              <a:t>المحيط </a:t>
            </a:r>
            <a:r>
              <a:rPr lang="ar-JO" sz="1400" dirty="0" smtClean="0">
                <a:latin typeface="Alexandria" pitchFamily="2" charset="-78"/>
                <a:cs typeface="Alexandria" pitchFamily="2" charset="-78"/>
              </a:rPr>
              <a:t>الأطلسي</a:t>
            </a:r>
            <a:r>
              <a:rPr lang="ar-JO" sz="1400" dirty="0">
                <a:latin typeface="Alexandria" pitchFamily="2" charset="-78"/>
                <a:cs typeface="Alexandria" pitchFamily="2" charset="-78"/>
              </a:rPr>
              <a:t>، وتطوير شبكة </a:t>
            </a:r>
            <a:r>
              <a:rPr lang="ar-JO" sz="1400" dirty="0" smtClean="0">
                <a:latin typeface="Alexandria" pitchFamily="2" charset="-78"/>
                <a:cs typeface="Alexandria" pitchFamily="2" charset="-78"/>
              </a:rPr>
              <a:t>التلكس العالمية</a:t>
            </a:r>
          </a:p>
          <a:p>
            <a:pPr marL="0" indent="0" algn="r">
              <a:lnSpc>
                <a:spcPct val="200000"/>
              </a:lnSpc>
              <a:buNone/>
            </a:pPr>
            <a:r>
              <a:rPr lang="ar-JO" sz="1600" dirty="0" smtClean="0">
                <a:solidFill>
                  <a:schemeClr val="accent4"/>
                </a:solidFill>
                <a:latin typeface="Alexandria" pitchFamily="2" charset="-78"/>
                <a:cs typeface="Alexandria" pitchFamily="2" charset="-78"/>
              </a:rPr>
              <a:t>المرحلة الثانية : </a:t>
            </a:r>
          </a:p>
          <a:p>
            <a:pPr marL="0" indent="0" algn="r">
              <a:lnSpc>
                <a:spcPct val="200000"/>
              </a:lnSpc>
              <a:buNone/>
            </a:pPr>
            <a:r>
              <a:rPr lang="ar-JO" sz="1400" dirty="0">
                <a:latin typeface="Alexandria" pitchFamily="2" charset="-78"/>
                <a:cs typeface="Alexandria" pitchFamily="2" charset="-78"/>
              </a:rPr>
              <a:t>فترة النصف الثاني من عقد الستينات ولغاية .2008 حيث </a:t>
            </a:r>
            <a:r>
              <a:rPr lang="ar-JO" sz="1400" dirty="0" smtClean="0">
                <a:latin typeface="Alexandria" pitchFamily="2" charset="-78"/>
                <a:cs typeface="Alexandria" pitchFamily="2" charset="-78"/>
              </a:rPr>
              <a:t>انتقلت الرقابة في هذه المرحلة، باتجاه إيجاد أوجه ارتباط </a:t>
            </a:r>
            <a:r>
              <a:rPr lang="ar-JO" sz="1400" dirty="0">
                <a:latin typeface="Alexandria" pitchFamily="2" charset="-78"/>
                <a:cs typeface="Alexandria" pitchFamily="2" charset="-78"/>
              </a:rPr>
              <a:t>نوعية بين </a:t>
            </a:r>
            <a:r>
              <a:rPr lang="ar-JO" sz="1400" dirty="0" smtClean="0">
                <a:latin typeface="Alexandria" pitchFamily="2" charset="-78"/>
                <a:cs typeface="Alexandria" pitchFamily="2" charset="-78"/>
              </a:rPr>
              <a:t>التكنولوجيا و الانشطة المالية والمصرفية ، و نظرا للتطورات السلبية و الايجابية التي دفعت باتجاه البحث عن حلول تناسب هذه التطورات و على النحو التالي </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899" y="230188"/>
            <a:ext cx="2304488" cy="1079086"/>
          </a:xfrm>
          <a:prstGeom prst="rect">
            <a:avLst/>
          </a:prstGeom>
        </p:spPr>
      </p:pic>
    </p:spTree>
    <p:extLst>
      <p:ext uri="{BB962C8B-B14F-4D97-AF65-F5344CB8AC3E}">
        <p14:creationId xmlns:p14="http://schemas.microsoft.com/office/powerpoint/2010/main" val="1460864106"/>
      </p:ext>
    </p:extLst>
  </p:cSld>
  <p:clrMapOvr>
    <a:masterClrMapping/>
  </p:clrMapOvr>
  <mc:AlternateContent xmlns:mc="http://schemas.openxmlformats.org/markup-compatibility/2006" xmlns:p14="http://schemas.microsoft.com/office/powerpoint/2010/main">
    <mc:Choice Requires="p14">
      <p:transition spd="slow" p14:dur="2000" advTm="112687"/>
    </mc:Choice>
    <mc:Fallback xmlns="">
      <p:transition spd="slow" advTm="11268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364344"/>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ثانيا :  مراحل تطور الرقابة على التكنولوجيا المالية </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مراحل التنظيم القانوني</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09486"/>
            <a:ext cx="10515600" cy="4667477"/>
          </a:xfrm>
        </p:spPr>
        <p:txBody>
          <a:bodyPr>
            <a:normAutofit/>
          </a:bodyPr>
          <a:lstStyle/>
          <a:p>
            <a:pPr marL="0" indent="0" algn="r">
              <a:buNone/>
            </a:pPr>
            <a:r>
              <a:rPr lang="ar-JO" sz="1600" dirty="0" smtClean="0">
                <a:solidFill>
                  <a:schemeClr val="accent4"/>
                </a:solidFill>
                <a:latin typeface="Alexandria" pitchFamily="2" charset="-78"/>
                <a:cs typeface="Alexandria" pitchFamily="2" charset="-78"/>
              </a:rPr>
              <a:t>  </a:t>
            </a:r>
            <a:r>
              <a:rPr lang="ar-JO" sz="1600" dirty="0" smtClean="0">
                <a:solidFill>
                  <a:schemeClr val="accent4"/>
                </a:solidFill>
                <a:latin typeface="Alexandria Medium" pitchFamily="2" charset="-78"/>
                <a:cs typeface="Alexandria Medium" pitchFamily="2" charset="-78"/>
              </a:rPr>
              <a:t>1-التطورات السلبية</a:t>
            </a:r>
          </a:p>
          <a:p>
            <a:pPr marL="0" indent="0" algn="r">
              <a:lnSpc>
                <a:spcPct val="200000"/>
              </a:lnSpc>
              <a:buNone/>
            </a:pPr>
            <a:r>
              <a:rPr lang="ar-JO" sz="1400" dirty="0" smtClean="0">
                <a:latin typeface="Alexandria" pitchFamily="2" charset="-78"/>
                <a:cs typeface="Alexandria" pitchFamily="2" charset="-78"/>
              </a:rPr>
              <a:t>وتمثلت بانيهار </a:t>
            </a:r>
            <a:r>
              <a:rPr lang="ar-JO" sz="1400" dirty="0">
                <a:latin typeface="Alexandria" pitchFamily="2" charset="-78"/>
                <a:cs typeface="Alexandria" pitchFamily="2" charset="-78"/>
              </a:rPr>
              <a:t>أسواق </a:t>
            </a:r>
            <a:r>
              <a:rPr lang="ar-JO" sz="1400" dirty="0" smtClean="0">
                <a:latin typeface="Alexandria" pitchFamily="2" charset="-78"/>
                <a:cs typeface="Alexandria" pitchFamily="2" charset="-78"/>
              </a:rPr>
              <a:t>الاسهم </a:t>
            </a:r>
            <a:r>
              <a:rPr lang="ar-JO" sz="1400" dirty="0">
                <a:latin typeface="Alexandria" pitchFamily="2" charset="-78"/>
                <a:cs typeface="Alexandria" pitchFamily="2" charset="-78"/>
              </a:rPr>
              <a:t>عالمياً في سنة </a:t>
            </a:r>
            <a:r>
              <a:rPr lang="ar-JO" sz="1400" dirty="0" smtClean="0">
                <a:latin typeface="Alexandria" pitchFamily="2" charset="-78"/>
                <a:cs typeface="Alexandria" pitchFamily="2" charset="-78"/>
              </a:rPr>
              <a:t>1987 </a:t>
            </a:r>
            <a:r>
              <a:rPr lang="ar-JO" sz="1400" dirty="0">
                <a:latin typeface="Alexandria" pitchFamily="2" charset="-78"/>
                <a:cs typeface="Alexandria" pitchFamily="2" charset="-78"/>
              </a:rPr>
              <a:t>ففي نفس الوقت الذي </a:t>
            </a:r>
            <a:r>
              <a:rPr lang="ar-JO" sz="1400" dirty="0" smtClean="0">
                <a:latin typeface="Alexandria" pitchFamily="2" charset="-78"/>
                <a:cs typeface="Alexandria" pitchFamily="2" charset="-78"/>
              </a:rPr>
              <a:t>مثلت فيه صدمة ،كانت </a:t>
            </a:r>
            <a:r>
              <a:rPr lang="ar-JO" sz="1400" dirty="0">
                <a:latin typeface="Alexandria" pitchFamily="2" charset="-78"/>
                <a:cs typeface="Alexandria" pitchFamily="2" charset="-78"/>
              </a:rPr>
              <a:t>بمثابة </a:t>
            </a:r>
            <a:r>
              <a:rPr lang="ar-JO" sz="1400" dirty="0" smtClean="0">
                <a:latin typeface="Alexandria" pitchFamily="2" charset="-78"/>
                <a:cs typeface="Alexandria" pitchFamily="2" charset="-78"/>
              </a:rPr>
              <a:t>حافزا قويا للجهات الرقابية للبحث </a:t>
            </a:r>
            <a:r>
              <a:rPr lang="ar-JO" sz="1400" dirty="0">
                <a:latin typeface="Alexandria" pitchFamily="2" charset="-78"/>
                <a:cs typeface="Alexandria" pitchFamily="2" charset="-78"/>
              </a:rPr>
              <a:t>عن طرق جديدة </a:t>
            </a:r>
            <a:r>
              <a:rPr lang="ar-JO" sz="1400" dirty="0" smtClean="0">
                <a:latin typeface="Alexandria" pitchFamily="2" charset="-78"/>
                <a:cs typeface="Alexandria" pitchFamily="2" charset="-78"/>
              </a:rPr>
              <a:t>للتحكم </a:t>
            </a:r>
            <a:r>
              <a:rPr lang="ar-JO" sz="1400" dirty="0">
                <a:latin typeface="Alexandria" pitchFamily="2" charset="-78"/>
                <a:cs typeface="Alexandria" pitchFamily="2" charset="-78"/>
              </a:rPr>
              <a:t>في سرعة </a:t>
            </a:r>
            <a:r>
              <a:rPr lang="ar-JO" sz="1400" dirty="0" smtClean="0">
                <a:latin typeface="Alexandria" pitchFamily="2" charset="-78"/>
                <a:cs typeface="Alexandria" pitchFamily="2" charset="-78"/>
              </a:rPr>
              <a:t>تغيرات الاسهم ، بالاعتماد على </a:t>
            </a:r>
            <a:r>
              <a:rPr lang="ar-JO" sz="1400" dirty="0">
                <a:latin typeface="Alexandria" pitchFamily="2" charset="-78"/>
                <a:cs typeface="Alexandria" pitchFamily="2" charset="-78"/>
              </a:rPr>
              <a:t>التكنولوجيا </a:t>
            </a:r>
            <a:r>
              <a:rPr lang="ar-JO" sz="1400" dirty="0" smtClean="0">
                <a:latin typeface="Alexandria" pitchFamily="2" charset="-78"/>
                <a:cs typeface="Alexandria" pitchFamily="2" charset="-78"/>
              </a:rPr>
              <a:t>المتاحة</a:t>
            </a:r>
          </a:p>
          <a:p>
            <a:pPr marL="0" indent="0" algn="r">
              <a:lnSpc>
                <a:spcPct val="200000"/>
              </a:lnSpc>
              <a:buNone/>
            </a:pPr>
            <a:r>
              <a:rPr lang="ar-JO" sz="1600" dirty="0" smtClean="0">
                <a:solidFill>
                  <a:schemeClr val="accent4"/>
                </a:solidFill>
                <a:latin typeface="Alexandria Medium" pitchFamily="2" charset="-78"/>
                <a:cs typeface="Alexandria Medium" pitchFamily="2" charset="-78"/>
              </a:rPr>
              <a:t>2-التطورات الايجابية </a:t>
            </a:r>
          </a:p>
          <a:p>
            <a:pPr marL="0" indent="0" algn="r">
              <a:lnSpc>
                <a:spcPct val="200000"/>
              </a:lnSpc>
              <a:buNone/>
            </a:pPr>
            <a:r>
              <a:rPr lang="ar-JO" sz="1400" dirty="0" smtClean="0">
                <a:latin typeface="Alexandria" pitchFamily="2" charset="-78"/>
                <a:cs typeface="Alexandria" pitchFamily="2" charset="-78"/>
              </a:rPr>
              <a:t>وتمثلت </a:t>
            </a:r>
            <a:r>
              <a:rPr lang="ar-JO" sz="1400" dirty="0">
                <a:latin typeface="Alexandria" pitchFamily="2" charset="-78"/>
                <a:cs typeface="Alexandria" pitchFamily="2" charset="-78"/>
              </a:rPr>
              <a:t>باستخدام مركز </a:t>
            </a:r>
            <a:r>
              <a:rPr lang="ar-JO" sz="1400" dirty="0" smtClean="0">
                <a:latin typeface="Alexandria" pitchFamily="2" charset="-78"/>
                <a:cs typeface="Alexandria" pitchFamily="2" charset="-78"/>
              </a:rPr>
              <a:t>للتكنولوجيا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الانشطة </a:t>
            </a:r>
            <a:r>
              <a:rPr lang="ar-JO" sz="1400" dirty="0">
                <a:latin typeface="Alexandria" pitchFamily="2" charset="-78"/>
                <a:cs typeface="Alexandria" pitchFamily="2" charset="-78"/>
              </a:rPr>
              <a:t>المالية نتيجة </a:t>
            </a:r>
            <a:r>
              <a:rPr lang="ar-JO" sz="1400" dirty="0" smtClean="0">
                <a:latin typeface="Alexandria" pitchFamily="2" charset="-78"/>
                <a:cs typeface="Alexandria" pitchFamily="2" charset="-78"/>
              </a:rPr>
              <a:t>ل : </a:t>
            </a:r>
          </a:p>
          <a:p>
            <a:pPr marL="0" indent="0" algn="r">
              <a:lnSpc>
                <a:spcPct val="200000"/>
              </a:lnSpc>
              <a:buNone/>
            </a:pPr>
            <a:r>
              <a:rPr lang="ar-JO" sz="1400" dirty="0">
                <a:latin typeface="Alexandria" pitchFamily="2" charset="-78"/>
                <a:cs typeface="Alexandria" pitchFamily="2" charset="-78"/>
              </a:rPr>
              <a:t>أ-بروز استخدام الحاسوب بكثافة في ادارة مخاطر التداول في </a:t>
            </a:r>
            <a:r>
              <a:rPr lang="ar-JO" sz="1400" dirty="0" smtClean="0">
                <a:latin typeface="Alexandria" pitchFamily="2" charset="-78"/>
                <a:cs typeface="Alexandria" pitchFamily="2" charset="-78"/>
              </a:rPr>
              <a:t>الاسواق </a:t>
            </a:r>
            <a:r>
              <a:rPr lang="ar-JO" sz="1400" dirty="0">
                <a:latin typeface="Alexandria" pitchFamily="2" charset="-78"/>
                <a:cs typeface="Alexandria" pitchFamily="2" charset="-78"/>
              </a:rPr>
              <a:t>المالية</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ب-ظهور الانترنيت </a:t>
            </a:r>
            <a:r>
              <a:rPr lang="ar-JO" sz="1400" dirty="0">
                <a:latin typeface="Alexandria" pitchFamily="2" charset="-78"/>
                <a:cs typeface="Alexandria" pitchFamily="2" charset="-78"/>
              </a:rPr>
              <a:t>في عقد التسعينات أدى الى تعزيز استخدام التكنولوجيا في </a:t>
            </a:r>
            <a:r>
              <a:rPr lang="ar-JO" sz="1400" dirty="0" smtClean="0">
                <a:latin typeface="Alexandria" pitchFamily="2" charset="-78"/>
                <a:cs typeface="Alexandria" pitchFamily="2" charset="-78"/>
              </a:rPr>
              <a:t>الانشطة المالية</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ج-الاستخدام الواسع لتقنيات الحاسوب او ما يسمى بالرقمنة في الخدمات المالية في كافة الخدمات المصرفية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328" y="139528"/>
            <a:ext cx="2304488" cy="1079086"/>
          </a:xfrm>
          <a:prstGeom prst="rect">
            <a:avLst/>
          </a:prstGeom>
        </p:spPr>
      </p:pic>
    </p:spTree>
    <p:extLst>
      <p:ext uri="{BB962C8B-B14F-4D97-AF65-F5344CB8AC3E}">
        <p14:creationId xmlns:p14="http://schemas.microsoft.com/office/powerpoint/2010/main" val="1410897017"/>
      </p:ext>
    </p:extLst>
  </p:cSld>
  <p:clrMapOvr>
    <a:masterClrMapping/>
  </p:clrMapOvr>
  <mc:AlternateContent xmlns:mc="http://schemas.openxmlformats.org/markup-compatibility/2006" xmlns:p14="http://schemas.microsoft.com/office/powerpoint/2010/main">
    <mc:Choice Requires="p14">
      <p:transition spd="slow" p14:dur="2000" advTm="90102"/>
    </mc:Choice>
    <mc:Fallback xmlns="">
      <p:transition spd="slow" advTm="9010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ثانيا :  مراحل تطور الرقابة على التكنولوجيا المالية </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مراحل التنظيم القانوني</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444211"/>
            <a:ext cx="10515600" cy="5233680"/>
          </a:xfrm>
        </p:spPr>
        <p:txBody>
          <a:bodyPr>
            <a:normAutofit lnSpcReduction="10000"/>
          </a:bodyPr>
          <a:lstStyle/>
          <a:p>
            <a:pPr marL="0" indent="0" algn="r">
              <a:lnSpc>
                <a:spcPct val="200000"/>
              </a:lnSpc>
              <a:buNone/>
            </a:pPr>
            <a:r>
              <a:rPr lang="ar-JO" sz="1600" dirty="0" smtClean="0">
                <a:solidFill>
                  <a:schemeClr val="accent4"/>
                </a:solidFill>
                <a:latin typeface="Alexandria Medium" pitchFamily="2" charset="-78"/>
                <a:cs typeface="Alexandria Medium" pitchFamily="2" charset="-78"/>
              </a:rPr>
              <a:t>المرحلة الثالثة</a:t>
            </a:r>
          </a:p>
          <a:p>
            <a:pPr marL="0" lvl="0" indent="0" algn="r">
              <a:lnSpc>
                <a:spcPct val="200000"/>
              </a:lnSpc>
              <a:buNone/>
            </a:pPr>
            <a:r>
              <a:rPr lang="ar-JO" sz="1400" dirty="0" smtClean="0">
                <a:latin typeface="Alexandria" pitchFamily="2" charset="-78"/>
                <a:cs typeface="Alexandria" pitchFamily="2" charset="-78"/>
              </a:rPr>
              <a:t>وهي </a:t>
            </a:r>
            <a:r>
              <a:rPr lang="ar-JO" sz="1400" dirty="0">
                <a:latin typeface="Alexandria" pitchFamily="2" charset="-78"/>
                <a:cs typeface="Alexandria" pitchFamily="2" charset="-78"/>
              </a:rPr>
              <a:t>فترة ما بعد </a:t>
            </a:r>
            <a:r>
              <a:rPr lang="ar-JO" sz="1400" dirty="0" smtClean="0">
                <a:latin typeface="Alexandria" pitchFamily="2" charset="-78"/>
                <a:cs typeface="Alexandria" pitchFamily="2" charset="-78"/>
              </a:rPr>
              <a:t>الازمة </a:t>
            </a:r>
            <a:r>
              <a:rPr lang="ar-JO" sz="1400" dirty="0">
                <a:latin typeface="Alexandria" pitchFamily="2" charset="-78"/>
                <a:cs typeface="Alexandria" pitchFamily="2" charset="-78"/>
              </a:rPr>
              <a:t>المالية العالمية، التي حدثت في عام </a:t>
            </a:r>
            <a:r>
              <a:rPr lang="ar-JO" sz="1400" dirty="0" smtClean="0">
                <a:latin typeface="Alexandria" pitchFamily="2" charset="-78"/>
                <a:cs typeface="Alexandria" pitchFamily="2" charset="-78"/>
              </a:rPr>
              <a:t>2008 </a:t>
            </a:r>
            <a:r>
              <a:rPr lang="ar-JO" sz="1400" dirty="0">
                <a:latin typeface="Alexandria" pitchFamily="2" charset="-78"/>
                <a:cs typeface="Alexandria" pitchFamily="2" charset="-78"/>
              </a:rPr>
              <a:t>أي </a:t>
            </a:r>
            <a:r>
              <a:rPr lang="ar-JO" sz="1400" dirty="0" smtClean="0">
                <a:latin typeface="Alexandria" pitchFamily="2" charset="-78"/>
                <a:cs typeface="Alexandria" pitchFamily="2" charset="-78"/>
              </a:rPr>
              <a:t>المرحلة </a:t>
            </a:r>
            <a:r>
              <a:rPr lang="ar-JO" sz="1400" dirty="0">
                <a:latin typeface="Alexandria" pitchFamily="2" charset="-78"/>
                <a:cs typeface="Alexandria" pitchFamily="2" charset="-78"/>
              </a:rPr>
              <a:t>التي اعقبت </a:t>
            </a:r>
            <a:r>
              <a:rPr lang="ar-JO" sz="1400" dirty="0" smtClean="0">
                <a:latin typeface="Alexandria" pitchFamily="2" charset="-78"/>
                <a:cs typeface="Alexandria" pitchFamily="2" charset="-78"/>
              </a:rPr>
              <a:t>حدوثها، حيث </a:t>
            </a:r>
            <a:r>
              <a:rPr lang="ar-JO" sz="1400" dirty="0">
                <a:latin typeface="Alexandria" pitchFamily="2" charset="-78"/>
                <a:cs typeface="Alexandria" pitchFamily="2" charset="-78"/>
              </a:rPr>
              <a:t>أضرت بأرباح المصارف التجارية، وأثرت </a:t>
            </a:r>
            <a:r>
              <a:rPr lang="ar-JO" sz="1400" dirty="0" smtClean="0">
                <a:latin typeface="Alexandria" pitchFamily="2" charset="-78"/>
                <a:cs typeface="Alexandria" pitchFamily="2" charset="-78"/>
              </a:rPr>
              <a:t>سلبياً على قدرتها </a:t>
            </a:r>
            <a:r>
              <a:rPr lang="ar-JO" sz="1400" dirty="0">
                <a:latin typeface="Alexandria" pitchFamily="2" charset="-78"/>
                <a:cs typeface="Alexandria" pitchFamily="2" charset="-78"/>
              </a:rPr>
              <a:t>التنافسية، وأدت الى اندفاع كبير نحو ايجاد </a:t>
            </a:r>
            <a:r>
              <a:rPr lang="ar-JO" sz="1400" dirty="0" smtClean="0">
                <a:latin typeface="Alexandria" pitchFamily="2" charset="-78"/>
                <a:cs typeface="Alexandria" pitchFamily="2" charset="-78"/>
              </a:rPr>
              <a:t>حلول تكنولوجية للتخلص </a:t>
            </a:r>
            <a:r>
              <a:rPr lang="ar-JO" sz="1400" dirty="0">
                <a:latin typeface="Alexandria" pitchFamily="2" charset="-78"/>
                <a:cs typeface="Alexandria" pitchFamily="2" charset="-78"/>
              </a:rPr>
              <a:t>من آثار </a:t>
            </a:r>
            <a:r>
              <a:rPr lang="ar-JO" sz="1400" dirty="0" smtClean="0">
                <a:latin typeface="Alexandria" pitchFamily="2" charset="-78"/>
                <a:cs typeface="Alexandria" pitchFamily="2" charset="-78"/>
              </a:rPr>
              <a:t>الازمة </a:t>
            </a:r>
            <a:r>
              <a:rPr lang="ar-JO" sz="1400" dirty="0" smtClean="0">
                <a:solidFill>
                  <a:srgbClr val="000000"/>
                </a:solidFill>
                <a:latin typeface="Alexandria" pitchFamily="2" charset="-78"/>
                <a:ea typeface="Simplified Arabic" panose="02020603050405020304" pitchFamily="18" charset="-78"/>
                <a:cs typeface="Alexandria" pitchFamily="2" charset="-78"/>
              </a:rPr>
              <a:t>و نظرا </a:t>
            </a:r>
            <a:r>
              <a:rPr lang="ar-IQ" sz="1400" dirty="0" smtClean="0">
                <a:solidFill>
                  <a:srgbClr val="000000"/>
                </a:solidFill>
                <a:latin typeface="Alexandria" pitchFamily="2" charset="-78"/>
                <a:ea typeface="Simplified Arabic" panose="02020603050405020304" pitchFamily="18" charset="-78"/>
                <a:cs typeface="Alexandria" pitchFamily="2" charset="-78"/>
              </a:rPr>
              <a:t>ل</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معدلات </a:t>
            </a:r>
            <a:r>
              <a:rPr lang="ar-IQ" sz="1400" dirty="0">
                <a:solidFill>
                  <a:srgbClr val="000000"/>
                </a:solidFill>
                <a:latin typeface="Alexandria" pitchFamily="2" charset="-78"/>
                <a:ea typeface="Simplified Arabic" panose="02020603050405020304" pitchFamily="18" charset="-78"/>
                <a:cs typeface="Alexandria" pitchFamily="2" charset="-78"/>
              </a:rPr>
              <a:t>السريعة للابتكار </a:t>
            </a:r>
            <a:r>
              <a:rPr lang="ar-IQ" sz="1400" dirty="0" smtClean="0">
                <a:solidFill>
                  <a:srgbClr val="000000"/>
                </a:solidFill>
                <a:latin typeface="Alexandria" pitchFamily="2" charset="-78"/>
                <a:ea typeface="Simplified Arabic" panose="02020603050405020304" pitchFamily="18" charset="-78"/>
                <a:cs typeface="Alexandria" pitchFamily="2" charset="-78"/>
              </a:rPr>
              <a:t>والتطوير</a:t>
            </a:r>
            <a:r>
              <a:rPr lang="ar-JO"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بفضل </a:t>
            </a:r>
            <a:r>
              <a:rPr lang="ar-IQ" sz="1400" dirty="0">
                <a:solidFill>
                  <a:srgbClr val="000000"/>
                </a:solidFill>
                <a:latin typeface="Alexandria" pitchFamily="2" charset="-78"/>
                <a:ea typeface="Simplified Arabic" panose="02020603050405020304" pitchFamily="18" charset="-78"/>
                <a:cs typeface="Alexandria" pitchFamily="2" charset="-78"/>
              </a:rPr>
              <a:t>تطور التكنولوجيا المالية المستمر لتقنية المدفوعات، والوسائل المبتكرة </a:t>
            </a:r>
            <a:r>
              <a:rPr lang="ar-IQ" sz="1400" dirty="0" smtClean="0">
                <a:solidFill>
                  <a:srgbClr val="000000"/>
                </a:solidFill>
                <a:latin typeface="Alexandria" pitchFamily="2" charset="-78"/>
                <a:ea typeface="Simplified Arabic" panose="02020603050405020304" pitchFamily="18" charset="-78"/>
                <a:cs typeface="Alexandria" pitchFamily="2" charset="-78"/>
              </a:rPr>
              <a:t>ل</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تحويلات </a:t>
            </a:r>
            <a:r>
              <a:rPr lang="ar-IQ" sz="1400" dirty="0">
                <a:solidFill>
                  <a:srgbClr val="000000"/>
                </a:solidFill>
                <a:latin typeface="Alexandria" pitchFamily="2" charset="-78"/>
                <a:ea typeface="Simplified Arabic" panose="02020603050405020304" pitchFamily="18" charset="-78"/>
                <a:cs typeface="Alexandria" pitchFamily="2" charset="-78"/>
              </a:rPr>
              <a:t>المالية، والأدوات والتقنيات </a:t>
            </a:r>
            <a:r>
              <a:rPr lang="ar-IQ" sz="1400" dirty="0" smtClean="0">
                <a:solidFill>
                  <a:srgbClr val="000000"/>
                </a:solidFill>
                <a:latin typeface="Alexandria" pitchFamily="2" charset="-78"/>
                <a:ea typeface="Simplified Arabic" panose="02020603050405020304" pitchFamily="18" charset="-78"/>
                <a:cs typeface="Alexandria" pitchFamily="2" charset="-78"/>
              </a:rPr>
              <a:t>المتع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قة ب</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ا</a:t>
            </a:r>
            <a:r>
              <a:rPr lang="ar-IQ" sz="1400" dirty="0">
                <a:solidFill>
                  <a:srgbClr val="000000"/>
                </a:solidFill>
                <a:latin typeface="Alexandria" pitchFamily="2" charset="-78"/>
                <a:ea typeface="Simplified Arabic" panose="02020603050405020304" pitchFamily="18" charset="-78"/>
                <a:cs typeface="Alexandria" pitchFamily="2" charset="-78"/>
              </a:rPr>
              <a:t>، بالاضافة الى دخول مشروعات جديدة الى قطاع الخدمات المالية والمصرفية ذات استخدام كثيف لتقنيات الشبكات الحاسوبية، ادى الى التسريع في تطوير مجالات الابتكار في </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ذا القطاع</a:t>
            </a:r>
            <a:r>
              <a:rPr lang="ar-JO" sz="1400" dirty="0" smtClean="0">
                <a:solidFill>
                  <a:srgbClr val="000000"/>
                </a:solidFill>
                <a:latin typeface="Alexandria" pitchFamily="2" charset="-78"/>
                <a:ea typeface="Simplified Arabic" panose="02020603050405020304" pitchFamily="18" charset="-78"/>
                <a:cs typeface="Alexandria" pitchFamily="2" charset="-78"/>
              </a:rPr>
              <a:t>.</a:t>
            </a:r>
            <a:r>
              <a:rPr lang="ar-IQ" sz="1400" dirty="0" smtClean="0">
                <a:solidFill>
                  <a:srgbClr val="000000"/>
                </a:solidFill>
                <a:latin typeface="Alexandria" pitchFamily="2" charset="-78"/>
                <a:ea typeface="Simplified Arabic" panose="02020603050405020304" pitchFamily="18" charset="-78"/>
                <a:cs typeface="Alexandria" pitchFamily="2" charset="-78"/>
              </a:rPr>
              <a:t> </a:t>
            </a:r>
            <a:r>
              <a:rPr lang="ar-JO" sz="1400" dirty="0" smtClean="0">
                <a:solidFill>
                  <a:srgbClr val="000000"/>
                </a:solidFill>
                <a:latin typeface="Alexandria" pitchFamily="2" charset="-78"/>
                <a:ea typeface="Simplified Arabic" panose="02020603050405020304" pitchFamily="18" charset="-78"/>
                <a:cs typeface="Alexandria" pitchFamily="2" charset="-78"/>
              </a:rPr>
              <a:t>و </a:t>
            </a:r>
            <a:r>
              <a:rPr lang="ar-IQ" sz="1400" dirty="0" smtClean="0">
                <a:solidFill>
                  <a:srgbClr val="000000"/>
                </a:solidFill>
                <a:latin typeface="Alexandria" pitchFamily="2" charset="-78"/>
                <a:ea typeface="Simplified Arabic" panose="02020603050405020304" pitchFamily="18" charset="-78"/>
                <a:cs typeface="Alexandria" pitchFamily="2" charset="-78"/>
              </a:rPr>
              <a:t>بشكل موازٍ </a:t>
            </a:r>
            <a:r>
              <a:rPr lang="ar-IQ" sz="1400" dirty="0">
                <a:solidFill>
                  <a:srgbClr val="000000"/>
                </a:solidFill>
                <a:latin typeface="Alexandria" pitchFamily="2" charset="-78"/>
                <a:ea typeface="Simplified Arabic" panose="02020603050405020304" pitchFamily="18" charset="-78"/>
                <a:cs typeface="Alexandria" pitchFamily="2" charset="-78"/>
              </a:rPr>
              <a:t>ومن أجل الاستجابة </a:t>
            </a:r>
            <a:r>
              <a:rPr lang="ar-IQ" sz="1400" dirty="0" smtClean="0">
                <a:solidFill>
                  <a:srgbClr val="000000"/>
                </a:solidFill>
                <a:latin typeface="Alexandria" pitchFamily="2" charset="-78"/>
                <a:ea typeface="Simplified Arabic" panose="02020603050405020304" pitchFamily="18" charset="-78"/>
                <a:cs typeface="Alexandria" pitchFamily="2" charset="-78"/>
              </a:rPr>
              <a:t>ل</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متط</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بات </a:t>
            </a:r>
            <a:r>
              <a:rPr lang="ar-IQ" sz="1400" dirty="0">
                <a:solidFill>
                  <a:srgbClr val="000000"/>
                </a:solidFill>
                <a:latin typeface="Alexandria" pitchFamily="2" charset="-78"/>
                <a:ea typeface="Simplified Arabic" panose="02020603050405020304" pitchFamily="18" charset="-78"/>
                <a:cs typeface="Alexandria" pitchFamily="2" charset="-78"/>
              </a:rPr>
              <a:t>الرقابية </a:t>
            </a:r>
            <a:r>
              <a:rPr lang="ar-IQ" sz="1400" dirty="0" smtClean="0">
                <a:solidFill>
                  <a:srgbClr val="000000"/>
                </a:solidFill>
                <a:latin typeface="Alexandria" pitchFamily="2" charset="-78"/>
                <a:ea typeface="Simplified Arabic" panose="02020603050405020304" pitchFamily="18" charset="-78"/>
                <a:cs typeface="Alexandria" pitchFamily="2" charset="-78"/>
              </a:rPr>
              <a:t>المستحدثة </a:t>
            </a:r>
            <a:r>
              <a:rPr lang="ar-IQ" sz="1400" dirty="0">
                <a:solidFill>
                  <a:srgbClr val="000000"/>
                </a:solidFill>
                <a:latin typeface="Alexandria" pitchFamily="2" charset="-78"/>
                <a:ea typeface="Simplified Arabic" panose="02020603050405020304" pitchFamily="18" charset="-78"/>
                <a:cs typeface="Alexandria" pitchFamily="2" charset="-78"/>
              </a:rPr>
              <a:t>لمواكبة كل التطوارت السابقة، فقد حدثت زيادة كبيرة في تكاليف </a:t>
            </a:r>
            <a:r>
              <a:rPr lang="ar-IQ" sz="1400" dirty="0" smtClean="0">
                <a:solidFill>
                  <a:srgbClr val="000000"/>
                </a:solidFill>
                <a:latin typeface="Alexandria" pitchFamily="2" charset="-78"/>
                <a:ea typeface="Simplified Arabic" panose="02020603050405020304" pitchFamily="18" charset="-78"/>
                <a:cs typeface="Alexandria" pitchFamily="2" charset="-78"/>
              </a:rPr>
              <a:t>عم</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يات </a:t>
            </a:r>
            <a:r>
              <a:rPr lang="ar-JO" sz="1400" dirty="0" smtClean="0">
                <a:solidFill>
                  <a:srgbClr val="000000"/>
                </a:solidFill>
                <a:latin typeface="Alexandria" pitchFamily="2" charset="-78"/>
                <a:ea typeface="Simplified Arabic" panose="02020603050405020304" pitchFamily="18" charset="-78"/>
                <a:cs typeface="Alexandria" pitchFamily="2" charset="-78"/>
              </a:rPr>
              <a:t>الالتزام </a:t>
            </a:r>
            <a:r>
              <a:rPr lang="ar-IQ" sz="1400" dirty="0" smtClean="0">
                <a:solidFill>
                  <a:srgbClr val="000000"/>
                </a:solidFill>
                <a:latin typeface="Alexandria" pitchFamily="2" charset="-78"/>
                <a:ea typeface="Simplified Arabic" panose="02020603050405020304" pitchFamily="18" charset="-78"/>
                <a:cs typeface="Alexandria" pitchFamily="2" charset="-78"/>
              </a:rPr>
              <a:t>الرقابي</a:t>
            </a:r>
            <a:r>
              <a:rPr lang="ar-IQ" sz="1400" dirty="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وع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ى الأخص</a:t>
            </a:r>
            <a:r>
              <a:rPr lang="ar-JO"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فيما </a:t>
            </a:r>
            <a:r>
              <a:rPr lang="ar-IQ" sz="1400" dirty="0">
                <a:solidFill>
                  <a:srgbClr val="000000"/>
                </a:solidFill>
                <a:latin typeface="Alexandria" pitchFamily="2" charset="-78"/>
                <a:ea typeface="Simplified Arabic" panose="02020603050405020304" pitchFamily="18" charset="-78"/>
                <a:cs typeface="Alexandria" pitchFamily="2" charset="-78"/>
              </a:rPr>
              <a:t>يتعمق بخطط التعافي، وكذلك </a:t>
            </a:r>
            <a:r>
              <a:rPr lang="ar-JO" sz="1400" dirty="0" smtClean="0">
                <a:solidFill>
                  <a:srgbClr val="000000"/>
                </a:solidFill>
                <a:latin typeface="Alexandria" pitchFamily="2" charset="-78"/>
                <a:ea typeface="Simplified Arabic" panose="02020603050405020304" pitchFamily="18" charset="-78"/>
                <a:cs typeface="Alexandria" pitchFamily="2" charset="-78"/>
              </a:rPr>
              <a:t>اختبارات </a:t>
            </a:r>
            <a:r>
              <a:rPr lang="ar-IQ" sz="1400" dirty="0" smtClean="0">
                <a:solidFill>
                  <a:srgbClr val="000000"/>
                </a:solidFill>
                <a:latin typeface="Alexandria" pitchFamily="2" charset="-78"/>
                <a:ea typeface="Simplified Arabic" panose="02020603050405020304" pitchFamily="18" charset="-78"/>
                <a:cs typeface="Alexandria" pitchFamily="2" charset="-78"/>
              </a:rPr>
              <a:t>الاج</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اد</a:t>
            </a:r>
            <a:r>
              <a:rPr lang="ar-IQ" sz="1400" dirty="0">
                <a:solidFill>
                  <a:srgbClr val="000000"/>
                </a:solidFill>
                <a:latin typeface="Alexandria" pitchFamily="2" charset="-78"/>
                <a:ea typeface="Simplified Arabic" panose="02020603050405020304" pitchFamily="18" charset="-78"/>
                <a:cs typeface="Alexandria" pitchFamily="2" charset="-78"/>
              </a:rPr>
              <a:t>، التي </a:t>
            </a:r>
            <a:r>
              <a:rPr lang="ar-JO" sz="1400" dirty="0" smtClean="0">
                <a:solidFill>
                  <a:srgbClr val="000000"/>
                </a:solidFill>
                <a:latin typeface="Alexandria" pitchFamily="2" charset="-78"/>
                <a:ea typeface="Simplified Arabic" panose="02020603050405020304" pitchFamily="18" charset="-78"/>
                <a:cs typeface="Alexandria" pitchFamily="2" charset="-78"/>
              </a:rPr>
              <a:t>تزامنت </a:t>
            </a:r>
            <a:r>
              <a:rPr lang="ar-IQ" sz="1400" dirty="0" smtClean="0">
                <a:solidFill>
                  <a:srgbClr val="000000"/>
                </a:solidFill>
                <a:latin typeface="Alexandria" pitchFamily="2" charset="-78"/>
                <a:ea typeface="Simplified Arabic" panose="02020603050405020304" pitchFamily="18" charset="-78"/>
                <a:cs typeface="Alexandria" pitchFamily="2" charset="-78"/>
              </a:rPr>
              <a:t>مع </a:t>
            </a:r>
            <a:r>
              <a:rPr lang="ar-IQ" sz="1400" dirty="0">
                <a:solidFill>
                  <a:srgbClr val="000000"/>
                </a:solidFill>
                <a:latin typeface="Alexandria" pitchFamily="2" charset="-78"/>
                <a:ea typeface="Simplified Arabic" panose="02020603050405020304" pitchFamily="18" charset="-78"/>
                <a:cs typeface="Alexandria" pitchFamily="2" charset="-78"/>
              </a:rPr>
              <a:t>فرض المزيد من القيود </a:t>
            </a:r>
            <a:r>
              <a:rPr lang="ar-IQ" sz="1400" dirty="0" smtClean="0">
                <a:solidFill>
                  <a:srgbClr val="000000"/>
                </a:solidFill>
                <a:latin typeface="Alexandria" pitchFamily="2" charset="-78"/>
                <a:ea typeface="Simplified Arabic" panose="02020603050405020304" pitchFamily="18" charset="-78"/>
                <a:cs typeface="Alexandria" pitchFamily="2" charset="-78"/>
              </a:rPr>
              <a:t>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ى </a:t>
            </a:r>
            <a:r>
              <a:rPr lang="ar-IQ" sz="1400" dirty="0">
                <a:solidFill>
                  <a:srgbClr val="000000"/>
                </a:solidFill>
                <a:latin typeface="Alexandria" pitchFamily="2" charset="-78"/>
                <a:ea typeface="Simplified Arabic" panose="02020603050405020304" pitchFamily="18" charset="-78"/>
                <a:cs typeface="Alexandria" pitchFamily="2" charset="-78"/>
              </a:rPr>
              <a:t>منح الائتمان المصرفي</a:t>
            </a:r>
            <a:r>
              <a:rPr lang="ar-IQ"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a:solidFill>
                  <a:srgbClr val="000000"/>
                </a:solidFill>
                <a:latin typeface="Alexandria" pitchFamily="2" charset="-78"/>
                <a:ea typeface="Simplified Arabic" panose="02020603050405020304" pitchFamily="18" charset="-78"/>
                <a:cs typeface="Alexandria" pitchFamily="2" charset="-78"/>
              </a:rPr>
              <a:t>وكذلك بسبب </a:t>
            </a:r>
            <a:r>
              <a:rPr lang="ar-IQ" sz="1400" dirty="0" smtClean="0">
                <a:solidFill>
                  <a:srgbClr val="000000"/>
                </a:solidFill>
                <a:latin typeface="Alexandria" pitchFamily="2" charset="-78"/>
                <a:ea typeface="Simplified Arabic" panose="02020603050405020304" pitchFamily="18" charset="-78"/>
                <a:cs typeface="Alexandria" pitchFamily="2" charset="-78"/>
              </a:rPr>
              <a:t>حدوث انتقال</a:t>
            </a:r>
            <a:r>
              <a:rPr lang="ar-JO"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الى </a:t>
            </a:r>
            <a:r>
              <a:rPr lang="ar-IQ" sz="1400" dirty="0">
                <a:solidFill>
                  <a:srgbClr val="000000"/>
                </a:solidFill>
                <a:latin typeface="Alexandria" pitchFamily="2" charset="-78"/>
                <a:ea typeface="Simplified Arabic" panose="02020603050405020304" pitchFamily="18" charset="-78"/>
                <a:cs typeface="Alexandria" pitchFamily="2" charset="-78"/>
              </a:rPr>
              <a:t>استخدام الذكاء الاصطناعي في المنظومة الرقابية </a:t>
            </a:r>
            <a:r>
              <a:rPr lang="ar-IQ" sz="1400" dirty="0" smtClean="0">
                <a:solidFill>
                  <a:srgbClr val="000000"/>
                </a:solidFill>
                <a:latin typeface="Alexandria" pitchFamily="2" charset="-78"/>
                <a:ea typeface="Simplified Arabic" panose="02020603050405020304" pitchFamily="18" charset="-78"/>
                <a:cs typeface="Alexandria" pitchFamily="2" charset="-78"/>
              </a:rPr>
              <a:t>برمت</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ا</a:t>
            </a:r>
            <a:r>
              <a:rPr lang="ar-IQ" sz="1400" dirty="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فع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ى </a:t>
            </a:r>
            <a:r>
              <a:rPr lang="ar-IQ" sz="1400" dirty="0">
                <a:solidFill>
                  <a:srgbClr val="000000"/>
                </a:solidFill>
                <a:latin typeface="Alexandria" pitchFamily="2" charset="-78"/>
                <a:ea typeface="Simplified Arabic" panose="02020603050405020304" pitchFamily="18" charset="-78"/>
                <a:cs typeface="Alexandria" pitchFamily="2" charset="-78"/>
              </a:rPr>
              <a:t>سبيل مثال التطور التقني في </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ذا </a:t>
            </a:r>
            <a:r>
              <a:rPr lang="ar-IQ" sz="1400" dirty="0">
                <a:solidFill>
                  <a:srgbClr val="000000"/>
                </a:solidFill>
                <a:latin typeface="Alexandria" pitchFamily="2" charset="-78"/>
                <a:ea typeface="Simplified Arabic" panose="02020603050405020304" pitchFamily="18" charset="-78"/>
                <a:cs typeface="Alexandria" pitchFamily="2" charset="-78"/>
              </a:rPr>
              <a:t>المجال، فان استخدام تقنية التداول المعتمد </a:t>
            </a:r>
            <a:r>
              <a:rPr lang="ar-IQ" sz="1400" dirty="0" smtClean="0">
                <a:solidFill>
                  <a:srgbClr val="000000"/>
                </a:solidFill>
                <a:latin typeface="Alexandria" pitchFamily="2" charset="-78"/>
                <a:ea typeface="Simplified Arabic" panose="02020603050405020304" pitchFamily="18" charset="-78"/>
                <a:cs typeface="Alexandria" pitchFamily="2" charset="-78"/>
              </a:rPr>
              <a:t>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ى </a:t>
            </a:r>
            <a:r>
              <a:rPr lang="ar-IQ" sz="1400" dirty="0">
                <a:solidFill>
                  <a:srgbClr val="000000"/>
                </a:solidFill>
                <a:latin typeface="Alexandria" pitchFamily="2" charset="-78"/>
                <a:ea typeface="Simplified Arabic" panose="02020603050405020304" pitchFamily="18" charset="-78"/>
                <a:cs typeface="Alexandria" pitchFamily="2" charset="-78"/>
              </a:rPr>
              <a:t>الذكاء الاصطناعي </a:t>
            </a:r>
            <a:r>
              <a:rPr lang="ar-JO" sz="1400" dirty="0" smtClean="0">
                <a:solidFill>
                  <a:srgbClr val="000000"/>
                </a:solidFill>
                <a:latin typeface="Alexandria" pitchFamily="2" charset="-78"/>
                <a:ea typeface="Simplified Arabic" panose="02020603050405020304" pitchFamily="18" charset="-78"/>
                <a:cs typeface="Alexandria" pitchFamily="2" charset="-78"/>
              </a:rPr>
              <a:t>لمراقبة </a:t>
            </a:r>
            <a:r>
              <a:rPr lang="ar-IQ" sz="1400" dirty="0" smtClean="0">
                <a:solidFill>
                  <a:srgbClr val="000000"/>
                </a:solidFill>
                <a:latin typeface="Alexandria" pitchFamily="2" charset="-78"/>
                <a:ea typeface="Simplified Arabic" panose="02020603050405020304" pitchFamily="18" charset="-78"/>
                <a:cs typeface="Alexandria" pitchFamily="2" charset="-78"/>
              </a:rPr>
              <a:t>أسواق </a:t>
            </a:r>
            <a:r>
              <a:rPr lang="ar-IQ" sz="1400" dirty="0">
                <a:solidFill>
                  <a:srgbClr val="000000"/>
                </a:solidFill>
                <a:latin typeface="Alexandria" pitchFamily="2" charset="-78"/>
                <a:ea typeface="Simplified Arabic" panose="02020603050405020304" pitchFamily="18" charset="-78"/>
                <a:cs typeface="Alexandria" pitchFamily="2" charset="-78"/>
              </a:rPr>
              <a:t>الأوارق </a:t>
            </a:r>
            <a:r>
              <a:rPr lang="ar-IQ" sz="1400" dirty="0" smtClean="0">
                <a:solidFill>
                  <a:srgbClr val="000000"/>
                </a:solidFill>
                <a:latin typeface="Alexandria" pitchFamily="2" charset="-78"/>
                <a:ea typeface="Simplified Arabic" panose="02020603050405020304" pitchFamily="18" charset="-78"/>
                <a:cs typeface="Alexandria" pitchFamily="2" charset="-78"/>
              </a:rPr>
              <a:t>المالية</a:t>
            </a:r>
            <a:r>
              <a:rPr lang="ar-JO" sz="1400" dirty="0" smtClean="0">
                <a:solidFill>
                  <a:srgbClr val="000000"/>
                </a:solidFill>
                <a:latin typeface="Alexandria" pitchFamily="2" charset="-78"/>
                <a:ea typeface="Simplified Arabic" panose="02020603050405020304" pitchFamily="18" charset="-78"/>
                <a:cs typeface="Alexandria" pitchFamily="2" charset="-78"/>
              </a:rPr>
              <a:t> </a:t>
            </a:r>
            <a:r>
              <a:rPr lang="ar-IQ" sz="1400" dirty="0" smtClean="0">
                <a:solidFill>
                  <a:srgbClr val="000000"/>
                </a:solidFill>
                <a:latin typeface="Alexandria" pitchFamily="2" charset="-78"/>
                <a:ea typeface="Simplified Arabic" panose="02020603050405020304" pitchFamily="18" charset="-78"/>
                <a:cs typeface="Alexandria" pitchFamily="2" charset="-78"/>
              </a:rPr>
              <a:t>والتنبؤ </a:t>
            </a:r>
            <a:r>
              <a:rPr lang="ar-IQ" sz="1400" dirty="0">
                <a:solidFill>
                  <a:srgbClr val="000000"/>
                </a:solidFill>
                <a:latin typeface="Alexandria" pitchFamily="2" charset="-78"/>
                <a:ea typeface="Simplified Arabic" panose="02020603050405020304" pitchFamily="18" charset="-78"/>
                <a:cs typeface="Alexandria" pitchFamily="2" charset="-78"/>
              </a:rPr>
              <a:t>بأي طرق </a:t>
            </a:r>
            <a:r>
              <a:rPr lang="ar-IQ" sz="1400" dirty="0" smtClean="0">
                <a:solidFill>
                  <a:srgbClr val="000000"/>
                </a:solidFill>
                <a:latin typeface="Alexandria" pitchFamily="2" charset="-78"/>
                <a:ea typeface="Simplified Arabic" panose="02020603050405020304" pitchFamily="18" charset="-78"/>
                <a:cs typeface="Alexandria" pitchFamily="2" charset="-78"/>
              </a:rPr>
              <a:t>محتم</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ة لعم</a:t>
            </a:r>
            <a:r>
              <a:rPr lang="ar-JO" sz="1400" dirty="0" smtClean="0">
                <a:solidFill>
                  <a:srgbClr val="000000"/>
                </a:solidFill>
                <a:latin typeface="Alexandria" pitchFamily="2" charset="-78"/>
                <a:ea typeface="Simplified Arabic" panose="02020603050405020304" pitchFamily="18" charset="-78"/>
                <a:cs typeface="Alexandria" pitchFamily="2" charset="-78"/>
              </a:rPr>
              <a:t>لي</a:t>
            </a:r>
            <a:r>
              <a:rPr lang="ar-IQ" sz="1400" dirty="0" smtClean="0">
                <a:solidFill>
                  <a:srgbClr val="000000"/>
                </a:solidFill>
                <a:latin typeface="Alexandria" pitchFamily="2" charset="-78"/>
                <a:ea typeface="Simplified Arabic" panose="02020603050405020304" pitchFamily="18" charset="-78"/>
                <a:cs typeface="Alexandria" pitchFamily="2" charset="-78"/>
              </a:rPr>
              <a:t>ات </a:t>
            </a:r>
            <a:r>
              <a:rPr lang="ar-IQ" sz="1400" dirty="0">
                <a:solidFill>
                  <a:srgbClr val="000000"/>
                </a:solidFill>
                <a:latin typeface="Alexandria" pitchFamily="2" charset="-78"/>
                <a:ea typeface="Simplified Arabic" panose="02020603050405020304" pitchFamily="18" charset="-78"/>
                <a:cs typeface="Alexandria" pitchFamily="2" charset="-78"/>
              </a:rPr>
              <a:t>الاحتيال، والذي يخطط مسؤولو وول ستريت </a:t>
            </a:r>
            <a:r>
              <a:rPr lang="ar-IQ" sz="1400" dirty="0" smtClean="0">
                <a:solidFill>
                  <a:srgbClr val="000000"/>
                </a:solidFill>
                <a:latin typeface="Alexandria" pitchFamily="2" charset="-78"/>
                <a:ea typeface="Simplified Arabic" panose="02020603050405020304" pitchFamily="18" charset="-78"/>
                <a:cs typeface="Alexandria" pitchFamily="2" charset="-78"/>
              </a:rPr>
              <a:t>لاستخدام</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ا</a:t>
            </a:r>
            <a:r>
              <a:rPr lang="ar-IQ" sz="1400" dirty="0">
                <a:solidFill>
                  <a:srgbClr val="000000"/>
                </a:solidFill>
                <a:latin typeface="Alexandria" pitchFamily="2" charset="-78"/>
                <a:ea typeface="Simplified Arabic" panose="02020603050405020304" pitchFamily="18" charset="-78"/>
                <a:cs typeface="Alexandria" pitchFamily="2" charset="-78"/>
              </a:rPr>
              <a:t>، ففي </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ذه </a:t>
            </a:r>
            <a:r>
              <a:rPr lang="ar-IQ" sz="1400" dirty="0">
                <a:solidFill>
                  <a:srgbClr val="000000"/>
                </a:solidFill>
                <a:latin typeface="Alexandria" pitchFamily="2" charset="-78"/>
                <a:ea typeface="Simplified Arabic" panose="02020603050405020304" pitchFamily="18" charset="-78"/>
                <a:cs typeface="Alexandria" pitchFamily="2" charset="-78"/>
              </a:rPr>
              <a:t>الطريقة، تستقي الآلة </a:t>
            </a:r>
            <a:r>
              <a:rPr lang="ar-IQ" sz="1400" dirty="0" smtClean="0">
                <a:solidFill>
                  <a:srgbClr val="000000"/>
                </a:solidFill>
                <a:latin typeface="Alexandria" pitchFamily="2" charset="-78"/>
                <a:ea typeface="Simplified Arabic" panose="02020603050405020304" pitchFamily="18" charset="-78"/>
                <a:cs typeface="Alexandria" pitchFamily="2" charset="-78"/>
              </a:rPr>
              <a:t>المع</a:t>
            </a:r>
            <a:r>
              <a:rPr lang="ar-JO" sz="1400" dirty="0" smtClean="0">
                <a:solidFill>
                  <a:srgbClr val="000000"/>
                </a:solidFill>
                <a:latin typeface="Alexandria" pitchFamily="2" charset="-78"/>
                <a:ea typeface="Simplified Arabic" panose="02020603050405020304" pitchFamily="18" charset="-78"/>
                <a:cs typeface="Alexandria" pitchFamily="2" charset="-78"/>
              </a:rPr>
              <a:t>ل</a:t>
            </a:r>
            <a:r>
              <a:rPr lang="ar-IQ" sz="1400" dirty="0" smtClean="0">
                <a:solidFill>
                  <a:srgbClr val="000000"/>
                </a:solidFill>
                <a:latin typeface="Alexandria" pitchFamily="2" charset="-78"/>
                <a:ea typeface="Simplified Arabic" panose="02020603050405020304" pitchFamily="18" charset="-78"/>
                <a:cs typeface="Alexandria" pitchFamily="2" charset="-78"/>
              </a:rPr>
              <a:t>ومة </a:t>
            </a:r>
            <a:r>
              <a:rPr lang="ar-IQ" sz="1400" dirty="0">
                <a:solidFill>
                  <a:srgbClr val="000000"/>
                </a:solidFill>
                <a:latin typeface="Alexandria" pitchFamily="2" charset="-78"/>
                <a:ea typeface="Simplified Arabic" panose="02020603050405020304" pitchFamily="18" charset="-78"/>
                <a:cs typeface="Alexandria" pitchFamily="2" charset="-78"/>
              </a:rPr>
              <a:t>من </a:t>
            </a:r>
            <a:r>
              <a:rPr lang="ar-JO" sz="1400" dirty="0" smtClean="0">
                <a:solidFill>
                  <a:srgbClr val="000000"/>
                </a:solidFill>
                <a:latin typeface="Alexandria" pitchFamily="2" charset="-78"/>
                <a:ea typeface="Simplified Arabic" panose="02020603050405020304" pitchFamily="18" charset="-78"/>
                <a:cs typeface="Alexandria" pitchFamily="2" charset="-78"/>
              </a:rPr>
              <a:t>ه</a:t>
            </a:r>
            <a:r>
              <a:rPr lang="ar-IQ" sz="1400" dirty="0" smtClean="0">
                <a:solidFill>
                  <a:srgbClr val="000000"/>
                </a:solidFill>
                <a:latin typeface="Alexandria" pitchFamily="2" charset="-78"/>
                <a:ea typeface="Simplified Arabic" panose="02020603050405020304" pitchFamily="18" charset="-78"/>
                <a:cs typeface="Alexandria" pitchFamily="2" charset="-78"/>
              </a:rPr>
              <a:t>يكل </a:t>
            </a:r>
            <a:r>
              <a:rPr lang="ar-IQ" sz="1400" dirty="0">
                <a:solidFill>
                  <a:srgbClr val="000000"/>
                </a:solidFill>
                <a:latin typeface="Alexandria" pitchFamily="2" charset="-78"/>
                <a:ea typeface="Simplified Arabic" panose="02020603050405020304" pitchFamily="18" charset="-78"/>
                <a:cs typeface="Alexandria" pitchFamily="2" charset="-78"/>
              </a:rPr>
              <a:t>تبدل أنماط </a:t>
            </a:r>
            <a:r>
              <a:rPr lang="ar-IQ" sz="1400" dirty="0" smtClean="0">
                <a:solidFill>
                  <a:srgbClr val="000000"/>
                </a:solidFill>
                <a:latin typeface="Alexandria" pitchFamily="2" charset="-78"/>
                <a:ea typeface="Simplified Arabic" panose="02020603050405020304" pitchFamily="18" charset="-78"/>
                <a:cs typeface="Alexandria" pitchFamily="2" charset="-78"/>
              </a:rPr>
              <a:t>البيانات </a:t>
            </a:r>
            <a:r>
              <a:rPr lang="ar-IQ" sz="1400" dirty="0">
                <a:solidFill>
                  <a:srgbClr val="000000"/>
                </a:solidFill>
                <a:latin typeface="Alexandria" pitchFamily="2" charset="-78"/>
                <a:ea typeface="Simplified Arabic" panose="02020603050405020304" pitchFamily="18" charset="-78"/>
                <a:cs typeface="Alexandria" pitchFamily="2" charset="-78"/>
              </a:rPr>
              <a:t>ثم تحاول التنبؤ بما سيحدث</a:t>
            </a:r>
            <a:endParaRPr lang="en-US" sz="1400" dirty="0">
              <a:solidFill>
                <a:prstClr val="black"/>
              </a:solidFill>
              <a:latin typeface="Alexandria" pitchFamily="2" charset="-78"/>
              <a:cs typeface="Alexandria" pitchFamily="2" charset="-78"/>
            </a:endParaRPr>
          </a:p>
          <a:p>
            <a:pPr marL="0" indent="0" algn="r">
              <a:lnSpc>
                <a:spcPct val="200000"/>
              </a:lnSpc>
              <a:buNone/>
            </a:pPr>
            <a:endParaRPr lang="ar-JO" sz="1400" dirty="0" smtClean="0">
              <a:solidFill>
                <a:schemeClr val="accent4"/>
              </a:solidFill>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128" y="139528"/>
            <a:ext cx="2304488" cy="1079086"/>
          </a:xfrm>
          <a:prstGeom prst="rect">
            <a:avLst/>
          </a:prstGeom>
        </p:spPr>
      </p:pic>
    </p:spTree>
    <p:extLst>
      <p:ext uri="{BB962C8B-B14F-4D97-AF65-F5344CB8AC3E}">
        <p14:creationId xmlns:p14="http://schemas.microsoft.com/office/powerpoint/2010/main" val="1609358067"/>
      </p:ext>
    </p:extLst>
  </p:cSld>
  <p:clrMapOvr>
    <a:masterClrMapping/>
  </p:clrMapOvr>
  <mc:AlternateContent xmlns:mc="http://schemas.openxmlformats.org/markup-compatibility/2006" xmlns:p14="http://schemas.microsoft.com/office/powerpoint/2010/main">
    <mc:Choice Requires="p14">
      <p:transition spd="slow" p14:dur="2000" advTm="151690"/>
    </mc:Choice>
    <mc:Fallback xmlns="">
      <p:transition spd="slow" advTm="15169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smtClean="0">
                <a:solidFill>
                  <a:srgbClr val="00B0F0"/>
                </a:solidFill>
                <a:latin typeface="Alexandria Black" pitchFamily="2" charset="-78"/>
                <a:cs typeface="Alexandria Black" pitchFamily="2" charset="-78"/>
              </a:rPr>
              <a:t>ثالثا: </a:t>
            </a:r>
            <a:r>
              <a:rPr lang="ar-JO" sz="2000" dirty="0">
                <a:solidFill>
                  <a:srgbClr val="00B0F0"/>
                </a:solidFill>
                <a:latin typeface="Alexandria Black" pitchFamily="2" charset="-78"/>
                <a:ea typeface="+mn-ea"/>
                <a:cs typeface="Alexandria Black" pitchFamily="2" charset="-78"/>
              </a:rPr>
              <a:t>التوازن بين النظم الرقابية و انشطة الابتكار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250000"/>
              </a:lnSpc>
              <a:buNone/>
            </a:pPr>
            <a:r>
              <a:rPr lang="ar-JO" sz="1400" dirty="0">
                <a:latin typeface="Alexandria" pitchFamily="2" charset="-78"/>
                <a:cs typeface="Alexandria" pitchFamily="2" charset="-78"/>
              </a:rPr>
              <a:t>ان </a:t>
            </a:r>
            <a:r>
              <a:rPr lang="ar-JO" sz="1400" dirty="0" smtClean="0">
                <a:latin typeface="Alexandria" pitchFamily="2" charset="-78"/>
                <a:cs typeface="Alexandria" pitchFamily="2" charset="-78"/>
              </a:rPr>
              <a:t>الانطلاق </a:t>
            </a:r>
            <a:r>
              <a:rPr lang="ar-JO" sz="1400" dirty="0">
                <a:latin typeface="Alexandria" pitchFamily="2" charset="-78"/>
                <a:cs typeface="Alexandria" pitchFamily="2" charset="-78"/>
              </a:rPr>
              <a:t>من الواقع التطبيقي </a:t>
            </a:r>
            <a:r>
              <a:rPr lang="ar-JO" sz="1400" dirty="0" smtClean="0">
                <a:latin typeface="Alexandria" pitchFamily="2" charset="-78"/>
                <a:cs typeface="Alexandria" pitchFamily="2" charset="-78"/>
              </a:rPr>
              <a:t>للتكنولوجيا </a:t>
            </a:r>
            <a:r>
              <a:rPr lang="ar-JO" sz="1400" dirty="0">
                <a:latin typeface="Alexandria" pitchFamily="2" charset="-78"/>
                <a:cs typeface="Alexandria" pitchFamily="2" charset="-78"/>
              </a:rPr>
              <a:t>المالية، </a:t>
            </a:r>
            <a:r>
              <a:rPr lang="ar-JO" sz="1400" dirty="0" smtClean="0">
                <a:latin typeface="Alexandria" pitchFamily="2" charset="-78"/>
                <a:cs typeface="Alexandria" pitchFamily="2" charset="-78"/>
              </a:rPr>
              <a:t>باعتبارها </a:t>
            </a:r>
            <a:r>
              <a:rPr lang="ar-JO" sz="1400" dirty="0">
                <a:latin typeface="Alexandria" pitchFamily="2" charset="-78"/>
                <a:cs typeface="Alexandria" pitchFamily="2" charset="-78"/>
              </a:rPr>
              <a:t>صناعة كبيرة، وتتسع باستمرار نتيجة </a:t>
            </a:r>
            <a:r>
              <a:rPr lang="ar-JO" sz="1400" dirty="0" smtClean="0">
                <a:latin typeface="Alexandria" pitchFamily="2" charset="-78"/>
                <a:cs typeface="Alexandria" pitchFamily="2" charset="-78"/>
              </a:rPr>
              <a:t>لعملية الابتكار</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سيظهر </a:t>
            </a:r>
            <a:r>
              <a:rPr lang="ar-JO" sz="1400" dirty="0">
                <a:latin typeface="Alexandria" pitchFamily="2" charset="-78"/>
                <a:cs typeface="Alexandria" pitchFamily="2" charset="-78"/>
              </a:rPr>
              <a:t>التحديات التي تنبثق باستمرار أمام النظم الرقابية </a:t>
            </a:r>
            <a:r>
              <a:rPr lang="ar-JO" sz="1400" dirty="0" smtClean="0">
                <a:latin typeface="Alexandria" pitchFamily="2" charset="-78"/>
                <a:cs typeface="Alexandria" pitchFamily="2" charset="-78"/>
              </a:rPr>
              <a:t>عليها</a:t>
            </a:r>
            <a:r>
              <a:rPr lang="ar-JO" sz="1400" dirty="0">
                <a:latin typeface="Alexandria" pitchFamily="2" charset="-78"/>
                <a:cs typeface="Alexandria" pitchFamily="2" charset="-78"/>
              </a:rPr>
              <a:t>. فبينما تنشط </a:t>
            </a:r>
            <a:r>
              <a:rPr lang="ar-JO" sz="1400" dirty="0" smtClean="0">
                <a:latin typeface="Alexandria" pitchFamily="2" charset="-78"/>
                <a:cs typeface="Alexandria" pitchFamily="2" charset="-78"/>
              </a:rPr>
              <a:t>عملية الابتكار  </a:t>
            </a:r>
            <a:r>
              <a:rPr lang="ar-JO" sz="1400" dirty="0">
                <a:latin typeface="Alexandria" pitchFamily="2" charset="-78"/>
                <a:cs typeface="Alexandria" pitchFamily="2" charset="-78"/>
              </a:rPr>
              <a:t>لتطوير خدمات </a:t>
            </a:r>
            <a:r>
              <a:rPr lang="ar-JO" sz="1400" dirty="0" smtClean="0">
                <a:latin typeface="Alexandria" pitchFamily="2" charset="-78"/>
                <a:cs typeface="Alexandria" pitchFamily="2" charset="-78"/>
              </a:rPr>
              <a:t>المستهلكين</a:t>
            </a:r>
            <a:r>
              <a:rPr lang="ar-JO" sz="1400" dirty="0">
                <a:latin typeface="Alexandria" pitchFamily="2" charset="-78"/>
                <a:cs typeface="Alexandria" pitchFamily="2" charset="-78"/>
              </a:rPr>
              <a:t>، تنشط في الوقت </a:t>
            </a:r>
            <a:r>
              <a:rPr lang="ar-JO" sz="1400" dirty="0" smtClean="0">
                <a:latin typeface="Alexandria" pitchFamily="2" charset="-78"/>
                <a:cs typeface="Alexandria" pitchFamily="2" charset="-78"/>
              </a:rPr>
              <a:t>نفسه عملية </a:t>
            </a:r>
            <a:r>
              <a:rPr lang="ar-JO" sz="1400" dirty="0">
                <a:latin typeface="Alexandria" pitchFamily="2" charset="-78"/>
                <a:cs typeface="Alexandria" pitchFamily="2" charset="-78"/>
              </a:rPr>
              <a:t>تطوير لتكنولوجيا </a:t>
            </a:r>
            <a:r>
              <a:rPr lang="ar-JO" sz="1400" dirty="0" smtClean="0">
                <a:latin typeface="Alexandria" pitchFamily="2" charset="-78"/>
                <a:cs typeface="Alexandria" pitchFamily="2" charset="-78"/>
              </a:rPr>
              <a:t>تمكن من ارتكاب جرائم الكترونية</a:t>
            </a:r>
            <a:r>
              <a:rPr lang="ar-JO" sz="1400" dirty="0">
                <a:latin typeface="Alexandria" pitchFamily="2" charset="-78"/>
                <a:cs typeface="Alexandria" pitchFamily="2" charset="-78"/>
              </a:rPr>
              <a:t>. وتعرف الجرائم </a:t>
            </a:r>
            <a:r>
              <a:rPr lang="ar-JO" sz="1400" dirty="0" smtClean="0">
                <a:latin typeface="Alexandria" pitchFamily="2" charset="-78"/>
                <a:cs typeface="Alexandria" pitchFamily="2" charset="-78"/>
              </a:rPr>
              <a:t>الالكترونية بانها </a:t>
            </a:r>
            <a:r>
              <a:rPr lang="ar-JO" sz="1400" dirty="0">
                <a:latin typeface="Alexandria" pitchFamily="2" charset="-78"/>
                <a:cs typeface="Alexandria" pitchFamily="2" charset="-78"/>
              </a:rPr>
              <a:t>مجموعة </a:t>
            </a:r>
            <a:r>
              <a:rPr lang="ar-JO" sz="1400" dirty="0" smtClean="0">
                <a:latin typeface="Alexandria" pitchFamily="2" charset="-78"/>
                <a:cs typeface="Alexandria" pitchFamily="2" charset="-78"/>
              </a:rPr>
              <a:t>الافعال </a:t>
            </a:r>
            <a:r>
              <a:rPr lang="ar-JO" sz="1400" dirty="0">
                <a:latin typeface="Alexandria" pitchFamily="2" charset="-78"/>
                <a:cs typeface="Alexandria" pitchFamily="2" charset="-78"/>
              </a:rPr>
              <a:t>او الجرائم، التي </a:t>
            </a:r>
            <a:r>
              <a:rPr lang="ar-JO" sz="1400" dirty="0" smtClean="0">
                <a:latin typeface="Alexandria" pitchFamily="2" charset="-78"/>
                <a:cs typeface="Alexandria" pitchFamily="2" charset="-78"/>
              </a:rPr>
              <a:t>يرتكبها محترفي </a:t>
            </a:r>
            <a:r>
              <a:rPr lang="ar-JO" sz="1400" dirty="0">
                <a:latin typeface="Alexandria" pitchFamily="2" charset="-78"/>
                <a:cs typeface="Alexandria" pitchFamily="2" charset="-78"/>
              </a:rPr>
              <a:t>الحاسوب من </a:t>
            </a:r>
            <a:r>
              <a:rPr lang="ar-JO" sz="1400" dirty="0" smtClean="0">
                <a:latin typeface="Alexandria" pitchFamily="2" charset="-78"/>
                <a:cs typeface="Alexandria" pitchFamily="2" charset="-78"/>
              </a:rPr>
              <a:t>خلال </a:t>
            </a:r>
            <a:r>
              <a:rPr lang="ar-JO" sz="1400" dirty="0">
                <a:latin typeface="Alexandria" pitchFamily="2" charset="-78"/>
                <a:cs typeface="Alexandria" pitchFamily="2" charset="-78"/>
              </a:rPr>
              <a:t>الحاسوب </a:t>
            </a:r>
            <a:r>
              <a:rPr lang="ar-JO" sz="1400" dirty="0" smtClean="0">
                <a:latin typeface="Alexandria" pitchFamily="2" charset="-78"/>
                <a:cs typeface="Alexandria" pitchFamily="2" charset="-78"/>
              </a:rPr>
              <a:t>حصرا  </a:t>
            </a:r>
            <a:r>
              <a:rPr lang="ar-JO" sz="1400" dirty="0">
                <a:latin typeface="Alexandria" pitchFamily="2" charset="-78"/>
                <a:cs typeface="Alexandria" pitchFamily="2" charset="-78"/>
              </a:rPr>
              <a:t>بوجود </a:t>
            </a:r>
            <a:r>
              <a:rPr lang="ar-JO" sz="1400" dirty="0" smtClean="0">
                <a:latin typeface="Alexandria" pitchFamily="2" charset="-78"/>
                <a:cs typeface="Alexandria" pitchFamily="2" charset="-78"/>
              </a:rPr>
              <a:t>الانترنت </a:t>
            </a:r>
            <a:r>
              <a:rPr lang="ar-JO" sz="1400" dirty="0">
                <a:latin typeface="Alexandria" pitchFamily="2" charset="-78"/>
                <a:cs typeface="Alexandria" pitchFamily="2" charset="-78"/>
              </a:rPr>
              <a:t>في فضاء الكترونية بحت. ويأتي في مقدمة </a:t>
            </a:r>
            <a:r>
              <a:rPr lang="ar-JO" sz="1400" dirty="0" smtClean="0">
                <a:latin typeface="Alexandria" pitchFamily="2" charset="-78"/>
                <a:cs typeface="Alexandria" pitchFamily="2" charset="-78"/>
              </a:rPr>
              <a:t>اسبابها المجتمعية ضعف </a:t>
            </a:r>
            <a:r>
              <a:rPr lang="ar-JO" sz="1400" dirty="0">
                <a:latin typeface="Alexandria" pitchFamily="2" charset="-78"/>
                <a:cs typeface="Alexandria" pitchFamily="2" charset="-78"/>
              </a:rPr>
              <a:t>تطبيق القانون ضد الجرائم </a:t>
            </a:r>
            <a:r>
              <a:rPr lang="ar-JO" sz="1400" dirty="0" smtClean="0">
                <a:latin typeface="Alexandria" pitchFamily="2" charset="-78"/>
                <a:cs typeface="Alexandria" pitchFamily="2" charset="-78"/>
              </a:rPr>
              <a:t>الالكترونية </a:t>
            </a:r>
            <a:r>
              <a:rPr lang="ar-JO" sz="1400" dirty="0">
                <a:latin typeface="Alexandria" pitchFamily="2" charset="-78"/>
                <a:cs typeface="Alexandria" pitchFamily="2" charset="-78"/>
              </a:rPr>
              <a:t>بسبب غياب الرقابة في </a:t>
            </a:r>
            <a:r>
              <a:rPr lang="ar-JO" sz="1400" dirty="0" smtClean="0">
                <a:latin typeface="Alexandria" pitchFamily="2" charset="-78"/>
                <a:cs typeface="Alexandria" pitchFamily="2" charset="-78"/>
              </a:rPr>
              <a:t>هذا </a:t>
            </a:r>
            <a:r>
              <a:rPr lang="ar-JO" sz="1400" dirty="0">
                <a:latin typeface="Alexandria" pitchFamily="2" charset="-78"/>
                <a:cs typeface="Alexandria" pitchFamily="2" charset="-78"/>
              </a:rPr>
              <a:t>المجال. وكذلك بينما </a:t>
            </a:r>
            <a:r>
              <a:rPr lang="ar-JO" sz="1400" dirty="0" smtClean="0">
                <a:latin typeface="Alexandria" pitchFamily="2" charset="-78"/>
                <a:cs typeface="Alexandria" pitchFamily="2" charset="-78"/>
              </a:rPr>
              <a:t>تتم عملية </a:t>
            </a:r>
            <a:r>
              <a:rPr lang="ar-JO" sz="1400" dirty="0">
                <a:latin typeface="Alexandria" pitchFamily="2" charset="-78"/>
                <a:cs typeface="Alexandria" pitchFamily="2" charset="-78"/>
              </a:rPr>
              <a:t>إقراض النظير </a:t>
            </a:r>
            <a:r>
              <a:rPr lang="ar-JO" sz="1400" dirty="0" smtClean="0">
                <a:latin typeface="Alexandria" pitchFamily="2" charset="-78"/>
                <a:cs typeface="Alexandria" pitchFamily="2" charset="-78"/>
              </a:rPr>
              <a:t>للنظير</a:t>
            </a:r>
            <a:r>
              <a:rPr lang="ar-JO" sz="1400" dirty="0">
                <a:latin typeface="Alexandria" pitchFamily="2" charset="-78"/>
                <a:cs typeface="Alexandria" pitchFamily="2" charset="-78"/>
              </a:rPr>
              <a:t>، تبرز مخاطر ترتبط في منظومة </a:t>
            </a:r>
            <a:r>
              <a:rPr lang="ar-JO" sz="1400" dirty="0" smtClean="0">
                <a:latin typeface="Alexandria" pitchFamily="2" charset="-78"/>
                <a:cs typeface="Alexandria" pitchFamily="2" charset="-78"/>
              </a:rPr>
              <a:t>عملية الاقراض هذه</a:t>
            </a:r>
            <a:r>
              <a:rPr lang="ar-JO" sz="1400" dirty="0">
                <a:latin typeface="Alexandria" pitchFamily="2" charset="-78"/>
                <a:cs typeface="Alexandria" pitchFamily="2" charset="-78"/>
              </a:rPr>
              <a:t>. ان كل ذلك </a:t>
            </a:r>
            <a:r>
              <a:rPr lang="ar-JO" sz="1400" dirty="0" smtClean="0">
                <a:latin typeface="Alexandria" pitchFamily="2" charset="-78"/>
                <a:cs typeface="Alexandria" pitchFamily="2" charset="-78"/>
              </a:rPr>
              <a:t>يتطلب </a:t>
            </a:r>
            <a:r>
              <a:rPr lang="ar-JO" sz="1400" dirty="0">
                <a:latin typeface="Alexandria" pitchFamily="2" charset="-78"/>
                <a:cs typeface="Alexandria" pitchFamily="2" charset="-78"/>
              </a:rPr>
              <a:t>حالة توازن بين النظم الرقابية وانشطة </a:t>
            </a:r>
            <a:r>
              <a:rPr lang="ar-JO" sz="1400" dirty="0" smtClean="0">
                <a:latin typeface="Alexandria" pitchFamily="2" charset="-78"/>
                <a:cs typeface="Alexandria" pitchFamily="2" charset="-78"/>
              </a:rPr>
              <a:t>الابتكار ،و سنناقشها </a:t>
            </a:r>
            <a:r>
              <a:rPr lang="ar-JO" sz="1400" dirty="0">
                <a:latin typeface="Alexandria" pitchFamily="2" charset="-78"/>
                <a:cs typeface="Alexandria" pitchFamily="2" charset="-78"/>
              </a:rPr>
              <a:t>فيما </a:t>
            </a:r>
            <a:r>
              <a:rPr lang="ar-JO" sz="1400" dirty="0" smtClean="0">
                <a:latin typeface="Alexandria" pitchFamily="2" charset="-78"/>
                <a:cs typeface="Alexandria" pitchFamily="2" charset="-78"/>
              </a:rPr>
              <a:t>يأتي</a:t>
            </a:r>
          </a:p>
          <a:p>
            <a:pPr marL="0" indent="0" algn="r">
              <a:lnSpc>
                <a:spcPct val="2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613" y="230188"/>
            <a:ext cx="2304488" cy="1079086"/>
          </a:xfrm>
          <a:prstGeom prst="rect">
            <a:avLst/>
          </a:prstGeom>
        </p:spPr>
      </p:pic>
    </p:spTree>
    <p:extLst>
      <p:ext uri="{BB962C8B-B14F-4D97-AF65-F5344CB8AC3E}">
        <p14:creationId xmlns:p14="http://schemas.microsoft.com/office/powerpoint/2010/main" val="2285030486"/>
      </p:ext>
    </p:extLst>
  </p:cSld>
  <p:clrMapOvr>
    <a:masterClrMapping/>
  </p:clrMapOvr>
  <mc:AlternateContent xmlns:mc="http://schemas.openxmlformats.org/markup-compatibility/2006" xmlns:p14="http://schemas.microsoft.com/office/powerpoint/2010/main">
    <mc:Choice Requires="p14">
      <p:transition spd="slow" p14:dur="2000" advTm="111636"/>
    </mc:Choice>
    <mc:Fallback xmlns="">
      <p:transition spd="slow" advTm="11163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ثالثا: التوازن بين النظم الرقابية و انشطة الابتكار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buNone/>
            </a:pPr>
            <a:r>
              <a:rPr lang="ar-JO" sz="1600" dirty="0" smtClean="0">
                <a:solidFill>
                  <a:schemeClr val="accent4"/>
                </a:solidFill>
                <a:latin typeface="Alexandria Medium" pitchFamily="2" charset="-78"/>
                <a:cs typeface="Alexandria Medium" pitchFamily="2" charset="-78"/>
              </a:rPr>
              <a:t>أولا : التوازن </a:t>
            </a:r>
            <a:r>
              <a:rPr lang="ar-JO" sz="1600" dirty="0">
                <a:solidFill>
                  <a:schemeClr val="accent4"/>
                </a:solidFill>
                <a:latin typeface="Alexandria Medium" pitchFamily="2" charset="-78"/>
                <a:cs typeface="Alexandria Medium" pitchFamily="2" charset="-78"/>
              </a:rPr>
              <a:t>بين النظم الرقابية وانشطة </a:t>
            </a:r>
            <a:r>
              <a:rPr lang="ar-JO" sz="1600" dirty="0" smtClean="0">
                <a:solidFill>
                  <a:schemeClr val="accent4"/>
                </a:solidFill>
                <a:latin typeface="Alexandria Medium" pitchFamily="2" charset="-78"/>
                <a:cs typeface="Alexandria Medium" pitchFamily="2" charset="-78"/>
              </a:rPr>
              <a:t>الابتكار</a:t>
            </a:r>
          </a:p>
          <a:p>
            <a:pPr marL="0" indent="0" algn="r">
              <a:lnSpc>
                <a:spcPct val="150000"/>
              </a:lnSpc>
              <a:buNone/>
            </a:pPr>
            <a:r>
              <a:rPr lang="ar-IQ" sz="1400" dirty="0">
                <a:latin typeface="Alexandria" pitchFamily="2" charset="-78"/>
                <a:ea typeface="Simplified Arabic" panose="02020603050405020304" pitchFamily="18" charset="-78"/>
                <a:cs typeface="Alexandria" pitchFamily="2" charset="-78"/>
              </a:rPr>
              <a:t>ان البحث في موضوع </a:t>
            </a:r>
            <a:r>
              <a:rPr lang="ar-JO" sz="1400" dirty="0" smtClean="0">
                <a:latin typeface="Alexandria" pitchFamily="2" charset="-78"/>
                <a:ea typeface="Simplified Arabic" panose="02020603050405020304" pitchFamily="18" charset="-78"/>
                <a:cs typeface="Alexandria" pitchFamily="2" charset="-78"/>
              </a:rPr>
              <a:t>التوازن </a:t>
            </a:r>
            <a:r>
              <a:rPr lang="ar-IQ" sz="1400" dirty="0" smtClean="0">
                <a:latin typeface="Alexandria" pitchFamily="2" charset="-78"/>
                <a:ea typeface="Simplified Arabic" panose="02020603050405020304" pitchFamily="18" charset="-78"/>
                <a:cs typeface="Alexandria" pitchFamily="2" charset="-78"/>
              </a:rPr>
              <a:t>بين </a:t>
            </a:r>
            <a:r>
              <a:rPr lang="ar-IQ" sz="1400" dirty="0">
                <a:latin typeface="Alexandria" pitchFamily="2" charset="-78"/>
                <a:ea typeface="Simplified Arabic" panose="02020603050405020304" pitchFamily="18" charset="-78"/>
                <a:cs typeface="Alexandria" pitchFamily="2" charset="-78"/>
              </a:rPr>
              <a:t>النظم الرقابية وانشطة الابتكار، يعني تقييم الفوائد </a:t>
            </a:r>
            <a:r>
              <a:rPr lang="ar-IQ" sz="1400" dirty="0" smtClean="0">
                <a:latin typeface="Alexandria" pitchFamily="2" charset="-78"/>
                <a:ea typeface="Simplified Arabic" panose="02020603050405020304" pitchFamily="18" charset="-78"/>
                <a:cs typeface="Alexandria" pitchFamily="2" charset="-78"/>
              </a:rPr>
              <a:t>المتع</a:t>
            </a:r>
            <a:r>
              <a:rPr lang="ar-JO" sz="1400" dirty="0" smtClean="0">
                <a:latin typeface="Alexandria" pitchFamily="2" charset="-78"/>
                <a:ea typeface="Simplified Arabic" panose="02020603050405020304" pitchFamily="18" charset="-78"/>
                <a:cs typeface="Alexandria" pitchFamily="2" charset="-78"/>
              </a:rPr>
              <a:t>ل</a:t>
            </a:r>
            <a:r>
              <a:rPr lang="ar-IQ" sz="1400" dirty="0" smtClean="0">
                <a:latin typeface="Alexandria" pitchFamily="2" charset="-78"/>
                <a:ea typeface="Simplified Arabic" panose="02020603050405020304" pitchFamily="18" charset="-78"/>
                <a:cs typeface="Alexandria" pitchFamily="2" charset="-78"/>
              </a:rPr>
              <a:t>قة </a:t>
            </a:r>
            <a:r>
              <a:rPr lang="ar-IQ" sz="1400" dirty="0">
                <a:latin typeface="Alexandria" pitchFamily="2" charset="-78"/>
                <a:ea typeface="Simplified Arabic" panose="02020603050405020304" pitchFamily="18" charset="-78"/>
                <a:cs typeface="Alexandria" pitchFamily="2" charset="-78"/>
              </a:rPr>
              <a:t>بالسلامة كنتيجة لتطبيق </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ذه </a:t>
            </a:r>
            <a:r>
              <a:rPr lang="ar-IQ" sz="1400" dirty="0">
                <a:latin typeface="Alexandria" pitchFamily="2" charset="-78"/>
                <a:ea typeface="Simplified Arabic" panose="02020603050405020304" pitchFamily="18" charset="-78"/>
                <a:cs typeface="Alexandria" pitchFamily="2" charset="-78"/>
              </a:rPr>
              <a:t>النظم، وبين الابتكار ذو </a:t>
            </a:r>
            <a:r>
              <a:rPr lang="ar-IQ" sz="1400" dirty="0" smtClean="0">
                <a:latin typeface="Alexandria" pitchFamily="2" charset="-78"/>
                <a:ea typeface="Simplified Arabic" panose="02020603050405020304" pitchFamily="18" charset="-78"/>
                <a:cs typeface="Alexandria" pitchFamily="2" charset="-78"/>
              </a:rPr>
              <a:t>المنا</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ج المخت</a:t>
            </a:r>
            <a:r>
              <a:rPr lang="ar-JO" sz="1400" dirty="0" smtClean="0">
                <a:latin typeface="Alexandria" pitchFamily="2" charset="-78"/>
                <a:ea typeface="Simplified Arabic" panose="02020603050405020304" pitchFamily="18" charset="-78"/>
                <a:cs typeface="Alexandria" pitchFamily="2" charset="-78"/>
              </a:rPr>
              <a:t>ل</a:t>
            </a:r>
            <a:r>
              <a:rPr lang="ar-IQ" sz="1400" dirty="0" smtClean="0">
                <a:latin typeface="Alexandria" pitchFamily="2" charset="-78"/>
                <a:ea typeface="Simplified Arabic" panose="02020603050405020304" pitchFamily="18" charset="-78"/>
                <a:cs typeface="Alexandria" pitchFamily="2" charset="-78"/>
              </a:rPr>
              <a:t>فة </a:t>
            </a:r>
            <a:r>
              <a:rPr lang="ar-IQ" sz="1400" dirty="0">
                <a:latin typeface="Alexandria" pitchFamily="2" charset="-78"/>
                <a:ea typeface="Simplified Arabic" panose="02020603050405020304" pitchFamily="18" charset="-78"/>
                <a:cs typeface="Alexandria" pitchFamily="2" charset="-78"/>
              </a:rPr>
              <a:t>في الخدمات المالية. </a:t>
            </a:r>
            <a:r>
              <a:rPr lang="ar-IQ" sz="1400" u="sng" dirty="0">
                <a:latin typeface="Alexandria" pitchFamily="2" charset="-78"/>
                <a:ea typeface="Simplified Arabic" panose="02020603050405020304" pitchFamily="18" charset="-78"/>
                <a:cs typeface="Alexandria" pitchFamily="2" charset="-78"/>
              </a:rPr>
              <a:t>والسؤال</a:t>
            </a:r>
            <a:r>
              <a:rPr lang="ar-IQ" sz="1400" dirty="0">
                <a:latin typeface="Alexandria" pitchFamily="2" charset="-78"/>
                <a:ea typeface="Simplified Arabic" panose="02020603050405020304" pitchFamily="18" charset="-78"/>
                <a:cs typeface="Alexandria" pitchFamily="2" charset="-78"/>
              </a:rPr>
              <a:t> الذي يطرح </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نا</a:t>
            </a:r>
            <a:r>
              <a:rPr lang="ar-IQ" sz="1400" dirty="0">
                <a:latin typeface="Alexandria" pitchFamily="2" charset="-78"/>
                <a:ea typeface="Simplified Arabic" panose="02020603050405020304" pitchFamily="18" charset="-78"/>
                <a:cs typeface="Alexandria" pitchFamily="2" charset="-78"/>
              </a:rPr>
              <a:t>: </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ل </a:t>
            </a:r>
            <a:r>
              <a:rPr lang="ar-IQ" sz="1400" dirty="0">
                <a:latin typeface="Alexandria" pitchFamily="2" charset="-78"/>
                <a:ea typeface="Simplified Arabic" panose="02020603050405020304" pitchFamily="18" charset="-78"/>
                <a:cs typeface="Alexandria" pitchFamily="2" charset="-78"/>
              </a:rPr>
              <a:t>تستطيع </a:t>
            </a:r>
            <a:r>
              <a:rPr lang="ar-JO" sz="1400" dirty="0" smtClean="0">
                <a:latin typeface="Alexandria" pitchFamily="2" charset="-78"/>
                <a:ea typeface="Simplified Arabic" panose="02020603050405020304" pitchFamily="18" charset="-78"/>
                <a:cs typeface="Alexandria" pitchFamily="2" charset="-78"/>
              </a:rPr>
              <a:t>ه</a:t>
            </a:r>
            <a:r>
              <a:rPr lang="ar-IQ" sz="1400" dirty="0" smtClean="0">
                <a:latin typeface="Alexandria" pitchFamily="2" charset="-78"/>
                <a:ea typeface="Simplified Arabic" panose="02020603050405020304" pitchFamily="18" charset="-78"/>
                <a:cs typeface="Alexandria" pitchFamily="2" charset="-78"/>
              </a:rPr>
              <a:t>ذه </a:t>
            </a:r>
            <a:r>
              <a:rPr lang="ar-IQ" sz="1400" dirty="0">
                <a:latin typeface="Alexandria" pitchFamily="2" charset="-78"/>
                <a:ea typeface="Simplified Arabic" panose="02020603050405020304" pitchFamily="18" charset="-78"/>
                <a:cs typeface="Alexandria" pitchFamily="2" charset="-78"/>
              </a:rPr>
              <a:t>النظم الرقابية تأمين السلامة بنفس سرعة </a:t>
            </a:r>
            <a:r>
              <a:rPr lang="ar-IQ" sz="1400" dirty="0" smtClean="0">
                <a:latin typeface="Alexandria" pitchFamily="2" charset="-78"/>
                <a:ea typeface="Simplified Arabic" panose="02020603050405020304" pitchFamily="18" charset="-78"/>
                <a:cs typeface="Alexandria" pitchFamily="2" charset="-78"/>
              </a:rPr>
              <a:t>عم</a:t>
            </a:r>
            <a:r>
              <a:rPr lang="ar-JO" sz="1400" dirty="0" smtClean="0">
                <a:latin typeface="Alexandria" pitchFamily="2" charset="-78"/>
                <a:ea typeface="Simplified Arabic" panose="02020603050405020304" pitchFamily="18" charset="-78"/>
                <a:cs typeface="Alexandria" pitchFamily="2" charset="-78"/>
              </a:rPr>
              <a:t>ل</a:t>
            </a:r>
            <a:r>
              <a:rPr lang="ar-IQ" sz="1400" dirty="0" smtClean="0">
                <a:latin typeface="Alexandria" pitchFamily="2" charset="-78"/>
                <a:ea typeface="Simplified Arabic" panose="02020603050405020304" pitchFamily="18" charset="-78"/>
                <a:cs typeface="Alexandria" pitchFamily="2" charset="-78"/>
              </a:rPr>
              <a:t>ية </a:t>
            </a:r>
            <a:r>
              <a:rPr lang="ar-IQ" sz="1400" dirty="0">
                <a:latin typeface="Alexandria" pitchFamily="2" charset="-78"/>
                <a:ea typeface="Simplified Arabic" panose="02020603050405020304" pitchFamily="18" charset="-78"/>
                <a:cs typeface="Alexandria" pitchFamily="2" charset="-78"/>
              </a:rPr>
              <a:t>الابتكار؟ ان الاجابة سترتبط بقدرة النظم </a:t>
            </a:r>
            <a:r>
              <a:rPr lang="ar-IQ" sz="1400" dirty="0" smtClean="0">
                <a:latin typeface="Alexandria" pitchFamily="2" charset="-78"/>
                <a:ea typeface="Simplified Arabic" panose="02020603050405020304" pitchFamily="18" charset="-78"/>
                <a:cs typeface="Alexandria" pitchFamily="2" charset="-78"/>
              </a:rPr>
              <a:t>الرقابية </a:t>
            </a:r>
            <a:r>
              <a:rPr lang="ar-IQ" sz="1400" dirty="0">
                <a:latin typeface="Alexandria" pitchFamily="2" charset="-78"/>
                <a:ea typeface="Simplified Arabic" panose="02020603050405020304" pitchFamily="18" charset="-78"/>
                <a:cs typeface="Alexandria" pitchFamily="2" charset="-78"/>
              </a:rPr>
              <a:t>في تحديد أفضل </a:t>
            </a:r>
            <a:r>
              <a:rPr lang="ar-IQ" sz="1400" dirty="0" smtClean="0">
                <a:latin typeface="Alexandria" pitchFamily="2" charset="-78"/>
                <a:ea typeface="Simplified Arabic" panose="02020603050405020304" pitchFamily="18" charset="-78"/>
                <a:cs typeface="Alexandria" pitchFamily="2" charset="-78"/>
              </a:rPr>
              <a:t>الممارسات</a:t>
            </a:r>
            <a:r>
              <a:rPr lang="ar-JO" sz="1400" dirty="0" smtClean="0">
                <a:latin typeface="Alexandria" pitchFamily="2" charset="-78"/>
                <a:ea typeface="Simplified Arabic" panose="02020603050405020304" pitchFamily="18" charset="-78"/>
                <a:cs typeface="Alexandria" pitchFamily="2" charset="-78"/>
              </a:rPr>
              <a:t> </a:t>
            </a:r>
            <a:r>
              <a:rPr lang="ar-IQ" sz="1400" dirty="0" smtClean="0">
                <a:latin typeface="Alexandria" pitchFamily="2" charset="-78"/>
                <a:ea typeface="Simplified Arabic" panose="02020603050405020304" pitchFamily="18" charset="-78"/>
                <a:cs typeface="Alexandria" pitchFamily="2" charset="-78"/>
              </a:rPr>
              <a:t>لغرض ال</a:t>
            </a:r>
            <a:r>
              <a:rPr lang="ar-JO" sz="1400" dirty="0" smtClean="0">
                <a:latin typeface="Alexandria" pitchFamily="2" charset="-78"/>
                <a:ea typeface="Simplified Arabic" panose="02020603050405020304" pitchFamily="18" charset="-78"/>
                <a:cs typeface="Alexandria" pitchFamily="2" charset="-78"/>
              </a:rPr>
              <a:t>ل</a:t>
            </a:r>
            <a:r>
              <a:rPr lang="ar-IQ" sz="1400" dirty="0" smtClean="0">
                <a:latin typeface="Alexandria" pitchFamily="2" charset="-78"/>
                <a:ea typeface="Simplified Arabic" panose="02020603050405020304" pitchFamily="18" charset="-78"/>
                <a:cs typeface="Alexandria" pitchFamily="2" charset="-78"/>
              </a:rPr>
              <a:t>حاق </a:t>
            </a:r>
            <a:r>
              <a:rPr lang="ar-IQ" sz="1400" dirty="0">
                <a:latin typeface="Alexandria" pitchFamily="2" charset="-78"/>
                <a:ea typeface="Simplified Arabic" panose="02020603050405020304" pitchFamily="18" charset="-78"/>
                <a:cs typeface="Alexandria" pitchFamily="2" charset="-78"/>
              </a:rPr>
              <a:t>بتطور الابتكار في التكنولوجيا المالية التي </a:t>
            </a:r>
            <a:r>
              <a:rPr lang="ar-IQ" sz="1400" dirty="0" smtClean="0">
                <a:latin typeface="Alexandria" pitchFamily="2" charset="-78"/>
                <a:ea typeface="Simplified Arabic" panose="02020603050405020304" pitchFamily="18" charset="-78"/>
                <a:cs typeface="Alexandria" pitchFamily="2" charset="-78"/>
              </a:rPr>
              <a:t>تعتبر</a:t>
            </a:r>
            <a:r>
              <a:rPr lang="ar-JO" sz="1400" dirty="0" smtClean="0">
                <a:latin typeface="Alexandria" pitchFamily="2" charset="-78"/>
                <a:ea typeface="Simplified Arabic" panose="02020603050405020304" pitchFamily="18" charset="-78"/>
                <a:cs typeface="Alexandria" pitchFamily="2" charset="-78"/>
              </a:rPr>
              <a:t> : </a:t>
            </a:r>
          </a:p>
          <a:p>
            <a:pPr marL="0" indent="0" algn="r">
              <a:lnSpc>
                <a:spcPct val="150000"/>
              </a:lnSpc>
              <a:buNone/>
            </a:pPr>
            <a:r>
              <a:rPr lang="ar-JO" sz="1400" dirty="0" smtClean="0">
                <a:latin typeface="Alexandria" pitchFamily="2" charset="-78"/>
                <a:cs typeface="Alexandria" pitchFamily="2" charset="-78"/>
              </a:rPr>
              <a:t>اولا: صناعة واسعة جدا تشمل على خدمات مصرفية متنوعة ، </a:t>
            </a:r>
            <a:r>
              <a:rPr lang="ar-IQ" sz="1400" dirty="0">
                <a:latin typeface="Alexandria" pitchFamily="2" charset="-78"/>
                <a:ea typeface="Simplified Arabic" panose="02020603050405020304" pitchFamily="18" charset="-78"/>
                <a:cs typeface="Alexandria" pitchFamily="2" charset="-78"/>
              </a:rPr>
              <a:t>فقد انتشر التعامل ببطاقات </a:t>
            </a:r>
            <a:r>
              <a:rPr lang="ar-IQ" sz="1400" dirty="0" smtClean="0">
                <a:latin typeface="Alexandria" pitchFamily="2" charset="-78"/>
                <a:ea typeface="Simplified Arabic" panose="02020603050405020304" pitchFamily="18" charset="-78"/>
                <a:cs typeface="Alexandria" pitchFamily="2" charset="-78"/>
              </a:rPr>
              <a:t>الأئتمان </a:t>
            </a:r>
            <a:r>
              <a:rPr lang="ar-IQ" sz="1400" dirty="0">
                <a:latin typeface="Alexandria" pitchFamily="2" charset="-78"/>
                <a:ea typeface="Simplified Arabic" panose="02020603050405020304" pitchFamily="18" charset="-78"/>
                <a:cs typeface="Alexandria" pitchFamily="2" charset="-78"/>
              </a:rPr>
              <a:t>الاوارق </a:t>
            </a:r>
            <a:r>
              <a:rPr lang="ar-IQ" sz="1400" dirty="0" smtClean="0">
                <a:latin typeface="Alexandria" pitchFamily="2" charset="-78"/>
                <a:ea typeface="Simplified Arabic" panose="02020603050405020304" pitchFamily="18" charset="-78"/>
                <a:cs typeface="Alexandria" pitchFamily="2" charset="-78"/>
              </a:rPr>
              <a:t>المالية،</a:t>
            </a:r>
            <a:r>
              <a:rPr lang="ar-JO" sz="1400" dirty="0" smtClean="0">
                <a:latin typeface="Alexandria" pitchFamily="2" charset="-78"/>
                <a:ea typeface="Simplified Arabic" panose="02020603050405020304" pitchFamily="18" charset="-78"/>
                <a:cs typeface="Alexandria" pitchFamily="2" charset="-78"/>
              </a:rPr>
              <a:t> </a:t>
            </a:r>
            <a:r>
              <a:rPr lang="ar-IQ" sz="1400" dirty="0" smtClean="0">
                <a:latin typeface="Alexandria" pitchFamily="2" charset="-78"/>
                <a:ea typeface="Simplified Arabic" panose="02020603050405020304" pitchFamily="18" charset="-78"/>
                <a:cs typeface="Alexandria" pitchFamily="2" charset="-78"/>
              </a:rPr>
              <a:t>الإ</a:t>
            </a:r>
            <a:r>
              <a:rPr lang="ar-JO" sz="1400" dirty="0" smtClean="0">
                <a:latin typeface="Alexandria" pitchFamily="2" charset="-78"/>
                <a:ea typeface="Simplified Arabic" panose="02020603050405020304" pitchFamily="18" charset="-78"/>
                <a:cs typeface="Alexandria" pitchFamily="2" charset="-78"/>
              </a:rPr>
              <a:t>قراض</a:t>
            </a:r>
            <a:r>
              <a:rPr lang="ar-IQ" sz="1400" dirty="0" smtClean="0">
                <a:latin typeface="Alexandria" pitchFamily="2" charset="-78"/>
                <a:ea typeface="Simplified Arabic" panose="02020603050405020304" pitchFamily="18" charset="-78"/>
                <a:cs typeface="Alexandria" pitchFamily="2" charset="-78"/>
              </a:rPr>
              <a:t> </a:t>
            </a:r>
            <a:r>
              <a:rPr lang="ar-JO" sz="1400" dirty="0" smtClean="0">
                <a:latin typeface="Alexandria" pitchFamily="2" charset="-78"/>
                <a:ea typeface="Simplified Arabic" panose="02020603050405020304" pitchFamily="18" charset="-78"/>
                <a:cs typeface="Alexandria" pitchFamily="2" charset="-78"/>
              </a:rPr>
              <a:t>الاستشارات </a:t>
            </a:r>
            <a:r>
              <a:rPr lang="ar-IQ" sz="1400" dirty="0" smtClean="0">
                <a:latin typeface="Alexandria" pitchFamily="2" charset="-78"/>
                <a:ea typeface="Simplified Arabic" panose="02020603050405020304" pitchFamily="18" charset="-78"/>
                <a:cs typeface="Alexandria" pitchFamily="2" charset="-78"/>
              </a:rPr>
              <a:t>الاستثمارية</a:t>
            </a:r>
            <a:r>
              <a:rPr lang="ar-JO" sz="1400" dirty="0" smtClean="0">
                <a:latin typeface="Alexandria" pitchFamily="2" charset="-78"/>
                <a:ea typeface="Simplified Arabic" panose="02020603050405020304" pitchFamily="18" charset="-78"/>
                <a:cs typeface="Alexandria" pitchFamily="2" charset="-78"/>
              </a:rPr>
              <a:t>... الخ </a:t>
            </a:r>
            <a:r>
              <a:rPr lang="ar-JO" sz="1400" dirty="0">
                <a:latin typeface="Alexandria" pitchFamily="2" charset="-78"/>
                <a:ea typeface="Simplified Arabic" panose="02020603050405020304" pitchFamily="18" charset="-78"/>
                <a:cs typeface="Alexandria" pitchFamily="2" charset="-78"/>
              </a:rPr>
              <a:t> </a:t>
            </a:r>
            <a:r>
              <a:rPr lang="ar-JO" sz="1400" dirty="0" smtClean="0">
                <a:latin typeface="Alexandria" pitchFamily="2" charset="-78"/>
                <a:ea typeface="Simplified Arabic" panose="02020603050405020304" pitchFamily="18" charset="-78"/>
                <a:cs typeface="Alexandria" pitchFamily="2" charset="-78"/>
              </a:rPr>
              <a:t>انتشارا </a:t>
            </a:r>
            <a:r>
              <a:rPr lang="ar-IQ" sz="1400" dirty="0" smtClean="0">
                <a:latin typeface="Alexandria" pitchFamily="2" charset="-78"/>
                <a:ea typeface="Simplified Arabic" panose="02020603050405020304" pitchFamily="18" charset="-78"/>
                <a:cs typeface="Alexandria" pitchFamily="2" charset="-78"/>
              </a:rPr>
              <a:t>واسعاً وسريعا</a:t>
            </a:r>
            <a:endParaRPr lang="ar-JO" sz="1400" dirty="0" smtClean="0">
              <a:latin typeface="Alexandria" pitchFamily="2" charset="-78"/>
              <a:ea typeface="Simplified Arabic" panose="02020603050405020304" pitchFamily="18" charset="-78"/>
              <a:cs typeface="Alexandria" pitchFamily="2" charset="-78"/>
            </a:endParaRPr>
          </a:p>
          <a:p>
            <a:pPr marL="0" indent="0" algn="r">
              <a:lnSpc>
                <a:spcPct val="150000"/>
              </a:lnSpc>
              <a:buNone/>
            </a:pPr>
            <a:r>
              <a:rPr lang="ar-JO" sz="1400" dirty="0">
                <a:latin typeface="Alexandria" pitchFamily="2" charset="-78"/>
                <a:cs typeface="Alexandria" pitchFamily="2" charset="-78"/>
              </a:rPr>
              <a:t>ثانياً:  </a:t>
            </a:r>
            <a:r>
              <a:rPr lang="ar-JO" sz="1400" dirty="0" smtClean="0">
                <a:latin typeface="Alexandria" pitchFamily="2" charset="-78"/>
                <a:cs typeface="Alexandria" pitchFamily="2" charset="-78"/>
              </a:rPr>
              <a:t>تستخدم </a:t>
            </a:r>
            <a:r>
              <a:rPr lang="ar-JO" sz="1400" dirty="0">
                <a:latin typeface="Alexandria" pitchFamily="2" charset="-78"/>
                <a:cs typeface="Alexandria" pitchFamily="2" charset="-78"/>
              </a:rPr>
              <a:t>بيانات ضخمة جداً في </a:t>
            </a:r>
            <a:r>
              <a:rPr lang="ar-JO" sz="1400" dirty="0" smtClean="0">
                <a:latin typeface="Alexandria" pitchFamily="2" charset="-78"/>
                <a:cs typeface="Alexandria" pitchFamily="2" charset="-78"/>
              </a:rPr>
              <a:t>تطويرها</a:t>
            </a:r>
            <a:r>
              <a:rPr lang="ar-JO" sz="1400" dirty="0">
                <a:latin typeface="Alexandria" pitchFamily="2" charset="-78"/>
                <a:cs typeface="Alexandria" pitchFamily="2" charset="-78"/>
              </a:rPr>
              <a:t>، وتحديداً في المجالات الآتية: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-في تحليل </a:t>
            </a:r>
            <a:r>
              <a:rPr lang="ar-JO" sz="1400" dirty="0">
                <a:latin typeface="Alexandria" pitchFamily="2" charset="-78"/>
                <a:cs typeface="Alexandria" pitchFamily="2" charset="-78"/>
              </a:rPr>
              <a:t>عادات الانفاق من قبل مؤسسات التكنولوجيا المالية وفقاً </a:t>
            </a:r>
            <a:r>
              <a:rPr lang="ar-JO" sz="1400" dirty="0" smtClean="0">
                <a:latin typeface="Alexandria" pitchFamily="2" charset="-78"/>
                <a:cs typeface="Alexandria" pitchFamily="2" charset="-78"/>
              </a:rPr>
              <a:t>للعمر</a:t>
            </a:r>
            <a:r>
              <a:rPr lang="ar-JO" sz="1400" dirty="0">
                <a:latin typeface="Alexandria" pitchFamily="2" charset="-78"/>
                <a:cs typeface="Alexandria" pitchFamily="2" charset="-78"/>
              </a:rPr>
              <a:t>، الجنس، </a:t>
            </a:r>
            <a:r>
              <a:rPr lang="ar-JO" sz="1400" dirty="0" smtClean="0">
                <a:latin typeface="Alexandria" pitchFamily="2" charset="-78"/>
                <a:cs typeface="Alexandria" pitchFamily="2" charset="-78"/>
              </a:rPr>
              <a:t>السلوك </a:t>
            </a:r>
            <a:r>
              <a:rPr lang="ar-JO" sz="1400" dirty="0">
                <a:latin typeface="Alexandria" pitchFamily="2" charset="-78"/>
                <a:cs typeface="Alexandria" pitchFamily="2" charset="-78"/>
              </a:rPr>
              <a:t>عبر </a:t>
            </a:r>
            <a:r>
              <a:rPr lang="ar-JO" sz="1400" dirty="0" smtClean="0">
                <a:latin typeface="Alexandria" pitchFamily="2" charset="-78"/>
                <a:cs typeface="Alexandria" pitchFamily="2" charset="-78"/>
              </a:rPr>
              <a:t>الانترنت، الوضع الاقتصادي و الموقع الجغرافي و تحديد / فئات العملاء</a:t>
            </a:r>
          </a:p>
          <a:p>
            <a:pPr marL="0" indent="0" algn="r">
              <a:lnSpc>
                <a:spcPct val="150000"/>
              </a:lnSpc>
              <a:buNone/>
            </a:pPr>
            <a:r>
              <a:rPr lang="ar-JO" sz="1400" dirty="0" smtClean="0">
                <a:latin typeface="Alexandria" pitchFamily="2" charset="-78"/>
                <a:cs typeface="Alexandria" pitchFamily="2" charset="-78"/>
              </a:rPr>
              <a:t>-في الكشف عم عمليات الاحتيال و خصوصا في حالات اختراق الحسابات</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271" y="365125"/>
            <a:ext cx="2304488" cy="1079086"/>
          </a:xfrm>
          <a:prstGeom prst="rect">
            <a:avLst/>
          </a:prstGeom>
        </p:spPr>
      </p:pic>
    </p:spTree>
    <p:extLst>
      <p:ext uri="{BB962C8B-B14F-4D97-AF65-F5344CB8AC3E}">
        <p14:creationId xmlns:p14="http://schemas.microsoft.com/office/powerpoint/2010/main" val="3456679663"/>
      </p:ext>
    </p:extLst>
  </p:cSld>
  <p:clrMapOvr>
    <a:masterClrMapping/>
  </p:clrMapOvr>
  <mc:AlternateContent xmlns:mc="http://schemas.openxmlformats.org/markup-compatibility/2006" xmlns:p14="http://schemas.microsoft.com/office/powerpoint/2010/main">
    <mc:Choice Requires="p14">
      <p:transition spd="slow" p14:dur="2000" advTm="128686"/>
    </mc:Choice>
    <mc:Fallback xmlns="">
      <p:transition spd="slow" advTm="12868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ثالثا: التوازن بين النظم الرقابية و انشطة الابتكار</a:t>
            </a:r>
            <a:endParaRPr lang="en-US" dirty="0">
              <a:solidFill>
                <a:srgbClr val="00B0F0"/>
              </a:solidFill>
            </a:endParaRPr>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تحديد المخاطر </a:t>
            </a:r>
            <a:r>
              <a:rPr lang="ar-JO" sz="1400" dirty="0" smtClean="0">
                <a:latin typeface="Alexandria" pitchFamily="2" charset="-78"/>
                <a:cs typeface="Alexandria" pitchFamily="2" charset="-78"/>
              </a:rPr>
              <a:t>المحتملة للاستثمارات </a:t>
            </a:r>
            <a:r>
              <a:rPr lang="ar-JO" sz="1400" dirty="0">
                <a:latin typeface="Alexandria" pitchFamily="2" charset="-78"/>
                <a:cs typeface="Alexandria" pitchFamily="2" charset="-78"/>
              </a:rPr>
              <a:t>المتعرضة </a:t>
            </a:r>
            <a:r>
              <a:rPr lang="ar-JO" sz="1400" dirty="0" smtClean="0">
                <a:latin typeface="Alexandria" pitchFamily="2" charset="-78"/>
                <a:cs typeface="Alexandria" pitchFamily="2" charset="-78"/>
              </a:rPr>
              <a:t>للخسارة</a:t>
            </a:r>
            <a:r>
              <a:rPr lang="ar-JO" sz="1400" dirty="0">
                <a:latin typeface="Alexandria" pitchFamily="2" charset="-78"/>
                <a:cs typeface="Alexandria" pitchFamily="2" charset="-78"/>
              </a:rPr>
              <a:t>، أو المقترضين </a:t>
            </a:r>
            <a:r>
              <a:rPr lang="ar-JO" sz="1400" dirty="0" smtClean="0">
                <a:latin typeface="Alexandria" pitchFamily="2" charset="-78"/>
                <a:cs typeface="Alexandria" pitchFamily="2" charset="-78"/>
              </a:rPr>
              <a:t>المتوقع عدم مقدرتهم على السداد </a:t>
            </a:r>
          </a:p>
          <a:p>
            <a:pPr marL="0" indent="0" algn="r">
              <a:lnSpc>
                <a:spcPct val="20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ايجاد خدمات مالية قادرة </a:t>
            </a:r>
            <a:r>
              <a:rPr lang="ar-JO" sz="1400" dirty="0" smtClean="0">
                <a:latin typeface="Alexandria" pitchFamily="2" charset="-78"/>
                <a:cs typeface="Alexandria" pitchFamily="2" charset="-78"/>
              </a:rPr>
              <a:t>على تلبية </a:t>
            </a:r>
            <a:r>
              <a:rPr lang="ar-JO" sz="1400" dirty="0">
                <a:latin typeface="Alexandria" pitchFamily="2" charset="-78"/>
                <a:cs typeface="Alexandria" pitchFamily="2" charset="-78"/>
              </a:rPr>
              <a:t>احتياجات </a:t>
            </a:r>
            <a:r>
              <a:rPr lang="ar-JO" sz="1400" dirty="0" smtClean="0">
                <a:latin typeface="Alexandria" pitchFamily="2" charset="-78"/>
                <a:cs typeface="Alexandria" pitchFamily="2" charset="-78"/>
              </a:rPr>
              <a:t>المستهلك النهائي.</a:t>
            </a: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-في تحليل </a:t>
            </a:r>
            <a:r>
              <a:rPr lang="ar-JO" sz="1400" dirty="0">
                <a:latin typeface="Alexandria" pitchFamily="2" charset="-78"/>
                <a:cs typeface="Alexandria" pitchFamily="2" charset="-78"/>
              </a:rPr>
              <a:t>البيانات الضخمة </a:t>
            </a:r>
            <a:r>
              <a:rPr lang="ar-JO" sz="1400" dirty="0" smtClean="0">
                <a:latin typeface="Alexandria" pitchFamily="2" charset="-78"/>
                <a:cs typeface="Alexandria" pitchFamily="2" charset="-78"/>
              </a:rPr>
              <a:t>للتنبؤ </a:t>
            </a:r>
            <a:r>
              <a:rPr lang="ar-JO" sz="1400" dirty="0">
                <a:latin typeface="Alexandria" pitchFamily="2" charset="-78"/>
                <a:cs typeface="Alexandria" pitchFamily="2" charset="-78"/>
              </a:rPr>
              <a:t>بحدوث الأزمات المالية، والوقاية </a:t>
            </a:r>
            <a:r>
              <a:rPr lang="ar-JO" sz="1400" dirty="0" smtClean="0">
                <a:latin typeface="Alexandria" pitchFamily="2" charset="-78"/>
                <a:cs typeface="Alexandria" pitchFamily="2" charset="-78"/>
              </a:rPr>
              <a:t>منها</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وهذا </a:t>
            </a:r>
            <a:r>
              <a:rPr lang="ar-JO" sz="1400" dirty="0">
                <a:latin typeface="Alexandria" pitchFamily="2" charset="-78"/>
                <a:cs typeface="Alexandria" pitchFamily="2" charset="-78"/>
              </a:rPr>
              <a:t>النوع </a:t>
            </a:r>
            <a:r>
              <a:rPr lang="ar-JO" sz="1400" dirty="0" smtClean="0">
                <a:latin typeface="Alexandria" pitchFamily="2" charset="-78"/>
                <a:cs typeface="Alexandria" pitchFamily="2" charset="-78"/>
              </a:rPr>
              <a:t>من التحليلات يمثل </a:t>
            </a:r>
            <a:r>
              <a:rPr lang="ar-JO" sz="1400" dirty="0">
                <a:latin typeface="Alexandria" pitchFamily="2" charset="-78"/>
                <a:cs typeface="Alexandria" pitchFamily="2" charset="-78"/>
              </a:rPr>
              <a:t>فن </a:t>
            </a:r>
            <a:r>
              <a:rPr lang="ar-JO" sz="1400" dirty="0" smtClean="0">
                <a:latin typeface="Alexandria" pitchFamily="2" charset="-78"/>
                <a:cs typeface="Alexandria" pitchFamily="2" charset="-78"/>
              </a:rPr>
              <a:t>بناء و استخدام النماذج كما وان تطبيقاتها في اطار الخدمات المالية، تشمل التنبؤ باسعار الأسهم والسلع  المتداولة، تقييم المخاطر ، نماذج التنبؤ المستندة الى </a:t>
            </a:r>
            <a:r>
              <a:rPr lang="ar-JO" sz="1400" dirty="0">
                <a:latin typeface="Alexandria" pitchFamily="2" charset="-78"/>
                <a:cs typeface="Alexandria" pitchFamily="2" charset="-78"/>
              </a:rPr>
              <a:t>توجيات العملاء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تشخيص اسواق </a:t>
            </a:r>
            <a:r>
              <a:rPr lang="ar-JO" sz="1400" dirty="0" smtClean="0">
                <a:latin typeface="Alexandria" pitchFamily="2" charset="-78"/>
                <a:cs typeface="Alexandria" pitchFamily="2" charset="-78"/>
              </a:rPr>
              <a:t>الاسهم</a:t>
            </a:r>
            <a:r>
              <a:rPr lang="ar-JO" sz="1400" dirty="0">
                <a:latin typeface="Alexandria" pitchFamily="2" charset="-78"/>
                <a:cs typeface="Alexandria" pitchFamily="2" charset="-78"/>
              </a:rPr>
              <a:t>، و تصنيف المستندات الى فئات </a:t>
            </a:r>
            <a:r>
              <a:rPr lang="ar-JO" sz="1400" dirty="0" smtClean="0">
                <a:latin typeface="Alexandria" pitchFamily="2" charset="-78"/>
                <a:cs typeface="Alexandria" pitchFamily="2" charset="-78"/>
              </a:rPr>
              <a:t>مختلفة كتحليل الاخبار ذات التأثير على اسواق الاسهم ، و اعادة توجيه شكاوى العملاء </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فيجب ان تلاحق النظم </a:t>
            </a:r>
            <a:r>
              <a:rPr lang="ar-JO" sz="1400" dirty="0" smtClean="0">
                <a:latin typeface="Alexandria" pitchFamily="2" charset="-78"/>
                <a:cs typeface="Alexandria" pitchFamily="2" charset="-78"/>
              </a:rPr>
              <a:t>الرقابية التكنولوجية </a:t>
            </a:r>
            <a:r>
              <a:rPr lang="ar-JO" sz="1400" dirty="0">
                <a:latin typeface="Alexandria" pitchFamily="2" charset="-78"/>
                <a:cs typeface="Alexandria" pitchFamily="2" charset="-78"/>
              </a:rPr>
              <a:t>التي يتسارع الابتكار </a:t>
            </a:r>
            <a:r>
              <a:rPr lang="ar-JO" sz="1400" dirty="0" smtClean="0">
                <a:latin typeface="Alexandria" pitchFamily="2" charset="-78"/>
                <a:cs typeface="Alexandria" pitchFamily="2" charset="-78"/>
              </a:rPr>
              <a:t>فيها </a:t>
            </a:r>
            <a:r>
              <a:rPr lang="ar-JO" sz="1400" dirty="0">
                <a:latin typeface="Alexandria" pitchFamily="2" charset="-78"/>
                <a:cs typeface="Alexandria" pitchFamily="2" charset="-78"/>
              </a:rPr>
              <a:t>بقوة. كذلك فان تقييد ممارسة مندرجة ضمن التكنولوجيا المالية الحالية سرعان ما تبدده انواع جديدة مبتكرة، وبالتالي ستظير الفجوة </a:t>
            </a:r>
            <a:r>
              <a:rPr lang="ar-JO" sz="1400" dirty="0" smtClean="0">
                <a:latin typeface="Alexandria" pitchFamily="2" charset="-78"/>
                <a:cs typeface="Alexandria" pitchFamily="2" charset="-78"/>
              </a:rPr>
              <a:t>بينها </a:t>
            </a:r>
            <a:r>
              <a:rPr lang="ar-JO" sz="1400" dirty="0">
                <a:latin typeface="Alexandria" pitchFamily="2" charset="-78"/>
                <a:cs typeface="Alexandria" pitchFamily="2" charset="-78"/>
              </a:rPr>
              <a:t>وبين الاطر الرقابية،  وستبقى امام ممارسات غير كافية </a:t>
            </a:r>
            <a:endParaRPr lang="ar-JO" sz="1400" dirty="0" smtClean="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613" y="230188"/>
            <a:ext cx="2304488" cy="1079086"/>
          </a:xfrm>
          <a:prstGeom prst="rect">
            <a:avLst/>
          </a:prstGeom>
        </p:spPr>
      </p:pic>
    </p:spTree>
    <p:extLst>
      <p:ext uri="{BB962C8B-B14F-4D97-AF65-F5344CB8AC3E}">
        <p14:creationId xmlns:p14="http://schemas.microsoft.com/office/powerpoint/2010/main" val="1905928036"/>
      </p:ext>
    </p:extLst>
  </p:cSld>
  <p:clrMapOvr>
    <a:masterClrMapping/>
  </p:clrMapOvr>
  <mc:AlternateContent xmlns:mc="http://schemas.openxmlformats.org/markup-compatibility/2006" xmlns:p14="http://schemas.microsoft.com/office/powerpoint/2010/main">
    <mc:Choice Requires="p14">
      <p:transition spd="slow" p14:dur="2000" advTm="104752"/>
    </mc:Choice>
    <mc:Fallback xmlns="">
      <p:transition spd="slow" advTm="10475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رابعا" : المنصات الرقمية</a:t>
            </a:r>
            <a:endParaRPr lang="en-US" dirty="0">
              <a:solidFill>
                <a:srgbClr val="00B0F0"/>
              </a:solidFill>
            </a:endParaRPr>
          </a:p>
        </p:txBody>
      </p:sp>
      <p:sp>
        <p:nvSpPr>
          <p:cNvPr id="3" name="Content Placeholder 2"/>
          <p:cNvSpPr>
            <a:spLocks noGrp="1"/>
          </p:cNvSpPr>
          <p:nvPr>
            <p:ph idx="1"/>
          </p:nvPr>
        </p:nvSpPr>
        <p:spPr/>
        <p:txBody>
          <a:bodyPr>
            <a:normAutofit lnSpcReduction="10000"/>
          </a:bodyPr>
          <a:lstStyle/>
          <a:p>
            <a:pPr marL="0" indent="0" algn="r">
              <a:lnSpc>
                <a:spcPct val="200000"/>
              </a:lnSpc>
              <a:buNone/>
            </a:pPr>
            <a:r>
              <a:rPr lang="ar-JO" sz="1600" dirty="0">
                <a:solidFill>
                  <a:schemeClr val="accent4"/>
                </a:solidFill>
                <a:latin typeface="Alexandria Medium" pitchFamily="2" charset="-78"/>
                <a:cs typeface="Alexandria Medium" pitchFamily="2" charset="-78"/>
              </a:rPr>
              <a:t>ثانيا : </a:t>
            </a:r>
            <a:r>
              <a:rPr lang="ar-JO" sz="1600" dirty="0" smtClean="0">
                <a:solidFill>
                  <a:schemeClr val="accent4"/>
                </a:solidFill>
                <a:latin typeface="Alexandria Medium" pitchFamily="2" charset="-78"/>
                <a:cs typeface="Alexandria Medium" pitchFamily="2" charset="-78"/>
              </a:rPr>
              <a:t> تقليل </a:t>
            </a:r>
            <a:r>
              <a:rPr lang="ar-JO" sz="1600" dirty="0">
                <a:solidFill>
                  <a:schemeClr val="accent4"/>
                </a:solidFill>
                <a:latin typeface="Alexandria Medium" pitchFamily="2" charset="-78"/>
                <a:cs typeface="Alexandria Medium" pitchFamily="2" charset="-78"/>
              </a:rPr>
              <a:t>المخاطر الناتجة عن اعتماد المنصات الرقمية</a:t>
            </a:r>
          </a:p>
          <a:p>
            <a:pPr marL="0" indent="0" algn="r">
              <a:lnSpc>
                <a:spcPct val="200000"/>
              </a:lnSpc>
              <a:buNone/>
            </a:pPr>
            <a:r>
              <a:rPr lang="ar-JO" sz="1400" dirty="0" smtClean="0">
                <a:solidFill>
                  <a:schemeClr val="accent4"/>
                </a:solidFill>
                <a:latin typeface="Alexandria" pitchFamily="2" charset="-78"/>
                <a:cs typeface="Alexandria" pitchFamily="2" charset="-78"/>
              </a:rPr>
              <a:t>ان </a:t>
            </a:r>
            <a:r>
              <a:rPr lang="ar-JO" sz="1400" dirty="0">
                <a:solidFill>
                  <a:schemeClr val="accent4"/>
                </a:solidFill>
                <a:latin typeface="Alexandria" pitchFamily="2" charset="-78"/>
                <a:cs typeface="Alexandria" pitchFamily="2" charset="-78"/>
              </a:rPr>
              <a:t>البحث في </a:t>
            </a:r>
            <a:r>
              <a:rPr lang="ar-JO" sz="1400" dirty="0" smtClean="0">
                <a:solidFill>
                  <a:schemeClr val="accent4"/>
                </a:solidFill>
                <a:latin typeface="Alexandria" pitchFamily="2" charset="-78"/>
                <a:cs typeface="Alexandria" pitchFamily="2" charset="-78"/>
              </a:rPr>
              <a:t>هذا </a:t>
            </a:r>
            <a:r>
              <a:rPr lang="ar-JO" sz="1400" dirty="0">
                <a:solidFill>
                  <a:schemeClr val="accent4"/>
                </a:solidFill>
                <a:latin typeface="Alexandria" pitchFamily="2" charset="-78"/>
                <a:cs typeface="Alexandria" pitchFamily="2" charset="-78"/>
              </a:rPr>
              <a:t>الموضوع </a:t>
            </a:r>
            <a:r>
              <a:rPr lang="ar-JO" sz="1400" dirty="0" smtClean="0">
                <a:solidFill>
                  <a:schemeClr val="accent4"/>
                </a:solidFill>
                <a:latin typeface="Alexandria" pitchFamily="2" charset="-78"/>
                <a:cs typeface="Alexandria" pitchFamily="2" charset="-78"/>
              </a:rPr>
              <a:t>يتطلب </a:t>
            </a:r>
            <a:r>
              <a:rPr lang="ar-JO" sz="1400" dirty="0">
                <a:solidFill>
                  <a:schemeClr val="accent4"/>
                </a:solidFill>
                <a:latin typeface="Alexandria" pitchFamily="2" charset="-78"/>
                <a:cs typeface="Alexandria" pitchFamily="2" charset="-78"/>
              </a:rPr>
              <a:t>الوقوف عند </a:t>
            </a:r>
            <a:r>
              <a:rPr lang="ar-JO" sz="1400" dirty="0" smtClean="0">
                <a:solidFill>
                  <a:schemeClr val="accent4"/>
                </a:solidFill>
                <a:latin typeface="Alexandria" pitchFamily="2" charset="-78"/>
                <a:cs typeface="Alexandria" pitchFamily="2" charset="-78"/>
              </a:rPr>
              <a:t>الاسئلة الجوهرية الاتية</a:t>
            </a:r>
            <a:r>
              <a:rPr lang="ar-JO" sz="1400" dirty="0">
                <a:solidFill>
                  <a:schemeClr val="accent4"/>
                </a:solidFill>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السؤال </a:t>
            </a:r>
            <a:r>
              <a:rPr lang="ar-JO" sz="1400" dirty="0" smtClean="0">
                <a:latin typeface="Alexandria" pitchFamily="2" charset="-78"/>
                <a:cs typeface="Alexandria" pitchFamily="2" charset="-78"/>
              </a:rPr>
              <a:t>الاول</a:t>
            </a:r>
            <a:r>
              <a:rPr lang="ar-JO" sz="1400" dirty="0">
                <a:latin typeface="Alexandria" pitchFamily="2" charset="-78"/>
                <a:cs typeface="Alexandria" pitchFamily="2" charset="-78"/>
              </a:rPr>
              <a:t>: ما </a:t>
            </a:r>
            <a:r>
              <a:rPr lang="ar-JO" sz="1400" dirty="0" smtClean="0">
                <a:latin typeface="Alexandria" pitchFamily="2" charset="-78"/>
                <a:cs typeface="Alexandria" pitchFamily="2" charset="-78"/>
              </a:rPr>
              <a:t>هي </a:t>
            </a:r>
            <a:r>
              <a:rPr lang="ar-JO" sz="1400" dirty="0">
                <a:latin typeface="Alexandria" pitchFamily="2" charset="-78"/>
                <a:cs typeface="Alexandria" pitchFamily="2" charset="-78"/>
              </a:rPr>
              <a:t>المنصات الرقمية وما </a:t>
            </a:r>
            <a:r>
              <a:rPr lang="ar-JO" sz="1400" dirty="0" smtClean="0">
                <a:latin typeface="Alexandria" pitchFamily="2" charset="-78"/>
                <a:cs typeface="Alexandria" pitchFamily="2" charset="-78"/>
              </a:rPr>
              <a:t>هو </a:t>
            </a:r>
            <a:r>
              <a:rPr lang="ar-JO" sz="1400" dirty="0">
                <a:latin typeface="Alexandria" pitchFamily="2" charset="-78"/>
                <a:cs typeface="Alexandria" pitchFamily="2" charset="-78"/>
              </a:rPr>
              <a:t>واقع </a:t>
            </a:r>
            <a:r>
              <a:rPr lang="ar-JO" sz="1400" dirty="0" smtClean="0">
                <a:latin typeface="Alexandria" pitchFamily="2" charset="-78"/>
                <a:cs typeface="Alexandria" pitchFamily="2" charset="-78"/>
              </a:rPr>
              <a:t>عملية الاقراض عبرها</a:t>
            </a:r>
            <a:r>
              <a:rPr lang="ar-JO" sz="1400" dirty="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السؤال الثاني: كيف تتم </a:t>
            </a:r>
            <a:r>
              <a:rPr lang="ar-JO" sz="1400" dirty="0" smtClean="0">
                <a:latin typeface="Alexandria" pitchFamily="2" charset="-78"/>
                <a:cs typeface="Alexandria" pitchFamily="2" charset="-78"/>
              </a:rPr>
              <a:t>عملية </a:t>
            </a:r>
            <a:r>
              <a:rPr lang="ar-JO" sz="1400" dirty="0">
                <a:latin typeface="Alexandria" pitchFamily="2" charset="-78"/>
                <a:cs typeface="Alexandria" pitchFamily="2" charset="-78"/>
              </a:rPr>
              <a:t>اقراض النظير </a:t>
            </a:r>
            <a:r>
              <a:rPr lang="ar-JO" sz="1400" dirty="0" smtClean="0">
                <a:latin typeface="Alexandria" pitchFamily="2" charset="-78"/>
                <a:cs typeface="Alexandria" pitchFamily="2" charset="-78"/>
              </a:rPr>
              <a:t>للنظير</a:t>
            </a:r>
            <a:r>
              <a:rPr lang="ar-JO" sz="1400" dirty="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السؤال الثالث: ما </a:t>
            </a:r>
            <a:r>
              <a:rPr lang="ar-JO" sz="1400" dirty="0" smtClean="0">
                <a:latin typeface="Alexandria" pitchFamily="2" charset="-78"/>
                <a:cs typeface="Alexandria" pitchFamily="2" charset="-78"/>
              </a:rPr>
              <a:t>هي </a:t>
            </a:r>
            <a:r>
              <a:rPr lang="ar-JO" sz="1400" dirty="0">
                <a:latin typeface="Alexandria" pitchFamily="2" charset="-78"/>
                <a:cs typeface="Alexandria" pitchFamily="2" charset="-78"/>
              </a:rPr>
              <a:t>المخاطر المرافقة </a:t>
            </a:r>
            <a:r>
              <a:rPr lang="ar-JO" sz="1400" dirty="0" smtClean="0">
                <a:latin typeface="Alexandria" pitchFamily="2" charset="-78"/>
                <a:cs typeface="Alexandria" pitchFamily="2" charset="-78"/>
              </a:rPr>
              <a:t>لهذه العملية</a:t>
            </a:r>
            <a:r>
              <a:rPr lang="ar-JO" sz="1400" dirty="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السؤال </a:t>
            </a:r>
            <a:r>
              <a:rPr lang="ar-JO" sz="1400" dirty="0" smtClean="0">
                <a:latin typeface="Alexandria" pitchFamily="2" charset="-78"/>
                <a:cs typeface="Alexandria" pitchFamily="2" charset="-78"/>
              </a:rPr>
              <a:t>الرابع : </a:t>
            </a:r>
            <a:r>
              <a:rPr lang="ar-JO" sz="1400" dirty="0">
                <a:latin typeface="Alexandria" pitchFamily="2" charset="-78"/>
                <a:cs typeface="Alexandria" pitchFamily="2" charset="-78"/>
              </a:rPr>
              <a:t>ما </a:t>
            </a:r>
            <a:r>
              <a:rPr lang="ar-JO" sz="1400" dirty="0" smtClean="0">
                <a:latin typeface="Alexandria" pitchFamily="2" charset="-78"/>
                <a:cs typeface="Alexandria" pitchFamily="2" charset="-78"/>
              </a:rPr>
              <a:t>هي </a:t>
            </a:r>
            <a:r>
              <a:rPr lang="ar-JO" sz="1400" dirty="0">
                <a:latin typeface="Alexandria" pitchFamily="2" charset="-78"/>
                <a:cs typeface="Alexandria" pitchFamily="2" charset="-78"/>
              </a:rPr>
              <a:t>النظم الرقابية </a:t>
            </a:r>
            <a:r>
              <a:rPr lang="ar-JO" sz="1400" dirty="0" smtClean="0">
                <a:latin typeface="Alexandria" pitchFamily="2" charset="-78"/>
                <a:cs typeface="Alexandria" pitchFamily="2" charset="-78"/>
              </a:rPr>
              <a:t>اللازمة لمواجهة هذه المخاطر؟</a:t>
            </a:r>
          </a:p>
          <a:p>
            <a:pPr marL="0" indent="0" algn="r">
              <a:lnSpc>
                <a:spcPct val="200000"/>
              </a:lnSpc>
              <a:buNone/>
            </a:pPr>
            <a:r>
              <a:rPr lang="ar-JO" sz="1400" dirty="0">
                <a:latin typeface="Alexandria" pitchFamily="2" charset="-78"/>
                <a:cs typeface="Alexandria" pitchFamily="2" charset="-78"/>
              </a:rPr>
              <a:t>السؤال الخامس : </a:t>
            </a:r>
            <a:r>
              <a:rPr lang="ar-JO" sz="1400" dirty="0" smtClean="0">
                <a:latin typeface="Alexandria" pitchFamily="2" charset="-78"/>
                <a:cs typeface="Alexandria" pitchFamily="2" charset="-78"/>
              </a:rPr>
              <a:t>ما هو </a:t>
            </a:r>
            <a:r>
              <a:rPr lang="ar-JO" sz="1400" dirty="0">
                <a:latin typeface="Alexandria" pitchFamily="2" charset="-78"/>
                <a:cs typeface="Alexandria" pitchFamily="2" charset="-78"/>
              </a:rPr>
              <a:t>التنظيم القانوني المناسب </a:t>
            </a:r>
            <a:r>
              <a:rPr lang="ar-JO" sz="1400" dirty="0" smtClean="0">
                <a:latin typeface="Alexandria" pitchFamily="2" charset="-78"/>
                <a:cs typeface="Alexandria" pitchFamily="2" charset="-78"/>
              </a:rPr>
              <a:t>لرقابة تساير </a:t>
            </a:r>
          </a:p>
          <a:p>
            <a:pPr marL="0" indent="0" algn="r">
              <a:lnSpc>
                <a:spcPct val="200000"/>
              </a:lnSpc>
              <a:buNone/>
            </a:pPr>
            <a:r>
              <a:rPr lang="ar-JO" sz="1400" dirty="0" smtClean="0">
                <a:latin typeface="Alexandria" pitchFamily="2" charset="-78"/>
                <a:cs typeface="Alexandria" pitchFamily="2" charset="-78"/>
              </a:rPr>
              <a:t>التكنولوجية </a:t>
            </a:r>
            <a:r>
              <a:rPr lang="ar-JO" sz="1400" dirty="0">
                <a:latin typeface="Alexandria" pitchFamily="2" charset="-78"/>
                <a:cs typeface="Alexandria" pitchFamily="2" charset="-78"/>
              </a:rPr>
              <a:t>المالية؟ </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9185" y="230188"/>
            <a:ext cx="2153729" cy="107908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185" y="2191657"/>
            <a:ext cx="5071101" cy="3846286"/>
          </a:xfrm>
          <a:prstGeom prst="rect">
            <a:avLst/>
          </a:prstGeom>
        </p:spPr>
      </p:pic>
    </p:spTree>
    <p:extLst>
      <p:ext uri="{BB962C8B-B14F-4D97-AF65-F5344CB8AC3E}">
        <p14:creationId xmlns:p14="http://schemas.microsoft.com/office/powerpoint/2010/main" val="4017034390"/>
      </p:ext>
    </p:extLst>
  </p:cSld>
  <p:clrMapOvr>
    <a:masterClrMapping/>
  </p:clrMapOvr>
  <mc:AlternateContent xmlns:mc="http://schemas.openxmlformats.org/markup-compatibility/2006" xmlns:p14="http://schemas.microsoft.com/office/powerpoint/2010/main">
    <mc:Choice Requires="p14">
      <p:transition spd="slow" p14:dur="2000" advTm="96806"/>
    </mc:Choice>
    <mc:Fallback xmlns="">
      <p:transition spd="slow" advTm="968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04488" cy="1079086"/>
          </a:xfrm>
          <a:prstGeom prst="rect">
            <a:avLst/>
          </a:prstGeom>
        </p:spPr>
      </p:pic>
      <p:sp>
        <p:nvSpPr>
          <p:cNvPr id="3" name="Content Placeholder 2"/>
          <p:cNvSpPr>
            <a:spLocks noGrp="1"/>
          </p:cNvSpPr>
          <p:nvPr>
            <p:ph idx="4294967295"/>
          </p:nvPr>
        </p:nvSpPr>
        <p:spPr>
          <a:xfrm>
            <a:off x="389964" y="955964"/>
            <a:ext cx="11282083" cy="5902036"/>
          </a:xfrm>
        </p:spPr>
        <p:txBody>
          <a:bodyPr>
            <a:noAutofit/>
          </a:bodyPr>
          <a:lstStyle/>
          <a:p>
            <a:pPr marL="0" indent="0" algn="r">
              <a:lnSpc>
                <a:spcPct val="170000"/>
              </a:lnSpc>
              <a:buNone/>
            </a:pPr>
            <a:r>
              <a:rPr lang="ar-JO" sz="1600" dirty="0">
                <a:solidFill>
                  <a:schemeClr val="accent4"/>
                </a:solidFill>
                <a:latin typeface="Alexandria Medium" pitchFamily="2" charset="-78"/>
                <a:cs typeface="Alexandria Medium" pitchFamily="2" charset="-78"/>
              </a:rPr>
              <a:t>ما </a:t>
            </a:r>
            <a:r>
              <a:rPr lang="ar-JO" sz="1600" dirty="0" smtClean="0">
                <a:solidFill>
                  <a:schemeClr val="accent4"/>
                </a:solidFill>
                <a:latin typeface="Alexandria Medium" pitchFamily="2" charset="-78"/>
                <a:cs typeface="Alexandria Medium" pitchFamily="2" charset="-78"/>
              </a:rPr>
              <a:t>هي </a:t>
            </a:r>
            <a:r>
              <a:rPr lang="ar-JO" sz="1600" dirty="0">
                <a:solidFill>
                  <a:schemeClr val="accent4"/>
                </a:solidFill>
                <a:latin typeface="Alexandria Medium" pitchFamily="2" charset="-78"/>
                <a:cs typeface="Alexandria Medium" pitchFamily="2" charset="-78"/>
              </a:rPr>
              <a:t>المنصات الرقمية وما </a:t>
            </a:r>
            <a:r>
              <a:rPr lang="ar-JO" sz="1600" dirty="0" smtClean="0">
                <a:solidFill>
                  <a:schemeClr val="accent4"/>
                </a:solidFill>
                <a:latin typeface="Alexandria Medium" pitchFamily="2" charset="-78"/>
                <a:cs typeface="Alexandria Medium" pitchFamily="2" charset="-78"/>
              </a:rPr>
              <a:t>هو </a:t>
            </a:r>
            <a:r>
              <a:rPr lang="ar-JO" sz="1600" dirty="0">
                <a:solidFill>
                  <a:schemeClr val="accent4"/>
                </a:solidFill>
                <a:latin typeface="Alexandria Medium" pitchFamily="2" charset="-78"/>
                <a:cs typeface="Alexandria Medium" pitchFamily="2" charset="-78"/>
              </a:rPr>
              <a:t>واقع </a:t>
            </a:r>
            <a:r>
              <a:rPr lang="ar-JO" sz="1600" dirty="0" smtClean="0">
                <a:solidFill>
                  <a:schemeClr val="accent4"/>
                </a:solidFill>
                <a:latin typeface="Alexandria Medium" pitchFamily="2" charset="-78"/>
                <a:cs typeface="Alexandria Medium" pitchFamily="2" charset="-78"/>
              </a:rPr>
              <a:t>عملية الاقراض عبرها</a:t>
            </a:r>
          </a:p>
          <a:p>
            <a:pPr marL="0" indent="0" algn="r">
              <a:lnSpc>
                <a:spcPct val="170000"/>
              </a:lnSpc>
              <a:buNone/>
            </a:pPr>
            <a:r>
              <a:rPr lang="ar-JO" sz="1400" dirty="0">
                <a:latin typeface="Alexandria" pitchFamily="2" charset="-78"/>
                <a:cs typeface="Alexandria" pitchFamily="2" charset="-78"/>
              </a:rPr>
              <a:t>ان المنصات الرقمية عبارة عن نظم مالية ذات تطبيقات </a:t>
            </a:r>
            <a:r>
              <a:rPr lang="ar-JO" sz="1400" dirty="0" smtClean="0">
                <a:latin typeface="Alexandria" pitchFamily="2" charset="-78"/>
                <a:cs typeface="Alexandria" pitchFamily="2" charset="-78"/>
              </a:rPr>
              <a:t>مختلفة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منها عملية </a:t>
            </a:r>
            <a:r>
              <a:rPr lang="ar-JO" sz="1400" dirty="0">
                <a:latin typeface="Alexandria" pitchFamily="2" charset="-78"/>
                <a:cs typeface="Alexandria" pitchFamily="2" charset="-78"/>
              </a:rPr>
              <a:t>اقراض النظير </a:t>
            </a:r>
            <a:r>
              <a:rPr lang="ar-JO" sz="1400" dirty="0" smtClean="0">
                <a:latin typeface="Alexandria" pitchFamily="2" charset="-78"/>
                <a:cs typeface="Alexandria" pitchFamily="2" charset="-78"/>
              </a:rPr>
              <a:t>للنظير </a:t>
            </a:r>
            <a:r>
              <a:rPr lang="ar-JO" sz="1400" dirty="0">
                <a:latin typeface="Alexandria" pitchFamily="2" charset="-78"/>
                <a:cs typeface="Alexandria" pitchFamily="2" charset="-78"/>
              </a:rPr>
              <a:t>و تمثل احدى المنصات الرقمية، التي تعمل كأسواق يتم من </a:t>
            </a:r>
            <a:r>
              <a:rPr lang="ar-JO" sz="1400" dirty="0" smtClean="0">
                <a:latin typeface="Alexandria" pitchFamily="2" charset="-78"/>
                <a:cs typeface="Alexandria" pitchFamily="2" charset="-78"/>
              </a:rPr>
              <a:t>خلالها إقراض الاموال</a:t>
            </a:r>
            <a:r>
              <a:rPr lang="ar-JO" sz="1400" dirty="0">
                <a:latin typeface="Alexandria" pitchFamily="2" charset="-78"/>
                <a:cs typeface="Alexandria" pitchFamily="2" charset="-78"/>
              </a:rPr>
              <a:t>. و توجد </a:t>
            </a:r>
            <a:r>
              <a:rPr lang="ar-JO" sz="1400" dirty="0" smtClean="0">
                <a:latin typeface="Alexandria" pitchFamily="2" charset="-78"/>
                <a:cs typeface="Alexandria" pitchFamily="2" charset="-78"/>
              </a:rPr>
              <a:t>بجانبها </a:t>
            </a:r>
            <a:r>
              <a:rPr lang="ar-JO" sz="1400" dirty="0">
                <a:latin typeface="Alexandria" pitchFamily="2" charset="-78"/>
                <a:cs typeface="Alexandria" pitchFamily="2" charset="-78"/>
              </a:rPr>
              <a:t>منصات أخرى كمنصات المقايضة، ومنصة التمويل الجماعي، فما </a:t>
            </a:r>
            <a:r>
              <a:rPr lang="ar-JO" sz="1400" dirty="0" smtClean="0">
                <a:latin typeface="Alexandria" pitchFamily="2" charset="-78"/>
                <a:cs typeface="Alexandria" pitchFamily="2" charset="-78"/>
              </a:rPr>
              <a:t>هي </a:t>
            </a:r>
            <a:r>
              <a:rPr lang="ar-JO" sz="1400" dirty="0">
                <a:latin typeface="Alexandria" pitchFamily="2" charset="-78"/>
                <a:cs typeface="Alexandria" pitchFamily="2" charset="-78"/>
              </a:rPr>
              <a:t>آلية </a:t>
            </a:r>
          </a:p>
          <a:p>
            <a:pPr marL="0" indent="0" algn="r">
              <a:lnSpc>
                <a:spcPct val="170000"/>
              </a:lnSpc>
              <a:buNone/>
            </a:pPr>
            <a:r>
              <a:rPr lang="ar-JO" sz="1400" dirty="0" smtClean="0">
                <a:latin typeface="Alexandria" pitchFamily="2" charset="-78"/>
                <a:cs typeface="Alexandria" pitchFamily="2" charset="-78"/>
              </a:rPr>
              <a:t>نشاطها</a:t>
            </a:r>
            <a:endParaRPr lang="ar-JO" sz="1400" dirty="0">
              <a:latin typeface="Alexandria" pitchFamily="2" charset="-78"/>
              <a:cs typeface="Alexandria" pitchFamily="2" charset="-78"/>
            </a:endParaRPr>
          </a:p>
          <a:p>
            <a:pPr marL="0" indent="0" algn="r">
              <a:lnSpc>
                <a:spcPct val="170000"/>
              </a:lnSpc>
              <a:buNone/>
            </a:pPr>
            <a:r>
              <a:rPr lang="ar-JO" sz="1600" dirty="0">
                <a:solidFill>
                  <a:schemeClr val="accent4"/>
                </a:solidFill>
                <a:latin typeface="Alexandria Medium" pitchFamily="2" charset="-78"/>
                <a:cs typeface="Alexandria Medium" pitchFamily="2" charset="-78"/>
              </a:rPr>
              <a:t>منصات المقايضة </a:t>
            </a:r>
            <a:endParaRPr lang="ar-JO" sz="1600" dirty="0" smtClean="0">
              <a:solidFill>
                <a:schemeClr val="accent4"/>
              </a:solidFill>
              <a:latin typeface="Alexandria Medium" pitchFamily="2" charset="-78"/>
              <a:cs typeface="Alexandria Medium" pitchFamily="2" charset="-78"/>
            </a:endParaRPr>
          </a:p>
          <a:p>
            <a:pPr marL="0" indent="0" algn="r">
              <a:lnSpc>
                <a:spcPct val="170000"/>
              </a:lnSpc>
              <a:buNone/>
            </a:pPr>
            <a:r>
              <a:rPr lang="ar-JO" sz="1400" dirty="0">
                <a:latin typeface="Alexandria" pitchFamily="2" charset="-78"/>
                <a:cs typeface="Alexandria" pitchFamily="2" charset="-78"/>
              </a:rPr>
              <a:t>تعتبر البرمجيات الحاسوبية احدى مكونات منصات المقايضة وتتم عبر </a:t>
            </a:r>
            <a:r>
              <a:rPr lang="ar-JO" sz="1400" dirty="0" smtClean="0">
                <a:latin typeface="Alexandria" pitchFamily="2" charset="-78"/>
                <a:cs typeface="Alexandria" pitchFamily="2" charset="-78"/>
              </a:rPr>
              <a:t>الانترنت </a:t>
            </a:r>
            <a:r>
              <a:rPr lang="ar-JO" sz="1400" dirty="0">
                <a:latin typeface="Alexandria" pitchFamily="2" charset="-78"/>
                <a:cs typeface="Alexandria" pitchFamily="2" charset="-78"/>
              </a:rPr>
              <a:t>الذي من </a:t>
            </a:r>
            <a:r>
              <a:rPr lang="ar-JO" sz="1400" dirty="0" smtClean="0">
                <a:latin typeface="Alexandria" pitchFamily="2" charset="-78"/>
                <a:cs typeface="Alexandria" pitchFamily="2" charset="-78"/>
              </a:rPr>
              <a:t>مميزاته وجود نظام لتقييم العروض بما يمكن المقايضة  مع اي مشترك في الشبكة </a:t>
            </a:r>
            <a:r>
              <a:rPr lang="ar-JO" sz="1400" dirty="0">
                <a:latin typeface="Alexandria" pitchFamily="2" charset="-78"/>
                <a:cs typeface="Alexandria" pitchFamily="2" charset="-78"/>
              </a:rPr>
              <a:t>فتكون أمام كل طرف </a:t>
            </a:r>
            <a:r>
              <a:rPr lang="ar-JO" sz="1400" dirty="0" smtClean="0">
                <a:latin typeface="Alexandria" pitchFamily="2" charset="-78"/>
                <a:cs typeface="Alexandria" pitchFamily="2" charset="-78"/>
              </a:rPr>
              <a:t>خيارات متعددة و على </a:t>
            </a:r>
            <a:r>
              <a:rPr lang="ar-JO" sz="1400" dirty="0">
                <a:latin typeface="Alexandria" pitchFamily="2" charset="-78"/>
                <a:cs typeface="Alexandria" pitchFamily="2" charset="-78"/>
              </a:rPr>
              <a:t>العكس تماماً من المقايضة الشخصية خارج </a:t>
            </a:r>
            <a:r>
              <a:rPr lang="ar-JO" sz="1400" dirty="0" smtClean="0">
                <a:latin typeface="Alexandria" pitchFamily="2" charset="-78"/>
                <a:cs typeface="Alexandria" pitchFamily="2" charset="-78"/>
              </a:rPr>
              <a:t>الانترنت</a:t>
            </a:r>
            <a:r>
              <a:rPr lang="ar-JO" sz="1400" dirty="0">
                <a:latin typeface="Alexandria" pitchFamily="2" charset="-78"/>
                <a:cs typeface="Alexandria" pitchFamily="2" charset="-78"/>
              </a:rPr>
              <a:t>. ويجب ان </a:t>
            </a:r>
            <a:r>
              <a:rPr lang="ar-JO" sz="1400" dirty="0" smtClean="0">
                <a:latin typeface="Alexandria" pitchFamily="2" charset="-78"/>
                <a:cs typeface="Alexandria" pitchFamily="2" charset="-78"/>
              </a:rPr>
              <a:t>يتم مسك سجلات لاغراض المحاسبة </a:t>
            </a:r>
            <a:r>
              <a:rPr lang="ar-JO" sz="1400" dirty="0">
                <a:latin typeface="Alexandria" pitchFamily="2" charset="-78"/>
                <a:cs typeface="Alexandria" pitchFamily="2" charset="-78"/>
              </a:rPr>
              <a:t>الضر يبية في حالة اعتماد </a:t>
            </a:r>
            <a:r>
              <a:rPr lang="ar-JO" sz="1400" dirty="0" smtClean="0">
                <a:latin typeface="Alexandria" pitchFamily="2" charset="-78"/>
                <a:cs typeface="Alexandria" pitchFamily="2" charset="-78"/>
              </a:rPr>
              <a:t>هذه المنصة</a:t>
            </a:r>
          </a:p>
          <a:p>
            <a:pPr marL="0" indent="0" algn="r">
              <a:lnSpc>
                <a:spcPct val="170000"/>
              </a:lnSpc>
              <a:buNone/>
            </a:pPr>
            <a:r>
              <a:rPr lang="ar-JO" sz="1600" dirty="0" smtClean="0">
                <a:solidFill>
                  <a:schemeClr val="accent4"/>
                </a:solidFill>
                <a:latin typeface="Alexandria Medium" pitchFamily="2" charset="-78"/>
                <a:cs typeface="Alexandria Medium" pitchFamily="2" charset="-78"/>
              </a:rPr>
              <a:t>منصة التمويل الجماعي</a:t>
            </a:r>
          </a:p>
          <a:p>
            <a:pPr marL="0" indent="0" algn="r">
              <a:lnSpc>
                <a:spcPct val="170000"/>
              </a:lnSpc>
              <a:buNone/>
            </a:pPr>
            <a:r>
              <a:rPr lang="ar-JO" sz="1400" dirty="0">
                <a:latin typeface="Alexandria" pitchFamily="2" charset="-78"/>
                <a:cs typeface="Alexandria" pitchFamily="2" charset="-78"/>
              </a:rPr>
              <a:t>ان منصة التمويل الجماعي عبارة عن تمويل لمشروع عبر </a:t>
            </a:r>
            <a:r>
              <a:rPr lang="ar-JO" sz="1400" dirty="0" smtClean="0">
                <a:latin typeface="Alexandria" pitchFamily="2" charset="-78"/>
                <a:cs typeface="Alexandria" pitchFamily="2" charset="-78"/>
              </a:rPr>
              <a:t>الانترنت</a:t>
            </a:r>
            <a:r>
              <a:rPr lang="ar-JO" sz="1400" dirty="0">
                <a:latin typeface="Alexandria" pitchFamily="2" charset="-78"/>
                <a:cs typeface="Alexandria" pitchFamily="2" charset="-78"/>
              </a:rPr>
              <a:t>. ويتم من خلال جمع مبالغ صغيرة </a:t>
            </a:r>
            <a:r>
              <a:rPr lang="ar-JO" sz="1400" dirty="0" smtClean="0">
                <a:latin typeface="Alexandria" pitchFamily="2" charset="-78"/>
                <a:cs typeface="Alexandria" pitchFamily="2" charset="-78"/>
              </a:rPr>
              <a:t>من المال</a:t>
            </a:r>
            <a:r>
              <a:rPr lang="ar-JO" sz="1400" dirty="0">
                <a:latin typeface="Alexandria" pitchFamily="2" charset="-78"/>
                <a:cs typeface="Alexandria" pitchFamily="2" charset="-78"/>
              </a:rPr>
              <a:t>، من عدد كبير من </a:t>
            </a:r>
            <a:r>
              <a:rPr lang="ar-JO" sz="1400" dirty="0" smtClean="0">
                <a:latin typeface="Alexandria" pitchFamily="2" charset="-78"/>
                <a:cs typeface="Alexandria" pitchFamily="2" charset="-78"/>
              </a:rPr>
              <a:t>الاشخاص ويعمل </a:t>
            </a:r>
            <a:r>
              <a:rPr lang="ar-JO" sz="1400" dirty="0">
                <a:latin typeface="Alexandria" pitchFamily="2" charset="-78"/>
                <a:cs typeface="Alexandria" pitchFamily="2" charset="-78"/>
              </a:rPr>
              <a:t>من خلال </a:t>
            </a:r>
            <a:r>
              <a:rPr lang="ar-JO" sz="1400" dirty="0" smtClean="0">
                <a:latin typeface="Alexandria" pitchFamily="2" charset="-78"/>
                <a:cs typeface="Alexandria" pitchFamily="2" charset="-78"/>
              </a:rPr>
              <a:t>الافراد </a:t>
            </a:r>
            <a:r>
              <a:rPr lang="ar-JO" sz="1400" dirty="0">
                <a:latin typeface="Alexandria" pitchFamily="2" charset="-78"/>
                <a:cs typeface="Alexandria" pitchFamily="2" charset="-78"/>
              </a:rPr>
              <a:t>او </a:t>
            </a:r>
            <a:r>
              <a:rPr lang="ar-JO" sz="1400" dirty="0" smtClean="0">
                <a:latin typeface="Alexandria" pitchFamily="2" charset="-78"/>
                <a:cs typeface="Alexandria" pitchFamily="2" charset="-78"/>
              </a:rPr>
              <a:t>المنظمات </a:t>
            </a:r>
            <a:r>
              <a:rPr lang="ar-JO" sz="1400" dirty="0">
                <a:latin typeface="Alexandria" pitchFamily="2" charset="-78"/>
                <a:cs typeface="Alexandria" pitchFamily="2" charset="-78"/>
              </a:rPr>
              <a:t>التي تستثمر مقابل ربح. حيث يكون </a:t>
            </a:r>
            <a:r>
              <a:rPr lang="ar-JO" sz="1400" dirty="0" smtClean="0">
                <a:latin typeface="Alexandria" pitchFamily="2" charset="-78"/>
                <a:cs typeface="Alexandria" pitchFamily="2" charset="-78"/>
              </a:rPr>
              <a:t>هذا </a:t>
            </a:r>
            <a:r>
              <a:rPr lang="ar-JO" sz="1400" dirty="0">
                <a:latin typeface="Alexandria" pitchFamily="2" charset="-78"/>
                <a:cs typeface="Alexandria" pitchFamily="2" charset="-78"/>
              </a:rPr>
              <a:t>الربح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شكل </a:t>
            </a:r>
            <a:r>
              <a:rPr lang="ar-JO" sz="1400" dirty="0" smtClean="0">
                <a:latin typeface="Alexandria" pitchFamily="2" charset="-78"/>
                <a:cs typeface="Alexandria" pitchFamily="2" charset="-78"/>
              </a:rPr>
              <a:t>أسهم </a:t>
            </a:r>
            <a:r>
              <a:rPr lang="ar-JO" sz="1400" dirty="0">
                <a:latin typeface="Alexandria" pitchFamily="2" charset="-78"/>
                <a:cs typeface="Alexandria" pitchFamily="2" charset="-78"/>
              </a:rPr>
              <a:t>في التمويل الجماعي القائم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الاستثمار </a:t>
            </a:r>
            <a:endParaRPr lang="ar-JO" sz="1400" dirty="0" smtClean="0">
              <a:latin typeface="Alexandria" pitchFamily="2" charset="-78"/>
              <a:cs typeface="Alexandria" pitchFamily="2" charset="-78"/>
            </a:endParaRPr>
          </a:p>
          <a:p>
            <a:pPr marL="0" indent="0" algn="r">
              <a:lnSpc>
                <a:spcPct val="170000"/>
              </a:lnSpc>
              <a:buNone/>
            </a:pPr>
            <a:r>
              <a:rPr lang="ar-JO" sz="1400" dirty="0" smtClean="0">
                <a:latin typeface="Alexandria" pitchFamily="2" charset="-78"/>
                <a:cs typeface="Alexandria" pitchFamily="2" charset="-78"/>
              </a:rPr>
              <a:t>او يكون على </a:t>
            </a:r>
            <a:r>
              <a:rPr lang="ar-JO" sz="1400" dirty="0">
                <a:latin typeface="Alexandria" pitchFamily="2" charset="-78"/>
                <a:cs typeface="Alexandria" pitchFamily="2" charset="-78"/>
              </a:rPr>
              <a:t>شكل سعر فائدة محدد في التمويل الجماعي القائم </a:t>
            </a:r>
            <a:r>
              <a:rPr lang="ar-JO" sz="1400" dirty="0" smtClean="0">
                <a:latin typeface="Alexandria" pitchFamily="2" charset="-78"/>
                <a:cs typeface="Alexandria" pitchFamily="2" charset="-78"/>
              </a:rPr>
              <a:t>على الاقراض ، </a:t>
            </a:r>
            <a:r>
              <a:rPr lang="ar-JO" sz="1400" dirty="0">
                <a:latin typeface="Alexandria" pitchFamily="2" charset="-78"/>
                <a:cs typeface="Alexandria" pitchFamily="2" charset="-78"/>
              </a:rPr>
              <a:t>أو يكون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شكل </a:t>
            </a:r>
            <a:r>
              <a:rPr lang="ar-JO" sz="1400" dirty="0" smtClean="0">
                <a:latin typeface="Alexandria" pitchFamily="2" charset="-78"/>
                <a:cs typeface="Alexandria" pitchFamily="2" charset="-78"/>
              </a:rPr>
              <a:t>مادي أو معنوي </a:t>
            </a:r>
            <a:r>
              <a:rPr lang="ar-JO" sz="1400" dirty="0">
                <a:latin typeface="Alexandria" pitchFamily="2" charset="-78"/>
                <a:cs typeface="Alexandria" pitchFamily="2" charset="-78"/>
              </a:rPr>
              <a:t>في التمويل الجماعي القائم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التبرع</a:t>
            </a:r>
          </a:p>
          <a:p>
            <a:pPr marL="0" indent="0" algn="r">
              <a:lnSpc>
                <a:spcPct val="170000"/>
              </a:lnSpc>
              <a:buNone/>
            </a:pPr>
            <a:endParaRPr lang="ar-JO" sz="1400" dirty="0">
              <a:latin typeface="Alexandria" pitchFamily="2" charset="-78"/>
              <a:cs typeface="Alexandria" pitchFamily="2" charset="-78"/>
            </a:endParaRPr>
          </a:p>
          <a:p>
            <a:pPr marL="0" indent="0" algn="r">
              <a:lnSpc>
                <a:spcPct val="17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3285373014"/>
      </p:ext>
    </p:extLst>
  </p:cSld>
  <p:clrMapOvr>
    <a:masterClrMapping/>
  </p:clrMapOvr>
  <mc:AlternateContent xmlns:mc="http://schemas.openxmlformats.org/markup-compatibility/2006" xmlns:p14="http://schemas.microsoft.com/office/powerpoint/2010/main">
    <mc:Choice Requires="p14">
      <p:transition spd="slow" p14:dur="2000" advTm="138863"/>
    </mc:Choice>
    <mc:Fallback xmlns="">
      <p:transition spd="slow" advTm="13886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70262" y="888274"/>
            <a:ext cx="11025052" cy="5265783"/>
          </a:xfrm>
        </p:spPr>
        <p:txBody>
          <a:bodyPr>
            <a:normAutofit/>
          </a:bodyPr>
          <a:lstStyle/>
          <a:p>
            <a:pPr marL="0" indent="0" algn="r">
              <a:lnSpc>
                <a:spcPct val="200000"/>
              </a:lnSpc>
              <a:buNone/>
            </a:pPr>
            <a:r>
              <a:rPr lang="ar-JO" sz="1400" dirty="0">
                <a:latin typeface="Alexandria" pitchFamily="2" charset="-78"/>
                <a:cs typeface="Alexandria" pitchFamily="2" charset="-78"/>
              </a:rPr>
              <a:t>أو قد يكون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شكل مكافأة لاحقة من المشروع في التمويل الجماعي القائم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المكافآت .</a:t>
            </a:r>
            <a:r>
              <a:rPr lang="ar-JO" sz="1400" dirty="0" smtClean="0">
                <a:latin typeface="Alexandria" pitchFamily="2" charset="-78"/>
                <a:cs typeface="Alexandria" pitchFamily="2" charset="-78"/>
              </a:rPr>
              <a:t>علما ان </a:t>
            </a:r>
            <a:r>
              <a:rPr lang="ar-JO" sz="1400" dirty="0">
                <a:latin typeface="Alexandria" pitchFamily="2" charset="-78"/>
                <a:cs typeface="Alexandria" pitchFamily="2" charset="-78"/>
              </a:rPr>
              <a:t>منصات التمويل الجماعي تأخذ نسبة مئوية من الاموال </a:t>
            </a:r>
            <a:r>
              <a:rPr lang="ar-JO" sz="1400" dirty="0" smtClean="0">
                <a:latin typeface="Alexandria" pitchFamily="2" charset="-78"/>
                <a:cs typeface="Alexandria" pitchFamily="2" charset="-78"/>
              </a:rPr>
              <a:t>التي تجمع  </a:t>
            </a:r>
            <a:r>
              <a:rPr lang="ar-JO" sz="1400" dirty="0">
                <a:latin typeface="Alexandria" pitchFamily="2" charset="-78"/>
                <a:cs typeface="Alexandria" pitchFamily="2" charset="-78"/>
              </a:rPr>
              <a:t>خلال المشروع، وليس قبل </a:t>
            </a:r>
            <a:r>
              <a:rPr lang="ar-JO" sz="1400" dirty="0" smtClean="0">
                <a:latin typeface="Alexandria" pitchFamily="2" charset="-78"/>
                <a:cs typeface="Alexandria" pitchFamily="2" charset="-78"/>
              </a:rPr>
              <a:t>بدئه. </a:t>
            </a:r>
            <a:r>
              <a:rPr lang="ar-JO" sz="1400" dirty="0">
                <a:latin typeface="Alexandria" pitchFamily="2" charset="-78"/>
                <a:cs typeface="Alexandria" pitchFamily="2" charset="-78"/>
              </a:rPr>
              <a:t>وتجدر الأشارة </a:t>
            </a:r>
            <a:r>
              <a:rPr lang="ar-JO" sz="1400" dirty="0" smtClean="0">
                <a:latin typeface="Alexandria" pitchFamily="2" charset="-78"/>
                <a:cs typeface="Alexandria" pitchFamily="2" charset="-78"/>
              </a:rPr>
              <a:t>هنا</a:t>
            </a:r>
            <a:r>
              <a:rPr lang="ar-JO" sz="1400" dirty="0">
                <a:latin typeface="Alexandria" pitchFamily="2" charset="-78"/>
                <a:cs typeface="Alexandria" pitchFamily="2" charset="-78"/>
              </a:rPr>
              <a:t>، الى أن التمويل الجماعي </a:t>
            </a:r>
            <a:r>
              <a:rPr lang="ar-JO" sz="1400" dirty="0" smtClean="0">
                <a:latin typeface="Alexandria" pitchFamily="2" charset="-78"/>
                <a:cs typeface="Alexandria" pitchFamily="2" charset="-78"/>
              </a:rPr>
              <a:t>هو مفهوم حديث وبالتالي </a:t>
            </a:r>
            <a:r>
              <a:rPr lang="ar-JO" sz="1400" dirty="0">
                <a:latin typeface="Alexandria" pitchFamily="2" charset="-78"/>
                <a:cs typeface="Alexandria" pitchFamily="2" charset="-78"/>
              </a:rPr>
              <a:t>فان الاستثمار في </a:t>
            </a:r>
            <a:r>
              <a:rPr lang="ar-JO" sz="1400" dirty="0" smtClean="0">
                <a:latin typeface="Alexandria" pitchFamily="2" charset="-78"/>
                <a:cs typeface="Alexandria" pitchFamily="2" charset="-78"/>
              </a:rPr>
              <a:t>الشركات الناشئة </a:t>
            </a:r>
            <a:r>
              <a:rPr lang="ar-JO" sz="1400" dirty="0">
                <a:latin typeface="Alexandria" pitchFamily="2" charset="-78"/>
                <a:cs typeface="Alexandria" pitchFamily="2" charset="-78"/>
              </a:rPr>
              <a:t>تتوعده عدد من المخاطر. حيث يأتي في </a:t>
            </a:r>
            <a:r>
              <a:rPr lang="ar-JO" sz="1400" dirty="0" smtClean="0">
                <a:latin typeface="Alexandria" pitchFamily="2" charset="-78"/>
                <a:cs typeface="Alexandria" pitchFamily="2" charset="-78"/>
              </a:rPr>
              <a:t>مقدمتها </a:t>
            </a:r>
            <a:r>
              <a:rPr lang="ar-JO" sz="1400" dirty="0">
                <a:latin typeface="Alexandria" pitchFamily="2" charset="-78"/>
                <a:cs typeface="Alexandria" pitchFamily="2" charset="-78"/>
              </a:rPr>
              <a:t>الفشل، الذي قد يؤدي الى خسارة كمية </a:t>
            </a:r>
            <a:r>
              <a:rPr lang="ar-JO" sz="1400" dirty="0" smtClean="0">
                <a:latin typeface="Alexandria" pitchFamily="2" charset="-78"/>
                <a:cs typeface="Alexandria" pitchFamily="2" charset="-78"/>
              </a:rPr>
              <a:t>الأستثمار</a:t>
            </a:r>
            <a:r>
              <a:rPr lang="ar-JO" sz="1400" dirty="0">
                <a:latin typeface="Alexandria" pitchFamily="2" charset="-78"/>
                <a:cs typeface="Alexandria" pitchFamily="2" charset="-78"/>
              </a:rPr>
              <a:t>، أو ربما </a:t>
            </a:r>
            <a:r>
              <a:rPr lang="ar-JO" sz="1400" dirty="0" smtClean="0">
                <a:latin typeface="Alexandria" pitchFamily="2" charset="-78"/>
                <a:cs typeface="Alexandria" pitchFamily="2" charset="-78"/>
              </a:rPr>
              <a:t>يكون </a:t>
            </a:r>
            <a:r>
              <a:rPr lang="ar-JO" sz="1400" dirty="0">
                <a:latin typeface="Alexandria" pitchFamily="2" charset="-78"/>
                <a:cs typeface="Alexandria" pitchFamily="2" charset="-78"/>
              </a:rPr>
              <a:t>العائد غير مضمون، أو صعوبة بيع </a:t>
            </a:r>
            <a:r>
              <a:rPr lang="ar-JO" sz="1400" dirty="0" smtClean="0">
                <a:latin typeface="Alexandria" pitchFamily="2" charset="-78"/>
                <a:cs typeface="Alexandria" pitchFamily="2" charset="-78"/>
              </a:rPr>
              <a:t>الاسهم</a:t>
            </a:r>
            <a:r>
              <a:rPr lang="ar-JO" sz="1400" dirty="0">
                <a:latin typeface="Alexandria" pitchFamily="2" charset="-78"/>
                <a:cs typeface="Alexandria" pitchFamily="2" charset="-78"/>
              </a:rPr>
              <a:t>، أو قد  تتعرض المنصة  للافلاس قبل أن يتم الاستثمار. </a:t>
            </a:r>
            <a:endParaRPr lang="ar-JO" sz="1400" dirty="0" smtClean="0">
              <a:latin typeface="Alexandria" pitchFamily="2" charset="-78"/>
              <a:cs typeface="Alexandria" pitchFamily="2" charset="-78"/>
            </a:endParaRPr>
          </a:p>
          <a:p>
            <a:pPr marL="0" indent="0" algn="r">
              <a:lnSpc>
                <a:spcPct val="200000"/>
              </a:lnSpc>
              <a:buNone/>
            </a:pPr>
            <a:r>
              <a:rPr lang="ar-JO" sz="1600" dirty="0">
                <a:solidFill>
                  <a:schemeClr val="accent4"/>
                </a:solidFill>
                <a:latin typeface="Alexandria Medium" pitchFamily="2" charset="-78"/>
                <a:cs typeface="Alexandria Medium" pitchFamily="2" charset="-78"/>
              </a:rPr>
              <a:t>واقع </a:t>
            </a:r>
            <a:r>
              <a:rPr lang="ar-JO" sz="1600" dirty="0" smtClean="0">
                <a:solidFill>
                  <a:schemeClr val="accent4"/>
                </a:solidFill>
                <a:latin typeface="Alexandria Medium" pitchFamily="2" charset="-78"/>
                <a:cs typeface="Alexandria Medium" pitchFamily="2" charset="-78"/>
              </a:rPr>
              <a:t>عملية اقراض </a:t>
            </a:r>
            <a:r>
              <a:rPr lang="ar-JO" sz="1600" dirty="0">
                <a:solidFill>
                  <a:schemeClr val="accent4"/>
                </a:solidFill>
                <a:latin typeface="Alexandria Medium" pitchFamily="2" charset="-78"/>
                <a:cs typeface="Alexandria Medium" pitchFamily="2" charset="-78"/>
              </a:rPr>
              <a:t>النظير </a:t>
            </a:r>
            <a:r>
              <a:rPr lang="ar-JO" sz="1600" dirty="0" smtClean="0">
                <a:solidFill>
                  <a:schemeClr val="accent4"/>
                </a:solidFill>
                <a:latin typeface="Alexandria Medium" pitchFamily="2" charset="-78"/>
                <a:cs typeface="Alexandria Medium" pitchFamily="2" charset="-78"/>
              </a:rPr>
              <a:t>للنظير</a:t>
            </a:r>
          </a:p>
          <a:p>
            <a:pPr marL="0" indent="0" algn="r">
              <a:lnSpc>
                <a:spcPct val="200000"/>
              </a:lnSpc>
              <a:buNone/>
            </a:pPr>
            <a:r>
              <a:rPr lang="ar-JO" sz="1400" dirty="0">
                <a:latin typeface="Alexandria" pitchFamily="2" charset="-78"/>
                <a:cs typeface="Alexandria" pitchFamily="2" charset="-78"/>
              </a:rPr>
              <a:t>ان </a:t>
            </a:r>
            <a:r>
              <a:rPr lang="ar-JO" sz="1400" dirty="0" smtClean="0">
                <a:latin typeface="Alexandria" pitchFamily="2" charset="-78"/>
                <a:cs typeface="Alexandria" pitchFamily="2" charset="-78"/>
              </a:rPr>
              <a:t>عملية اقراض النظير للنظير </a:t>
            </a:r>
            <a:r>
              <a:rPr lang="ar-JO" sz="1400" dirty="0">
                <a:latin typeface="Alexandria" pitchFamily="2" charset="-78"/>
                <a:cs typeface="Alexandria" pitchFamily="2" charset="-78"/>
              </a:rPr>
              <a:t>عبارة عن نظم تعمل مثل الاسواق. </a:t>
            </a:r>
            <a:r>
              <a:rPr lang="ar-JO" sz="1400" dirty="0" smtClean="0">
                <a:latin typeface="Alexandria" pitchFamily="2" charset="-78"/>
                <a:cs typeface="Alexandria" pitchFamily="2" charset="-78"/>
              </a:rPr>
              <a:t>وهو </a:t>
            </a:r>
            <a:r>
              <a:rPr lang="ar-JO" sz="1400" dirty="0">
                <a:latin typeface="Alexandria" pitchFamily="2" charset="-78"/>
                <a:cs typeface="Alexandria" pitchFamily="2" charset="-78"/>
              </a:rPr>
              <a:t>اتجاه جديد يعمل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الغاء دور المصارف، بحيث </a:t>
            </a:r>
            <a:r>
              <a:rPr lang="ar-JO" sz="1400" dirty="0" smtClean="0">
                <a:latin typeface="Alexandria" pitchFamily="2" charset="-78"/>
                <a:cs typeface="Alexandria" pitchFamily="2" charset="-78"/>
              </a:rPr>
              <a:t>يتجه </a:t>
            </a:r>
            <a:r>
              <a:rPr lang="ar-JO" sz="1400" dirty="0">
                <a:latin typeface="Alexandria" pitchFamily="2" charset="-78"/>
                <a:cs typeface="Alexandria" pitchFamily="2" charset="-78"/>
              </a:rPr>
              <a:t>المقترضين بشكل مباشر إلى المقرضين، في </a:t>
            </a:r>
            <a:r>
              <a:rPr lang="ar-JO" sz="1400" dirty="0" smtClean="0">
                <a:latin typeface="Alexandria" pitchFamily="2" charset="-78"/>
                <a:cs typeface="Alexandria" pitchFamily="2" charset="-78"/>
              </a:rPr>
              <a:t>عملية </a:t>
            </a:r>
            <a:r>
              <a:rPr lang="ar-JO" sz="1400" dirty="0">
                <a:latin typeface="Alexandria" pitchFamily="2" charset="-78"/>
                <a:cs typeface="Alexandria" pitchFamily="2" charset="-78"/>
              </a:rPr>
              <a:t>تحتاج لمزيد من الوقت </a:t>
            </a:r>
            <a:r>
              <a:rPr lang="ar-JO" sz="1400" dirty="0" smtClean="0">
                <a:latin typeface="Alexandria" pitchFamily="2" charset="-78"/>
                <a:cs typeface="Alexandria" pitchFamily="2" charset="-78"/>
              </a:rPr>
              <a:t>والجهد وتتطلب </a:t>
            </a:r>
            <a:r>
              <a:rPr lang="ar-JO" sz="1400" dirty="0">
                <a:latin typeface="Alexandria" pitchFamily="2" charset="-78"/>
                <a:cs typeface="Alexandria" pitchFamily="2" charset="-78"/>
              </a:rPr>
              <a:t>مخاطرة </a:t>
            </a:r>
            <a:r>
              <a:rPr lang="ar-JO" sz="1400" dirty="0" smtClean="0">
                <a:latin typeface="Alexandria" pitchFamily="2" charset="-78"/>
                <a:cs typeface="Alexandria" pitchFamily="2" charset="-78"/>
              </a:rPr>
              <a:t>أعلى </a:t>
            </a:r>
            <a:r>
              <a:rPr lang="ar-JO" sz="1400" dirty="0">
                <a:latin typeface="Alexandria" pitchFamily="2" charset="-78"/>
                <a:cs typeface="Alexandria" pitchFamily="2" charset="-78"/>
              </a:rPr>
              <a:t>من النظام </a:t>
            </a:r>
            <a:r>
              <a:rPr lang="ar-JO" sz="1400" dirty="0" smtClean="0">
                <a:latin typeface="Alexandria" pitchFamily="2" charset="-78"/>
                <a:cs typeface="Alexandria" pitchFamily="2" charset="-78"/>
              </a:rPr>
              <a:t>التقليدي كما  </a:t>
            </a:r>
            <a:r>
              <a:rPr lang="ar-JO" sz="1400" dirty="0">
                <a:latin typeface="Alexandria" pitchFamily="2" charset="-78"/>
                <a:cs typeface="Alexandria" pitchFamily="2" charset="-78"/>
              </a:rPr>
              <a:t>وتندرج تحت نظم </a:t>
            </a:r>
            <a:r>
              <a:rPr lang="ar-JO" sz="1400" dirty="0" smtClean="0">
                <a:latin typeface="Alexandria" pitchFamily="2" charset="-78"/>
                <a:cs typeface="Alexandria" pitchFamily="2" charset="-78"/>
              </a:rPr>
              <a:t>اقراض النقود للأفراد، </a:t>
            </a:r>
            <a:r>
              <a:rPr lang="ar-JO" sz="1400" dirty="0">
                <a:latin typeface="Alexandria" pitchFamily="2" charset="-78"/>
                <a:cs typeface="Alexandria" pitchFamily="2" charset="-78"/>
              </a:rPr>
              <a:t>أو الشركات، </a:t>
            </a:r>
            <a:r>
              <a:rPr lang="ar-JO" sz="1400" dirty="0" smtClean="0">
                <a:latin typeface="Alexandria" pitchFamily="2" charset="-78"/>
                <a:cs typeface="Alexandria" pitchFamily="2" charset="-78"/>
              </a:rPr>
              <a:t>وتقوم على </a:t>
            </a:r>
            <a:r>
              <a:rPr lang="ar-JO" sz="1400" dirty="0">
                <a:latin typeface="Alexandria" pitchFamily="2" charset="-78"/>
                <a:cs typeface="Alexandria" pitchFamily="2" charset="-78"/>
              </a:rPr>
              <a:t>خطوات بموجب برنامج محدد </a:t>
            </a:r>
            <a:r>
              <a:rPr lang="ar-JO" sz="1400" dirty="0" smtClean="0">
                <a:latin typeface="Alexandria" pitchFamily="2" charset="-78"/>
                <a:cs typeface="Alexandria" pitchFamily="2" charset="-78"/>
              </a:rPr>
              <a:t>، فيتقابل الافراد </a:t>
            </a:r>
            <a:r>
              <a:rPr lang="ar-JO" sz="1400" dirty="0">
                <a:latin typeface="Alexandria" pitchFamily="2" charset="-78"/>
                <a:cs typeface="Alexandria" pitchFamily="2" charset="-78"/>
              </a:rPr>
              <a:t>أو الشركات، </a:t>
            </a:r>
            <a:r>
              <a:rPr lang="ar-JO" sz="1400" dirty="0" smtClean="0">
                <a:latin typeface="Alexandria" pitchFamily="2" charset="-78"/>
                <a:cs typeface="Alexandria" pitchFamily="2" charset="-78"/>
              </a:rPr>
              <a:t>الراغبين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اقراض نقودهم </a:t>
            </a:r>
            <a:r>
              <a:rPr lang="ar-JO" sz="1400" dirty="0">
                <a:latin typeface="Alexandria" pitchFamily="2" charset="-78"/>
                <a:cs typeface="Alexandria" pitchFamily="2" charset="-78"/>
              </a:rPr>
              <a:t>مع المقترضين، ومن ثم تتم </a:t>
            </a:r>
            <a:r>
              <a:rPr lang="ar-JO" sz="1400" dirty="0" smtClean="0">
                <a:latin typeface="Alexandria" pitchFamily="2" charset="-78"/>
                <a:cs typeface="Alexandria" pitchFamily="2" charset="-78"/>
              </a:rPr>
              <a:t>عملية </a:t>
            </a:r>
            <a:r>
              <a:rPr lang="ar-JO" sz="1400" dirty="0">
                <a:latin typeface="Alexandria" pitchFamily="2" charset="-78"/>
                <a:cs typeface="Alexandria" pitchFamily="2" charset="-78"/>
              </a:rPr>
              <a:t>التمويل دون وساطة البنوك التجارية.  </a:t>
            </a:r>
            <a:endParaRPr lang="ar-JO" sz="1400" dirty="0" smtClean="0">
              <a:latin typeface="Alexandria" pitchFamily="2" charset="-78"/>
              <a:cs typeface="Alexandria" pitchFamily="2" charset="-78"/>
            </a:endParaRPr>
          </a:p>
          <a:p>
            <a:pPr marL="0" indent="0" algn="r">
              <a:lnSpc>
                <a:spcPct val="200000"/>
              </a:lnSpc>
              <a:buNone/>
            </a:pPr>
            <a:r>
              <a:rPr lang="ar-JO" sz="1600" dirty="0">
                <a:solidFill>
                  <a:schemeClr val="accent4"/>
                </a:solidFill>
                <a:latin typeface="Alexandria Medium" pitchFamily="2" charset="-78"/>
                <a:cs typeface="Alexandria Medium" pitchFamily="2" charset="-78"/>
              </a:rPr>
              <a:t>المخاطر المرافقة </a:t>
            </a:r>
            <a:r>
              <a:rPr lang="ar-JO" sz="1600" dirty="0" smtClean="0">
                <a:solidFill>
                  <a:schemeClr val="accent4"/>
                </a:solidFill>
                <a:latin typeface="Alexandria Medium" pitchFamily="2" charset="-78"/>
                <a:cs typeface="Alexandria Medium" pitchFamily="2" charset="-78"/>
              </a:rPr>
              <a:t>لعملية </a:t>
            </a:r>
            <a:r>
              <a:rPr lang="ar-JO" sz="1600" dirty="0">
                <a:solidFill>
                  <a:schemeClr val="accent4"/>
                </a:solidFill>
                <a:latin typeface="Alexandria Medium" pitchFamily="2" charset="-78"/>
                <a:cs typeface="Alexandria Medium" pitchFamily="2" charset="-78"/>
              </a:rPr>
              <a:t>اقراض النظير </a:t>
            </a:r>
            <a:r>
              <a:rPr lang="ar-JO" sz="1600" dirty="0" smtClean="0">
                <a:solidFill>
                  <a:schemeClr val="accent4"/>
                </a:solidFill>
                <a:latin typeface="Alexandria Medium" pitchFamily="2" charset="-78"/>
                <a:cs typeface="Alexandria Medium" pitchFamily="2" charset="-78"/>
              </a:rPr>
              <a:t>للنظير</a:t>
            </a:r>
            <a:endParaRPr lang="ar-JO" sz="1600" dirty="0">
              <a:solidFill>
                <a:schemeClr val="accent4"/>
              </a:solidFill>
              <a:latin typeface="Alexandria Medium" pitchFamily="2" charset="-78"/>
              <a:cs typeface="Alexandria Medium"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927129896"/>
      </p:ext>
    </p:extLst>
  </p:cSld>
  <p:clrMapOvr>
    <a:masterClrMapping/>
  </p:clrMapOvr>
  <mc:AlternateContent xmlns:mc="http://schemas.openxmlformats.org/markup-compatibility/2006" xmlns:p14="http://schemas.microsoft.com/office/powerpoint/2010/main">
    <mc:Choice Requires="p14">
      <p:transition spd="slow" p14:dur="2000" advTm="152090"/>
    </mc:Choice>
    <mc:Fallback xmlns="">
      <p:transition spd="slow" advTm="15209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556" y="117228"/>
            <a:ext cx="2304488" cy="1079086"/>
          </a:xfrm>
          <a:prstGeom prst="rect">
            <a:avLst/>
          </a:prstGeom>
        </p:spPr>
      </p:pic>
      <p:sp>
        <p:nvSpPr>
          <p:cNvPr id="4" name="Content Placeholder 3"/>
          <p:cNvSpPr>
            <a:spLocks noGrp="1"/>
          </p:cNvSpPr>
          <p:nvPr>
            <p:ph idx="4294967295"/>
          </p:nvPr>
        </p:nvSpPr>
        <p:spPr>
          <a:xfrm>
            <a:off x="168555" y="1059543"/>
            <a:ext cx="11733159" cy="5617028"/>
          </a:xfrm>
        </p:spPr>
        <p:txBody>
          <a:bodyPr>
            <a:normAutofit/>
          </a:bodyPr>
          <a:lstStyle/>
          <a:p>
            <a:pPr marL="0" indent="0" algn="r">
              <a:lnSpc>
                <a:spcPct val="160000"/>
              </a:lnSpc>
              <a:buNone/>
            </a:pPr>
            <a:r>
              <a:rPr lang="ar-JO" sz="1400" dirty="0" smtClean="0">
                <a:latin typeface="Alexandria" pitchFamily="2" charset="-78"/>
                <a:cs typeface="Alexandria" pitchFamily="2" charset="-78"/>
              </a:rPr>
              <a:t>ان </a:t>
            </a:r>
            <a:r>
              <a:rPr lang="ar-JO" sz="1400" dirty="0">
                <a:latin typeface="Alexandria" pitchFamily="2" charset="-78"/>
                <a:cs typeface="Alexandria" pitchFamily="2" charset="-78"/>
              </a:rPr>
              <a:t>اسباب </a:t>
            </a:r>
            <a:r>
              <a:rPr lang="ar-JO" sz="1400" dirty="0" smtClean="0">
                <a:latin typeface="Alexandria" pitchFamily="2" charset="-78"/>
                <a:cs typeface="Alexandria" pitchFamily="2" charset="-78"/>
              </a:rPr>
              <a:t>ظهور </a:t>
            </a:r>
            <a:r>
              <a:rPr lang="ar-JO" sz="1400" dirty="0">
                <a:latin typeface="Alexandria" pitchFamily="2" charset="-78"/>
                <a:cs typeface="Alexandria" pitchFamily="2" charset="-78"/>
              </a:rPr>
              <a:t>مخاطر اقراض النظير </a:t>
            </a:r>
            <a:r>
              <a:rPr lang="ar-JO" sz="1400" dirty="0" smtClean="0">
                <a:latin typeface="Alexandria" pitchFamily="2" charset="-78"/>
                <a:cs typeface="Alexandria" pitchFamily="2" charset="-78"/>
              </a:rPr>
              <a:t>للنظير </a:t>
            </a:r>
            <a:r>
              <a:rPr lang="ar-JO" sz="1400" dirty="0">
                <a:latin typeface="Alexandria" pitchFamily="2" charset="-78"/>
                <a:cs typeface="Alexandria" pitchFamily="2" charset="-78"/>
              </a:rPr>
              <a:t>تعزى الى ما </a:t>
            </a:r>
            <a:r>
              <a:rPr lang="ar-JO" sz="1400" dirty="0" smtClean="0">
                <a:latin typeface="Alexandria" pitchFamily="2" charset="-78"/>
                <a:cs typeface="Alexandria" pitchFamily="2" charset="-78"/>
              </a:rPr>
              <a:t>يأتي: </a:t>
            </a:r>
          </a:p>
          <a:p>
            <a:pPr marL="0" indent="0" algn="r">
              <a:lnSpc>
                <a:spcPct val="160000"/>
              </a:lnSpc>
              <a:buNone/>
            </a:pPr>
            <a:r>
              <a:rPr lang="ar-JO" sz="1400" dirty="0" smtClean="0">
                <a:latin typeface="Alexandria" pitchFamily="2" charset="-78"/>
                <a:cs typeface="Alexandria" pitchFamily="2" charset="-78"/>
              </a:rPr>
              <a:t>-فشل </a:t>
            </a:r>
            <a:r>
              <a:rPr lang="ar-JO" sz="1400" dirty="0">
                <a:latin typeface="Alexandria" pitchFamily="2" charset="-78"/>
                <a:cs typeface="Alexandria" pitchFamily="2" charset="-78"/>
              </a:rPr>
              <a:t>النشاط التجاري </a:t>
            </a:r>
            <a:r>
              <a:rPr lang="ar-JO" sz="1400" dirty="0" smtClean="0">
                <a:latin typeface="Alexandria" pitchFamily="2" charset="-78"/>
                <a:cs typeface="Alexandria" pitchFamily="2" charset="-78"/>
              </a:rPr>
              <a:t>للافراد أو للشركات </a:t>
            </a:r>
            <a:r>
              <a:rPr lang="ar-JO" sz="1400" dirty="0">
                <a:latin typeface="Alexandria" pitchFamily="2" charset="-78"/>
                <a:cs typeface="Alexandria" pitchFamily="2" charset="-78"/>
              </a:rPr>
              <a:t>المقترضة، وبالتالي </a:t>
            </a:r>
            <a:r>
              <a:rPr lang="ar-JO" sz="1400" dirty="0" smtClean="0">
                <a:latin typeface="Alexandria" pitchFamily="2" charset="-78"/>
                <a:cs typeface="Alexandria" pitchFamily="2" charset="-78"/>
              </a:rPr>
              <a:t>عجزها </a:t>
            </a:r>
            <a:r>
              <a:rPr lang="ar-JO" sz="1400" dirty="0">
                <a:latin typeface="Alexandria" pitchFamily="2" charset="-78"/>
                <a:cs typeface="Alexandria" pitchFamily="2" charset="-78"/>
              </a:rPr>
              <a:t>عن السداد. </a:t>
            </a:r>
          </a:p>
          <a:p>
            <a:pPr marL="0" indent="0" algn="r">
              <a:lnSpc>
                <a:spcPct val="160000"/>
              </a:lnSpc>
              <a:buNone/>
            </a:pPr>
            <a:r>
              <a:rPr lang="ar-JO" sz="1400" dirty="0" smtClean="0">
                <a:latin typeface="Alexandria" pitchFamily="2" charset="-78"/>
                <a:cs typeface="Alexandria" pitchFamily="2" charset="-78"/>
              </a:rPr>
              <a:t>-عدم </a:t>
            </a:r>
            <a:r>
              <a:rPr lang="ar-JO" sz="1400" dirty="0">
                <a:latin typeface="Alexandria" pitchFamily="2" charset="-78"/>
                <a:cs typeface="Alexandria" pitchFamily="2" charset="-78"/>
              </a:rPr>
              <a:t>وجود نظام لتعويض المودعين في برامج </a:t>
            </a:r>
            <a:r>
              <a:rPr lang="ar-JO" sz="1400" dirty="0" smtClean="0">
                <a:latin typeface="Alexandria" pitchFamily="2" charset="-78"/>
                <a:cs typeface="Alexandria" pitchFamily="2" charset="-78"/>
              </a:rPr>
              <a:t>لا تطبق </a:t>
            </a:r>
            <a:r>
              <a:rPr lang="ar-JO" sz="1400" dirty="0">
                <a:latin typeface="Alexandria" pitchFamily="2" charset="-78"/>
                <a:cs typeface="Alexandria" pitchFamily="2" charset="-78"/>
              </a:rPr>
              <a:t>النظم المصرفية. </a:t>
            </a:r>
          </a:p>
          <a:p>
            <a:pPr marL="0" indent="0" algn="r">
              <a:lnSpc>
                <a:spcPct val="160000"/>
              </a:lnSpc>
              <a:buNone/>
            </a:pPr>
            <a:r>
              <a:rPr lang="ar-JO" sz="1400" dirty="0" smtClean="0">
                <a:latin typeface="Alexandria" pitchFamily="2" charset="-78"/>
                <a:cs typeface="Alexandria" pitchFamily="2" charset="-78"/>
              </a:rPr>
              <a:t>-السداد </a:t>
            </a:r>
            <a:r>
              <a:rPr lang="ar-JO" sz="1400" dirty="0">
                <a:latin typeface="Alexandria" pitchFamily="2" charset="-78"/>
                <a:cs typeface="Alexandria" pitchFamily="2" charset="-78"/>
              </a:rPr>
              <a:t>السابق، او </a:t>
            </a:r>
            <a:r>
              <a:rPr lang="ar-JO" sz="1400" dirty="0" smtClean="0">
                <a:latin typeface="Alexandria" pitchFamily="2" charset="-78"/>
                <a:cs typeface="Alexandria" pitchFamily="2" charset="-78"/>
              </a:rPr>
              <a:t>المتاخر عن </a:t>
            </a:r>
            <a:r>
              <a:rPr lang="ar-JO" sz="1400" dirty="0">
                <a:latin typeface="Alexandria" pitchFamily="2" charset="-78"/>
                <a:cs typeface="Alexandria" pitchFamily="2" charset="-78"/>
              </a:rPr>
              <a:t>التاريخ المتفق </a:t>
            </a:r>
            <a:r>
              <a:rPr lang="ar-JO" sz="1400" dirty="0" smtClean="0">
                <a:latin typeface="Alexandria" pitchFamily="2" charset="-78"/>
                <a:cs typeface="Alexandria" pitchFamily="2" charset="-78"/>
              </a:rPr>
              <a:t>عليه، </a:t>
            </a:r>
            <a:r>
              <a:rPr lang="ar-JO" sz="1400" dirty="0">
                <a:latin typeface="Alexandria" pitchFamily="2" charset="-78"/>
                <a:cs typeface="Alexandria" pitchFamily="2" charset="-78"/>
              </a:rPr>
              <a:t>والذي يؤثر في حجم ارباح المقرض.</a:t>
            </a:r>
          </a:p>
          <a:p>
            <a:pPr marL="0" indent="0" algn="r">
              <a:lnSpc>
                <a:spcPct val="160000"/>
              </a:lnSpc>
              <a:buNone/>
            </a:pPr>
            <a:r>
              <a:rPr lang="ar-JO" sz="1400" dirty="0" smtClean="0">
                <a:latin typeface="Alexandria" pitchFamily="2" charset="-78"/>
                <a:cs typeface="Alexandria" pitchFamily="2" charset="-78"/>
              </a:rPr>
              <a:t>-افلاس الافراد أو </a:t>
            </a:r>
            <a:r>
              <a:rPr lang="ar-JO" sz="1400" dirty="0">
                <a:latin typeface="Alexandria" pitchFamily="2" charset="-78"/>
                <a:cs typeface="Alexandria" pitchFamily="2" charset="-78"/>
              </a:rPr>
              <a:t>الشركات </a:t>
            </a:r>
            <a:r>
              <a:rPr lang="ar-JO" sz="1400" dirty="0" smtClean="0">
                <a:latin typeface="Alexandria" pitchFamily="2" charset="-78"/>
                <a:cs typeface="Alexandria" pitchFamily="2" charset="-78"/>
              </a:rPr>
              <a:t>المقترضة</a:t>
            </a:r>
          </a:p>
          <a:p>
            <a:pPr marL="0" indent="0" algn="r">
              <a:lnSpc>
                <a:spcPct val="160000"/>
              </a:lnSpc>
              <a:buNone/>
            </a:pPr>
            <a:r>
              <a:rPr lang="ar-JO" sz="1400" dirty="0">
                <a:latin typeface="Alexandria" pitchFamily="2" charset="-78"/>
                <a:cs typeface="Alexandria" pitchFamily="2" charset="-78"/>
              </a:rPr>
              <a:t>ويبرز </a:t>
            </a:r>
            <a:r>
              <a:rPr lang="ar-JO" sz="1400" dirty="0" smtClean="0">
                <a:latin typeface="Alexandria" pitchFamily="2" charset="-78"/>
                <a:cs typeface="Alexandria" pitchFamily="2" charset="-78"/>
              </a:rPr>
              <a:t>هنا </a:t>
            </a:r>
            <a:r>
              <a:rPr lang="ar-JO" sz="1400" dirty="0">
                <a:latin typeface="Alexandria" pitchFamily="2" charset="-78"/>
                <a:cs typeface="Alexandria" pitchFamily="2" charset="-78"/>
              </a:rPr>
              <a:t>دور الرقابة المالية، الذي يجبر الشركة </a:t>
            </a:r>
            <a:r>
              <a:rPr lang="ar-JO" sz="1400" dirty="0" smtClean="0">
                <a:latin typeface="Alexandria" pitchFamily="2" charset="-78"/>
                <a:cs typeface="Alexandria" pitchFamily="2" charset="-78"/>
              </a:rPr>
              <a:t>على الاحتفاظ </a:t>
            </a:r>
            <a:r>
              <a:rPr lang="ar-JO" sz="1400" dirty="0">
                <a:latin typeface="Alexandria" pitchFamily="2" charset="-78"/>
                <a:cs typeface="Alexandria" pitchFamily="2" charset="-78"/>
              </a:rPr>
              <a:t>باموال </a:t>
            </a:r>
            <a:r>
              <a:rPr lang="ar-JO" sz="1400" dirty="0" smtClean="0">
                <a:latin typeface="Alexandria" pitchFamily="2" charset="-78"/>
                <a:cs typeface="Alexandria" pitchFamily="2" charset="-78"/>
              </a:rPr>
              <a:t>العملاء و </a:t>
            </a:r>
            <a:r>
              <a:rPr lang="ar-JO" sz="1400" dirty="0">
                <a:latin typeface="Alexandria" pitchFamily="2" charset="-78"/>
                <a:cs typeface="Alexandria" pitchFamily="2" charset="-78"/>
              </a:rPr>
              <a:t>بشكل منفصل عن </a:t>
            </a:r>
            <a:r>
              <a:rPr lang="ar-JO" sz="1400" dirty="0" smtClean="0">
                <a:latin typeface="Alexandria" pitchFamily="2" charset="-78"/>
                <a:cs typeface="Alexandria" pitchFamily="2" charset="-78"/>
              </a:rPr>
              <a:t>اموالها</a:t>
            </a:r>
            <a:r>
              <a:rPr lang="ar-JO" sz="1400" dirty="0">
                <a:latin typeface="Alexandria" pitchFamily="2" charset="-78"/>
                <a:cs typeface="Alexandria" pitchFamily="2" charset="-78"/>
              </a:rPr>
              <a:t>. كما </a:t>
            </a:r>
            <a:r>
              <a:rPr lang="ar-JO" sz="1400" dirty="0" smtClean="0">
                <a:latin typeface="Alexandria" pitchFamily="2" charset="-78"/>
                <a:cs typeface="Alexandria" pitchFamily="2" charset="-78"/>
              </a:rPr>
              <a:t>ستظهر اهمية </a:t>
            </a:r>
            <a:r>
              <a:rPr lang="ar-JO" sz="1400" dirty="0">
                <a:latin typeface="Alexandria" pitchFamily="2" charset="-78"/>
                <a:cs typeface="Alexandria" pitchFamily="2" charset="-78"/>
              </a:rPr>
              <a:t>التنظيم القانوني، الذي </a:t>
            </a:r>
            <a:r>
              <a:rPr lang="ar-JO" sz="1400" dirty="0" smtClean="0">
                <a:latin typeface="Alexandria" pitchFamily="2" charset="-78"/>
                <a:cs typeface="Alexandria" pitchFamily="2" charset="-78"/>
              </a:rPr>
              <a:t>سيحدد </a:t>
            </a:r>
            <a:r>
              <a:rPr lang="ar-JO" sz="1400" dirty="0">
                <a:latin typeface="Alexandria" pitchFamily="2" charset="-78"/>
                <a:cs typeface="Alexandria" pitchFamily="2" charset="-78"/>
              </a:rPr>
              <a:t>درجة </a:t>
            </a:r>
            <a:r>
              <a:rPr lang="ar-JO" sz="1400" dirty="0" smtClean="0">
                <a:latin typeface="Alexandria" pitchFamily="2" charset="-78"/>
                <a:cs typeface="Alexandria" pitchFamily="2" charset="-78"/>
              </a:rPr>
              <a:t>النهوض </a:t>
            </a:r>
            <a:r>
              <a:rPr lang="ar-JO" sz="1400" dirty="0">
                <a:latin typeface="Alexandria" pitchFamily="2" charset="-78"/>
                <a:cs typeface="Alexandria" pitchFamily="2" charset="-78"/>
              </a:rPr>
              <a:t>بالدور الرقابي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اعمال </a:t>
            </a:r>
            <a:r>
              <a:rPr lang="ar-JO" sz="1400" dirty="0" smtClean="0">
                <a:latin typeface="Alexandria" pitchFamily="2" charset="-78"/>
                <a:cs typeface="Alexandria" pitchFamily="2" charset="-78"/>
              </a:rPr>
              <a:t>الافراد و الشركات و هذا ما سنتناولة فيما يلي : </a:t>
            </a:r>
          </a:p>
          <a:p>
            <a:pPr marL="0" indent="0" algn="r">
              <a:lnSpc>
                <a:spcPct val="160000"/>
              </a:lnSpc>
              <a:buNone/>
            </a:pPr>
            <a:r>
              <a:rPr lang="ar-JO" sz="1600" dirty="0">
                <a:solidFill>
                  <a:schemeClr val="accent4"/>
                </a:solidFill>
                <a:latin typeface="Alexandria Medium" pitchFamily="2" charset="-78"/>
                <a:cs typeface="Alexandria Medium" pitchFamily="2" charset="-78"/>
              </a:rPr>
              <a:t>النظم الرقابية في </a:t>
            </a:r>
            <a:r>
              <a:rPr lang="ar-JO" sz="1600" dirty="0" smtClean="0">
                <a:solidFill>
                  <a:schemeClr val="accent4"/>
                </a:solidFill>
                <a:latin typeface="Alexandria Medium" pitchFamily="2" charset="-78"/>
                <a:cs typeface="Alexandria Medium" pitchFamily="2" charset="-78"/>
              </a:rPr>
              <a:t>مواجهة </a:t>
            </a:r>
            <a:r>
              <a:rPr lang="ar-JO" sz="1600" dirty="0">
                <a:solidFill>
                  <a:schemeClr val="accent4"/>
                </a:solidFill>
                <a:latin typeface="Alexandria Medium" pitchFamily="2" charset="-78"/>
                <a:cs typeface="Alexandria Medium" pitchFamily="2" charset="-78"/>
              </a:rPr>
              <a:t>مخاطر </a:t>
            </a:r>
            <a:r>
              <a:rPr lang="ar-JO" sz="1600" dirty="0" smtClean="0">
                <a:solidFill>
                  <a:schemeClr val="accent4"/>
                </a:solidFill>
                <a:latin typeface="Alexandria Medium" pitchFamily="2" charset="-78"/>
                <a:cs typeface="Alexandria Medium" pitchFamily="2" charset="-78"/>
              </a:rPr>
              <a:t>عملية </a:t>
            </a:r>
            <a:r>
              <a:rPr lang="ar-JO" sz="1600" dirty="0">
                <a:solidFill>
                  <a:schemeClr val="accent4"/>
                </a:solidFill>
                <a:latin typeface="Alexandria Medium" pitchFamily="2" charset="-78"/>
                <a:cs typeface="Alexandria Medium" pitchFamily="2" charset="-78"/>
              </a:rPr>
              <a:t>اقراض النظير </a:t>
            </a:r>
            <a:r>
              <a:rPr lang="ar-JO" sz="1600" dirty="0" smtClean="0">
                <a:solidFill>
                  <a:schemeClr val="accent4"/>
                </a:solidFill>
                <a:latin typeface="Alexandria Medium" pitchFamily="2" charset="-78"/>
                <a:cs typeface="Alexandria Medium" pitchFamily="2" charset="-78"/>
              </a:rPr>
              <a:t>للنظير</a:t>
            </a:r>
          </a:p>
          <a:p>
            <a:pPr marL="0" indent="0" algn="r">
              <a:lnSpc>
                <a:spcPct val="160000"/>
              </a:lnSpc>
              <a:buNone/>
            </a:pPr>
            <a:r>
              <a:rPr lang="ar-JO" sz="1400" dirty="0">
                <a:latin typeface="Alexandria" pitchFamily="2" charset="-78"/>
                <a:cs typeface="Alexandria" pitchFamily="2" charset="-78"/>
              </a:rPr>
              <a:t>ان فكرة </a:t>
            </a:r>
            <a:r>
              <a:rPr lang="ar-JO" sz="1400" dirty="0" smtClean="0">
                <a:latin typeface="Alexandria" pitchFamily="2" charset="-78"/>
                <a:cs typeface="Alexandria" pitchFamily="2" charset="-78"/>
              </a:rPr>
              <a:t>مواجهة </a:t>
            </a:r>
            <a:r>
              <a:rPr lang="ar-JO" sz="1400" dirty="0">
                <a:latin typeface="Alexandria" pitchFamily="2" charset="-78"/>
                <a:cs typeface="Alexandria" pitchFamily="2" charset="-78"/>
              </a:rPr>
              <a:t>المخاطر تتركز في موضوع تحقيق السلامة في القطاع المالي. فقد برزت </a:t>
            </a:r>
            <a:r>
              <a:rPr lang="ar-JO" sz="1400" dirty="0" smtClean="0">
                <a:latin typeface="Alexandria" pitchFamily="2" charset="-78"/>
                <a:cs typeface="Alexandria" pitchFamily="2" charset="-78"/>
              </a:rPr>
              <a:t>أهمية </a:t>
            </a:r>
            <a:r>
              <a:rPr lang="ar-JO" sz="1400" dirty="0">
                <a:latin typeface="Alexandria" pitchFamily="2" charset="-78"/>
                <a:cs typeface="Alexandria" pitchFamily="2" charset="-78"/>
              </a:rPr>
              <a:t>إنشاءه بعد ازمة العقار العالمية في سنة 2008،  كما ذكرنا </a:t>
            </a:r>
            <a:r>
              <a:rPr lang="ar-JO" sz="1400" dirty="0" smtClean="0">
                <a:latin typeface="Alexandria" pitchFamily="2" charset="-78"/>
                <a:cs typeface="Alexandria" pitchFamily="2" charset="-78"/>
              </a:rPr>
              <a:t>سابقا ويأتي </a:t>
            </a:r>
            <a:r>
              <a:rPr lang="ar-JO" sz="1400" dirty="0">
                <a:latin typeface="Alexandria" pitchFamily="2" charset="-78"/>
                <a:cs typeface="Alexandria" pitchFamily="2" charset="-78"/>
              </a:rPr>
              <a:t>في مقدمة </a:t>
            </a:r>
            <a:r>
              <a:rPr lang="ar-JO" sz="1400" dirty="0" smtClean="0">
                <a:latin typeface="Alexandria" pitchFamily="2" charset="-78"/>
                <a:cs typeface="Alexandria" pitchFamily="2" charset="-78"/>
              </a:rPr>
              <a:t>هذا </a:t>
            </a:r>
            <a:r>
              <a:rPr lang="ar-JO" sz="1400" dirty="0">
                <a:latin typeface="Alexandria" pitchFamily="2" charset="-78"/>
                <a:cs typeface="Alexandria" pitchFamily="2" charset="-78"/>
              </a:rPr>
              <a:t>الموضوع حماية </a:t>
            </a:r>
            <a:r>
              <a:rPr lang="ar-JO" sz="1400" dirty="0" smtClean="0">
                <a:latin typeface="Alexandria" pitchFamily="2" charset="-78"/>
                <a:cs typeface="Alexandria" pitchFamily="2" charset="-78"/>
              </a:rPr>
              <a:t>المستهلك والعمل على </a:t>
            </a:r>
            <a:r>
              <a:rPr lang="ar-JO" sz="1400" dirty="0">
                <a:latin typeface="Alexandria" pitchFamily="2" charset="-78"/>
                <a:cs typeface="Alexandria" pitchFamily="2" charset="-78"/>
              </a:rPr>
              <a:t>توفير </a:t>
            </a:r>
            <a:r>
              <a:rPr lang="ar-JO" sz="1400" dirty="0" smtClean="0">
                <a:latin typeface="Alexandria" pitchFamily="2" charset="-78"/>
                <a:cs typeface="Alexandria" pitchFamily="2" charset="-78"/>
              </a:rPr>
              <a:t>معلومات </a:t>
            </a:r>
            <a:r>
              <a:rPr lang="ar-JO" sz="1400" dirty="0">
                <a:latin typeface="Alexandria" pitchFamily="2" charset="-78"/>
                <a:cs typeface="Alexandria" pitchFamily="2" charset="-78"/>
              </a:rPr>
              <a:t>دقيقة، حول نوع  المخاطر </a:t>
            </a:r>
            <a:r>
              <a:rPr lang="ar-JO" sz="1400" dirty="0" smtClean="0">
                <a:latin typeface="Alexandria" pitchFamily="2" charset="-78"/>
                <a:cs typeface="Alexandria" pitchFamily="2" charset="-78"/>
              </a:rPr>
              <a:t>المتعلقة </a:t>
            </a:r>
            <a:r>
              <a:rPr lang="ar-JO" sz="1400" dirty="0">
                <a:latin typeface="Alexandria" pitchFamily="2" charset="-78"/>
                <a:cs typeface="Alexandria" pitchFamily="2" charset="-78"/>
              </a:rPr>
              <a:t>بالمنتجات المالية.  ان اساس عمل </a:t>
            </a:r>
            <a:r>
              <a:rPr lang="ar-JO" sz="1400" dirty="0" smtClean="0">
                <a:latin typeface="Alexandria" pitchFamily="2" charset="-78"/>
                <a:cs typeface="Alexandria" pitchFamily="2" charset="-78"/>
              </a:rPr>
              <a:t>النظم الرقابية </a:t>
            </a:r>
            <a:r>
              <a:rPr lang="ar-JO" sz="1400" dirty="0">
                <a:latin typeface="Alexandria" pitchFamily="2" charset="-78"/>
                <a:cs typeface="Alexandria" pitchFamily="2" charset="-78"/>
              </a:rPr>
              <a:t>يتمثل في تجنب العملات المالية </a:t>
            </a:r>
            <a:r>
              <a:rPr lang="ar-JO" sz="1400" dirty="0" smtClean="0">
                <a:latin typeface="Alexandria" pitchFamily="2" charset="-78"/>
                <a:cs typeface="Alexandria" pitchFamily="2" charset="-78"/>
              </a:rPr>
              <a:t>الخطرة </a:t>
            </a:r>
            <a:r>
              <a:rPr lang="ar-JO" sz="1400" dirty="0">
                <a:latin typeface="Alexandria" pitchFamily="2" charset="-78"/>
                <a:cs typeface="Alexandria" pitchFamily="2" charset="-78"/>
              </a:rPr>
              <a:t>بحيث يحتل مركز </a:t>
            </a:r>
            <a:r>
              <a:rPr lang="ar-JO" sz="1400" dirty="0" smtClean="0">
                <a:latin typeface="Alexandria" pitchFamily="2" charset="-78"/>
                <a:cs typeface="Alexandria" pitchFamily="2" charset="-78"/>
              </a:rPr>
              <a:t>الصدارة وعلى الاخص</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فيما </a:t>
            </a:r>
            <a:r>
              <a:rPr lang="ar-JO" sz="1400" dirty="0" smtClean="0">
                <a:latin typeface="Alexandria" pitchFamily="2" charset="-78"/>
                <a:cs typeface="Alexandria" pitchFamily="2" charset="-78"/>
              </a:rPr>
              <a:t>يتعلق </a:t>
            </a:r>
            <a:r>
              <a:rPr lang="ar-JO" sz="1400" dirty="0">
                <a:latin typeface="Alexandria" pitchFamily="2" charset="-78"/>
                <a:cs typeface="Alexandria" pitchFamily="2" charset="-78"/>
              </a:rPr>
              <a:t>بتطبيق القانون في </a:t>
            </a:r>
            <a:r>
              <a:rPr lang="ar-JO" sz="1400" dirty="0" smtClean="0">
                <a:latin typeface="Alexandria" pitchFamily="2" charset="-78"/>
                <a:cs typeface="Alexandria" pitchFamily="2" charset="-78"/>
              </a:rPr>
              <a:t>منظومة العملات </a:t>
            </a:r>
            <a:r>
              <a:rPr lang="ar-JO" sz="1400" dirty="0">
                <a:latin typeface="Alexandria" pitchFamily="2" charset="-78"/>
                <a:cs typeface="Alexandria" pitchFamily="2" charset="-78"/>
              </a:rPr>
              <a:t>المشفرة، التي يطغي </a:t>
            </a:r>
            <a:r>
              <a:rPr lang="ar-JO" sz="1400" dirty="0" smtClean="0">
                <a:latin typeface="Alexandria" pitchFamily="2" charset="-78"/>
                <a:cs typeface="Alexandria" pitchFamily="2" charset="-78"/>
              </a:rPr>
              <a:t>على معاملاتها السرية </a:t>
            </a:r>
            <a:r>
              <a:rPr lang="ar-JO" sz="1400" dirty="0">
                <a:latin typeface="Alexandria" pitchFamily="2" charset="-78"/>
                <a:cs typeface="Alexandria" pitchFamily="2" charset="-78"/>
              </a:rPr>
              <a:t>والتعتيم.</a:t>
            </a:r>
          </a:p>
          <a:p>
            <a:pPr marL="0" indent="0" algn="r">
              <a:lnSpc>
                <a:spcPct val="16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85462902"/>
      </p:ext>
    </p:extLst>
  </p:cSld>
  <p:clrMapOvr>
    <a:masterClrMapping/>
  </p:clrMapOvr>
  <mc:AlternateContent xmlns:mc="http://schemas.openxmlformats.org/markup-compatibility/2006" xmlns:p14="http://schemas.microsoft.com/office/powerpoint/2010/main">
    <mc:Choice Requires="p14">
      <p:transition spd="slow" p14:dur="2000" advTm="145008"/>
    </mc:Choice>
    <mc:Fallback xmlns="">
      <p:transition spd="slow" advTm="14500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04571" cy="1079086"/>
          </a:xfrm>
          <a:prstGeom prst="rect">
            <a:avLst/>
          </a:prstGeom>
        </p:spPr>
      </p:pic>
      <p:sp>
        <p:nvSpPr>
          <p:cNvPr id="3" name="Content Placeholder 2"/>
          <p:cNvSpPr>
            <a:spLocks noGrp="1"/>
          </p:cNvSpPr>
          <p:nvPr>
            <p:ph idx="4294967295"/>
          </p:nvPr>
        </p:nvSpPr>
        <p:spPr>
          <a:xfrm>
            <a:off x="333827" y="972456"/>
            <a:ext cx="11292115" cy="5733143"/>
          </a:xfrm>
        </p:spPr>
        <p:txBody>
          <a:bodyPr>
            <a:normAutofit/>
          </a:bodyPr>
          <a:lstStyle/>
          <a:p>
            <a:pPr marL="0" indent="0" algn="r">
              <a:lnSpc>
                <a:spcPct val="250000"/>
              </a:lnSpc>
              <a:buNone/>
            </a:pPr>
            <a:r>
              <a:rPr lang="ar-JO" sz="1400" dirty="0">
                <a:latin typeface="Alexandria" pitchFamily="2" charset="-78"/>
                <a:cs typeface="Alexandria" pitchFamily="2" charset="-78"/>
              </a:rPr>
              <a:t>فأنظمة العملات المشفرة </a:t>
            </a:r>
            <a:r>
              <a:rPr lang="ar-JO" sz="1400" dirty="0" smtClean="0">
                <a:latin typeface="Alexandria" pitchFamily="2" charset="-78"/>
                <a:cs typeface="Alexandria" pitchFamily="2" charset="-78"/>
              </a:rPr>
              <a:t>تعد المستهلكين </a:t>
            </a:r>
            <a:r>
              <a:rPr lang="ar-JO" sz="1400" dirty="0">
                <a:latin typeface="Alexandria" pitchFamily="2" charset="-78"/>
                <a:cs typeface="Alexandria" pitchFamily="2" charset="-78"/>
              </a:rPr>
              <a:t>بفوائد جمة، </a:t>
            </a:r>
            <a:r>
              <a:rPr lang="ar-JO" sz="1400" dirty="0" smtClean="0">
                <a:latin typeface="Alexandria" pitchFamily="2" charset="-78"/>
                <a:cs typeface="Alexandria" pitchFamily="2" charset="-78"/>
              </a:rPr>
              <a:t>منها </a:t>
            </a:r>
            <a:r>
              <a:rPr lang="ar-JO" sz="1400" dirty="0">
                <a:latin typeface="Alexandria" pitchFamily="2" charset="-78"/>
                <a:cs typeface="Alexandria" pitchFamily="2" charset="-78"/>
              </a:rPr>
              <a:t>زيادة الخصوصية في المعاملات، وارسال النقود دون وسيط. ولكن في الواقع ، يتم استغلال </a:t>
            </a:r>
            <a:r>
              <a:rPr lang="ar-JO" sz="1400" dirty="0" smtClean="0">
                <a:latin typeface="Alexandria" pitchFamily="2" charset="-78"/>
                <a:cs typeface="Alexandria" pitchFamily="2" charset="-78"/>
              </a:rPr>
              <a:t>هذه التسهيلات لأغراض غير </a:t>
            </a:r>
            <a:r>
              <a:rPr lang="ar-JO" sz="1400" dirty="0">
                <a:latin typeface="Alexandria" pitchFamily="2" charset="-78"/>
                <a:cs typeface="Alexandria" pitchFamily="2" charset="-78"/>
              </a:rPr>
              <a:t>قانونية.  فتكون نتيجة غياب </a:t>
            </a:r>
            <a:r>
              <a:rPr lang="ar-JO" sz="1400" dirty="0" smtClean="0">
                <a:latin typeface="Alexandria" pitchFamily="2" charset="-78"/>
                <a:cs typeface="Alexandria" pitchFamily="2" charset="-78"/>
              </a:rPr>
              <a:t>إجراءات </a:t>
            </a:r>
            <a:r>
              <a:rPr lang="ar-JO" sz="1400" dirty="0">
                <a:latin typeface="Alexandria" pitchFamily="2" charset="-78"/>
                <a:cs typeface="Alexandria" pitchFamily="2" charset="-78"/>
              </a:rPr>
              <a:t>مكافحة غسل الاموال، وتحديد </a:t>
            </a:r>
            <a:r>
              <a:rPr lang="ar-JO" sz="1400" dirty="0" smtClean="0">
                <a:latin typeface="Alexandria" pitchFamily="2" charset="-78"/>
                <a:cs typeface="Alexandria" pitchFamily="2" charset="-78"/>
              </a:rPr>
              <a:t>هوية </a:t>
            </a:r>
            <a:r>
              <a:rPr lang="ar-JO" sz="1400" dirty="0">
                <a:latin typeface="Alexandria" pitchFamily="2" charset="-78"/>
                <a:cs typeface="Alexandria" pitchFamily="2" charset="-78"/>
              </a:rPr>
              <a:t>العملاء، أو ضعف </a:t>
            </a:r>
            <a:r>
              <a:rPr lang="ar-JO" sz="1400" dirty="0" smtClean="0">
                <a:latin typeface="Alexandria" pitchFamily="2" charset="-78"/>
                <a:cs typeface="Alexandria" pitchFamily="2" charset="-78"/>
              </a:rPr>
              <a:t>اهميتها وسيلة </a:t>
            </a:r>
            <a:r>
              <a:rPr lang="ar-JO" sz="1400" dirty="0">
                <a:latin typeface="Alexandria" pitchFamily="2" charset="-78"/>
                <a:cs typeface="Alexandria" pitchFamily="2" charset="-78"/>
              </a:rPr>
              <a:t>الى </a:t>
            </a:r>
            <a:r>
              <a:rPr lang="ar-JO" sz="1400" dirty="0" smtClean="0">
                <a:latin typeface="Alexandria" pitchFamily="2" charset="-78"/>
                <a:cs typeface="Alexandria" pitchFamily="2" charset="-78"/>
              </a:rPr>
              <a:t>اختراقها. </a:t>
            </a:r>
            <a:r>
              <a:rPr lang="ar-JO" sz="1400" dirty="0">
                <a:latin typeface="Alexandria" pitchFamily="2" charset="-78"/>
                <a:cs typeface="Alexandria" pitchFamily="2" charset="-78"/>
              </a:rPr>
              <a:t>والسؤال الذي يطرح </a:t>
            </a:r>
            <a:r>
              <a:rPr lang="ar-JO" sz="1400" dirty="0" smtClean="0">
                <a:latin typeface="Alexandria" pitchFamily="2" charset="-78"/>
                <a:cs typeface="Alexandria" pitchFamily="2" charset="-78"/>
              </a:rPr>
              <a:t>هنا</a:t>
            </a:r>
            <a:r>
              <a:rPr lang="ar-JO" sz="1400" dirty="0">
                <a:latin typeface="Alexandria" pitchFamily="2" charset="-78"/>
                <a:cs typeface="Alexandria" pitchFamily="2" charset="-78"/>
              </a:rPr>
              <a:t>: ما </a:t>
            </a:r>
            <a:r>
              <a:rPr lang="ar-JO" sz="1400" dirty="0" smtClean="0">
                <a:latin typeface="Alexandria" pitchFamily="2" charset="-78"/>
                <a:cs typeface="Alexandria" pitchFamily="2" charset="-78"/>
              </a:rPr>
              <a:t>هي هذه </a:t>
            </a:r>
            <a:r>
              <a:rPr lang="ar-JO" sz="1400" dirty="0">
                <a:latin typeface="Alexandria" pitchFamily="2" charset="-78"/>
                <a:cs typeface="Alexandria" pitchFamily="2" charset="-78"/>
              </a:rPr>
              <a:t>العملات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المشفرة،  وكيف يمكن </a:t>
            </a:r>
            <a:r>
              <a:rPr lang="ar-JO" sz="1400" dirty="0" smtClean="0">
                <a:latin typeface="Alexandria" pitchFamily="2" charset="-78"/>
                <a:cs typeface="Alexandria" pitchFamily="2" charset="-78"/>
              </a:rPr>
              <a:t>تجنبها</a:t>
            </a:r>
          </a:p>
          <a:p>
            <a:pPr marL="0" indent="0" algn="r">
              <a:lnSpc>
                <a:spcPct val="2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ان من </a:t>
            </a:r>
            <a:r>
              <a:rPr lang="ar-JO" sz="1400" dirty="0" smtClean="0">
                <a:latin typeface="Alexandria" pitchFamily="2" charset="-78"/>
                <a:cs typeface="Alexandria" pitchFamily="2" charset="-78"/>
              </a:rPr>
              <a:t>اشهر </a:t>
            </a:r>
            <a:r>
              <a:rPr lang="ar-JO" sz="1400" dirty="0">
                <a:latin typeface="Alexandria" pitchFamily="2" charset="-78"/>
                <a:cs typeface="Alexandria" pitchFamily="2" charset="-78"/>
              </a:rPr>
              <a:t>العملات المشفرة </a:t>
            </a:r>
            <a:r>
              <a:rPr lang="ar-JO" sz="1400" dirty="0" smtClean="0">
                <a:latin typeface="Alexandria" pitchFamily="2" charset="-78"/>
                <a:cs typeface="Alexandria" pitchFamily="2" charset="-78"/>
              </a:rPr>
              <a:t>هي</a:t>
            </a:r>
          </a:p>
          <a:p>
            <a:pPr marL="0" indent="0" algn="r">
              <a:lnSpc>
                <a:spcPct val="2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البيتكوين:  احدى </a:t>
            </a:r>
            <a:r>
              <a:rPr lang="ar-JO" sz="1400" dirty="0">
                <a:latin typeface="Alexandria" pitchFamily="2" charset="-78"/>
                <a:cs typeface="Alexandria" pitchFamily="2" charset="-78"/>
              </a:rPr>
              <a:t>العملات المالية المشفرة ،</a:t>
            </a:r>
            <a:r>
              <a:rPr lang="ar-JO" sz="1400" dirty="0" smtClean="0">
                <a:latin typeface="Alexandria" pitchFamily="2" charset="-78"/>
                <a:cs typeface="Alexandria" pitchFamily="2" charset="-78"/>
              </a:rPr>
              <a:t>وهي </a:t>
            </a:r>
            <a:r>
              <a:rPr lang="ar-JO" sz="1400" dirty="0">
                <a:latin typeface="Alexandria" pitchFamily="2" charset="-78"/>
                <a:cs typeface="Alexandria" pitchFamily="2" charset="-78"/>
              </a:rPr>
              <a:t>عبارة عن نسخة محدثة من المعاملات الالكترونية، التي تتم من نظير الى نظير، بحيث ترسل المدفوعات عبر الإنترنيت </a:t>
            </a:r>
            <a:r>
              <a:rPr lang="ar-JO" sz="1400" dirty="0" smtClean="0">
                <a:latin typeface="Alexandria" pitchFamily="2" charset="-78"/>
                <a:cs typeface="Alexandria" pitchFamily="2" charset="-78"/>
              </a:rPr>
              <a:t>مباشرة، علما انه قائم على تقنية البلوك تشين و هي عملة مشفرة و نظام دفع رقمي</a:t>
            </a:r>
          </a:p>
          <a:p>
            <a:pPr marL="0" indent="0" algn="r">
              <a:lnSpc>
                <a:spcPct val="250000"/>
              </a:lnSpc>
              <a:buNone/>
            </a:pPr>
            <a:r>
              <a:rPr lang="ar-JO" sz="1400" dirty="0" smtClean="0">
                <a:latin typeface="Alexandria" pitchFamily="2" charset="-78"/>
                <a:cs typeface="Alexandria" pitchFamily="2" charset="-78"/>
              </a:rPr>
              <a:t>إيوس</a:t>
            </a:r>
            <a:r>
              <a:rPr lang="ar-JO" sz="1400" dirty="0">
                <a:latin typeface="Alexandria" pitchFamily="2" charset="-78"/>
                <a:cs typeface="Alexandria" pitchFamily="2" charset="-78"/>
              </a:rPr>
              <a:t>:  احدى انواع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المالية المشفرة، </a:t>
            </a:r>
            <a:r>
              <a:rPr lang="ar-JO" sz="1400" dirty="0" smtClean="0">
                <a:latin typeface="Alexandria" pitchFamily="2" charset="-78"/>
                <a:cs typeface="Alexandria" pitchFamily="2" charset="-78"/>
              </a:rPr>
              <a:t>وهي </a:t>
            </a:r>
            <a:r>
              <a:rPr lang="ar-JO" sz="1400" dirty="0">
                <a:latin typeface="Alexandria" pitchFamily="2" charset="-78"/>
                <a:cs typeface="Alexandria" pitchFamily="2" charset="-78"/>
              </a:rPr>
              <a:t>منصة ذكية </a:t>
            </a:r>
            <a:r>
              <a:rPr lang="ar-JO" sz="1400" dirty="0" smtClean="0">
                <a:latin typeface="Alexandria" pitchFamily="2" charset="-78"/>
                <a:cs typeface="Alexandria" pitchFamily="2" charset="-78"/>
              </a:rPr>
              <a:t>للعقود</a:t>
            </a:r>
          </a:p>
          <a:p>
            <a:pPr marL="0" indent="0" algn="r">
              <a:lnSpc>
                <a:spcPct val="250000"/>
              </a:lnSpc>
              <a:buNone/>
            </a:pPr>
            <a:r>
              <a:rPr lang="ar-JO" sz="1400" dirty="0">
                <a:latin typeface="Alexandria" pitchFamily="2" charset="-78"/>
                <a:cs typeface="Alexandria" pitchFamily="2" charset="-78"/>
              </a:rPr>
              <a:t>نيو : </a:t>
            </a:r>
            <a:r>
              <a:rPr lang="ar-JO" sz="1400" dirty="0" smtClean="0">
                <a:latin typeface="Alexandria" pitchFamily="2" charset="-78"/>
                <a:cs typeface="Alexandria" pitchFamily="2" charset="-78"/>
              </a:rPr>
              <a:t>احدى </a:t>
            </a:r>
            <a:r>
              <a:rPr lang="ar-JO" sz="1400" dirty="0">
                <a:latin typeface="Alexandria" pitchFamily="2" charset="-78"/>
                <a:cs typeface="Alexandria" pitchFamily="2" charset="-78"/>
              </a:rPr>
              <a:t>انواع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المالية المشفرة، وتتم </a:t>
            </a:r>
            <a:r>
              <a:rPr lang="ar-JO" sz="1400" dirty="0" smtClean="0">
                <a:latin typeface="Alexandria" pitchFamily="2" charset="-78"/>
                <a:cs typeface="Alexandria" pitchFamily="2" charset="-78"/>
              </a:rPr>
              <a:t>تعاملاتها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خلال </a:t>
            </a:r>
            <a:r>
              <a:rPr lang="ar-JO" sz="1400" dirty="0">
                <a:latin typeface="Alexandria" pitchFamily="2" charset="-78"/>
                <a:cs typeface="Alexandria" pitchFamily="2" charset="-78"/>
              </a:rPr>
              <a:t>العقود </a:t>
            </a:r>
            <a:r>
              <a:rPr lang="ar-JO" sz="1400" dirty="0" smtClean="0">
                <a:latin typeface="Alexandria" pitchFamily="2" charset="-78"/>
                <a:cs typeface="Alexandria" pitchFamily="2" charset="-78"/>
              </a:rPr>
              <a:t>ذكية</a:t>
            </a:r>
          </a:p>
          <a:p>
            <a:pPr marL="0" indent="0" algn="r">
              <a:lnSpc>
                <a:spcPct val="25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1347045965"/>
      </p:ext>
    </p:extLst>
  </p:cSld>
  <p:clrMapOvr>
    <a:masterClrMapping/>
  </p:clrMapOvr>
  <mc:AlternateContent xmlns:mc="http://schemas.openxmlformats.org/markup-compatibility/2006" xmlns:p14="http://schemas.microsoft.com/office/powerpoint/2010/main">
    <mc:Choice Requires="p14">
      <p:transition spd="slow" p14:dur="2000" advTm="113020"/>
    </mc:Choice>
    <mc:Fallback xmlns="">
      <p:transition spd="slow" advTm="11302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 </a:t>
            </a:r>
            <a:r>
              <a:rPr lang="ar-JO" sz="2000" dirty="0" smtClean="0">
                <a:solidFill>
                  <a:srgbClr val="00B0F0"/>
                </a:solidFill>
                <a:latin typeface="Alexandria Black" pitchFamily="2" charset="-78"/>
                <a:cs typeface="Alexandria Black" pitchFamily="2" charset="-78"/>
              </a:rPr>
              <a:t>خامسا" : مستقبل التنظيم القانوني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في الوقت الذي </a:t>
            </a:r>
            <a:r>
              <a:rPr lang="ar-JO" sz="1400" dirty="0" smtClean="0">
                <a:latin typeface="Alexandria" pitchFamily="2" charset="-78"/>
                <a:cs typeface="Alexandria" pitchFamily="2" charset="-78"/>
              </a:rPr>
              <a:t>يوجد فيه </a:t>
            </a:r>
            <a:r>
              <a:rPr lang="ar-JO" sz="1400" dirty="0">
                <a:latin typeface="Alexandria" pitchFamily="2" charset="-78"/>
                <a:cs typeface="Alexandria" pitchFamily="2" charset="-78"/>
              </a:rPr>
              <a:t>اطار قانوني </a:t>
            </a:r>
            <a:r>
              <a:rPr lang="ar-JO" sz="1400" dirty="0" smtClean="0">
                <a:latin typeface="Alexandria" pitchFamily="2" charset="-78"/>
                <a:cs typeface="Alexandria" pitchFamily="2" charset="-78"/>
              </a:rPr>
              <a:t>للعملات الرقمية </a:t>
            </a:r>
            <a:r>
              <a:rPr lang="ar-JO" sz="1400" dirty="0">
                <a:latin typeface="Alexandria" pitchFamily="2" charset="-78"/>
                <a:cs typeface="Alexandria" pitchFamily="2" charset="-78"/>
              </a:rPr>
              <a:t>في معظم دول العالم، أي </a:t>
            </a:r>
            <a:r>
              <a:rPr lang="ar-JO" sz="1400" dirty="0" smtClean="0">
                <a:latin typeface="Alexandria" pitchFamily="2" charset="-78"/>
                <a:cs typeface="Alexandria" pitchFamily="2" charset="-78"/>
              </a:rPr>
              <a:t>وجود سلطة </a:t>
            </a:r>
            <a:r>
              <a:rPr lang="ar-JO" sz="1400" dirty="0">
                <a:latin typeface="Alexandria" pitchFamily="2" charset="-78"/>
                <a:cs typeface="Alexandria" pitchFamily="2" charset="-78"/>
              </a:rPr>
              <a:t>مركزية تقوم </a:t>
            </a:r>
            <a:r>
              <a:rPr lang="ar-JO" sz="1400" dirty="0" smtClean="0">
                <a:latin typeface="Alexandria" pitchFamily="2" charset="-78"/>
                <a:cs typeface="Alexandria" pitchFamily="2" charset="-78"/>
              </a:rPr>
              <a:t>بالغاء </a:t>
            </a:r>
            <a:r>
              <a:rPr lang="ar-JO" sz="1400" dirty="0">
                <a:latin typeface="Alexandria" pitchFamily="2" charset="-78"/>
                <a:cs typeface="Alexandria" pitchFamily="2" charset="-78"/>
              </a:rPr>
              <a:t>او تجميد، أية </a:t>
            </a:r>
            <a:r>
              <a:rPr lang="ar-JO" sz="1400" dirty="0" smtClean="0">
                <a:latin typeface="Alexandria" pitchFamily="2" charset="-78"/>
                <a:cs typeface="Alexandria" pitchFamily="2" charset="-78"/>
              </a:rPr>
              <a:t>معاملة فيها احتيال </a:t>
            </a:r>
            <a:r>
              <a:rPr lang="ar-JO" sz="1400" dirty="0">
                <a:latin typeface="Alexandria" pitchFamily="2" charset="-78"/>
                <a:cs typeface="Alexandria" pitchFamily="2" charset="-78"/>
              </a:rPr>
              <a:t>او غسل </a:t>
            </a:r>
            <a:r>
              <a:rPr lang="ar-JO" sz="1400" dirty="0" smtClean="0">
                <a:latin typeface="Alexandria" pitchFamily="2" charset="-78"/>
                <a:cs typeface="Alexandria" pitchFamily="2" charset="-78"/>
              </a:rPr>
              <a:t>اموال </a:t>
            </a:r>
            <a:r>
              <a:rPr lang="ar-JO" sz="1400" dirty="0">
                <a:latin typeface="Alexandria" pitchFamily="2" charset="-78"/>
                <a:cs typeface="Alexandria" pitchFamily="2" charset="-78"/>
              </a:rPr>
              <a:t>استنادا </a:t>
            </a:r>
            <a:r>
              <a:rPr lang="ar-JO" sz="1400" dirty="0" smtClean="0">
                <a:latin typeface="Alexandria" pitchFamily="2" charset="-78"/>
                <a:cs typeface="Alexandria" pitchFamily="2" charset="-78"/>
              </a:rPr>
              <a:t>الى امر السلطات </a:t>
            </a:r>
            <a:r>
              <a:rPr lang="ar-JO" sz="1400" dirty="0">
                <a:latin typeface="Alexandria" pitchFamily="2" charset="-78"/>
                <a:cs typeface="Alexandria" pitchFamily="2" charset="-78"/>
              </a:rPr>
              <a:t>الرقابية، أو بناء </a:t>
            </a:r>
            <a:r>
              <a:rPr lang="ar-JO" sz="1400" dirty="0" smtClean="0">
                <a:latin typeface="Alexandria" pitchFamily="2" charset="-78"/>
                <a:cs typeface="Alexandria" pitchFamily="2" charset="-78"/>
              </a:rPr>
              <a:t>على طلب </a:t>
            </a:r>
            <a:r>
              <a:rPr lang="ar-JO" sz="1400" dirty="0">
                <a:latin typeface="Alexandria" pitchFamily="2" charset="-78"/>
                <a:cs typeface="Alexandria" pitchFamily="2" charset="-78"/>
              </a:rPr>
              <a:t>المتعامل، </a:t>
            </a:r>
            <a:r>
              <a:rPr lang="ar-JO" sz="1400" dirty="0" smtClean="0">
                <a:latin typeface="Alexandria" pitchFamily="2" charset="-78"/>
                <a:cs typeface="Alexandria" pitchFamily="2" charset="-78"/>
              </a:rPr>
              <a:t>نلحظ </a:t>
            </a:r>
            <a:r>
              <a:rPr lang="ar-JO" sz="1400" dirty="0">
                <a:latin typeface="Alexandria" pitchFamily="2" charset="-78"/>
                <a:cs typeface="Alexandria" pitchFamily="2" charset="-78"/>
              </a:rPr>
              <a:t>عدم وجود أي جانب قانوني </a:t>
            </a:r>
            <a:r>
              <a:rPr lang="ar-JO" sz="1400" dirty="0" smtClean="0">
                <a:latin typeface="Alexandria" pitchFamily="2" charset="-78"/>
                <a:cs typeface="Alexandria" pitchFamily="2" charset="-78"/>
              </a:rPr>
              <a:t>للعملات </a:t>
            </a:r>
            <a:r>
              <a:rPr lang="ar-JO" sz="1400" dirty="0">
                <a:latin typeface="Alexandria" pitchFamily="2" charset="-78"/>
                <a:cs typeface="Alexandria" pitchFamily="2" charset="-78"/>
              </a:rPr>
              <a:t>المشفرة، التي يسيطر </a:t>
            </a:r>
            <a:r>
              <a:rPr lang="ar-JO" sz="1400" dirty="0" smtClean="0">
                <a:latin typeface="Alexandria" pitchFamily="2" charset="-78"/>
                <a:cs typeface="Alexandria" pitchFamily="2" charset="-78"/>
              </a:rPr>
              <a:t>عليها المتعاملين </a:t>
            </a:r>
            <a:r>
              <a:rPr lang="ar-JO" sz="1400" dirty="0">
                <a:latin typeface="Alexandria" pitchFamily="2" charset="-78"/>
                <a:cs typeface="Alexandria" pitchFamily="2" charset="-78"/>
              </a:rPr>
              <a:t>لكل </a:t>
            </a:r>
            <a:r>
              <a:rPr lang="ar-JO" sz="1400" dirty="0" smtClean="0">
                <a:latin typeface="Alexandria" pitchFamily="2" charset="-78"/>
                <a:cs typeface="Alexandria" pitchFamily="2" charset="-78"/>
              </a:rPr>
              <a:t>عملة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فالعملة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هي عملة </a:t>
            </a:r>
            <a:r>
              <a:rPr lang="ar-JO" sz="1400" dirty="0">
                <a:latin typeface="Alexandria" pitchFamily="2" charset="-78"/>
                <a:cs typeface="Alexandria" pitchFamily="2" charset="-78"/>
              </a:rPr>
              <a:t>قائمة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الرياضيات، و </a:t>
            </a:r>
            <a:r>
              <a:rPr lang="ar-JO" sz="1400" dirty="0" smtClean="0">
                <a:latin typeface="Alexandria" pitchFamily="2" charset="-78"/>
                <a:cs typeface="Alexandria" pitchFamily="2" charset="-78"/>
              </a:rPr>
              <a:t>هي عملة </a:t>
            </a:r>
            <a:r>
              <a:rPr lang="ar-JO" sz="1400" dirty="0">
                <a:latin typeface="Alexandria" pitchFamily="2" charset="-78"/>
                <a:cs typeface="Alexandria" pitchFamily="2" charset="-78"/>
              </a:rPr>
              <a:t>رقمية تستخدم </a:t>
            </a:r>
            <a:r>
              <a:rPr lang="ar-JO" sz="1400" dirty="0" smtClean="0">
                <a:latin typeface="Alexandria" pitchFamily="2" charset="-78"/>
                <a:cs typeface="Alexandria" pitchFamily="2" charset="-78"/>
              </a:rPr>
              <a:t>فيها </a:t>
            </a:r>
            <a:r>
              <a:rPr lang="ar-JO" sz="1400" dirty="0">
                <a:latin typeface="Alexandria" pitchFamily="2" charset="-78"/>
                <a:cs typeface="Alexandria" pitchFamily="2" charset="-78"/>
              </a:rPr>
              <a:t>تقنيات التشفير، </a:t>
            </a:r>
            <a:r>
              <a:rPr lang="ar-JO" sz="1400" dirty="0" smtClean="0">
                <a:latin typeface="Alexandria" pitchFamily="2" charset="-78"/>
                <a:cs typeface="Alexandria" pitchFamily="2" charset="-78"/>
              </a:rPr>
              <a:t>للتحكم </a:t>
            </a:r>
            <a:r>
              <a:rPr lang="ar-JO" sz="1400" dirty="0">
                <a:latin typeface="Alexandria" pitchFamily="2" charset="-78"/>
                <a:cs typeface="Alexandria" pitchFamily="2" charset="-78"/>
              </a:rPr>
              <a:t>في إنشاء وحدات </a:t>
            </a:r>
            <a:r>
              <a:rPr lang="ar-JO" sz="1400" dirty="0" smtClean="0">
                <a:latin typeface="Alexandria" pitchFamily="2" charset="-78"/>
                <a:cs typeface="Alexandria" pitchFamily="2" charset="-78"/>
              </a:rPr>
              <a:t>العملة </a:t>
            </a:r>
            <a:r>
              <a:rPr lang="ar-JO" sz="1400" dirty="0">
                <a:latin typeface="Alexandria" pitchFamily="2" charset="-78"/>
                <a:cs typeface="Alexandria" pitchFamily="2" charset="-78"/>
              </a:rPr>
              <a:t>والتحقق من 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وتعمل بشكل </a:t>
            </a:r>
            <a:r>
              <a:rPr lang="ar-JO" sz="1400" dirty="0" smtClean="0">
                <a:latin typeface="Alexandria" pitchFamily="2" charset="-78"/>
                <a:cs typeface="Alexandria" pitchFamily="2" charset="-78"/>
              </a:rPr>
              <a:t>مستقل </a:t>
            </a:r>
            <a:r>
              <a:rPr lang="ar-JO" sz="1400" dirty="0">
                <a:latin typeface="Alexandria" pitchFamily="2" charset="-78"/>
                <a:cs typeface="Alexandria" pitchFamily="2" charset="-78"/>
              </a:rPr>
              <a:t>عن وحدة مركزية واحدة. كما و </a:t>
            </a:r>
            <a:r>
              <a:rPr lang="ar-JO" sz="1400" dirty="0" smtClean="0">
                <a:latin typeface="Alexandria" pitchFamily="2" charset="-78"/>
                <a:cs typeface="Alexandria" pitchFamily="2" charset="-78"/>
              </a:rPr>
              <a:t>ان </a:t>
            </a:r>
            <a:r>
              <a:rPr lang="ar-JO" sz="1400" dirty="0">
                <a:latin typeface="Alexandria" pitchFamily="2" charset="-78"/>
                <a:cs typeface="Alexandria" pitchFamily="2" charset="-78"/>
              </a:rPr>
              <a:t>إخفاء </a:t>
            </a:r>
            <a:r>
              <a:rPr lang="ar-JO" sz="1400" dirty="0" smtClean="0">
                <a:latin typeface="Alexandria" pitchFamily="2" charset="-78"/>
                <a:cs typeface="Alexandria" pitchFamily="2" charset="-78"/>
              </a:rPr>
              <a:t>الهوية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العملات الافتراضية </a:t>
            </a:r>
            <a:r>
              <a:rPr lang="ar-JO" sz="1400" dirty="0">
                <a:latin typeface="Alexandria" pitchFamily="2" charset="-78"/>
                <a:cs typeface="Alexandria" pitchFamily="2" charset="-78"/>
              </a:rPr>
              <a:t>المشفرة يجعل من غير </a:t>
            </a:r>
            <a:r>
              <a:rPr lang="ar-JO" sz="1400" dirty="0" smtClean="0">
                <a:latin typeface="Alexandria" pitchFamily="2" charset="-78"/>
                <a:cs typeface="Alexandria" pitchFamily="2" charset="-78"/>
              </a:rPr>
              <a:t>الممكن على </a:t>
            </a:r>
            <a:r>
              <a:rPr lang="ar-JO" sz="1400" dirty="0">
                <a:latin typeface="Alexandria" pitchFamily="2" charset="-78"/>
                <a:cs typeface="Alexandria" pitchFamily="2" charset="-78"/>
              </a:rPr>
              <a:t>المؤسسات المالية تحديد المستفيد الحقيقي من </a:t>
            </a:r>
            <a:r>
              <a:rPr lang="ar-JO" sz="1400" dirty="0" smtClean="0">
                <a:latin typeface="Alexandria" pitchFamily="2" charset="-78"/>
                <a:cs typeface="Alexandria" pitchFamily="2" charset="-78"/>
              </a:rPr>
              <a:t>المعاملات </a:t>
            </a:r>
            <a:r>
              <a:rPr lang="ar-JO" sz="1400" dirty="0">
                <a:latin typeface="Alexandria" pitchFamily="2" charset="-78"/>
                <a:cs typeface="Alexandria" pitchFamily="2" charset="-78"/>
              </a:rPr>
              <a:t>المالية التي تتم </a:t>
            </a:r>
            <a:r>
              <a:rPr lang="ar-JO" sz="1400" dirty="0" smtClean="0">
                <a:latin typeface="Alexandria" pitchFamily="2" charset="-78"/>
                <a:cs typeface="Alexandria" pitchFamily="2" charset="-78"/>
              </a:rPr>
              <a:t>بتلك العملات مما </a:t>
            </a:r>
            <a:r>
              <a:rPr lang="ar-JO" sz="1400" dirty="0">
                <a:latin typeface="Alexandria" pitchFamily="2" charset="-78"/>
                <a:cs typeface="Alexandria" pitchFamily="2" charset="-78"/>
              </a:rPr>
              <a:t>يزيد من صعوبة الرقابة </a:t>
            </a:r>
            <a:r>
              <a:rPr lang="ar-JO" sz="1400" dirty="0" smtClean="0">
                <a:latin typeface="Alexandria" pitchFamily="2" charset="-78"/>
                <a:cs typeface="Alexandria" pitchFamily="2" charset="-78"/>
              </a:rPr>
              <a:t>عليها</a:t>
            </a:r>
          </a:p>
          <a:p>
            <a:pPr marL="0" indent="0" algn="r">
              <a:lnSpc>
                <a:spcPct val="150000"/>
              </a:lnSpc>
              <a:buNone/>
            </a:pPr>
            <a:r>
              <a:rPr lang="ar-JO" sz="1400" dirty="0">
                <a:latin typeface="Alexandria" pitchFamily="2" charset="-78"/>
                <a:cs typeface="Alexandria" pitchFamily="2" charset="-78"/>
              </a:rPr>
              <a:t>وبناء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ذلك، يمكن </a:t>
            </a:r>
            <a:r>
              <a:rPr lang="ar-JO" sz="1400" dirty="0" smtClean="0">
                <a:latin typeface="Alexandria" pitchFamily="2" charset="-78"/>
                <a:cs typeface="Alexandria" pitchFamily="2" charset="-78"/>
              </a:rPr>
              <a:t>ادراك ان </a:t>
            </a:r>
            <a:r>
              <a:rPr lang="ar-JO" sz="1400" dirty="0">
                <a:latin typeface="Alexandria" pitchFamily="2" charset="-78"/>
                <a:cs typeface="Alexandria" pitchFamily="2" charset="-78"/>
              </a:rPr>
              <a:t>وجود التنظيم القانوني </a:t>
            </a:r>
            <a:r>
              <a:rPr lang="ar-JO" sz="1400" dirty="0" smtClean="0">
                <a:latin typeface="Alexandria" pitchFamily="2" charset="-78"/>
                <a:cs typeface="Alexandria" pitchFamily="2" charset="-78"/>
              </a:rPr>
              <a:t>للرقابة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على هذا </a:t>
            </a:r>
            <a:r>
              <a:rPr lang="ar-JO" sz="1400" dirty="0">
                <a:latin typeface="Alexandria" pitchFamily="2" charset="-78"/>
                <a:cs typeface="Alexandria" pitchFamily="2" charset="-78"/>
              </a:rPr>
              <a:t>النمط من التكنولوجيا المالية، يفترض ان يتناسب مع حقيقة الواقع </a:t>
            </a:r>
            <a:r>
              <a:rPr lang="ar-JO" sz="1400" dirty="0" smtClean="0">
                <a:latin typeface="Alexandria" pitchFamily="2" charset="-78"/>
                <a:cs typeface="Alexandria" pitchFamily="2" charset="-78"/>
              </a:rPr>
              <a:t>العملي</a:t>
            </a:r>
            <a:r>
              <a:rPr lang="ar-JO" sz="1400" dirty="0">
                <a:latin typeface="Alexandria" pitchFamily="2" charset="-78"/>
                <a:cs typeface="Alexandria" pitchFamily="2" charset="-78"/>
              </a:rPr>
              <a:t>،  ودرجة تأثيره، في </a:t>
            </a:r>
            <a:r>
              <a:rPr lang="ar-JO" sz="1400" dirty="0" smtClean="0">
                <a:latin typeface="Alexandria" pitchFamily="2" charset="-78"/>
                <a:cs typeface="Alexandria" pitchFamily="2" charset="-78"/>
              </a:rPr>
              <a:t>التوجه </a:t>
            </a:r>
            <a:r>
              <a:rPr lang="ar-JO" sz="1400" dirty="0">
                <a:latin typeface="Alexandria" pitchFamily="2" charset="-78"/>
                <a:cs typeface="Alexandria" pitchFamily="2" charset="-78"/>
              </a:rPr>
              <a:t>نحو قبول اعتماد العملات المشفرة،  وفي كل </a:t>
            </a:r>
            <a:r>
              <a:rPr lang="ar-JO" sz="1400" dirty="0" smtClean="0">
                <a:latin typeface="Alexandria" pitchFamily="2" charset="-78"/>
                <a:cs typeface="Alexandria" pitchFamily="2" charset="-78"/>
              </a:rPr>
              <a:t>بلد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بلدان </a:t>
            </a:r>
            <a:r>
              <a:rPr lang="ar-JO" sz="1400" dirty="0">
                <a:latin typeface="Alexandria" pitchFamily="2" charset="-78"/>
                <a:cs typeface="Alexandria" pitchFamily="2" charset="-78"/>
              </a:rPr>
              <a:t>العالم.  وبناء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ذلك فان مستقبل وجود التنظيم القانوني </a:t>
            </a:r>
            <a:r>
              <a:rPr lang="ar-JO" sz="1400" dirty="0" smtClean="0">
                <a:latin typeface="Alexandria" pitchFamily="2" charset="-78"/>
                <a:cs typeface="Alexandria" pitchFamily="2" charset="-78"/>
              </a:rPr>
              <a:t>للرقابة على </a:t>
            </a:r>
            <a:r>
              <a:rPr lang="ar-JO" sz="1400" dirty="0">
                <a:latin typeface="Alexandria" pitchFamily="2" charset="-78"/>
                <a:cs typeface="Alexandria" pitchFamily="2" charset="-78"/>
              </a:rPr>
              <a:t>العملات المشفرة، سيعتمد </a:t>
            </a:r>
            <a:r>
              <a:rPr lang="ar-JO" sz="1400" dirty="0" smtClean="0">
                <a:latin typeface="Alexandria" pitchFamily="2" charset="-78"/>
                <a:cs typeface="Alexandria" pitchFamily="2" charset="-78"/>
              </a:rPr>
              <a:t>حتما، على قبولها </a:t>
            </a:r>
            <a:r>
              <a:rPr lang="ar-JO" sz="1400" dirty="0">
                <a:latin typeface="Alexandria" pitchFamily="2" charset="-78"/>
                <a:cs typeface="Alexandria" pitchFamily="2" charset="-78"/>
              </a:rPr>
              <a:t>رسمياً في التداول من </a:t>
            </a:r>
            <a:r>
              <a:rPr lang="ar-JO" sz="1400" dirty="0" smtClean="0">
                <a:latin typeface="Alexandria" pitchFamily="2" charset="-78"/>
                <a:cs typeface="Alexandria" pitchFamily="2" charset="-78"/>
              </a:rPr>
              <a:t>عدمه. فهناك </a:t>
            </a:r>
            <a:r>
              <a:rPr lang="ar-JO" sz="1400" dirty="0">
                <a:latin typeface="Alexandria" pitchFamily="2" charset="-78"/>
                <a:cs typeface="Alexandria" pitchFamily="2" charset="-78"/>
              </a:rPr>
              <a:t>سياسات حكومية مالية دافعة </a:t>
            </a:r>
            <a:r>
              <a:rPr lang="ar-JO" sz="1400" dirty="0" smtClean="0">
                <a:latin typeface="Alexandria" pitchFamily="2" charset="-78"/>
                <a:cs typeface="Alexandria" pitchFamily="2" charset="-78"/>
              </a:rPr>
              <a:t>باتجاه رفض </a:t>
            </a:r>
            <a:r>
              <a:rPr lang="ar-JO" sz="1400" dirty="0">
                <a:latin typeface="Alexandria" pitchFamily="2" charset="-78"/>
                <a:cs typeface="Alexandria" pitchFamily="2" charset="-78"/>
              </a:rPr>
              <a:t>اعتماد العملات المشفرة،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وبالمقابل </a:t>
            </a:r>
            <a:r>
              <a:rPr lang="ar-JO" sz="1400" dirty="0" smtClean="0">
                <a:latin typeface="Alexandria" pitchFamily="2" charset="-78"/>
                <a:cs typeface="Alexandria" pitchFamily="2" charset="-78"/>
              </a:rPr>
              <a:t>هناك </a:t>
            </a:r>
            <a:r>
              <a:rPr lang="ar-JO" sz="1400" dirty="0">
                <a:latin typeface="Alexandria" pitchFamily="2" charset="-78"/>
                <a:cs typeface="Alexandria" pitchFamily="2" charset="-78"/>
              </a:rPr>
              <a:t>سياسات حكومية مالية دافعة باتجاه قبول اعتماد العملات المشفرة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064" y="365125"/>
            <a:ext cx="2103302" cy="1079086"/>
          </a:xfrm>
          <a:prstGeom prst="rect">
            <a:avLst/>
          </a:prstGeom>
        </p:spPr>
      </p:pic>
    </p:spTree>
    <p:extLst>
      <p:ext uri="{BB962C8B-B14F-4D97-AF65-F5344CB8AC3E}">
        <p14:creationId xmlns:p14="http://schemas.microsoft.com/office/powerpoint/2010/main" val="3111562238"/>
      </p:ext>
    </p:extLst>
  </p:cSld>
  <p:clrMapOvr>
    <a:masterClrMapping/>
  </p:clrMapOvr>
  <mc:AlternateContent xmlns:mc="http://schemas.openxmlformats.org/markup-compatibility/2006" xmlns:p14="http://schemas.microsoft.com/office/powerpoint/2010/main">
    <mc:Choice Requires="p14">
      <p:transition spd="slow" p14:dur="2000" advTm="146692"/>
    </mc:Choice>
    <mc:Fallback xmlns="">
      <p:transition spd="slow" advTm="14669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04488" cy="1079086"/>
          </a:xfrm>
          <a:prstGeom prst="rect">
            <a:avLst/>
          </a:prstGeom>
        </p:spPr>
      </p:pic>
      <p:sp>
        <p:nvSpPr>
          <p:cNvPr id="3" name="Content Placeholder 2"/>
          <p:cNvSpPr>
            <a:spLocks noGrp="1"/>
          </p:cNvSpPr>
          <p:nvPr>
            <p:ph idx="4294967295"/>
          </p:nvPr>
        </p:nvSpPr>
        <p:spPr>
          <a:xfrm>
            <a:off x="275572" y="1079086"/>
            <a:ext cx="11561524" cy="5097877"/>
          </a:xfrm>
        </p:spPr>
        <p:txBody>
          <a:bodyPr>
            <a:noAutofit/>
          </a:bodyPr>
          <a:lstStyle/>
          <a:p>
            <a:pPr marL="0" indent="0" algn="ctr">
              <a:lnSpc>
                <a:spcPct val="150000"/>
              </a:lnSpc>
              <a:buNone/>
            </a:pPr>
            <a:r>
              <a:rPr lang="ar-JO" sz="1600" dirty="0">
                <a:solidFill>
                  <a:schemeClr val="accent4"/>
                </a:solidFill>
                <a:latin typeface="Alexandria Medium" pitchFamily="2" charset="-78"/>
                <a:cs typeface="Alexandria Medium" pitchFamily="2" charset="-78"/>
              </a:rPr>
              <a:t>التطبيقات القضائية المالية الخاصة </a:t>
            </a:r>
            <a:r>
              <a:rPr lang="ar-JO" sz="1600" dirty="0" smtClean="0">
                <a:solidFill>
                  <a:schemeClr val="accent4"/>
                </a:solidFill>
                <a:latin typeface="Alexandria Medium" pitchFamily="2" charset="-78"/>
                <a:cs typeface="Alexandria Medium" pitchFamily="2" charset="-78"/>
              </a:rPr>
              <a:t>بالعملات الرقمية</a:t>
            </a:r>
          </a:p>
          <a:p>
            <a:pPr marL="0" indent="0" algn="r">
              <a:lnSpc>
                <a:spcPct val="150000"/>
              </a:lnSpc>
              <a:buNone/>
            </a:pPr>
            <a:r>
              <a:rPr lang="ar-JO" sz="1400" dirty="0">
                <a:latin typeface="Alexandria" pitchFamily="2" charset="-78"/>
                <a:cs typeface="Alexandria" pitchFamily="2" charset="-78"/>
              </a:rPr>
              <a:t>بسبب تزايد اهتمام الدوائر </a:t>
            </a:r>
            <a:r>
              <a:rPr lang="ar-JO" sz="1400" dirty="0" smtClean="0">
                <a:latin typeface="Alexandria" pitchFamily="2" charset="-78"/>
                <a:cs typeface="Alexandria" pitchFamily="2" charset="-78"/>
              </a:rPr>
              <a:t>الضريبية بالايرادات المتحصلة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وعدم </a:t>
            </a:r>
            <a:r>
              <a:rPr lang="ar-JO" sz="1400" dirty="0" smtClean="0">
                <a:latin typeface="Alexandria" pitchFamily="2" charset="-78"/>
                <a:cs typeface="Alexandria" pitchFamily="2" charset="-78"/>
              </a:rPr>
              <a:t>وجود رؤية </a:t>
            </a:r>
            <a:r>
              <a:rPr lang="ar-JO" sz="1400" dirty="0">
                <a:latin typeface="Alexandria" pitchFamily="2" charset="-78"/>
                <a:cs typeface="Alexandria" pitchFamily="2" charset="-78"/>
              </a:rPr>
              <a:t>واضحة للطبيعة القانونية </a:t>
            </a:r>
            <a:r>
              <a:rPr lang="ar-JO" sz="1400" dirty="0" smtClean="0">
                <a:latin typeface="Alexandria" pitchFamily="2" charset="-78"/>
                <a:cs typeface="Alexandria" pitchFamily="2" charset="-78"/>
              </a:rPr>
              <a:t>للعملات </a:t>
            </a:r>
            <a:r>
              <a:rPr lang="ar-JO" sz="1400" dirty="0">
                <a:latin typeface="Alexandria" pitchFamily="2" charset="-78"/>
                <a:cs typeface="Alexandria" pitchFamily="2" charset="-78"/>
              </a:rPr>
              <a:t>الرقمية في البلد </a:t>
            </a:r>
            <a:r>
              <a:rPr lang="ar-JO" sz="1400" dirty="0" smtClean="0">
                <a:latin typeface="Alexandria" pitchFamily="2" charset="-78"/>
                <a:cs typeface="Alexandria" pitchFamily="2" charset="-78"/>
              </a:rPr>
              <a:t>نفسه، فضلا </a:t>
            </a:r>
            <a:r>
              <a:rPr lang="ar-JO" sz="1400" dirty="0">
                <a:latin typeface="Alexandria" pitchFamily="2" charset="-78"/>
                <a:cs typeface="Alexandria" pitchFamily="2" charset="-78"/>
              </a:rPr>
              <a:t>عن الدول </a:t>
            </a:r>
            <a:r>
              <a:rPr lang="ar-JO" sz="1400" dirty="0" smtClean="0">
                <a:latin typeface="Alexandria" pitchFamily="2" charset="-78"/>
                <a:cs typeface="Alexandria" pitchFamily="2" charset="-78"/>
              </a:rPr>
              <a:t>مجتمعة، فقد طفت الى </a:t>
            </a:r>
            <a:r>
              <a:rPr lang="ar-JO" sz="1400" dirty="0">
                <a:latin typeface="Alexandria" pitchFamily="2" charset="-78"/>
                <a:cs typeface="Alexandria" pitchFamily="2" charset="-78"/>
              </a:rPr>
              <a:t>السطح كثير من المنازعات ذات الصبغة الضريبية منها الدولية ومنها الوطنية، مؤطرة </a:t>
            </a:r>
            <a:r>
              <a:rPr lang="ar-JO" sz="1400" dirty="0" smtClean="0">
                <a:latin typeface="Alexandria" pitchFamily="2" charset="-78"/>
                <a:cs typeface="Alexandria" pitchFamily="2" charset="-78"/>
              </a:rPr>
              <a:t>بذلك لتوجهات </a:t>
            </a:r>
            <a:r>
              <a:rPr lang="ar-JO" sz="1400" dirty="0">
                <a:latin typeface="Alexandria" pitchFamily="2" charset="-78"/>
                <a:cs typeface="Alexandria" pitchFamily="2" charset="-78"/>
              </a:rPr>
              <a:t>قانونية ملفتة للنظر على الرغم من </a:t>
            </a:r>
            <a:r>
              <a:rPr lang="ar-JO" sz="1400" dirty="0" smtClean="0">
                <a:latin typeface="Alexandria" pitchFamily="2" charset="-78"/>
                <a:cs typeface="Alexandria" pitchFamily="2" charset="-78"/>
              </a:rPr>
              <a:t>اختلافها </a:t>
            </a:r>
            <a:r>
              <a:rPr lang="ar-JO" sz="1400" dirty="0">
                <a:latin typeface="Alexandria" pitchFamily="2" charset="-78"/>
                <a:cs typeface="Alexandria" pitchFamily="2" charset="-78"/>
              </a:rPr>
              <a:t>من قرار او حكم </a:t>
            </a:r>
            <a:r>
              <a:rPr lang="ar-JO" sz="1400" dirty="0" smtClean="0">
                <a:latin typeface="Alexandria" pitchFamily="2" charset="-78"/>
                <a:cs typeface="Alexandria" pitchFamily="2" charset="-78"/>
              </a:rPr>
              <a:t>لاخر وعلى </a:t>
            </a:r>
            <a:r>
              <a:rPr lang="ar-JO" sz="1400" dirty="0">
                <a:latin typeface="Alexandria" pitchFamily="2" charset="-78"/>
                <a:cs typeface="Alexandria" pitchFamily="2" charset="-78"/>
              </a:rPr>
              <a:t>العموم </a:t>
            </a:r>
            <a:r>
              <a:rPr lang="ar-JO" sz="1400" dirty="0" smtClean="0">
                <a:latin typeface="Alexandria" pitchFamily="2" charset="-78"/>
                <a:cs typeface="Alexandria" pitchFamily="2" charset="-78"/>
              </a:rPr>
              <a:t>فان هنالك </a:t>
            </a:r>
            <a:r>
              <a:rPr lang="ar-JO" sz="1400" dirty="0">
                <a:latin typeface="Alexandria" pitchFamily="2" charset="-78"/>
                <a:cs typeface="Alexandria" pitchFamily="2" charset="-78"/>
              </a:rPr>
              <a:t>واقعتين قضائيتين من المهم ايرادهما واستخالص مبادئهما، وهما قرار لمحكمة العدل </a:t>
            </a:r>
            <a:r>
              <a:rPr lang="ar-JO" sz="1400" dirty="0" smtClean="0">
                <a:latin typeface="Alexandria" pitchFamily="2" charset="-78"/>
                <a:cs typeface="Alexandria" pitchFamily="2" charset="-78"/>
              </a:rPr>
              <a:t>الاوروبية  و اخر لمجلس الدولة الفرنسي</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اولا : محكمة </a:t>
            </a:r>
            <a:r>
              <a:rPr lang="ar-JO" sz="1600" dirty="0">
                <a:solidFill>
                  <a:schemeClr val="accent4"/>
                </a:solidFill>
                <a:latin typeface="Alexandria Medium" pitchFamily="2" charset="-78"/>
                <a:cs typeface="Alexandria Medium" pitchFamily="2" charset="-78"/>
              </a:rPr>
              <a:t>العدل </a:t>
            </a:r>
            <a:r>
              <a:rPr lang="ar-JO" sz="1600" dirty="0" smtClean="0">
                <a:solidFill>
                  <a:schemeClr val="accent4"/>
                </a:solidFill>
                <a:latin typeface="Alexandria Medium" pitchFamily="2" charset="-78"/>
                <a:cs typeface="Alexandria Medium" pitchFamily="2" charset="-78"/>
              </a:rPr>
              <a:t>الاوروبية : </a:t>
            </a:r>
          </a:p>
          <a:p>
            <a:pPr marL="0" indent="0" algn="r">
              <a:lnSpc>
                <a:spcPct val="150000"/>
              </a:lnSpc>
              <a:buNone/>
            </a:pPr>
            <a:r>
              <a:rPr lang="ar-JO" sz="1400" dirty="0">
                <a:latin typeface="Alexandria" pitchFamily="2" charset="-78"/>
                <a:cs typeface="Alexandria" pitchFamily="2" charset="-78"/>
              </a:rPr>
              <a:t>يعد قرار محكمة العدل </a:t>
            </a:r>
            <a:r>
              <a:rPr lang="ar-JO" sz="1400" dirty="0" smtClean="0">
                <a:latin typeface="Alexandria" pitchFamily="2" charset="-78"/>
                <a:cs typeface="Alexandria" pitchFamily="2" charset="-78"/>
              </a:rPr>
              <a:t>الاوروبية </a:t>
            </a:r>
            <a:r>
              <a:rPr lang="ar-JO" sz="1400" dirty="0">
                <a:latin typeface="Alexandria" pitchFamily="2" charset="-78"/>
                <a:cs typeface="Alexandria" pitchFamily="2" charset="-78"/>
              </a:rPr>
              <a:t>المرقم </a:t>
            </a:r>
            <a:r>
              <a:rPr lang="ar-JO" sz="1400" dirty="0" smtClean="0">
                <a:latin typeface="Alexandria" pitchFamily="2" charset="-78"/>
                <a:cs typeface="Alexandria" pitchFamily="2" charset="-78"/>
              </a:rPr>
              <a:t>264/14 في عام 2015 </a:t>
            </a:r>
            <a:r>
              <a:rPr lang="ar-JO" sz="1400" dirty="0">
                <a:latin typeface="Alexandria" pitchFamily="2" charset="-78"/>
                <a:cs typeface="Alexandria" pitchFamily="2" charset="-78"/>
              </a:rPr>
              <a:t>واحدا من القرارات المهمة التي وضعت النقاط على الحروف فيما يخص ضريبة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وتحديدا البيتكوين. ان المتخاصمين اللذان كان أحدهما مصلحة الضرائب السويدية قد طلبا من محكمة العدل </a:t>
            </a:r>
            <a:r>
              <a:rPr lang="ar-JO" sz="1400" dirty="0" smtClean="0">
                <a:latin typeface="Alexandria" pitchFamily="2" charset="-78"/>
                <a:cs typeface="Alexandria" pitchFamily="2" charset="-78"/>
              </a:rPr>
              <a:t>الاوروبية </a:t>
            </a:r>
            <a:r>
              <a:rPr lang="ar-JO" sz="1400" dirty="0">
                <a:latin typeface="Alexandria" pitchFamily="2" charset="-78"/>
                <a:cs typeface="Alexandria" pitchFamily="2" charset="-78"/>
              </a:rPr>
              <a:t>عبر المحكمة </a:t>
            </a:r>
            <a:r>
              <a:rPr lang="ar-JO" sz="1400" dirty="0" smtClean="0">
                <a:latin typeface="Alexandria" pitchFamily="2" charset="-78"/>
                <a:cs typeface="Alexandria" pitchFamily="2" charset="-78"/>
              </a:rPr>
              <a:t>الادارية </a:t>
            </a:r>
            <a:r>
              <a:rPr lang="ar-JO" sz="1400" dirty="0">
                <a:latin typeface="Alexandria" pitchFamily="2" charset="-78"/>
                <a:cs typeface="Alexandria" pitchFamily="2" charset="-78"/>
              </a:rPr>
              <a:t>العليا في السويد تفسير التوجه الضريبي لمجلس </a:t>
            </a:r>
            <a:r>
              <a:rPr lang="ar-JO" sz="1400" dirty="0" smtClean="0">
                <a:latin typeface="Alexandria" pitchFamily="2" charset="-78"/>
                <a:cs typeface="Alexandria" pitchFamily="2" charset="-78"/>
              </a:rPr>
              <a:t>الاتحاد الاوروبي لعام 2006 </a:t>
            </a:r>
            <a:r>
              <a:rPr lang="ar-JO" sz="1400" dirty="0">
                <a:latin typeface="Alexandria" pitchFamily="2" charset="-78"/>
                <a:cs typeface="Alexandria" pitchFamily="2" charset="-78"/>
              </a:rPr>
              <a:t>وتحديدا في مادته الثانية التي تنص على: " تخضع المعامالت التالية لضريبة القيمة المضافة: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أ-توريد السلع للمقابل داخل أراضي دولة عضو من قبل شخص خاضع </a:t>
            </a:r>
            <a:r>
              <a:rPr lang="ar-JO" sz="1400" dirty="0" smtClean="0">
                <a:latin typeface="Alexandria" pitchFamily="2" charset="-78"/>
                <a:cs typeface="Alexandria" pitchFamily="2" charset="-78"/>
              </a:rPr>
              <a:t>للضريبة</a:t>
            </a:r>
          </a:p>
          <a:p>
            <a:pPr marL="0" indent="0" algn="r">
              <a:lnSpc>
                <a:spcPct val="150000"/>
              </a:lnSpc>
              <a:buNone/>
            </a:pPr>
            <a:r>
              <a:rPr lang="ar-JO" sz="1400" dirty="0">
                <a:latin typeface="Alexandria" pitchFamily="2" charset="-78"/>
                <a:cs typeface="Alexandria" pitchFamily="2" charset="-78"/>
              </a:rPr>
              <a:t>وكذا المادة 135 التي تنص على: " تستثني الدول </a:t>
            </a:r>
            <a:r>
              <a:rPr lang="ar-JO" sz="1400" dirty="0" smtClean="0">
                <a:latin typeface="Alexandria" pitchFamily="2" charset="-78"/>
                <a:cs typeface="Alexandria" pitchFamily="2" charset="-78"/>
              </a:rPr>
              <a:t>الاعضاء المعاملات التالية:</a:t>
            </a: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128427494"/>
      </p:ext>
    </p:extLst>
  </p:cSld>
  <p:clrMapOvr>
    <a:masterClrMapping/>
  </p:clrMapOvr>
  <mc:AlternateContent xmlns:mc="http://schemas.openxmlformats.org/markup-compatibility/2006" xmlns:p14="http://schemas.microsoft.com/office/powerpoint/2010/main">
    <mc:Choice Requires="p14">
      <p:transition spd="slow" p14:dur="2000" advTm="180684"/>
    </mc:Choice>
    <mc:Fallback xmlns="">
      <p:transition spd="slow" advTm="18068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04488" cy="1079086"/>
          </a:xfrm>
          <a:prstGeom prst="rect">
            <a:avLst/>
          </a:prstGeom>
        </p:spPr>
      </p:pic>
      <p:sp>
        <p:nvSpPr>
          <p:cNvPr id="3" name="Content Placeholder 2"/>
          <p:cNvSpPr>
            <a:spLocks noGrp="1"/>
          </p:cNvSpPr>
          <p:nvPr>
            <p:ph idx="4294967295"/>
          </p:nvPr>
        </p:nvSpPr>
        <p:spPr>
          <a:xfrm>
            <a:off x="751562" y="900545"/>
            <a:ext cx="10246290" cy="5790541"/>
          </a:xfrm>
        </p:spPr>
        <p:txBody>
          <a:bodyPr>
            <a:normAutofit lnSpcReduction="10000"/>
          </a:bodyPr>
          <a:lstStyle/>
          <a:p>
            <a:pPr marL="0" indent="0" algn="r">
              <a:lnSpc>
                <a:spcPct val="200000"/>
              </a:lnSpc>
              <a:buNone/>
            </a:pPr>
            <a:r>
              <a:rPr lang="ar-JO" sz="1400" dirty="0" smtClean="0">
                <a:latin typeface="Alexandria" pitchFamily="2" charset="-78"/>
                <a:cs typeface="Alexandria" pitchFamily="2" charset="-78"/>
              </a:rPr>
              <a:t>1-معاملات </a:t>
            </a:r>
            <a:r>
              <a:rPr lang="ar-JO" sz="1400" dirty="0">
                <a:latin typeface="Alexandria" pitchFamily="2" charset="-78"/>
                <a:cs typeface="Alexandria" pitchFamily="2" charset="-78"/>
              </a:rPr>
              <a:t>التأمين </a:t>
            </a:r>
            <a:r>
              <a:rPr lang="ar-JO" sz="1400" dirty="0" smtClean="0">
                <a:latin typeface="Alexandria" pitchFamily="2" charset="-78"/>
                <a:cs typeface="Alexandria" pitchFamily="2" charset="-78"/>
              </a:rPr>
              <a:t>واعادة </a:t>
            </a:r>
            <a:r>
              <a:rPr lang="ar-JO" sz="1400" dirty="0">
                <a:latin typeface="Alexandria" pitchFamily="2" charset="-78"/>
                <a:cs typeface="Alexandria" pitchFamily="2" charset="-78"/>
              </a:rPr>
              <a:t>التأمين، بما في ذلك الخدمات ذات الصلة التي يؤديها وسطاء التأمين </a:t>
            </a:r>
            <a:r>
              <a:rPr lang="ar-JO" sz="1400" dirty="0" smtClean="0">
                <a:latin typeface="Alexandria" pitchFamily="2" charset="-78"/>
                <a:cs typeface="Alexandria" pitchFamily="2" charset="-78"/>
              </a:rPr>
              <a:t>و وكلاء التأمين</a:t>
            </a:r>
          </a:p>
          <a:p>
            <a:pPr marL="0" indent="0" algn="r">
              <a:lnSpc>
                <a:spcPct val="200000"/>
              </a:lnSpc>
              <a:buNone/>
            </a:pPr>
            <a:r>
              <a:rPr lang="ar-JO" sz="1400" dirty="0" smtClean="0">
                <a:latin typeface="Alexandria" pitchFamily="2" charset="-78"/>
                <a:cs typeface="Alexandria" pitchFamily="2" charset="-78"/>
              </a:rPr>
              <a:t>2-منح الائتمان و التفاوض عليه و ادارة الائتمان من قبل الشخص الذي يمنحة</a:t>
            </a:r>
          </a:p>
          <a:p>
            <a:pPr marL="0" indent="0" algn="r">
              <a:lnSpc>
                <a:spcPct val="200000"/>
              </a:lnSpc>
              <a:buNone/>
            </a:pPr>
            <a:r>
              <a:rPr lang="ar-JO" sz="1400" dirty="0">
                <a:latin typeface="Alexandria" pitchFamily="2" charset="-78"/>
                <a:cs typeface="Alexandria" pitchFamily="2" charset="-78"/>
              </a:rPr>
              <a:t>وكان مقتضى التفسير هو الوصول فيما إذا كانت عوائد البيتكوين خاضعة لضريبة القيمة المضافة من عدمه، والتي تعرف بانها ضريبة غير مباشرة تفرض على السلع والخدمات، وبمعنى أوضح، توضيح فيما إذا كانت البيتكوين هي سلعة او غير ذلك، وامكانية ان تدخل ضمن النشاطات المعفاة من ضريبة القيمة المضافة بموجب توجيه </a:t>
            </a:r>
            <a:r>
              <a:rPr lang="ar-JO" sz="1400" dirty="0" smtClean="0">
                <a:latin typeface="Alexandria" pitchFamily="2" charset="-78"/>
                <a:cs typeface="Alexandria" pitchFamily="2" charset="-78"/>
              </a:rPr>
              <a:t>الاتحاد الاوروبي</a:t>
            </a:r>
          </a:p>
          <a:p>
            <a:pPr marL="0" indent="0" algn="r">
              <a:lnSpc>
                <a:spcPct val="200000"/>
              </a:lnSpc>
              <a:buNone/>
            </a:pPr>
            <a:r>
              <a:rPr lang="ar-JO" sz="1400" dirty="0">
                <a:solidFill>
                  <a:schemeClr val="accent4"/>
                </a:solidFill>
                <a:latin typeface="Alexandria" pitchFamily="2" charset="-78"/>
                <a:cs typeface="Alexandria" pitchFamily="2" charset="-78"/>
              </a:rPr>
              <a:t>وفي معرض القرار فقد توصلت المحكمة الى ما يلي: </a:t>
            </a:r>
            <a:endParaRPr lang="ar-JO" sz="1400" dirty="0" smtClean="0">
              <a:solidFill>
                <a:schemeClr val="accent4"/>
              </a:solidFill>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اولا: استندت </a:t>
            </a:r>
            <a:r>
              <a:rPr lang="ar-JO" sz="1400" dirty="0">
                <a:latin typeface="Alexandria" pitchFamily="2" charset="-78"/>
                <a:cs typeface="Alexandria" pitchFamily="2" charset="-78"/>
              </a:rPr>
              <a:t>المحكمة في تفسير المادة 135 في ان </a:t>
            </a:r>
            <a:r>
              <a:rPr lang="ar-JO" sz="1400" dirty="0" smtClean="0">
                <a:latin typeface="Alexandria" pitchFamily="2" charset="-78"/>
                <a:cs typeface="Alexandria" pitchFamily="2" charset="-78"/>
              </a:rPr>
              <a:t>الاعفاءات </a:t>
            </a:r>
            <a:r>
              <a:rPr lang="ar-JO" sz="1400" dirty="0">
                <a:latin typeface="Alexandria" pitchFamily="2" charset="-78"/>
                <a:cs typeface="Alexandria" pitchFamily="2" charset="-78"/>
              </a:rPr>
              <a:t>المقررة بموجب توجيه مجلس </a:t>
            </a:r>
            <a:r>
              <a:rPr lang="ar-JO" sz="1400" dirty="0" smtClean="0">
                <a:latin typeface="Alexandria" pitchFamily="2" charset="-78"/>
                <a:cs typeface="Alexandria" pitchFamily="2" charset="-78"/>
              </a:rPr>
              <a:t>الاتحاد الاوروبي هي </a:t>
            </a:r>
            <a:r>
              <a:rPr lang="ar-JO" sz="1400" dirty="0">
                <a:latin typeface="Alexandria" pitchFamily="2" charset="-78"/>
                <a:cs typeface="Alexandria" pitchFamily="2" charset="-78"/>
              </a:rPr>
              <a:t>اعفاءات توجه </a:t>
            </a:r>
            <a:r>
              <a:rPr lang="ar-JO" sz="1400" dirty="0" smtClean="0">
                <a:latin typeface="Alexandria" pitchFamily="2" charset="-78"/>
                <a:cs typeface="Alexandria" pitchFamily="2" charset="-78"/>
              </a:rPr>
              <a:t>الى المعاملات </a:t>
            </a:r>
            <a:r>
              <a:rPr lang="ar-JO" sz="1400" dirty="0">
                <a:latin typeface="Alexandria" pitchFamily="2" charset="-78"/>
                <a:cs typeface="Alexandria" pitchFamily="2" charset="-78"/>
              </a:rPr>
              <a:t>المالية، بالتالي فان حتى الخدمات المتعلقة بتحويل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يمكن ان تندرج ضمن هذا </a:t>
            </a:r>
            <a:r>
              <a:rPr lang="ar-JO" sz="1400" dirty="0" smtClean="0">
                <a:latin typeface="Alexandria" pitchFamily="2" charset="-78"/>
                <a:cs typeface="Alexandria" pitchFamily="2" charset="-78"/>
              </a:rPr>
              <a:t>الاعفاء</a:t>
            </a:r>
          </a:p>
          <a:p>
            <a:pPr marL="0" indent="0" algn="r">
              <a:lnSpc>
                <a:spcPct val="200000"/>
              </a:lnSpc>
              <a:buNone/>
            </a:pPr>
            <a:r>
              <a:rPr lang="ar-JO" sz="1400" dirty="0">
                <a:latin typeface="Alexandria" pitchFamily="2" charset="-78"/>
                <a:cs typeface="Alexandria" pitchFamily="2" charset="-78"/>
              </a:rPr>
              <a:t>ثانيا: ان توجه مجلس </a:t>
            </a:r>
            <a:r>
              <a:rPr lang="ar-JO" sz="1400" dirty="0" smtClean="0">
                <a:latin typeface="Alexandria" pitchFamily="2" charset="-78"/>
                <a:cs typeface="Alexandria" pitchFamily="2" charset="-78"/>
              </a:rPr>
              <a:t>الاتحاد الاوروبي قد </a:t>
            </a:r>
            <a:r>
              <a:rPr lang="ar-JO" sz="1400" dirty="0">
                <a:latin typeface="Alexandria" pitchFamily="2" charset="-78"/>
                <a:cs typeface="Alexandria" pitchFamily="2" charset="-78"/>
              </a:rPr>
              <a:t>اقر بإعفاءات من ضريبة القيمة المضافة التي تتعلق ببعض </a:t>
            </a:r>
            <a:r>
              <a:rPr lang="ar-JO" sz="1400" dirty="0" smtClean="0">
                <a:latin typeface="Alexandria" pitchFamily="2" charset="-78"/>
                <a:cs typeface="Alexandria" pitchFamily="2" charset="-78"/>
              </a:rPr>
              <a:t>المعاملات </a:t>
            </a:r>
            <a:r>
              <a:rPr lang="ar-JO" sz="1400" dirty="0">
                <a:latin typeface="Alexandria" pitchFamily="2" charset="-78"/>
                <a:cs typeface="Alexandria" pitchFamily="2" charset="-78"/>
              </a:rPr>
              <a:t>المالية </a:t>
            </a:r>
            <a:r>
              <a:rPr lang="ar-JO" sz="1400" dirty="0" smtClean="0">
                <a:latin typeface="Alexandria" pitchFamily="2" charset="-78"/>
                <a:cs typeface="Alexandria" pitchFamily="2" charset="-78"/>
              </a:rPr>
              <a:t>كالمعاملات </a:t>
            </a:r>
            <a:r>
              <a:rPr lang="ar-JO" sz="1400" dirty="0">
                <a:latin typeface="Alexandria" pitchFamily="2" charset="-78"/>
                <a:cs typeface="Alexandria" pitchFamily="2" charset="-78"/>
              </a:rPr>
              <a:t>المتعلقة بالعملة الورقية والمعدنية المستخدمة كعملة قانونية، وقد عدت محكمة العدل </a:t>
            </a:r>
            <a:r>
              <a:rPr lang="ar-JO" sz="1400" dirty="0" smtClean="0">
                <a:latin typeface="Alexandria" pitchFamily="2" charset="-78"/>
                <a:cs typeface="Alexandria" pitchFamily="2" charset="-78"/>
              </a:rPr>
              <a:t>الاوروبية </a:t>
            </a:r>
            <a:r>
              <a:rPr lang="ar-JO" sz="1400" dirty="0">
                <a:latin typeface="Alexandria" pitchFamily="2" charset="-78"/>
                <a:cs typeface="Alexandria" pitchFamily="2" charset="-78"/>
              </a:rPr>
              <a:t>بان قبول أطراف المعاملة بالتعامل بالعملة </a:t>
            </a:r>
            <a:r>
              <a:rPr lang="ar-JO" sz="1400" dirty="0" smtClean="0">
                <a:latin typeface="Alexandria" pitchFamily="2" charset="-78"/>
                <a:cs typeface="Alexandria" pitchFamily="2" charset="-78"/>
              </a:rPr>
              <a:t>الافتراضية </a:t>
            </a:r>
            <a:r>
              <a:rPr lang="ar-JO" sz="1400" dirty="0">
                <a:latin typeface="Alexandria" pitchFamily="2" charset="-78"/>
                <a:cs typeface="Alexandria" pitchFamily="2" charset="-78"/>
              </a:rPr>
              <a:t>وتحديدا البتكوين كاف </a:t>
            </a:r>
            <a:r>
              <a:rPr lang="ar-JO" sz="1400" dirty="0" smtClean="0">
                <a:latin typeface="Alexandria" pitchFamily="2" charset="-78"/>
                <a:cs typeface="Alexandria" pitchFamily="2" charset="-78"/>
              </a:rPr>
              <a:t>لان </a:t>
            </a:r>
            <a:r>
              <a:rPr lang="ar-JO" sz="1400" dirty="0">
                <a:latin typeface="Alexandria" pitchFamily="2" charset="-78"/>
                <a:cs typeface="Alexandria" pitchFamily="2" charset="-78"/>
              </a:rPr>
              <a:t>يترتب عليه كونها عملة قانونية وبالتالي تعد معفاة من ضريبة القيمة المضافة. </a:t>
            </a:r>
            <a:endParaRPr lang="ar-JO" sz="1400" dirty="0" smtClean="0">
              <a:latin typeface="Alexandria" pitchFamily="2" charset="-78"/>
              <a:cs typeface="Alexandria" pitchFamily="2" charset="-78"/>
            </a:endParaRPr>
          </a:p>
        </p:txBody>
      </p:sp>
    </p:spTree>
    <p:extLst>
      <p:ext uri="{BB962C8B-B14F-4D97-AF65-F5344CB8AC3E}">
        <p14:creationId xmlns:p14="http://schemas.microsoft.com/office/powerpoint/2010/main" val="3876805875"/>
      </p:ext>
    </p:extLst>
  </p:cSld>
  <p:clrMapOvr>
    <a:masterClrMapping/>
  </p:clrMapOvr>
  <mc:AlternateContent xmlns:mc="http://schemas.openxmlformats.org/markup-compatibility/2006" xmlns:p14="http://schemas.microsoft.com/office/powerpoint/2010/main">
    <mc:Choice Requires="p14">
      <p:transition spd="slow" p14:dur="2000" advTm="147521"/>
    </mc:Choice>
    <mc:Fallback xmlns="">
      <p:transition spd="slow" advTm="14752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95300" y="1079086"/>
            <a:ext cx="10668000" cy="5350743"/>
          </a:xfrm>
        </p:spPr>
        <p:txBody>
          <a:bodyPr>
            <a:normAutofit/>
          </a:bodyPr>
          <a:lstStyle/>
          <a:p>
            <a:pPr marL="0" indent="0" algn="r">
              <a:lnSpc>
                <a:spcPct val="200000"/>
              </a:lnSpc>
              <a:buNone/>
            </a:pPr>
            <a:r>
              <a:rPr lang="ar-JO" sz="1400" dirty="0" smtClean="0">
                <a:latin typeface="Alexandria" pitchFamily="2" charset="-78"/>
                <a:cs typeface="Alexandria" pitchFamily="2" charset="-78"/>
              </a:rPr>
              <a:t>ثالثا: خلصت </a:t>
            </a:r>
            <a:r>
              <a:rPr lang="ar-JO" sz="1400" dirty="0">
                <a:latin typeface="Alexandria" pitchFamily="2" charset="-78"/>
                <a:cs typeface="Alexandria" pitchFamily="2" charset="-78"/>
              </a:rPr>
              <a:t>المحكمة الى ان مبادلة العملة التقليدية بالعملة </a:t>
            </a:r>
            <a:r>
              <a:rPr lang="ar-JO" sz="1400" dirty="0" smtClean="0">
                <a:latin typeface="Alexandria" pitchFamily="2" charset="-78"/>
                <a:cs typeface="Alexandria" pitchFamily="2" charset="-78"/>
              </a:rPr>
              <a:t>الافتراضية </a:t>
            </a:r>
            <a:r>
              <a:rPr lang="ar-JO" sz="1400" dirty="0">
                <a:latin typeface="Alexandria" pitchFamily="2" charset="-78"/>
                <a:cs typeface="Alexandria" pitchFamily="2" charset="-78"/>
              </a:rPr>
              <a:t>ومنها البتكوين او العكس بالرغم من كونه خدمة، </a:t>
            </a:r>
            <a:r>
              <a:rPr lang="ar-JO" sz="1400" dirty="0" smtClean="0">
                <a:latin typeface="Alexandria" pitchFamily="2" charset="-78"/>
                <a:cs typeface="Alexandria" pitchFamily="2" charset="-78"/>
              </a:rPr>
              <a:t>الا </a:t>
            </a:r>
            <a:r>
              <a:rPr lang="ar-JO" sz="1400" dirty="0">
                <a:latin typeface="Alexandria" pitchFamily="2" charset="-78"/>
                <a:cs typeface="Alexandria" pitchFamily="2" charset="-78"/>
              </a:rPr>
              <a:t>انه خدمة مالية معفى من ضريبة القيمة </a:t>
            </a:r>
            <a:r>
              <a:rPr lang="ar-JO" sz="1400" dirty="0" smtClean="0">
                <a:latin typeface="Alexandria" pitchFamily="2" charset="-78"/>
                <a:cs typeface="Alexandria" pitchFamily="2" charset="-78"/>
              </a:rPr>
              <a:t>المضافة</a:t>
            </a:r>
          </a:p>
          <a:p>
            <a:pPr marL="0" indent="0" algn="r">
              <a:lnSpc>
                <a:spcPct val="200000"/>
              </a:lnSpc>
              <a:buNone/>
            </a:pPr>
            <a:r>
              <a:rPr lang="ar-JO" sz="1400" dirty="0" smtClean="0">
                <a:latin typeface="Alexandria" pitchFamily="2" charset="-78"/>
                <a:cs typeface="Alexandria" pitchFamily="2" charset="-78"/>
              </a:rPr>
              <a:t>رابعا: </a:t>
            </a:r>
            <a:r>
              <a:rPr lang="ar-JO" sz="1400" dirty="0">
                <a:latin typeface="Alexandria" pitchFamily="2" charset="-78"/>
                <a:cs typeface="Alexandria" pitchFamily="2" charset="-78"/>
              </a:rPr>
              <a:t>اقرت محكمة العدل </a:t>
            </a:r>
            <a:r>
              <a:rPr lang="ar-JO" sz="1400" dirty="0" smtClean="0">
                <a:latin typeface="Alexandria" pitchFamily="2" charset="-78"/>
                <a:cs typeface="Alexandria" pitchFamily="2" charset="-78"/>
              </a:rPr>
              <a:t>الاوروبية </a:t>
            </a:r>
            <a:r>
              <a:rPr lang="ar-JO" sz="1400" dirty="0">
                <a:latin typeface="Alexandria" pitchFamily="2" charset="-78"/>
                <a:cs typeface="Alexandria" pitchFamily="2" charset="-78"/>
              </a:rPr>
              <a:t>في قرارها التفسيري بان البتكوين صالحة </a:t>
            </a:r>
            <a:r>
              <a:rPr lang="ar-JO" sz="1400" dirty="0" smtClean="0">
                <a:latin typeface="Alexandria" pitchFamily="2" charset="-78"/>
                <a:cs typeface="Alexandria" pitchFamily="2" charset="-78"/>
              </a:rPr>
              <a:t>لان </a:t>
            </a:r>
            <a:r>
              <a:rPr lang="ar-JO" sz="1400" dirty="0">
                <a:latin typeface="Alexandria" pitchFamily="2" charset="-78"/>
                <a:cs typeface="Alexandria" pitchFamily="2" charset="-78"/>
              </a:rPr>
              <a:t>تكون وسيلة للدفع معفية من ضريبة القيمة </a:t>
            </a:r>
            <a:r>
              <a:rPr lang="ar-JO" sz="1400" dirty="0" smtClean="0">
                <a:latin typeface="Alexandria" pitchFamily="2" charset="-78"/>
                <a:cs typeface="Alexandria" pitchFamily="2" charset="-78"/>
              </a:rPr>
              <a:t>المضافة</a:t>
            </a:r>
          </a:p>
          <a:p>
            <a:pPr marL="0" indent="0" algn="r">
              <a:lnSpc>
                <a:spcPct val="200000"/>
              </a:lnSpc>
              <a:buNone/>
            </a:pPr>
            <a:r>
              <a:rPr lang="ar-JO" sz="1400" kern="100" dirty="0">
                <a:solidFill>
                  <a:schemeClr val="accent4"/>
                </a:solidFill>
                <a:uFill>
                  <a:solidFill>
                    <a:srgbClr val="000000"/>
                  </a:solidFill>
                </a:uFill>
                <a:latin typeface="Alexandria" pitchFamily="2" charset="-78"/>
                <a:ea typeface="Arial" panose="020B0604020202020204" pitchFamily="34" charset="0"/>
                <a:cs typeface="Alexandria" pitchFamily="2" charset="-78"/>
              </a:rPr>
              <a:t>ويمكن ان نستنبط مما سبق عدة مبادئ وهي:</a:t>
            </a:r>
          </a:p>
          <a:p>
            <a:pPr marL="0" indent="0" algn="r">
              <a:lnSpc>
                <a:spcPct val="200000"/>
              </a:lnSpc>
              <a:buNone/>
            </a:pP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اولا: اقرت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محكمة العدل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الاوروبية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بالنقد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الاتفاقي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كنقد يحوي سمات المناقصة القانونية.</a:t>
            </a:r>
          </a:p>
          <a:p>
            <a:pPr marL="0" indent="0" algn="r">
              <a:lnSpc>
                <a:spcPct val="200000"/>
              </a:lnSpc>
              <a:buNone/>
            </a:pP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ثانيا: كشفت المحكمة في قرارها التفسيري الطبيعة القانونية للعملة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الافتراضية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ومنها البتكو ين في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انها صالحة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ان كون وسيلة للدفع</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a:t>
            </a:r>
            <a:endPar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0" indent="0" algn="r">
              <a:lnSpc>
                <a:spcPct val="200000"/>
              </a:lnSpc>
              <a:buNone/>
            </a:pP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ثالثا</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 لم تعتبر محكمة العدل </a:t>
            </a: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الاوروبية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ان البتكوين سلعة تترتب عليها ضريبة القيمة المضافة</a:t>
            </a:r>
            <a:endParaRPr lang="en-US"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713" y="4462895"/>
            <a:ext cx="2275305" cy="2159577"/>
          </a:xfrm>
          <a:prstGeom prst="rect">
            <a:avLst/>
          </a:prstGeom>
        </p:spPr>
      </p:pic>
    </p:spTree>
    <p:extLst>
      <p:ext uri="{BB962C8B-B14F-4D97-AF65-F5344CB8AC3E}">
        <p14:creationId xmlns:p14="http://schemas.microsoft.com/office/powerpoint/2010/main" val="3433486730"/>
      </p:ext>
    </p:extLst>
  </p:cSld>
  <p:clrMapOvr>
    <a:masterClrMapping/>
  </p:clrMapOvr>
  <mc:AlternateContent xmlns:mc="http://schemas.openxmlformats.org/markup-compatibility/2006" xmlns:p14="http://schemas.microsoft.com/office/powerpoint/2010/main">
    <mc:Choice Requires="p14">
      <p:transition spd="slow" p14:dur="2000" advTm="101676"/>
    </mc:Choice>
    <mc:Fallback xmlns="">
      <p:transition spd="slow" advTm="10167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856509" cy="1524000"/>
          </a:xfrm>
          <a:prstGeom prst="rect">
            <a:avLst/>
          </a:prstGeom>
        </p:spPr>
      </p:pic>
      <p:sp>
        <p:nvSpPr>
          <p:cNvPr id="3" name="Content Placeholder 2"/>
          <p:cNvSpPr>
            <a:spLocks noGrp="1"/>
          </p:cNvSpPr>
          <p:nvPr>
            <p:ph idx="4294967295"/>
          </p:nvPr>
        </p:nvSpPr>
        <p:spPr>
          <a:xfrm>
            <a:off x="409073" y="1359568"/>
            <a:ext cx="11057021" cy="5172995"/>
          </a:xfrm>
        </p:spPr>
        <p:txBody>
          <a:bodyPr>
            <a:normAutofit/>
          </a:bodyPr>
          <a:lstStyle/>
          <a:p>
            <a:pPr marL="0" lvl="0" indent="0" algn="ctr">
              <a:lnSpc>
                <a:spcPct val="150000"/>
              </a:lnSpc>
              <a:buNone/>
            </a:pPr>
            <a:r>
              <a:rPr lang="ar-JO" sz="1600" dirty="0">
                <a:solidFill>
                  <a:schemeClr val="accent4"/>
                </a:solidFill>
                <a:latin typeface="Alexandria Medium" pitchFamily="2" charset="-78"/>
                <a:cs typeface="Alexandria Medium" pitchFamily="2" charset="-78"/>
              </a:rPr>
              <a:t>التطبيقات القضائية المالية </a:t>
            </a:r>
            <a:r>
              <a:rPr lang="ar-JO" sz="1600">
                <a:solidFill>
                  <a:schemeClr val="accent4"/>
                </a:solidFill>
                <a:latin typeface="Alexandria Medium" pitchFamily="2" charset="-78"/>
                <a:cs typeface="Alexandria Medium" pitchFamily="2" charset="-78"/>
              </a:rPr>
              <a:t>الخاصة </a:t>
            </a:r>
            <a:r>
              <a:rPr lang="ar-JO" sz="1600" smtClean="0">
                <a:solidFill>
                  <a:schemeClr val="accent4"/>
                </a:solidFill>
                <a:latin typeface="Alexandria Medium" pitchFamily="2" charset="-78"/>
                <a:cs typeface="Alexandria Medium" pitchFamily="2" charset="-78"/>
              </a:rPr>
              <a:t>بالعملات </a:t>
            </a:r>
            <a:r>
              <a:rPr lang="ar-JO" sz="1600" dirty="0">
                <a:solidFill>
                  <a:schemeClr val="accent4"/>
                </a:solidFill>
                <a:latin typeface="Alexandria Medium" pitchFamily="2" charset="-78"/>
                <a:cs typeface="Alexandria Medium" pitchFamily="2" charset="-78"/>
              </a:rPr>
              <a:t>الرقمية</a:t>
            </a:r>
          </a:p>
          <a:p>
            <a:pPr marL="0" marR="132715" lvl="0" indent="0" algn="just" rtl="1" fontAlgn="base">
              <a:lnSpc>
                <a:spcPct val="150000"/>
              </a:lnSpc>
              <a:spcBef>
                <a:spcPts val="0"/>
              </a:spcBef>
              <a:spcAft>
                <a:spcPts val="765"/>
              </a:spcAft>
              <a:buClr>
                <a:srgbClr val="000000"/>
              </a:buClr>
              <a:buSzPts val="1350"/>
              <a:buNone/>
            </a:pPr>
            <a:r>
              <a:rPr lang="ar-JO" sz="1600" kern="100" dirty="0" smtClean="0">
                <a:solidFill>
                  <a:schemeClr val="accent4"/>
                </a:solidFill>
                <a:uFill>
                  <a:solidFill>
                    <a:srgbClr val="000000"/>
                  </a:solidFill>
                </a:uFill>
                <a:latin typeface="Alexandria Medium" pitchFamily="2" charset="-78"/>
                <a:ea typeface="Arial" panose="020B0604020202020204" pitchFamily="34" charset="0"/>
                <a:cs typeface="Alexandria Medium" pitchFamily="2" charset="-78"/>
              </a:rPr>
              <a:t>ثانيا : مجلس الدولة الفرنسي</a:t>
            </a:r>
          </a:p>
          <a:p>
            <a:pPr marL="0" marR="132715" lvl="0" indent="0" algn="just" rtl="1" fontAlgn="base">
              <a:lnSpc>
                <a:spcPct val="150000"/>
              </a:lnSpc>
              <a:spcBef>
                <a:spcPts val="0"/>
              </a:spcBef>
              <a:spcAft>
                <a:spcPts val="765"/>
              </a:spcAft>
              <a:buClr>
                <a:srgbClr val="000000"/>
              </a:buClr>
              <a:buSzPts val="1350"/>
              <a:buNone/>
            </a:pPr>
            <a:r>
              <a:rPr lang="ar-JO" sz="1400" dirty="0" smtClean="0">
                <a:latin typeface="Alexandria" pitchFamily="2" charset="-78"/>
                <a:cs typeface="Alexandria" pitchFamily="2" charset="-78"/>
              </a:rPr>
              <a:t>تواصلا" </a:t>
            </a:r>
            <a:r>
              <a:rPr lang="ar-JO" sz="1400" dirty="0">
                <a:latin typeface="Alexandria" pitchFamily="2" charset="-78"/>
                <a:cs typeface="Alexandria" pitchFamily="2" charset="-78"/>
              </a:rPr>
              <a:t>مع منهج التكييف </a:t>
            </a:r>
            <a:r>
              <a:rPr lang="ar-JO" sz="1400" dirty="0" smtClean="0">
                <a:latin typeface="Alexandria" pitchFamily="2" charset="-78"/>
                <a:cs typeface="Alexandria" pitchFamily="2" charset="-78"/>
              </a:rPr>
              <a:t>الاداري </a:t>
            </a:r>
            <a:r>
              <a:rPr lang="ar-JO" sz="1400" dirty="0">
                <a:latin typeface="Alexandria" pitchFamily="2" charset="-78"/>
                <a:cs typeface="Alexandria" pitchFamily="2" charset="-78"/>
              </a:rPr>
              <a:t>الذي تفضله الدول المنظمة او شبه المنظمة </a:t>
            </a:r>
            <a:r>
              <a:rPr lang="ar-JO" sz="1400" dirty="0" smtClean="0">
                <a:latin typeface="Alexandria" pitchFamily="2" charset="-78"/>
                <a:cs typeface="Alexandria" pitchFamily="2" charset="-78"/>
              </a:rPr>
              <a:t>للعملات </a:t>
            </a:r>
            <a:r>
              <a:rPr lang="ar-JO" sz="1400" dirty="0">
                <a:latin typeface="Alexandria" pitchFamily="2" charset="-78"/>
                <a:cs typeface="Alexandria" pitchFamily="2" charset="-78"/>
              </a:rPr>
              <a:t>الرقمية، فقد التزمت فرنسا بهذا المنهج خصوصا فيما يتعلق باتجاه التكييف الضريبي، وقد كان موضوع القرار يتركز على تفاصيل عدة منها، الغاء التعليقات الضريبية الصادرة في النشرة </a:t>
            </a:r>
            <a:r>
              <a:rPr lang="ar-JO" sz="1400" dirty="0" smtClean="0">
                <a:latin typeface="Alexandria" pitchFamily="2" charset="-78"/>
                <a:cs typeface="Alexandria" pitchFamily="2" charset="-78"/>
              </a:rPr>
              <a:t>الرسمية للمالية </a:t>
            </a:r>
            <a:r>
              <a:rPr lang="ar-JO" sz="1400" dirty="0">
                <a:latin typeface="Alexandria" pitchFamily="2" charset="-78"/>
                <a:cs typeface="Alexandria" pitchFamily="2" charset="-78"/>
              </a:rPr>
              <a:t>العامة الخاصة </a:t>
            </a:r>
            <a:r>
              <a:rPr lang="ar-JO" sz="1400" dirty="0" smtClean="0">
                <a:latin typeface="Alexandria" pitchFamily="2" charset="-78"/>
                <a:cs typeface="Alexandria" pitchFamily="2" charset="-78"/>
              </a:rPr>
              <a:t>بالضرائب، والمنشورة </a:t>
            </a:r>
            <a:r>
              <a:rPr lang="ar-JO" sz="1400" dirty="0">
                <a:latin typeface="Alexandria" pitchFamily="2" charset="-78"/>
                <a:cs typeface="Alexandria" pitchFamily="2" charset="-78"/>
              </a:rPr>
              <a:t>في عام </a:t>
            </a:r>
            <a:r>
              <a:rPr lang="ar-JO" sz="1400" dirty="0" smtClean="0">
                <a:latin typeface="Alexandria" pitchFamily="2" charset="-78"/>
                <a:cs typeface="Alexandria" pitchFamily="2" charset="-78"/>
              </a:rPr>
              <a:t>2016، </a:t>
            </a:r>
            <a:r>
              <a:rPr lang="ar-JO" sz="1400" dirty="0">
                <a:latin typeface="Alexandria" pitchFamily="2" charset="-78"/>
                <a:cs typeface="Alexandria" pitchFamily="2" charset="-78"/>
              </a:rPr>
              <a:t>والتي تضمنت </a:t>
            </a:r>
            <a:r>
              <a:rPr lang="ar-JO" sz="1400" dirty="0" smtClean="0">
                <a:latin typeface="Alexandria" pitchFamily="2" charset="-78"/>
                <a:cs typeface="Alexandria" pitchFamily="2" charset="-78"/>
              </a:rPr>
              <a:t>الاشارة </a:t>
            </a:r>
            <a:r>
              <a:rPr lang="ar-JO" sz="1400" dirty="0">
                <a:latin typeface="Alexandria" pitchFamily="2" charset="-78"/>
                <a:cs typeface="Alexandria" pitchFamily="2" charset="-78"/>
              </a:rPr>
              <a:t>على ان البتكوين هي وحدة حساب افتراضية مخزنة على وسيط إلكتروني يسمح لمجتمع المستخدمين بتبادل السلع والخدمات فيما بينهم دون اللجوء إلى عملة تقليدية، و يتم الحصول على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البيتكوين </a:t>
            </a:r>
            <a:r>
              <a:rPr lang="ar-JO" sz="1400" dirty="0" smtClean="0">
                <a:latin typeface="Alexandria" pitchFamily="2" charset="-78"/>
                <a:cs typeface="Alexandria" pitchFamily="2" charset="-78"/>
              </a:rPr>
              <a:t>إما مجانا مقابل المشاركة </a:t>
            </a:r>
            <a:r>
              <a:rPr lang="ar-JO" sz="1400" dirty="0">
                <a:latin typeface="Alexandria" pitchFamily="2" charset="-78"/>
                <a:cs typeface="Alexandria" pitchFamily="2" charset="-78"/>
              </a:rPr>
              <a:t>في تشغيل </a:t>
            </a:r>
            <a:r>
              <a:rPr lang="ar-JO" sz="1400" dirty="0" smtClean="0">
                <a:latin typeface="Alexandria" pitchFamily="2" charset="-78"/>
                <a:cs typeface="Alexandria" pitchFamily="2" charset="-78"/>
              </a:rPr>
              <a:t>النظام (التعدين)، </a:t>
            </a:r>
            <a:r>
              <a:rPr lang="ar-JO" sz="1400" dirty="0">
                <a:latin typeface="Alexandria" pitchFamily="2" charset="-78"/>
                <a:cs typeface="Alexandria" pitchFamily="2" charset="-78"/>
              </a:rPr>
              <a:t>أو مقابل الدفع على منصات </a:t>
            </a:r>
            <a:r>
              <a:rPr lang="ar-JO" sz="1400" dirty="0" smtClean="0">
                <a:latin typeface="Alexandria" pitchFamily="2" charset="-78"/>
                <a:cs typeface="Alexandria" pitchFamily="2" charset="-78"/>
              </a:rPr>
              <a:t>الانترنت </a:t>
            </a:r>
            <a:r>
              <a:rPr lang="ar-JO" sz="1400" dirty="0">
                <a:latin typeface="Alexandria" pitchFamily="2" charset="-78"/>
                <a:cs typeface="Alexandria" pitchFamily="2" charset="-78"/>
              </a:rPr>
              <a:t>التي تم إنشاؤها للسماح بشراء وبيع عمالت البيتكوين كمناقصة القانونية</a:t>
            </a:r>
            <a:r>
              <a:rPr lang="ar-JO" sz="1400" dirty="0" smtClean="0">
                <a:latin typeface="Alexandria" pitchFamily="2" charset="-78"/>
                <a:cs typeface="Alexandria" pitchFamily="2" charset="-78"/>
              </a:rPr>
              <a:t>.</a:t>
            </a:r>
          </a:p>
          <a:p>
            <a:pPr marL="0" marR="132715" lvl="0" indent="0" algn="just" rtl="1" fontAlgn="base">
              <a:lnSpc>
                <a:spcPct val="150000"/>
              </a:lnSpc>
              <a:spcBef>
                <a:spcPts val="0"/>
              </a:spcBef>
              <a:spcAft>
                <a:spcPts val="765"/>
              </a:spcAft>
              <a:buClr>
                <a:srgbClr val="000000"/>
              </a:buClr>
              <a:buSzPts val="1350"/>
              <a:buNone/>
            </a:pPr>
            <a:r>
              <a:rPr lang="ar-JO" sz="1400" dirty="0" smtClean="0">
                <a:latin typeface="Alexandria" pitchFamily="2" charset="-78"/>
                <a:cs typeface="Alexandria" pitchFamily="2" charset="-78"/>
              </a:rPr>
              <a:t>و اوضحت </a:t>
            </a:r>
            <a:r>
              <a:rPr lang="ar-JO" sz="1400" dirty="0">
                <a:latin typeface="Alexandria" pitchFamily="2" charset="-78"/>
                <a:cs typeface="Alexandria" pitchFamily="2" charset="-78"/>
              </a:rPr>
              <a:t>التعليقات </a:t>
            </a:r>
            <a:r>
              <a:rPr lang="ar-JO" sz="1400" dirty="0" smtClean="0">
                <a:latin typeface="Alexandria" pitchFamily="2" charset="-78"/>
                <a:cs typeface="Alexandria" pitchFamily="2" charset="-78"/>
              </a:rPr>
              <a:t>ان امتلاك البتكوين </a:t>
            </a:r>
            <a:r>
              <a:rPr lang="ar-JO" sz="1400" dirty="0">
                <a:latin typeface="Alexandria" pitchFamily="2" charset="-78"/>
                <a:cs typeface="Alexandria" pitchFamily="2" charset="-78"/>
              </a:rPr>
              <a:t>بهدف إعادة بيعها يأتي من نية مضاربة. و هذا النشاط عندما يتم تنفيذه على أساس عرضي فهو دخل خاضع </a:t>
            </a:r>
            <a:r>
              <a:rPr lang="ar-JO" sz="1400" dirty="0" smtClean="0">
                <a:latin typeface="Alexandria" pitchFamily="2" charset="-78"/>
                <a:cs typeface="Alexandria" pitchFamily="2" charset="-78"/>
              </a:rPr>
              <a:t>لاحكام </a:t>
            </a:r>
            <a:r>
              <a:rPr lang="ar-JO" sz="1400" dirty="0">
                <a:latin typeface="Alexandria" pitchFamily="2" charset="-78"/>
                <a:cs typeface="Alexandria" pitchFamily="2" charset="-78"/>
              </a:rPr>
              <a:t>المادة 92 من قانون الضرائب العام بغض النظر عن طبيعة البضائع أو القيم التي يتم تبادل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البيتكوين مقابلها، مثل تبديل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البيتكوين باليورو، وشراء السلع من أي نوع التي يتم دفع ثمنها عن طريق </a:t>
            </a:r>
            <a:r>
              <a:rPr lang="ar-JO" sz="1400" dirty="0" smtClean="0">
                <a:latin typeface="Alexandria" pitchFamily="2" charset="-78"/>
                <a:cs typeface="Alexandria" pitchFamily="2" charset="-78"/>
              </a:rPr>
              <a:t>عملات </a:t>
            </a:r>
            <a:r>
              <a:rPr lang="ar-JO" sz="1400" dirty="0">
                <a:latin typeface="Alexandria" pitchFamily="2" charset="-78"/>
                <a:cs typeface="Alexandria" pitchFamily="2" charset="-78"/>
              </a:rPr>
              <a:t>البيتكوين على ان يقيم الدخل المكتسب بعملة </a:t>
            </a:r>
            <a:r>
              <a:rPr lang="ar-JO" sz="1400" dirty="0" smtClean="0">
                <a:latin typeface="Alexandria" pitchFamily="2" charset="-78"/>
                <a:cs typeface="Alexandria" pitchFamily="2" charset="-78"/>
              </a:rPr>
              <a:t>اليورو.</a:t>
            </a:r>
          </a:p>
          <a:p>
            <a:pPr marL="0" marR="132715" lvl="0" indent="0" algn="just" rtl="1" fontAlgn="base">
              <a:lnSpc>
                <a:spcPct val="150000"/>
              </a:lnSpc>
              <a:spcBef>
                <a:spcPts val="0"/>
              </a:spcBef>
              <a:spcAft>
                <a:spcPts val="765"/>
              </a:spcAft>
              <a:buClr>
                <a:srgbClr val="000000"/>
              </a:buClr>
              <a:buSzPts val="1350"/>
              <a:buNone/>
            </a:pPr>
            <a:r>
              <a:rPr lang="ar-JO" sz="1400" dirty="0">
                <a:latin typeface="Alexandria" pitchFamily="2" charset="-78"/>
                <a:cs typeface="Alexandria" pitchFamily="2" charset="-78"/>
              </a:rPr>
              <a:t>كما ان القيام بنشاط </a:t>
            </a:r>
            <a:r>
              <a:rPr lang="ar-JO" sz="1400" dirty="0" smtClean="0">
                <a:latin typeface="Alexandria" pitchFamily="2" charset="-78"/>
                <a:cs typeface="Alexandria" pitchFamily="2" charset="-78"/>
              </a:rPr>
              <a:t>امتلاك </a:t>
            </a:r>
            <a:r>
              <a:rPr lang="ar-JO" sz="1400" dirty="0">
                <a:latin typeface="Alexandria" pitchFamily="2" charset="-78"/>
                <a:cs typeface="Alexandria" pitchFamily="2" charset="-78"/>
              </a:rPr>
              <a:t>البتكوين بهدف اعادة بيعه بصورة معتادة، عندها تخضع المكاسب الناتجة عنه الى ضريبة </a:t>
            </a:r>
            <a:r>
              <a:rPr lang="ar-JO" sz="1400" dirty="0" smtClean="0">
                <a:latin typeface="Alexandria" pitchFamily="2" charset="-78"/>
                <a:cs typeface="Alexandria" pitchFamily="2" charset="-78"/>
              </a:rPr>
              <a:t>الارباح </a:t>
            </a:r>
            <a:r>
              <a:rPr lang="ar-JO" sz="1400" dirty="0">
                <a:latin typeface="Alexandria" pitchFamily="2" charset="-78"/>
                <a:cs typeface="Alexandria" pitchFamily="2" charset="-78"/>
              </a:rPr>
              <a:t>الصناعية والتجارية، وتتخذ </a:t>
            </a:r>
            <a:r>
              <a:rPr lang="ar-JO" sz="1400" dirty="0" smtClean="0">
                <a:latin typeface="Alexandria" pitchFamily="2" charset="-78"/>
                <a:cs typeface="Alexandria" pitchFamily="2" charset="-78"/>
              </a:rPr>
              <a:t>الادارة </a:t>
            </a:r>
            <a:r>
              <a:rPr lang="ar-JO" sz="1400" dirty="0">
                <a:latin typeface="Alexandria" pitchFamily="2" charset="-78"/>
                <a:cs typeface="Alexandria" pitchFamily="2" charset="-78"/>
              </a:rPr>
              <a:t>دورها في فحص </a:t>
            </a:r>
            <a:r>
              <a:rPr lang="ar-JO" sz="1400" dirty="0" smtClean="0">
                <a:latin typeface="Alexandria" pitchFamily="2" charset="-78"/>
                <a:cs typeface="Alexandria" pitchFamily="2" charset="-78"/>
              </a:rPr>
              <a:t>حالات امتلاك </a:t>
            </a:r>
            <a:r>
              <a:rPr lang="ar-JO" sz="1400" dirty="0">
                <a:latin typeface="Alexandria" pitchFamily="2" charset="-78"/>
                <a:cs typeface="Alexandria" pitchFamily="2" charset="-78"/>
              </a:rPr>
              <a:t>البيتكوين كل على حدا، للتوصل الى اخضاعها الى الضوابط الضريبية المناسبة</a:t>
            </a:r>
            <a:endParaRPr lang="en-US"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p:txBody>
      </p:sp>
    </p:spTree>
    <p:extLst>
      <p:ext uri="{BB962C8B-B14F-4D97-AF65-F5344CB8AC3E}">
        <p14:creationId xmlns:p14="http://schemas.microsoft.com/office/powerpoint/2010/main" val="4257357454"/>
      </p:ext>
    </p:extLst>
  </p:cSld>
  <p:clrMapOvr>
    <a:masterClrMapping/>
  </p:clrMapOvr>
  <mc:AlternateContent xmlns:mc="http://schemas.openxmlformats.org/markup-compatibility/2006" xmlns:p14="http://schemas.microsoft.com/office/powerpoint/2010/main">
    <mc:Choice Requires="p14">
      <p:transition spd="slow" p14:dur="2000" advTm="182259"/>
    </mc:Choice>
    <mc:Fallback xmlns="">
      <p:transition spd="slow" advTm="18225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59441" cy="1524132"/>
          </a:xfrm>
          <a:prstGeom prst="rect">
            <a:avLst/>
          </a:prstGeom>
        </p:spPr>
      </p:pic>
      <p:sp>
        <p:nvSpPr>
          <p:cNvPr id="3" name="Content Placeholder 2"/>
          <p:cNvSpPr>
            <a:spLocks noGrp="1"/>
          </p:cNvSpPr>
          <p:nvPr>
            <p:ph idx="4294967295"/>
          </p:nvPr>
        </p:nvSpPr>
        <p:spPr>
          <a:xfrm>
            <a:off x="387926" y="1260764"/>
            <a:ext cx="11416147" cy="5444836"/>
          </a:xfrm>
        </p:spPr>
        <p:txBody>
          <a:bodyPr>
            <a:normAutofit/>
          </a:bodyPr>
          <a:lstStyle/>
          <a:p>
            <a:pPr marL="0" indent="0" algn="r">
              <a:lnSpc>
                <a:spcPct val="150000"/>
              </a:lnSpc>
              <a:buNone/>
            </a:pPr>
            <a:r>
              <a:rPr lang="ar-JO" sz="1400" dirty="0">
                <a:solidFill>
                  <a:schemeClr val="accent4"/>
                </a:solidFill>
                <a:latin typeface="Alexandria" pitchFamily="2" charset="-78"/>
                <a:cs typeface="Alexandria" pitchFamily="2" charset="-78"/>
              </a:rPr>
              <a:t>وخلص مجلس الدولة الى اصدار قراره متضمنا النقاط التالية</a:t>
            </a:r>
            <a:r>
              <a:rPr lang="ar-JO" sz="1400" dirty="0" smtClean="0">
                <a:solidFill>
                  <a:schemeClr val="accent4"/>
                </a:solidFill>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اولا: : </a:t>
            </a:r>
            <a:r>
              <a:rPr lang="ar-JO" sz="1400" dirty="0">
                <a:latin typeface="Alexandria" pitchFamily="2" charset="-78"/>
                <a:cs typeface="Alexandria" pitchFamily="2" charset="-78"/>
              </a:rPr>
              <a:t>ان التعليقات المطعون بها تعتبر توجيهات غير الزامية، بالتالي </a:t>
            </a:r>
            <a:r>
              <a:rPr lang="ar-JO" sz="1400" dirty="0" smtClean="0">
                <a:latin typeface="Alexandria" pitchFamily="2" charset="-78"/>
                <a:cs typeface="Alexandria" pitchFamily="2" charset="-78"/>
              </a:rPr>
              <a:t>لا يمكن </a:t>
            </a:r>
            <a:r>
              <a:rPr lang="ar-JO" sz="1400" dirty="0">
                <a:latin typeface="Alexandria" pitchFamily="2" charset="-78"/>
                <a:cs typeface="Alexandria" pitchFamily="2" charset="-78"/>
              </a:rPr>
              <a:t>عدها اساءة في استخدام </a:t>
            </a:r>
            <a:r>
              <a:rPr lang="ar-JO" sz="1400" dirty="0" smtClean="0">
                <a:latin typeface="Alexandria" pitchFamily="2" charset="-78"/>
                <a:cs typeface="Alexandria" pitchFamily="2" charset="-78"/>
              </a:rPr>
              <a:t>السلطة</a:t>
            </a:r>
          </a:p>
          <a:p>
            <a:pPr marL="0" indent="0" algn="r">
              <a:lnSpc>
                <a:spcPct val="150000"/>
              </a:lnSpc>
              <a:buNone/>
            </a:pPr>
            <a:r>
              <a:rPr lang="ar-JO" sz="1400" dirty="0">
                <a:latin typeface="Alexandria" pitchFamily="2" charset="-78"/>
                <a:cs typeface="Alexandria" pitchFamily="2" charset="-78"/>
              </a:rPr>
              <a:t>ثانيا: وجد مجلس الدولة الفرنسي بان البيتكوين من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المنقولة غير الملموسة استنادا الى القانون </a:t>
            </a:r>
            <a:r>
              <a:rPr lang="ar-JO" sz="1400" dirty="0" smtClean="0">
                <a:latin typeface="Alexandria" pitchFamily="2" charset="-78"/>
                <a:cs typeface="Alexandria" pitchFamily="2" charset="-78"/>
              </a:rPr>
              <a:t> المدني </a:t>
            </a:r>
            <a:r>
              <a:rPr lang="ar-JO" sz="1400" dirty="0">
                <a:latin typeface="Alexandria" pitchFamily="2" charset="-78"/>
                <a:cs typeface="Alexandria" pitchFamily="2" charset="-78"/>
              </a:rPr>
              <a:t>الفرنسي الذي قسم الممتلكات الى ممتلكات منقولة وغير </a:t>
            </a:r>
            <a:r>
              <a:rPr lang="ar-JO" sz="1400" dirty="0" smtClean="0">
                <a:latin typeface="Alexandria" pitchFamily="2" charset="-78"/>
                <a:cs typeface="Alexandria" pitchFamily="2" charset="-78"/>
              </a:rPr>
              <a:t>منقولة</a:t>
            </a:r>
          </a:p>
          <a:p>
            <a:pPr marL="0" indent="0" algn="r">
              <a:lnSpc>
                <a:spcPct val="150000"/>
              </a:lnSpc>
              <a:buNone/>
            </a:pPr>
            <a:r>
              <a:rPr lang="ar-JO" sz="1400" dirty="0">
                <a:latin typeface="Alexandria" pitchFamily="2" charset="-78"/>
                <a:cs typeface="Alexandria" pitchFamily="2" charset="-78"/>
              </a:rPr>
              <a:t>ثالثا: اقر مجلس الدولة </a:t>
            </a:r>
            <a:r>
              <a:rPr lang="ar-JO" sz="1400" dirty="0" smtClean="0">
                <a:latin typeface="Alexandria" pitchFamily="2" charset="-78"/>
                <a:cs typeface="Alexandria" pitchFamily="2" charset="-78"/>
              </a:rPr>
              <a:t>الفرنسي امتلاك البيتكوين </a:t>
            </a:r>
            <a:r>
              <a:rPr lang="ar-JO" sz="1400" dirty="0">
                <a:latin typeface="Alexandria" pitchFamily="2" charset="-78"/>
                <a:cs typeface="Alexandria" pitchFamily="2" charset="-78"/>
              </a:rPr>
              <a:t>لغرض بيعه فيما بعد بصورة معتادة خاضع لضوابط قانون التجارة الفرنسي في تعريفه </a:t>
            </a:r>
            <a:r>
              <a:rPr lang="ar-JO" sz="1400" dirty="0" smtClean="0">
                <a:latin typeface="Alexandria" pitchFamily="2" charset="-78"/>
                <a:cs typeface="Alexandria" pitchFamily="2" charset="-78"/>
              </a:rPr>
              <a:t>للاعمال </a:t>
            </a:r>
            <a:r>
              <a:rPr lang="ar-JO" sz="1400" dirty="0">
                <a:latin typeface="Alexandria" pitchFamily="2" charset="-78"/>
                <a:cs typeface="Alexandria" pitchFamily="2" charset="-78"/>
              </a:rPr>
              <a:t>التجارية </a:t>
            </a:r>
            <a:r>
              <a:rPr lang="ar-JO" sz="1400" dirty="0" smtClean="0">
                <a:latin typeface="Alexandria" pitchFamily="2" charset="-78"/>
                <a:cs typeface="Alexandria" pitchFamily="2" charset="-78"/>
              </a:rPr>
              <a:t>الذي ينص </a:t>
            </a:r>
            <a:r>
              <a:rPr lang="ar-JO" sz="1400" dirty="0">
                <a:latin typeface="Alexandria" pitchFamily="2" charset="-78"/>
                <a:cs typeface="Alexandria" pitchFamily="2" charset="-78"/>
              </a:rPr>
              <a:t>على : "يعتبر القانون </a:t>
            </a:r>
            <a:r>
              <a:rPr lang="ar-JO" sz="1400" dirty="0" smtClean="0">
                <a:latin typeface="Alexandria" pitchFamily="2" charset="-78"/>
                <a:cs typeface="Alexandria" pitchFamily="2" charset="-78"/>
              </a:rPr>
              <a:t>الاعمال </a:t>
            </a:r>
            <a:r>
              <a:rPr lang="ar-JO" sz="1400" dirty="0">
                <a:latin typeface="Alexandria" pitchFamily="2" charset="-78"/>
                <a:cs typeface="Alexandria" pitchFamily="2" charset="-78"/>
              </a:rPr>
              <a:t>التجارية: أي </a:t>
            </a:r>
            <a:r>
              <a:rPr lang="ar-JO" sz="1400" dirty="0" smtClean="0">
                <a:latin typeface="Alexandria" pitchFamily="2" charset="-78"/>
                <a:cs typeface="Alexandria" pitchFamily="2" charset="-78"/>
              </a:rPr>
              <a:t>شراء للاملاك </a:t>
            </a:r>
            <a:r>
              <a:rPr lang="ar-JO" sz="1400" dirty="0">
                <a:latin typeface="Alexandria" pitchFamily="2" charset="-78"/>
                <a:cs typeface="Alexandria" pitchFamily="2" charset="-78"/>
              </a:rPr>
              <a:t>المنقولة بغرض إعادة بيعها ، إما </a:t>
            </a:r>
            <a:r>
              <a:rPr lang="ar-JO" sz="1400" dirty="0" smtClean="0">
                <a:latin typeface="Alexandria" pitchFamily="2" charset="-78"/>
                <a:cs typeface="Alexandria" pitchFamily="2" charset="-78"/>
              </a:rPr>
              <a:t>عينيا او بعد العمل و التشغيل</a:t>
            </a:r>
          </a:p>
          <a:p>
            <a:pPr marL="0" indent="0" algn="r">
              <a:lnSpc>
                <a:spcPct val="150000"/>
              </a:lnSpc>
              <a:buNone/>
            </a:pPr>
            <a:r>
              <a:rPr lang="ar-JO" sz="1400" dirty="0">
                <a:latin typeface="Alexandria" pitchFamily="2" charset="-78"/>
                <a:cs typeface="Alexandria" pitchFamily="2" charset="-78"/>
              </a:rPr>
              <a:t>رابعا: بما ان </a:t>
            </a:r>
            <a:r>
              <a:rPr lang="ar-JO" sz="1400" dirty="0" smtClean="0">
                <a:latin typeface="Alexandria" pitchFamily="2" charset="-78"/>
                <a:cs typeface="Alexandria" pitchFamily="2" charset="-78"/>
              </a:rPr>
              <a:t>امتلاك العملات </a:t>
            </a:r>
            <a:r>
              <a:rPr lang="ar-JO" sz="1400" dirty="0">
                <a:latin typeface="Alexandria" pitchFamily="2" charset="-78"/>
                <a:cs typeface="Alexandria" pitchFamily="2" charset="-78"/>
              </a:rPr>
              <a:t>البيتكوين </a:t>
            </a:r>
            <a:r>
              <a:rPr lang="ar-JO" sz="1400" dirty="0" smtClean="0">
                <a:latin typeface="Alexandria" pitchFamily="2" charset="-78"/>
                <a:cs typeface="Alexandria" pitchFamily="2" charset="-78"/>
              </a:rPr>
              <a:t>لاغراض </a:t>
            </a:r>
            <a:r>
              <a:rPr lang="ar-JO" sz="1400" dirty="0">
                <a:latin typeface="Alexandria" pitchFamily="2" charset="-78"/>
                <a:cs typeface="Alexandria" pitchFamily="2" charset="-78"/>
              </a:rPr>
              <a:t>بيعها بصورة معتادة خاضع لقانون التجارة، فان مجلس الدولة اقر بإخضاعها الى ضريبة المكاسب الرأسمالية على الممتلكات المنقولة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خامسا: اعتبر مجلس الدولة الفرنسي ان نشاط التعدين يقع ضمن ضريبة </a:t>
            </a:r>
            <a:r>
              <a:rPr lang="ar-JO" sz="1400" dirty="0" smtClean="0">
                <a:latin typeface="Alexandria" pitchFamily="2" charset="-78"/>
                <a:cs typeface="Alexandria" pitchFamily="2" charset="-78"/>
              </a:rPr>
              <a:t>الاعمال </a:t>
            </a:r>
            <a:r>
              <a:rPr lang="ar-JO" sz="1400" dirty="0">
                <a:latin typeface="Alexandria" pitchFamily="2" charset="-78"/>
                <a:cs typeface="Alexandria" pitchFamily="2" charset="-78"/>
              </a:rPr>
              <a:t>التجارية والصناعية </a:t>
            </a:r>
            <a:r>
              <a:rPr lang="ar-JO" sz="1400" dirty="0" smtClean="0">
                <a:latin typeface="Alexandria" pitchFamily="2" charset="-78"/>
                <a:cs typeface="Alexandria" pitchFamily="2" charset="-78"/>
              </a:rPr>
              <a:t>، وفقا </a:t>
            </a:r>
            <a:r>
              <a:rPr lang="ar-JO" sz="1400" dirty="0">
                <a:latin typeface="Alexandria" pitchFamily="2" charset="-78"/>
                <a:cs typeface="Alexandria" pitchFamily="2" charset="-78"/>
              </a:rPr>
              <a:t>لقانون الضريبة العام الذي ينص على :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تعتبر ارباحا </a:t>
            </a:r>
            <a:r>
              <a:rPr lang="ar-JO" sz="1400" dirty="0">
                <a:latin typeface="Alexandria" pitchFamily="2" charset="-78"/>
                <a:cs typeface="Alexandria" pitchFamily="2" charset="-78"/>
              </a:rPr>
              <a:t>صناعية وتجارية </a:t>
            </a:r>
            <a:r>
              <a:rPr lang="ar-JO" sz="1400" dirty="0" smtClean="0">
                <a:latin typeface="Alexandria" pitchFamily="2" charset="-78"/>
                <a:cs typeface="Alexandria" pitchFamily="2" charset="-78"/>
              </a:rPr>
              <a:t>لاغراض ضريبة الدخل و الارباح التي </a:t>
            </a:r>
            <a:r>
              <a:rPr lang="ar-JO" sz="1400" dirty="0">
                <a:latin typeface="Alexandria" pitchFamily="2" charset="-78"/>
                <a:cs typeface="Alexandria" pitchFamily="2" charset="-78"/>
              </a:rPr>
              <a:t>يحققها </a:t>
            </a:r>
            <a:r>
              <a:rPr lang="ar-JO" sz="1400" dirty="0" smtClean="0">
                <a:latin typeface="Alexandria" pitchFamily="2" charset="-78"/>
                <a:cs typeface="Alexandria" pitchFamily="2" charset="-78"/>
              </a:rPr>
              <a:t>الاشخاص </a:t>
            </a:r>
            <a:r>
              <a:rPr lang="ar-JO" sz="1400" dirty="0">
                <a:latin typeface="Alexandria" pitchFamily="2" charset="-78"/>
                <a:cs typeface="Alexandria" pitchFamily="2" charset="-78"/>
              </a:rPr>
              <a:t>الطبيعيون والمتأتية من ممارسة مهنة تجارية أو صناعية </a:t>
            </a:r>
            <a:r>
              <a:rPr lang="ar-JO" sz="1400" dirty="0" smtClean="0">
                <a:latin typeface="Alexandria" pitchFamily="2" charset="-78"/>
                <a:cs typeface="Alexandria" pitchFamily="2" charset="-78"/>
              </a:rPr>
              <a:t>أو حرفية</a:t>
            </a:r>
            <a:endParaRPr lang="ar-JO" sz="1400" dirty="0">
              <a:solidFill>
                <a:srgbClr val="00B0F0"/>
              </a:solidFill>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سادسا: فرق القرار بين العوائد الناتجة من تداول البيتكوين بصورة معتادة او بصورة عرضية، واقر ان </a:t>
            </a:r>
            <a:r>
              <a:rPr lang="ar-JO" sz="1400" dirty="0" smtClean="0">
                <a:latin typeface="Alexandria" pitchFamily="2" charset="-78"/>
                <a:cs typeface="Alexandria" pitchFamily="2" charset="-78"/>
              </a:rPr>
              <a:t>الاخيرة </a:t>
            </a:r>
            <a:r>
              <a:rPr lang="ar-JO" sz="1400" dirty="0">
                <a:latin typeface="Alexandria" pitchFamily="2" charset="-78"/>
                <a:cs typeface="Alexandria" pitchFamily="2" charset="-78"/>
              </a:rPr>
              <a:t>تدخل ضمن العائدات غير التجارية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70747311"/>
      </p:ext>
    </p:extLst>
  </p:cSld>
  <p:clrMapOvr>
    <a:masterClrMapping/>
  </p:clrMapOvr>
  <mc:AlternateContent xmlns:mc="http://schemas.openxmlformats.org/markup-compatibility/2006" xmlns:p14="http://schemas.microsoft.com/office/powerpoint/2010/main">
    <mc:Choice Requires="p14">
      <p:transition spd="slow" p14:dur="2000" advTm="164134"/>
    </mc:Choice>
    <mc:Fallback xmlns="">
      <p:transition spd="slow" advTm="16413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13709" cy="1524132"/>
          </a:xfrm>
          <a:prstGeom prst="rect">
            <a:avLst/>
          </a:prstGeom>
        </p:spPr>
      </p:pic>
      <p:sp>
        <p:nvSpPr>
          <p:cNvPr id="3" name="Content Placeholder 2"/>
          <p:cNvSpPr>
            <a:spLocks noGrp="1"/>
          </p:cNvSpPr>
          <p:nvPr>
            <p:ph idx="4294967295"/>
          </p:nvPr>
        </p:nvSpPr>
        <p:spPr>
          <a:xfrm>
            <a:off x="304800" y="1330036"/>
            <a:ext cx="11416144" cy="5306291"/>
          </a:xfrm>
        </p:spPr>
        <p:txBody>
          <a:bodyPr>
            <a:normAutofit/>
          </a:bodyPr>
          <a:lstStyle/>
          <a:p>
            <a:pPr marL="0" indent="0" algn="r">
              <a:lnSpc>
                <a:spcPct val="150000"/>
              </a:lnSpc>
              <a:buNone/>
            </a:pPr>
            <a:r>
              <a:rPr lang="ar-JO" sz="1400" dirty="0">
                <a:solidFill>
                  <a:schemeClr val="accent4"/>
                </a:solidFill>
                <a:latin typeface="Alexandria" pitchFamily="2" charset="-78"/>
                <a:cs typeface="Alexandria" pitchFamily="2" charset="-78"/>
              </a:rPr>
              <a:t>وما يمكن استخالصه من المبادئ الذي تضمه القرار هو ما يلي:</a:t>
            </a:r>
          </a:p>
          <a:p>
            <a:pPr marL="0" indent="0" algn="r">
              <a:lnSpc>
                <a:spcPct val="150000"/>
              </a:lnSpc>
              <a:buNone/>
            </a:pPr>
            <a:r>
              <a:rPr lang="ar-JO" sz="1400" dirty="0" smtClean="0">
                <a:latin typeface="Alexandria" pitchFamily="2" charset="-78"/>
                <a:cs typeface="Alexandria" pitchFamily="2" charset="-78"/>
              </a:rPr>
              <a:t>اولا : </a:t>
            </a:r>
            <a:r>
              <a:rPr lang="ar-JO" sz="1400" dirty="0">
                <a:latin typeface="Alexandria" pitchFamily="2" charset="-78"/>
                <a:cs typeface="Alexandria" pitchFamily="2" charset="-78"/>
              </a:rPr>
              <a:t>كشف مجلس الدولة الفرنسي عن القيمة القانونية للتوجيهات والتحذيرات الصادرة من السلطة التنفيذية، حيث فرق بين القرارات </a:t>
            </a:r>
            <a:r>
              <a:rPr lang="ar-JO" sz="1400" dirty="0" smtClean="0">
                <a:latin typeface="Alexandria" pitchFamily="2" charset="-78"/>
                <a:cs typeface="Alexandria" pitchFamily="2" charset="-78"/>
              </a:rPr>
              <a:t>الادارية </a:t>
            </a:r>
            <a:r>
              <a:rPr lang="ar-JO" sz="1400" dirty="0">
                <a:latin typeface="Alexandria" pitchFamily="2" charset="-78"/>
                <a:cs typeface="Alexandria" pitchFamily="2" charset="-78"/>
              </a:rPr>
              <a:t>والتوجيهات غير الملزمة، وبالتالي فان التوجيهات والتحذيرات الموجهة </a:t>
            </a:r>
            <a:r>
              <a:rPr lang="ar-JO" sz="1400" dirty="0" smtClean="0">
                <a:latin typeface="Alexandria" pitchFamily="2" charset="-78"/>
                <a:cs typeface="Alexandria" pitchFamily="2" charset="-78"/>
              </a:rPr>
              <a:t>للافرد لا </a:t>
            </a:r>
            <a:r>
              <a:rPr lang="ar-JO" sz="1400" dirty="0">
                <a:latin typeface="Alexandria" pitchFamily="2" charset="-78"/>
                <a:cs typeface="Alexandria" pitchFamily="2" charset="-78"/>
              </a:rPr>
              <a:t>تكون ملزمة قياسا على ذلك، وهو ما ينطبق على التوجيهات والتحذيرات التي وجهتها الحكومات والبنوك المركزية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ثانيا: </a:t>
            </a:r>
            <a:r>
              <a:rPr lang="ar-JO" sz="1400" dirty="0">
                <a:latin typeface="Alexandria" pitchFamily="2" charset="-78"/>
                <a:cs typeface="Alexandria" pitchFamily="2" charset="-78"/>
              </a:rPr>
              <a:t>كشف مجلس الدولة عن الطبيعة القانونية للبيتكوين اذ عدها ممتلكات منقولة غير ملموسة. بالرغم من ذلك </a:t>
            </a:r>
            <a:r>
              <a:rPr lang="ar-JO" sz="1400" dirty="0" smtClean="0">
                <a:latin typeface="Alexandria" pitchFamily="2" charset="-78"/>
                <a:cs typeface="Alexandria" pitchFamily="2" charset="-78"/>
              </a:rPr>
              <a:t>ممكن ان نرى بان </a:t>
            </a:r>
            <a:r>
              <a:rPr lang="ar-JO" sz="1400" dirty="0">
                <a:latin typeface="Alexandria" pitchFamily="2" charset="-78"/>
                <a:cs typeface="Alexandria" pitchFamily="2" charset="-78"/>
              </a:rPr>
              <a:t>ذلك مقتصرا على البيتكوين وما يشابهها من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a:t>
            </a:r>
            <a:r>
              <a:rPr lang="ar-JO" sz="1400" dirty="0" smtClean="0">
                <a:latin typeface="Alexandria" pitchFamily="2" charset="-78"/>
                <a:cs typeface="Alexandria" pitchFamily="2" charset="-78"/>
              </a:rPr>
              <a:t>وكذلك </a:t>
            </a:r>
            <a:r>
              <a:rPr lang="ar-JO" sz="1400" dirty="0">
                <a:latin typeface="Alexandria" pitchFamily="2" charset="-78"/>
                <a:cs typeface="Alexandria" pitchFamily="2" charset="-78"/>
              </a:rPr>
              <a:t>الحال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ينطبق على البيتكوين نفسها إذا ما استخدمت كوسيط للتبادل وليس </a:t>
            </a:r>
            <a:r>
              <a:rPr lang="ar-JO" sz="1400" dirty="0" smtClean="0">
                <a:latin typeface="Alexandria" pitchFamily="2" charset="-78"/>
                <a:cs typeface="Alexandria" pitchFamily="2" charset="-78"/>
              </a:rPr>
              <a:t>للاستثمار  </a:t>
            </a:r>
            <a:r>
              <a:rPr lang="ar-JO" sz="1400" dirty="0">
                <a:latin typeface="Alexandria" pitchFamily="2" charset="-78"/>
                <a:cs typeface="Alexandria" pitchFamily="2" charset="-78"/>
              </a:rPr>
              <a:t>او المضاربة.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ثالثا: راعى مجلس الدولة الفرنسي العدالة الضريبية عبر التفرقة بين </a:t>
            </a:r>
            <a:r>
              <a:rPr lang="ar-JO" sz="1400" dirty="0" smtClean="0">
                <a:latin typeface="Alexandria" pitchFamily="2" charset="-78"/>
                <a:cs typeface="Alexandria" pitchFamily="2" charset="-78"/>
              </a:rPr>
              <a:t>الارباح </a:t>
            </a:r>
            <a:r>
              <a:rPr lang="ar-JO" sz="1400" dirty="0">
                <a:latin typeface="Alexandria" pitchFamily="2" charset="-78"/>
                <a:cs typeface="Alexandria" pitchFamily="2" charset="-78"/>
              </a:rPr>
              <a:t>الناتجة عن ممارسة نشاطات معينة، اذ فرق ما بين </a:t>
            </a:r>
            <a:r>
              <a:rPr lang="ar-JO" sz="1400" dirty="0" smtClean="0">
                <a:latin typeface="Alexandria" pitchFamily="2" charset="-78"/>
                <a:cs typeface="Alexandria" pitchFamily="2" charset="-78"/>
              </a:rPr>
              <a:t>الاحكام </a:t>
            </a:r>
            <a:r>
              <a:rPr lang="ar-JO" sz="1400" dirty="0">
                <a:latin typeface="Alexandria" pitchFamily="2" charset="-78"/>
                <a:cs typeface="Alexandria" pitchFamily="2" charset="-78"/>
              </a:rPr>
              <a:t>الضريبية التي تخضع لها عملية تداول البيتكوين، وما بين نشاطات اخرى </a:t>
            </a:r>
            <a:r>
              <a:rPr lang="ar-JO" sz="1400" dirty="0" smtClean="0">
                <a:latin typeface="Alexandria" pitchFamily="2" charset="-78"/>
                <a:cs typeface="Alexandria" pitchFamily="2" charset="-78"/>
              </a:rPr>
              <a:t>كالتعدين</a:t>
            </a:r>
          </a:p>
          <a:p>
            <a:pPr marL="0" indent="0" algn="r">
              <a:lnSpc>
                <a:spcPct val="150000"/>
              </a:lnSpc>
              <a:buNone/>
            </a:pPr>
            <a:r>
              <a:rPr lang="ar-JO" sz="1400" dirty="0">
                <a:latin typeface="Alexandria" pitchFamily="2" charset="-78"/>
                <a:cs typeface="Alexandria" pitchFamily="2" charset="-78"/>
              </a:rPr>
              <a:t>رابعا: ان القرار قارب كثيرا ما بين الجوانب القانونية والفنية، حيث انه استند الى كثير من التوضيحات الفنية </a:t>
            </a:r>
            <a:r>
              <a:rPr lang="ar-JO" sz="1400" dirty="0" smtClean="0">
                <a:latin typeface="Alexandria" pitchFamily="2" charset="-78"/>
                <a:cs typeface="Alexandria" pitchFamily="2" charset="-78"/>
              </a:rPr>
              <a:t>للاستناد </a:t>
            </a:r>
            <a:r>
              <a:rPr lang="ar-JO" sz="1400" dirty="0">
                <a:latin typeface="Alexandria" pitchFamily="2" charset="-78"/>
                <a:cs typeface="Alexandria" pitchFamily="2" charset="-78"/>
              </a:rPr>
              <a:t>عليها في </a:t>
            </a:r>
            <a:r>
              <a:rPr lang="ar-JO" sz="1400" dirty="0" smtClean="0">
                <a:latin typeface="Alexandria" pitchFamily="2" charset="-78"/>
                <a:cs typeface="Alexandria" pitchFamily="2" charset="-78"/>
              </a:rPr>
              <a:t>قرارها</a:t>
            </a:r>
          </a:p>
          <a:p>
            <a:pPr marL="0" indent="0" algn="r">
              <a:lnSpc>
                <a:spcPct val="150000"/>
              </a:lnSpc>
              <a:buNone/>
            </a:pPr>
            <a:r>
              <a:rPr lang="ar-JO" sz="1400" dirty="0">
                <a:latin typeface="Alexandria" pitchFamily="2" charset="-78"/>
                <a:cs typeface="Alexandria" pitchFamily="2" charset="-78"/>
              </a:rPr>
              <a:t>خامسا: استرشد واستند القرار على كثير من البحوث والتقارير التي اعدتها الهيئات الدولية </a:t>
            </a:r>
            <a:r>
              <a:rPr lang="ar-JO" sz="1400" dirty="0" smtClean="0">
                <a:latin typeface="Alexandria" pitchFamily="2" charset="-78"/>
                <a:cs typeface="Alexandria" pitchFamily="2" charset="-78"/>
              </a:rPr>
              <a:t>والاقليمية </a:t>
            </a:r>
            <a:r>
              <a:rPr lang="ar-JO" sz="1400" dirty="0">
                <a:latin typeface="Alexandria" pitchFamily="2" charset="-78"/>
                <a:cs typeface="Alexandria" pitchFamily="2" charset="-78"/>
              </a:rPr>
              <a:t>التي تخص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اضافة الى </a:t>
            </a:r>
            <a:r>
              <a:rPr lang="ar-JO" sz="1400" dirty="0" smtClean="0">
                <a:latin typeface="Alexandria" pitchFamily="2" charset="-78"/>
                <a:cs typeface="Alexandria" pitchFamily="2" charset="-78"/>
              </a:rPr>
              <a:t>الاخذ بواقع </a:t>
            </a:r>
            <a:r>
              <a:rPr lang="ar-JO" sz="1400" dirty="0">
                <a:latin typeface="Alexandria" pitchFamily="2" charset="-78"/>
                <a:cs typeface="Alexandria" pitchFamily="2" charset="-78"/>
              </a:rPr>
              <a:t>التعامل </a:t>
            </a:r>
            <a:r>
              <a:rPr lang="ar-JO" sz="1400" dirty="0" smtClean="0">
                <a:latin typeface="Alexandria" pitchFamily="2" charset="-78"/>
                <a:cs typeface="Alexandria" pitchFamily="2" charset="-78"/>
              </a:rPr>
              <a:t>بها</a:t>
            </a:r>
          </a:p>
          <a:p>
            <a:pPr marL="0" indent="0" algn="r">
              <a:lnSpc>
                <a:spcPct val="15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75449607"/>
      </p:ext>
    </p:extLst>
  </p:cSld>
  <p:clrMapOvr>
    <a:masterClrMapping/>
  </p:clrMapOvr>
  <mc:AlternateContent xmlns:mc="http://schemas.openxmlformats.org/markup-compatibility/2006" xmlns:p14="http://schemas.microsoft.com/office/powerpoint/2010/main">
    <mc:Choice Requires="p14">
      <p:transition spd="slow" p14:dur="2000" advTm="146273"/>
    </mc:Choice>
    <mc:Fallback xmlns="">
      <p:transition spd="slow" advTm="14627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16681" cy="1524132"/>
          </a:xfrm>
          <a:prstGeom prst="rect">
            <a:avLst/>
          </a:prstGeom>
        </p:spPr>
      </p:pic>
      <p:sp>
        <p:nvSpPr>
          <p:cNvPr id="3" name="Content Placeholder 2"/>
          <p:cNvSpPr>
            <a:spLocks noGrp="1"/>
          </p:cNvSpPr>
          <p:nvPr>
            <p:ph idx="4294967295"/>
          </p:nvPr>
        </p:nvSpPr>
        <p:spPr>
          <a:xfrm>
            <a:off x="377370" y="1335314"/>
            <a:ext cx="11132459" cy="5210629"/>
          </a:xfrm>
        </p:spPr>
        <p:txBody>
          <a:bodyPr>
            <a:normAutofit lnSpcReduction="10000"/>
          </a:bodyPr>
          <a:lstStyle/>
          <a:p>
            <a:pPr marL="0" indent="0" algn="ctr">
              <a:lnSpc>
                <a:spcPct val="200000"/>
              </a:lnSpc>
              <a:buNone/>
            </a:pPr>
            <a:r>
              <a:rPr lang="ar-JO" sz="1600">
                <a:solidFill>
                  <a:schemeClr val="accent4"/>
                </a:solidFill>
                <a:latin typeface="Alexandria Medium" pitchFamily="2" charset="-78"/>
                <a:cs typeface="Alexandria Medium" pitchFamily="2" charset="-78"/>
              </a:rPr>
              <a:t>تطبيقات </a:t>
            </a:r>
            <a:r>
              <a:rPr lang="ar-JO" sz="1600" smtClean="0">
                <a:solidFill>
                  <a:schemeClr val="accent4"/>
                </a:solidFill>
                <a:latin typeface="Alexandria Medium" pitchFamily="2" charset="-78"/>
                <a:cs typeface="Alexandria Medium" pitchFamily="2" charset="-78"/>
              </a:rPr>
              <a:t>العملات </a:t>
            </a:r>
            <a:r>
              <a:rPr lang="ar-JO" sz="1600" dirty="0">
                <a:solidFill>
                  <a:schemeClr val="accent4"/>
                </a:solidFill>
                <a:latin typeface="Alexandria Medium" pitchFamily="2" charset="-78"/>
                <a:cs typeface="Alexandria Medium" pitchFamily="2" charset="-78"/>
              </a:rPr>
              <a:t>الرقمية في القضاء </a:t>
            </a:r>
            <a:r>
              <a:rPr lang="ar-JO" sz="1600" dirty="0" smtClean="0">
                <a:solidFill>
                  <a:schemeClr val="accent4"/>
                </a:solidFill>
                <a:latin typeface="Alexandria Medium" pitchFamily="2" charset="-78"/>
                <a:cs typeface="Alexandria Medium" pitchFamily="2" charset="-78"/>
              </a:rPr>
              <a:t>الجنائي</a:t>
            </a:r>
          </a:p>
          <a:p>
            <a:pPr marL="0" indent="0" algn="r">
              <a:lnSpc>
                <a:spcPct val="200000"/>
              </a:lnSpc>
              <a:buNone/>
            </a:pPr>
            <a:r>
              <a:rPr lang="ar-JO" sz="1400" dirty="0">
                <a:latin typeface="Alexandria" pitchFamily="2" charset="-78"/>
                <a:cs typeface="Alexandria" pitchFamily="2" charset="-78"/>
              </a:rPr>
              <a:t>سبق ان ورد في </a:t>
            </a:r>
            <a:r>
              <a:rPr lang="ar-JO" sz="1400" dirty="0" smtClean="0">
                <a:latin typeface="Alexandria" pitchFamily="2" charset="-78"/>
                <a:cs typeface="Alexandria" pitchFamily="2" charset="-78"/>
              </a:rPr>
              <a:t>المقرر </a:t>
            </a:r>
            <a:r>
              <a:rPr lang="ar-JO" sz="1400" dirty="0">
                <a:latin typeface="Alexandria" pitchFamily="2" charset="-78"/>
                <a:cs typeface="Alexandria" pitchFamily="2" charset="-78"/>
              </a:rPr>
              <a:t>بان العمالت الرقمية يمكن ان تمثل ارضية خصبة </a:t>
            </a:r>
            <a:r>
              <a:rPr lang="ar-JO" sz="1400" dirty="0" smtClean="0">
                <a:latin typeface="Alexandria" pitchFamily="2" charset="-78"/>
                <a:cs typeface="Alexandria" pitchFamily="2" charset="-78"/>
              </a:rPr>
              <a:t>لارتكاب </a:t>
            </a:r>
            <a:r>
              <a:rPr lang="ar-JO" sz="1400" dirty="0">
                <a:latin typeface="Alexandria" pitchFamily="2" charset="-78"/>
                <a:cs typeface="Alexandria" pitchFamily="2" charset="-78"/>
              </a:rPr>
              <a:t>العديد من الجرائم المالية، وقد تصدى القضاء في عديد من الدول الى هذه الظاهرة بالرغم من صعوبة السيطرة </a:t>
            </a:r>
            <a:r>
              <a:rPr lang="ar-JO" sz="1400" dirty="0" smtClean="0">
                <a:latin typeface="Alexandria" pitchFamily="2" charset="-78"/>
                <a:cs typeface="Alexandria" pitchFamily="2" charset="-78"/>
              </a:rPr>
              <a:t>عليها، لما </a:t>
            </a:r>
            <a:r>
              <a:rPr lang="ar-JO" sz="1400" dirty="0">
                <a:latin typeface="Alexandria" pitchFamily="2" charset="-78"/>
                <a:cs typeface="Alexandria" pitchFamily="2" charset="-78"/>
              </a:rPr>
              <a:t>تتمتع به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عامة والمشفرة خاصة من جدار من الخصوصية والسرية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أطراف </a:t>
            </a:r>
            <a:r>
              <a:rPr lang="ar-JO" sz="1400" dirty="0" smtClean="0">
                <a:latin typeface="Alexandria" pitchFamily="2" charset="-78"/>
                <a:cs typeface="Alexandria" pitchFamily="2" charset="-78"/>
              </a:rPr>
              <a:t>المعاملات </a:t>
            </a:r>
            <a:r>
              <a:rPr lang="ar-JO" sz="1400" dirty="0">
                <a:latin typeface="Alexandria" pitchFamily="2" charset="-78"/>
                <a:cs typeface="Alexandria" pitchFamily="2" charset="-78"/>
              </a:rPr>
              <a:t>في العمالت </a:t>
            </a:r>
            <a:r>
              <a:rPr lang="ar-JO" sz="1400" dirty="0" smtClean="0">
                <a:latin typeface="Alexandria" pitchFamily="2" charset="-78"/>
                <a:cs typeface="Alexandria" pitchFamily="2" charset="-78"/>
              </a:rPr>
              <a:t>الرقمية</a:t>
            </a:r>
          </a:p>
          <a:p>
            <a:pPr marL="0" indent="0" algn="r">
              <a:lnSpc>
                <a:spcPct val="200000"/>
              </a:lnSpc>
              <a:buNone/>
            </a:pPr>
            <a:r>
              <a:rPr lang="ar-JO" sz="1400" dirty="0">
                <a:latin typeface="Alexandria" pitchFamily="2" charset="-78"/>
                <a:cs typeface="Alexandria" pitchFamily="2" charset="-78"/>
              </a:rPr>
              <a:t>من هذه التطبيقات هو موقف القضاء في </a:t>
            </a:r>
            <a:r>
              <a:rPr lang="ar-JO" sz="1400" dirty="0" smtClean="0">
                <a:latin typeface="Alexandria" pitchFamily="2" charset="-78"/>
                <a:cs typeface="Alexandria" pitchFamily="2" charset="-78"/>
              </a:rPr>
              <a:t>الولايات المتحدة الامريكية  </a:t>
            </a:r>
            <a:r>
              <a:rPr lang="ar-JO" sz="1400" dirty="0">
                <a:latin typeface="Alexandria" pitchFamily="2" charset="-78"/>
                <a:cs typeface="Alexandria" pitchFamily="2" charset="-78"/>
              </a:rPr>
              <a:t>من الجرائم التي تنفذ بواسطة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حيث تصدى في قضية رفعت لمحكمة المنطقة الغربية في نيويورك ، اذ ان حكومة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المتحدة قد ادعت بان شخصا يدعى( </a:t>
            </a:r>
            <a:r>
              <a:rPr lang="ar-JO" sz="1400" dirty="0" smtClean="0">
                <a:latin typeface="Alexandria" pitchFamily="2" charset="-78"/>
                <a:cs typeface="Alexandria" pitchFamily="2" charset="-78"/>
              </a:rPr>
              <a:t>ريتشارد بيتكس) </a:t>
            </a:r>
            <a:r>
              <a:rPr lang="ar-JO" sz="1400" dirty="0">
                <a:latin typeface="Alexandria" pitchFamily="2" charset="-78"/>
                <a:cs typeface="Alexandria" pitchFamily="2" charset="-78"/>
              </a:rPr>
              <a:t>قد حول امواال غير مرخصة و هي البتكوين، مخالفا بذلك قانون الجرائم </a:t>
            </a:r>
            <a:r>
              <a:rPr lang="ar-JO" sz="1400" dirty="0" smtClean="0">
                <a:latin typeface="Alexandria" pitchFamily="2" charset="-78"/>
                <a:cs typeface="Alexandria" pitchFamily="2" charset="-78"/>
              </a:rPr>
              <a:t>والاجراءات </a:t>
            </a:r>
            <a:r>
              <a:rPr lang="ar-JO" sz="1400" dirty="0">
                <a:latin typeface="Alexandria" pitchFamily="2" charset="-78"/>
                <a:cs typeface="Alexandria" pitchFamily="2" charset="-78"/>
              </a:rPr>
              <a:t>الجنائية </a:t>
            </a:r>
            <a:r>
              <a:rPr lang="ar-JO" sz="1400" dirty="0" smtClean="0">
                <a:latin typeface="Alexandria" pitchFamily="2" charset="-78"/>
                <a:cs typeface="Alexandria" pitchFamily="2" charset="-78"/>
              </a:rPr>
              <a:t>للولايات </a:t>
            </a:r>
            <a:r>
              <a:rPr lang="ar-JO" sz="1400" dirty="0">
                <a:latin typeface="Alexandria" pitchFamily="2" charset="-78"/>
                <a:cs typeface="Alexandria" pitchFamily="2" charset="-78"/>
              </a:rPr>
              <a:t>المتحدة </a:t>
            </a:r>
            <a:r>
              <a:rPr lang="ar-JO" sz="1400" dirty="0" smtClean="0">
                <a:latin typeface="Alexandria" pitchFamily="2" charset="-78"/>
                <a:cs typeface="Alexandria" pitchFamily="2" charset="-78"/>
              </a:rPr>
              <a:t>الامريكية </a:t>
            </a:r>
            <a:r>
              <a:rPr lang="ar-JO" sz="1400" dirty="0">
                <a:latin typeface="Alexandria" pitchFamily="2" charset="-78"/>
                <a:cs typeface="Alexandria" pitchFamily="2" charset="-78"/>
              </a:rPr>
              <a:t>الذي ينص على</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أ-</a:t>
            </a:r>
            <a:r>
              <a:rPr lang="ar-JO" sz="1400" dirty="0">
                <a:latin typeface="Alexandria" pitchFamily="2" charset="-78"/>
                <a:cs typeface="Alexandria" pitchFamily="2" charset="-78"/>
              </a:rPr>
              <a:t>- يعاقب كل من أجرى عن علم أو يتحكم أو يدير أو يشرف أو يوجه أو يمتلك كل أو جزء من أعمال 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غير </a:t>
            </a:r>
            <a:r>
              <a:rPr lang="ar-JO" sz="1400" dirty="0" smtClean="0">
                <a:latin typeface="Alexandria" pitchFamily="2" charset="-78"/>
                <a:cs typeface="Alexandria" pitchFamily="2" charset="-78"/>
              </a:rPr>
              <a:t>المرخصة،بغرامة وفقا لهذا العنوان او بالسجن لمدة لا تزيد عن 5 سنوات او كليهما</a:t>
            </a:r>
          </a:p>
          <a:p>
            <a:pPr marL="0" indent="0" algn="r">
              <a:lnSpc>
                <a:spcPct val="200000"/>
              </a:lnSpc>
              <a:buNone/>
            </a:pPr>
            <a:r>
              <a:rPr lang="ar-JO" sz="1400" dirty="0" smtClean="0">
                <a:latin typeface="Alexandria" pitchFamily="2" charset="-78"/>
                <a:cs typeface="Alexandria" pitchFamily="2" charset="-78"/>
              </a:rPr>
              <a:t>ب-</a:t>
            </a:r>
            <a:r>
              <a:rPr lang="ar-JO" sz="1400" dirty="0">
                <a:latin typeface="Alexandria" pitchFamily="2" charset="-78"/>
                <a:cs typeface="Alexandria" pitchFamily="2" charset="-78"/>
              </a:rPr>
              <a:t>كما هو مستخدم في هذا القسم يقصد بمصطلح "أعمال 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غير المرخصة" نشاط 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الذي يؤثر على التجارة بين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أو التجارة الخارجية بأي طريقة أو درجة. وتتضمن </a:t>
            </a:r>
            <a:r>
              <a:rPr lang="ar-JO" sz="1400" dirty="0" smtClean="0">
                <a:latin typeface="Alexandria" pitchFamily="2" charset="-78"/>
                <a:cs typeface="Alexandria" pitchFamily="2" charset="-78"/>
              </a:rPr>
              <a:t>الافعال </a:t>
            </a:r>
            <a:r>
              <a:rPr lang="ar-JO" sz="1400" dirty="0">
                <a:latin typeface="Alexandria" pitchFamily="2" charset="-78"/>
                <a:cs typeface="Alexandria" pitchFamily="2" charset="-78"/>
              </a:rPr>
              <a:t>التالية:</a:t>
            </a:r>
            <a:endParaRPr lang="en-US" sz="1500" dirty="0">
              <a:latin typeface="Alexandria" pitchFamily="2" charset="-78"/>
              <a:cs typeface="Alexandria" pitchFamily="2" charset="-78"/>
            </a:endParaRPr>
          </a:p>
        </p:txBody>
      </p:sp>
    </p:spTree>
    <p:extLst>
      <p:ext uri="{BB962C8B-B14F-4D97-AF65-F5344CB8AC3E}">
        <p14:creationId xmlns:p14="http://schemas.microsoft.com/office/powerpoint/2010/main" val="2048150856"/>
      </p:ext>
    </p:extLst>
  </p:cSld>
  <p:clrMapOvr>
    <a:masterClrMapping/>
  </p:clrMapOvr>
  <mc:AlternateContent xmlns:mc="http://schemas.openxmlformats.org/markup-compatibility/2006" xmlns:p14="http://schemas.microsoft.com/office/powerpoint/2010/main">
    <mc:Choice Requires="p14">
      <p:transition spd="slow" p14:dur="2000" advTm="153138"/>
    </mc:Choice>
    <mc:Fallback xmlns="">
      <p:transition spd="slow" advTm="15313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16681" cy="1524132"/>
          </a:xfrm>
          <a:prstGeom prst="rect">
            <a:avLst/>
          </a:prstGeom>
        </p:spPr>
      </p:pic>
      <p:sp>
        <p:nvSpPr>
          <p:cNvPr id="3" name="Content Placeholder 2"/>
          <p:cNvSpPr>
            <a:spLocks noGrp="1"/>
          </p:cNvSpPr>
          <p:nvPr>
            <p:ph idx="4294967295"/>
          </p:nvPr>
        </p:nvSpPr>
        <p:spPr>
          <a:xfrm>
            <a:off x="420914" y="1277258"/>
            <a:ext cx="10943772" cy="5326742"/>
          </a:xfrm>
        </p:spPr>
        <p:txBody>
          <a:bodyPr>
            <a:normAutofit lnSpcReduction="10000"/>
          </a:bodyPr>
          <a:lstStyle/>
          <a:p>
            <a:pPr marL="0" indent="0" algn="r">
              <a:lnSpc>
                <a:spcPct val="150000"/>
              </a:lnSpc>
              <a:buNone/>
            </a:pPr>
            <a:r>
              <a:rPr lang="ar-JO" sz="1400" dirty="0" smtClean="0">
                <a:latin typeface="Alexandria" pitchFamily="2" charset="-78"/>
                <a:cs typeface="Alexandria" pitchFamily="2" charset="-78"/>
              </a:rPr>
              <a:t>يشمل </a:t>
            </a:r>
            <a:r>
              <a:rPr lang="ar-JO" sz="1400" dirty="0">
                <a:latin typeface="Alexandria" pitchFamily="2" charset="-78"/>
                <a:cs typeface="Alexandria" pitchFamily="2" charset="-78"/>
              </a:rPr>
              <a:t>مصطلح "</a:t>
            </a:r>
            <a:r>
              <a:rPr lang="ar-JO" sz="1400" dirty="0" smtClean="0">
                <a:latin typeface="Alexandria" pitchFamily="2" charset="-78"/>
                <a:cs typeface="Alexandria" pitchFamily="2" charset="-78"/>
              </a:rPr>
              <a:t>تحويل الاموال " </a:t>
            </a:r>
            <a:r>
              <a:rPr lang="ar-JO" sz="1400" dirty="0">
                <a:latin typeface="Alexandria" pitchFamily="2" charset="-78"/>
                <a:cs typeface="Alexandria" pitchFamily="2" charset="-78"/>
              </a:rPr>
              <a:t>تحويل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نيابة عن الجمهور بأي وجميع الوسائل بما في ذلك على سبيل المثال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الحصر </a:t>
            </a:r>
            <a:r>
              <a:rPr lang="ar-JO" sz="1400" dirty="0" smtClean="0">
                <a:latin typeface="Alexandria" pitchFamily="2" charset="-78"/>
                <a:cs typeface="Alexandria" pitchFamily="2" charset="-78"/>
              </a:rPr>
              <a:t>التحويلات </a:t>
            </a:r>
            <a:r>
              <a:rPr lang="ar-JO" sz="1400" dirty="0">
                <a:latin typeface="Alexandria" pitchFamily="2" charset="-78"/>
                <a:cs typeface="Alexandria" pitchFamily="2" charset="-78"/>
              </a:rPr>
              <a:t>داخل هذا البلد أو إلى مواقع في الخارج عن طريق </a:t>
            </a:r>
            <a:r>
              <a:rPr lang="ar-JO" sz="1400" dirty="0" smtClean="0">
                <a:latin typeface="Alexandria" pitchFamily="2" charset="-78"/>
                <a:cs typeface="Alexandria" pitchFamily="2" charset="-78"/>
              </a:rPr>
              <a:t>التحويل الالكتروني </a:t>
            </a:r>
            <a:r>
              <a:rPr lang="ar-JO" sz="1400" dirty="0">
                <a:latin typeface="Alexandria" pitchFamily="2" charset="-78"/>
                <a:cs typeface="Alexandria" pitchFamily="2" charset="-78"/>
              </a:rPr>
              <a:t>أو الشيك أو الحوالة أو الفاكس أو البريد </a:t>
            </a:r>
            <a:r>
              <a:rPr lang="ar-JO" sz="1400" dirty="0" smtClean="0">
                <a:latin typeface="Alexandria" pitchFamily="2" charset="-78"/>
                <a:cs typeface="Alexandria" pitchFamily="2" charset="-78"/>
              </a:rPr>
              <a:t>السريع</a:t>
            </a:r>
          </a:p>
          <a:p>
            <a:pPr marL="0" indent="0" algn="r">
              <a:lnSpc>
                <a:spcPct val="150000"/>
              </a:lnSpc>
              <a:buNone/>
            </a:pPr>
            <a:r>
              <a:rPr lang="ar-JO" sz="1400" dirty="0">
                <a:latin typeface="Alexandria" pitchFamily="2" charset="-78"/>
                <a:cs typeface="Alexandria" pitchFamily="2" charset="-78"/>
              </a:rPr>
              <a:t>دافع المدعى عليه بان البيتكوين ليست نقودا، بل هي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تعدو عن كونها ممتلكات تستخدم للمقايضة بينها وبين سلع وخدمات اخرى، وبالتالي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يمكن ان يعد التصرف بها </a:t>
            </a:r>
            <a:r>
              <a:rPr lang="ar-JO" sz="1400" dirty="0" smtClean="0">
                <a:latin typeface="Alexandria" pitchFamily="2" charset="-78"/>
                <a:cs typeface="Alexandria" pitchFamily="2" charset="-78"/>
              </a:rPr>
              <a:t>تحويلا للاموال ، </a:t>
            </a:r>
            <a:r>
              <a:rPr lang="ar-JO" sz="1400" dirty="0">
                <a:latin typeface="Alexandria" pitchFamily="2" charset="-78"/>
                <a:cs typeface="Alexandria" pitchFamily="2" charset="-78"/>
              </a:rPr>
              <a:t>لذلك فان العنصر المادي المكون للجريمة انتفى في كون البيتكوين ليس </a:t>
            </a:r>
            <a:r>
              <a:rPr lang="ar-JO" sz="1400" dirty="0" smtClean="0">
                <a:latin typeface="Alexandria" pitchFamily="2" charset="-78"/>
                <a:cs typeface="Alexandria" pitchFamily="2" charset="-78"/>
              </a:rPr>
              <a:t>نقود</a:t>
            </a:r>
          </a:p>
          <a:p>
            <a:pPr marL="0" indent="0" algn="r">
              <a:lnSpc>
                <a:spcPct val="15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المقابل اجابت الحكومة بان البيتكوين صالحة ان تكون نقودا وفقا للمفهوم الذي اورده القانون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انها تستجيب في كونها وسيلة </a:t>
            </a:r>
            <a:r>
              <a:rPr lang="ar-JO" sz="1400" dirty="0" smtClean="0">
                <a:latin typeface="Alexandria" pitchFamily="2" charset="-78"/>
                <a:cs typeface="Alexandria" pitchFamily="2" charset="-78"/>
              </a:rPr>
              <a:t>لتحويل الاموال</a:t>
            </a:r>
          </a:p>
          <a:p>
            <a:pPr marL="0" indent="0" algn="r">
              <a:lnSpc>
                <a:spcPct val="150000"/>
              </a:lnSpc>
              <a:buNone/>
            </a:pPr>
            <a:r>
              <a:rPr lang="ar-JO" sz="1400" dirty="0">
                <a:latin typeface="Alexandria" pitchFamily="2" charset="-78"/>
                <a:cs typeface="Alexandria" pitchFamily="2" charset="-78"/>
              </a:rPr>
              <a:t>ناقشت المحكمة </a:t>
            </a:r>
            <a:r>
              <a:rPr lang="ar-JO" sz="1400" dirty="0" smtClean="0">
                <a:latin typeface="Alexandria" pitchFamily="2" charset="-78"/>
                <a:cs typeface="Alexandria" pitchFamily="2" charset="-78"/>
              </a:rPr>
              <a:t>المواد اعلاه ( سابقا ) من </a:t>
            </a:r>
            <a:r>
              <a:rPr lang="ar-JO" sz="1400" dirty="0">
                <a:latin typeface="Alexandria" pitchFamily="2" charset="-78"/>
                <a:cs typeface="Alexandria" pitchFamily="2" charset="-78"/>
              </a:rPr>
              <a:t>حيث عموم النص الذي يشير اليه، ولجأت الى تفسير النص صراحة بالوسائل اللغوية وكذلك التفسيرات القضائية السابقة ومعناه في </a:t>
            </a:r>
            <a:r>
              <a:rPr lang="ar-JO" sz="1400" dirty="0" smtClean="0">
                <a:latin typeface="Alexandria" pitchFamily="2" charset="-78"/>
                <a:cs typeface="Alexandria" pitchFamily="2" charset="-78"/>
              </a:rPr>
              <a:t>الاصطلاح </a:t>
            </a:r>
            <a:r>
              <a:rPr lang="ar-JO" sz="1400" dirty="0">
                <a:latin typeface="Alexandria" pitchFamily="2" charset="-78"/>
                <a:cs typeface="Alexandria" pitchFamily="2" charset="-78"/>
              </a:rPr>
              <a:t>العرفي، واشارت الى ان التفسير يجب ان يستند على الجمع بين المعنى اللغوي العادي والمعنى </a:t>
            </a:r>
            <a:r>
              <a:rPr lang="ar-JO" sz="1400" dirty="0" smtClean="0">
                <a:latin typeface="Alexandria" pitchFamily="2" charset="-78"/>
                <a:cs typeface="Alexandria" pitchFamily="2" charset="-78"/>
              </a:rPr>
              <a:t>الاصطلاحي </a:t>
            </a:r>
            <a:r>
              <a:rPr lang="ar-JO" sz="1400" dirty="0">
                <a:latin typeface="Alexandria" pitchFamily="2" charset="-78"/>
                <a:cs typeface="Alexandria" pitchFamily="2" charset="-78"/>
              </a:rPr>
              <a:t>المعاصر، مستعرضة بذلك جملة من السوابق القضائية التي تناولت تفسير مصطلح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في مختلف القوانين المصرفية وقوانين مكافحة تمويل االرهاب النافذة </a:t>
            </a:r>
            <a:r>
              <a:rPr lang="ar-JO" sz="1400" dirty="0" smtClean="0">
                <a:latin typeface="Alexandria" pitchFamily="2" charset="-78"/>
                <a:cs typeface="Alexandria" pitchFamily="2" charset="-78"/>
              </a:rPr>
              <a:t>فضلا </a:t>
            </a:r>
            <a:r>
              <a:rPr lang="ar-JO" sz="1400" dirty="0">
                <a:latin typeface="Alexandria" pitchFamily="2" charset="-78"/>
                <a:cs typeface="Alexandria" pitchFamily="2" charset="-78"/>
              </a:rPr>
              <a:t>عن القانون المدني، واخيرا ما تعتبره </a:t>
            </a:r>
            <a:r>
              <a:rPr lang="ar-JO" sz="1400" dirty="0" smtClean="0">
                <a:latin typeface="Alexandria" pitchFamily="2" charset="-78"/>
                <a:cs typeface="Alexandria" pitchFamily="2" charset="-78"/>
              </a:rPr>
              <a:t>الادارة </a:t>
            </a:r>
            <a:r>
              <a:rPr lang="ar-JO" sz="1400" dirty="0">
                <a:latin typeface="Alexandria" pitchFamily="2" charset="-78"/>
                <a:cs typeface="Alexandria" pitchFamily="2" charset="-78"/>
              </a:rPr>
              <a:t>نقدا يمكن ان يفي بمتطلبات مشروعة و بارتكاب الجرائم المالية، وصلت المحكمة بعد ذلك الى ان تفسير المال الذي </a:t>
            </a:r>
            <a:r>
              <a:rPr lang="ar-JO" sz="1400" dirty="0" smtClean="0">
                <a:latin typeface="Alexandria" pitchFamily="2" charset="-78"/>
                <a:cs typeface="Alexandria" pitchFamily="2" charset="-78"/>
              </a:rPr>
              <a:t>يمكن </a:t>
            </a:r>
            <a:r>
              <a:rPr lang="ar-JO" sz="1400" dirty="0">
                <a:latin typeface="Alexandria" pitchFamily="2" charset="-78"/>
                <a:cs typeface="Alexandria" pitchFamily="2" charset="-78"/>
              </a:rPr>
              <a:t>ان يطلق على اية وسيلة للتبادل بين الناس ولو كانت اتفاقية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فمن حيث اللغة وجدت المحكمة بان المال يمكن ان يفي بان يدخل معه البيتكوين ضمن هذا المفهوم، اما المعنى </a:t>
            </a:r>
            <a:r>
              <a:rPr lang="ar-JO" sz="1400" dirty="0" smtClean="0">
                <a:latin typeface="Alexandria" pitchFamily="2" charset="-78"/>
                <a:cs typeface="Alexandria" pitchFamily="2" charset="-78"/>
              </a:rPr>
              <a:t>الاصطلاحي </a:t>
            </a:r>
            <a:r>
              <a:rPr lang="ar-JO" sz="1400" dirty="0">
                <a:latin typeface="Alexandria" pitchFamily="2" charset="-78"/>
                <a:cs typeface="Alexandria" pitchFamily="2" charset="-78"/>
              </a:rPr>
              <a:t>العام للمال فبالرغم من وجاهته </a:t>
            </a:r>
            <a:r>
              <a:rPr lang="ar-JO" sz="1400" dirty="0" smtClean="0">
                <a:latin typeface="Alexandria" pitchFamily="2" charset="-78"/>
                <a:cs typeface="Alexandria" pitchFamily="2" charset="-78"/>
              </a:rPr>
              <a:t>الا </a:t>
            </a:r>
            <a:r>
              <a:rPr lang="ar-JO" sz="1400" dirty="0">
                <a:latin typeface="Alexandria" pitchFamily="2" charset="-78"/>
                <a:cs typeface="Alexandria" pitchFamily="2" charset="-78"/>
              </a:rPr>
              <a:t>ان المحكمة وجدت </a:t>
            </a:r>
            <a:r>
              <a:rPr lang="ar-JO" sz="1400" dirty="0" smtClean="0">
                <a:latin typeface="Alexandria" pitchFamily="2" charset="-78"/>
                <a:cs typeface="Alexandria" pitchFamily="2" charset="-78"/>
              </a:rPr>
              <a:t>بان المال </a:t>
            </a:r>
            <a:r>
              <a:rPr lang="ar-JO" sz="1400" dirty="0">
                <a:latin typeface="Alexandria" pitchFamily="2" charset="-78"/>
                <a:cs typeface="Alexandria" pitchFamily="2" charset="-78"/>
              </a:rPr>
              <a:t>والنقود يوحي معناهما الى تلك المطبوعات النقدية او المسكوكات المعدنية التي تصدرها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المتحدة والمستخدمة في عمليات التبادل</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772230652"/>
      </p:ext>
    </p:extLst>
  </p:cSld>
  <p:clrMapOvr>
    <a:masterClrMapping/>
  </p:clrMapOvr>
  <mc:AlternateContent xmlns:mc="http://schemas.openxmlformats.org/markup-compatibility/2006" xmlns:p14="http://schemas.microsoft.com/office/powerpoint/2010/main">
    <mc:Choice Requires="p14">
      <p:transition spd="slow" p14:dur="2000" advTm="192682"/>
    </mc:Choice>
    <mc:Fallback xmlns="">
      <p:transition spd="slow" advTm="19268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16681" cy="1524132"/>
          </a:xfrm>
          <a:prstGeom prst="rect">
            <a:avLst/>
          </a:prstGeom>
        </p:spPr>
      </p:pic>
      <p:sp>
        <p:nvSpPr>
          <p:cNvPr id="3" name="Content Placeholder 2"/>
          <p:cNvSpPr>
            <a:spLocks noGrp="1"/>
          </p:cNvSpPr>
          <p:nvPr>
            <p:ph idx="4294967295"/>
          </p:nvPr>
        </p:nvSpPr>
        <p:spPr>
          <a:xfrm>
            <a:off x="319314" y="1248229"/>
            <a:ext cx="11139715" cy="5609771"/>
          </a:xfrm>
        </p:spPr>
        <p:txBody>
          <a:bodyPr>
            <a:normAutofit/>
          </a:bodyPr>
          <a:lstStyle/>
          <a:p>
            <a:pPr marL="0" marR="132715" lvl="0" indent="0" algn="just" rtl="1" fontAlgn="base">
              <a:lnSpc>
                <a:spcPct val="200000"/>
              </a:lnSpc>
              <a:spcBef>
                <a:spcPts val="0"/>
              </a:spcBef>
              <a:spcAft>
                <a:spcPts val="345"/>
              </a:spcAft>
              <a:buClr>
                <a:srgbClr val="000000"/>
              </a:buClr>
              <a:buSzPts val="1350"/>
              <a:buNone/>
            </a:pPr>
            <a:r>
              <a:rPr lang="ar-JO" sz="1400" dirty="0">
                <a:latin typeface="Alexandria" pitchFamily="2" charset="-78"/>
                <a:cs typeface="Alexandria" pitchFamily="2" charset="-78"/>
              </a:rPr>
              <a:t>كما ان المحكمة تجد بان البيتكوين غير مستخدمة بصورة شائعة كوسيط للتبادل في المجتمع </a:t>
            </a:r>
            <a:r>
              <a:rPr lang="ar-JO" sz="1400" dirty="0" smtClean="0">
                <a:latin typeface="Alexandria" pitchFamily="2" charset="-78"/>
                <a:cs typeface="Alexandria" pitchFamily="2" charset="-78"/>
              </a:rPr>
              <a:t>الامريكي</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ولا </a:t>
            </a:r>
            <a:r>
              <a:rPr lang="ar-JO" sz="1400" dirty="0">
                <a:latin typeface="Alexandria" pitchFamily="2" charset="-78"/>
                <a:cs typeface="Alexandria" pitchFamily="2" charset="-78"/>
              </a:rPr>
              <a:t>يستخدم </a:t>
            </a:r>
            <a:r>
              <a:rPr lang="ar-JO" sz="1400" dirty="0" smtClean="0">
                <a:latin typeface="Alexandria" pitchFamily="2" charset="-78"/>
                <a:cs typeface="Alexandria" pitchFamily="2" charset="-78"/>
              </a:rPr>
              <a:t>لاغراض </a:t>
            </a:r>
            <a:r>
              <a:rPr lang="ar-JO" sz="1400" dirty="0">
                <a:latin typeface="Alexandria" pitchFamily="2" charset="-78"/>
                <a:cs typeface="Alexandria" pitchFamily="2" charset="-78"/>
              </a:rPr>
              <a:t>اخرى شائعة مثل كونها اجرا مقابل عمل. اما في جانب المعنى التشريعي والقضائي، فقد استعرضت المحكمة جملة من قوانين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المتحدة </a:t>
            </a:r>
            <a:r>
              <a:rPr lang="ar-JO" sz="1400" dirty="0" smtClean="0">
                <a:latin typeface="Alexandria" pitchFamily="2" charset="-78"/>
                <a:cs typeface="Alexandria" pitchFamily="2" charset="-78"/>
              </a:rPr>
              <a:t>الامريكية </a:t>
            </a:r>
            <a:r>
              <a:rPr lang="ar-JO" sz="1400" dirty="0">
                <a:latin typeface="Alexandria" pitchFamily="2" charset="-78"/>
                <a:cs typeface="Alexandria" pitchFamily="2" charset="-78"/>
              </a:rPr>
              <a:t>التي يمكن ان تفسر النقود والمال بصورة موسعة او ضيقة بحسب اهداف القانون التي يبتغي تحقيقها من وراء تشريعه. وفي مجال السوابق القضائية، فقد اشارت الى ان مفهوم المال المشار </a:t>
            </a:r>
            <a:r>
              <a:rPr lang="ar-JO" sz="1400" dirty="0" smtClean="0">
                <a:latin typeface="Alexandria" pitchFamily="2" charset="-78"/>
                <a:cs typeface="Alexandria" pitchFamily="2" charset="-78"/>
              </a:rPr>
              <a:t>اليه </a:t>
            </a:r>
            <a:r>
              <a:rPr lang="ar-JO" sz="1400" dirty="0">
                <a:latin typeface="Alexandria" pitchFamily="2" charset="-78"/>
                <a:cs typeface="Alexandria" pitchFamily="2" charset="-78"/>
              </a:rPr>
              <a:t>في عدد من القرارات </a:t>
            </a:r>
            <a:r>
              <a:rPr lang="ar-JO" sz="1400" dirty="0" smtClean="0">
                <a:latin typeface="Alexandria" pitchFamily="2" charset="-78"/>
                <a:cs typeface="Alexandria" pitchFamily="2" charset="-78"/>
              </a:rPr>
              <a:t>و الاحكام </a:t>
            </a:r>
            <a:r>
              <a:rPr lang="ar-JO" sz="1400" dirty="0">
                <a:latin typeface="Alexandria" pitchFamily="2" charset="-78"/>
                <a:cs typeface="Alexandria" pitchFamily="2" charset="-78"/>
              </a:rPr>
              <a:t>القضائية السابقة يستوعب كل ما يمكن ان يحقق وظائف النقود، ومنها كونها وسيلة </a:t>
            </a:r>
            <a:r>
              <a:rPr lang="ar-JO" sz="1400" dirty="0" smtClean="0">
                <a:latin typeface="Alexandria" pitchFamily="2" charset="-78"/>
                <a:cs typeface="Alexandria" pitchFamily="2" charset="-78"/>
              </a:rPr>
              <a:t>للتبادل </a:t>
            </a:r>
            <a:r>
              <a:rPr lang="ar-JO" sz="1400" dirty="0">
                <a:latin typeface="Alexandria" pitchFamily="2" charset="-78"/>
                <a:cs typeface="Alexandria" pitchFamily="2" charset="-78"/>
              </a:rPr>
              <a:t>ومخزن للقيمة ووحدة </a:t>
            </a:r>
            <a:r>
              <a:rPr lang="ar-JO" sz="1400" dirty="0" smtClean="0">
                <a:latin typeface="Alexandria" pitchFamily="2" charset="-78"/>
                <a:cs typeface="Alexandria" pitchFamily="2" charset="-78"/>
              </a:rPr>
              <a:t>للحساب</a:t>
            </a:r>
          </a:p>
          <a:p>
            <a:pPr marL="0" marR="132715" lvl="0" indent="0" algn="just" rtl="1" fontAlgn="base">
              <a:lnSpc>
                <a:spcPct val="200000"/>
              </a:lnSpc>
              <a:spcBef>
                <a:spcPts val="0"/>
              </a:spcBef>
              <a:spcAft>
                <a:spcPts val="345"/>
              </a:spcAft>
              <a:buClr>
                <a:srgbClr val="000000"/>
              </a:buClr>
              <a:buSzPts val="1350"/>
              <a:buNone/>
            </a:pPr>
            <a:r>
              <a:rPr lang="ar-JO" sz="1400" dirty="0">
                <a:latin typeface="Alexandria" pitchFamily="2" charset="-78"/>
                <a:cs typeface="Alexandria" pitchFamily="2" charset="-78"/>
              </a:rPr>
              <a:t>اخيرا فان تفسير معنى المال والنقود في القوانين الجزائية قد وجدت المحكمة ان المراد بالمال او النقد يمكن ان يتوسع به في ظل هذه القوانين، بما يستوعب اي شكل من اشكال المال او </a:t>
            </a:r>
            <a:r>
              <a:rPr lang="ar-JO" sz="1400" dirty="0" smtClean="0">
                <a:latin typeface="Alexandria" pitchFamily="2" charset="-78"/>
                <a:cs typeface="Alexandria" pitchFamily="2" charset="-78"/>
              </a:rPr>
              <a:t>النقد، </a:t>
            </a:r>
            <a:r>
              <a:rPr lang="ar-JO" sz="1400" dirty="0">
                <a:latin typeface="Alexandria" pitchFamily="2" charset="-78"/>
                <a:cs typeface="Alexandria" pitchFamily="2" charset="-78"/>
              </a:rPr>
              <a:t>وذلك ان القانون الجنائي عندما يقر الجرائم المالية فإنما يجرمها </a:t>
            </a:r>
            <a:r>
              <a:rPr lang="ar-JO" sz="1400" dirty="0" smtClean="0">
                <a:latin typeface="Alexandria" pitchFamily="2" charset="-78"/>
                <a:cs typeface="Alexandria" pitchFamily="2" charset="-78"/>
              </a:rPr>
              <a:t>حماية لإقتصاد البلد ونظامه </a:t>
            </a:r>
            <a:r>
              <a:rPr lang="ar-JO" sz="1400" dirty="0">
                <a:latin typeface="Alexandria" pitchFamily="2" charset="-78"/>
                <a:cs typeface="Alexandria" pitchFamily="2" charset="-78"/>
              </a:rPr>
              <a:t>المالي والنقدي، كما ان من غير المستساغ جمود النص على معنى واحد ويستثنى منه معان اخرى يمكن ان يرتكب </a:t>
            </a:r>
            <a:r>
              <a:rPr lang="ar-JO" sz="1400" dirty="0" smtClean="0">
                <a:latin typeface="Alexandria" pitchFamily="2" charset="-78"/>
                <a:cs typeface="Alexandria" pitchFamily="2" charset="-78"/>
              </a:rPr>
              <a:t>بها </a:t>
            </a:r>
            <a:r>
              <a:rPr lang="ar-JO" sz="1400" dirty="0">
                <a:latin typeface="Alexandria" pitchFamily="2" charset="-78"/>
                <a:cs typeface="Alexandria" pitchFamily="2" charset="-78"/>
              </a:rPr>
              <a:t>ذات الجريمة لمجرد </a:t>
            </a:r>
            <a:r>
              <a:rPr lang="ar-JO" sz="1400" dirty="0" smtClean="0">
                <a:latin typeface="Alexandria" pitchFamily="2" charset="-78"/>
                <a:cs typeface="Alexandria" pitchFamily="2" charset="-78"/>
              </a:rPr>
              <a:t>اختلاف </a:t>
            </a:r>
            <a:r>
              <a:rPr lang="ar-JO" sz="1400" dirty="0">
                <a:latin typeface="Alexandria" pitchFamily="2" charset="-78"/>
                <a:cs typeface="Alexandria" pitchFamily="2" charset="-78"/>
              </a:rPr>
              <a:t>في شكل واسطة الجريمة التي ترتكب بواسطتها، هذا </a:t>
            </a:r>
            <a:r>
              <a:rPr lang="ar-JO" sz="1400" dirty="0" smtClean="0">
                <a:latin typeface="Alexandria" pitchFamily="2" charset="-78"/>
                <a:cs typeface="Alexandria" pitchFamily="2" charset="-78"/>
              </a:rPr>
              <a:t>بالاضافة </a:t>
            </a:r>
            <a:r>
              <a:rPr lang="ar-JO" sz="1400" dirty="0">
                <a:latin typeface="Alexandria" pitchFamily="2" charset="-78"/>
                <a:cs typeface="Alexandria" pitchFamily="2" charset="-78"/>
              </a:rPr>
              <a:t>الى قصد المشرع بذلك ليسبغ الحماية على النظام </a:t>
            </a:r>
            <a:r>
              <a:rPr lang="ar-JO" sz="1400" dirty="0" smtClean="0">
                <a:latin typeface="Alexandria" pitchFamily="2" charset="-78"/>
                <a:cs typeface="Alexandria" pitchFamily="2" charset="-78"/>
              </a:rPr>
              <a:t>الاقتصادي </a:t>
            </a:r>
            <a:r>
              <a:rPr lang="ar-JO" sz="1400" dirty="0">
                <a:latin typeface="Alexandria" pitchFamily="2" charset="-78"/>
                <a:cs typeface="Alexandria" pitchFamily="2" charset="-78"/>
              </a:rPr>
              <a:t>والمالي و النقدي من </a:t>
            </a:r>
            <a:r>
              <a:rPr lang="ar-JO" sz="1400" dirty="0" smtClean="0">
                <a:latin typeface="Alexandria" pitchFamily="2" charset="-78"/>
                <a:cs typeface="Alexandria" pitchFamily="2" charset="-78"/>
              </a:rPr>
              <a:t>العبث</a:t>
            </a:r>
          </a:p>
          <a:p>
            <a:pPr marL="0" marR="132715" lvl="0" indent="0" algn="just" rtl="1" fontAlgn="base">
              <a:lnSpc>
                <a:spcPct val="200000"/>
              </a:lnSpc>
              <a:spcBef>
                <a:spcPts val="0"/>
              </a:spcBef>
              <a:spcAft>
                <a:spcPts val="345"/>
              </a:spcAft>
              <a:buClr>
                <a:srgbClr val="000000"/>
              </a:buClr>
              <a:buSzPts val="1350"/>
              <a:buNone/>
            </a:pPr>
            <a:r>
              <a:rPr lang="ar-JO" sz="1400" dirty="0">
                <a:latin typeface="Alexandria" pitchFamily="2" charset="-78"/>
                <a:cs typeface="Alexandria" pitchFamily="2" charset="-78"/>
              </a:rPr>
              <a:t>وتوصلت المحكمة الى ان البيتكوين يمكن ان يعتبر نقودا </a:t>
            </a:r>
            <a:r>
              <a:rPr lang="ar-JO" sz="1400" dirty="0" smtClean="0">
                <a:latin typeface="Alexandria" pitchFamily="2" charset="-78"/>
                <a:cs typeface="Alexandria" pitchFamily="2" charset="-78"/>
              </a:rPr>
              <a:t>لاغراض </a:t>
            </a:r>
            <a:r>
              <a:rPr lang="ar-JO" sz="1400" dirty="0">
                <a:latin typeface="Alexandria" pitchFamily="2" charset="-78"/>
                <a:cs typeface="Alexandria" pitchFamily="2" charset="-78"/>
              </a:rPr>
              <a:t>القانون الجرائم </a:t>
            </a:r>
            <a:r>
              <a:rPr lang="ar-JO" sz="1400" dirty="0" smtClean="0">
                <a:latin typeface="Alexandria" pitchFamily="2" charset="-78"/>
                <a:cs typeface="Alexandria" pitchFamily="2" charset="-78"/>
              </a:rPr>
              <a:t>والاجراءات </a:t>
            </a:r>
            <a:r>
              <a:rPr lang="ar-JO" sz="1400" dirty="0">
                <a:latin typeface="Alexandria" pitchFamily="2" charset="-78"/>
                <a:cs typeface="Alexandria" pitchFamily="2" charset="-78"/>
              </a:rPr>
              <a:t>الجنائية انف الذكر، ونتيجة لذلك حكمت المحكمة بعقوبة السجن المقررة </a:t>
            </a:r>
            <a:r>
              <a:rPr lang="ar-JO" sz="1400" dirty="0" smtClean="0">
                <a:latin typeface="Alexandria" pitchFamily="2" charset="-78"/>
                <a:cs typeface="Alexandria" pitchFamily="2" charset="-78"/>
              </a:rPr>
              <a:t>بالاضافة </a:t>
            </a:r>
            <a:r>
              <a:rPr lang="ar-JO" sz="1400" dirty="0">
                <a:latin typeface="Alexandria" pitchFamily="2" charset="-78"/>
                <a:cs typeface="Alexandria" pitchFamily="2" charset="-78"/>
              </a:rPr>
              <a:t>الى مصادرة </a:t>
            </a:r>
            <a:r>
              <a:rPr lang="ar-JO" sz="1400" dirty="0" smtClean="0">
                <a:latin typeface="Alexandria" pitchFamily="2" charset="-78"/>
                <a:cs typeface="Alexandria" pitchFamily="2" charset="-78"/>
              </a:rPr>
              <a:t>المعدات الالكترونية ومصادرة </a:t>
            </a:r>
            <a:r>
              <a:rPr lang="ar-JO" sz="1400" dirty="0">
                <a:latin typeface="Alexandria" pitchFamily="2" charset="-78"/>
                <a:cs typeface="Alexandria" pitchFamily="2" charset="-78"/>
              </a:rPr>
              <a:t>ما يقارب الـ 190 مليون </a:t>
            </a:r>
            <a:r>
              <a:rPr lang="ar-JO" sz="1400" dirty="0" smtClean="0">
                <a:latin typeface="Alexandria" pitchFamily="2" charset="-78"/>
                <a:cs typeface="Alexandria" pitchFamily="2" charset="-78"/>
              </a:rPr>
              <a:t>دولار </a:t>
            </a:r>
            <a:r>
              <a:rPr lang="ar-JO" sz="1400" dirty="0">
                <a:latin typeface="Alexandria" pitchFamily="2" charset="-78"/>
                <a:cs typeface="Alexandria" pitchFamily="2" charset="-78"/>
              </a:rPr>
              <a:t>امريكي</a:t>
            </a:r>
            <a:endParaRPr lang="en-US"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p:txBody>
      </p:sp>
    </p:spTree>
    <p:extLst>
      <p:ext uri="{BB962C8B-B14F-4D97-AF65-F5344CB8AC3E}">
        <p14:creationId xmlns:p14="http://schemas.microsoft.com/office/powerpoint/2010/main" val="3779679062"/>
      </p:ext>
    </p:extLst>
  </p:cSld>
  <p:clrMapOvr>
    <a:masterClrMapping/>
  </p:clrMapOvr>
  <mc:AlternateContent xmlns:mc="http://schemas.openxmlformats.org/markup-compatibility/2006" xmlns:p14="http://schemas.microsoft.com/office/powerpoint/2010/main">
    <mc:Choice Requires="p14">
      <p:transition spd="slow" p14:dur="2000" advTm="183658"/>
    </mc:Choice>
    <mc:Fallback xmlns="">
      <p:transition spd="slow" advTm="18365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09074" y="1323474"/>
            <a:ext cx="11237494" cy="5350377"/>
          </a:xfrm>
        </p:spPr>
        <p:txBody>
          <a:bodyPr>
            <a:noAutofit/>
          </a:bodyPr>
          <a:lstStyle/>
          <a:p>
            <a:pPr marL="0" indent="0" algn="r">
              <a:lnSpc>
                <a:spcPct val="150000"/>
              </a:lnSpc>
              <a:buNone/>
            </a:pPr>
            <a:r>
              <a:rPr lang="ar-JO" sz="1400" dirty="0">
                <a:latin typeface="Alexandria" pitchFamily="2" charset="-78"/>
                <a:cs typeface="Alexandria" pitchFamily="2" charset="-78"/>
              </a:rPr>
              <a:t>على اثر الحكم </a:t>
            </a:r>
            <a:r>
              <a:rPr lang="ar-JO" sz="1400" dirty="0" smtClean="0">
                <a:latin typeface="Alexandria" pitchFamily="2" charset="-78"/>
                <a:cs typeface="Alexandria" pitchFamily="2" charset="-78"/>
              </a:rPr>
              <a:t>السابق </a:t>
            </a:r>
            <a:r>
              <a:rPr lang="ar-JO" sz="1400" dirty="0">
                <a:latin typeface="Alexandria" pitchFamily="2" charset="-78"/>
                <a:cs typeface="Alexandria" pitchFamily="2" charset="-78"/>
              </a:rPr>
              <a:t>تقدم المدعى عليه بطعن بخصوص قرار مصادرة </a:t>
            </a:r>
            <a:r>
              <a:rPr lang="ar-JO" sz="1400" dirty="0" smtClean="0">
                <a:latin typeface="Alexandria" pitchFamily="2" charset="-78"/>
                <a:cs typeface="Alexandria" pitchFamily="2" charset="-78"/>
              </a:rPr>
              <a:t>الاموال </a:t>
            </a:r>
            <a:r>
              <a:rPr lang="ar-JO" sz="1400" dirty="0">
                <a:latin typeface="Alexandria" pitchFamily="2" charset="-78"/>
                <a:cs typeface="Alexandria" pitchFamily="2" charset="-78"/>
              </a:rPr>
              <a:t>امام محكمة </a:t>
            </a:r>
            <a:r>
              <a:rPr lang="ar-JO" sz="1400" dirty="0" smtClean="0">
                <a:latin typeface="Alexandria" pitchFamily="2" charset="-78"/>
                <a:cs typeface="Alexandria" pitchFamily="2" charset="-78"/>
              </a:rPr>
              <a:t>الاستئناف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الولايات </a:t>
            </a:r>
            <a:r>
              <a:rPr lang="ar-JO" sz="1400" dirty="0">
                <a:latin typeface="Alexandria" pitchFamily="2" charset="-78"/>
                <a:cs typeface="Alexandria" pitchFamily="2" charset="-78"/>
              </a:rPr>
              <a:t>المتحدة، وقبلت المحكمة الطعن المقدم، واعادته الى محكمة الموضوع بسبب </a:t>
            </a:r>
            <a:r>
              <a:rPr lang="ar-JO" sz="1400" dirty="0" smtClean="0">
                <a:latin typeface="Alexandria" pitchFamily="2" charset="-78"/>
                <a:cs typeface="Alexandria" pitchFamily="2" charset="-78"/>
              </a:rPr>
              <a:t>عدم </a:t>
            </a:r>
            <a:r>
              <a:rPr lang="ar-JO" sz="1400" dirty="0">
                <a:latin typeface="Alexandria" pitchFamily="2" charset="-78"/>
                <a:cs typeface="Alexandria" pitchFamily="2" charset="-78"/>
              </a:rPr>
              <a:t>تحوط </a:t>
            </a:r>
            <a:r>
              <a:rPr lang="ar-JO" sz="1400" dirty="0" smtClean="0">
                <a:latin typeface="Alexandria" pitchFamily="2" charset="-78"/>
                <a:cs typeface="Alexandria" pitchFamily="2" charset="-78"/>
              </a:rPr>
              <a:t>الاخيرة </a:t>
            </a:r>
            <a:r>
              <a:rPr lang="ar-JO" sz="1400" dirty="0">
                <a:latin typeface="Alexandria" pitchFamily="2" charset="-78"/>
                <a:cs typeface="Alexandria" pitchFamily="2" charset="-78"/>
              </a:rPr>
              <a:t>في بعض </a:t>
            </a:r>
            <a:r>
              <a:rPr lang="ar-JO" sz="1400" dirty="0" smtClean="0">
                <a:latin typeface="Alexandria" pitchFamily="2" charset="-78"/>
                <a:cs typeface="Alexandria" pitchFamily="2" charset="-78"/>
              </a:rPr>
              <a:t>الاجراءات </a:t>
            </a:r>
            <a:r>
              <a:rPr lang="ar-JO" sz="1400" dirty="0">
                <a:latin typeface="Alexandria" pitchFamily="2" charset="-78"/>
                <a:cs typeface="Alexandria" pitchFamily="2" charset="-78"/>
              </a:rPr>
              <a:t>الشكلية الخاصة بقرار </a:t>
            </a:r>
            <a:r>
              <a:rPr lang="ar-JO" sz="1400" dirty="0" smtClean="0">
                <a:latin typeface="Alexandria" pitchFamily="2" charset="-78"/>
                <a:cs typeface="Alexandria" pitchFamily="2" charset="-78"/>
              </a:rPr>
              <a:t>المصادر</a:t>
            </a:r>
          </a:p>
          <a:p>
            <a:pPr marL="0" indent="0" algn="r">
              <a:lnSpc>
                <a:spcPct val="150000"/>
              </a:lnSpc>
              <a:buNone/>
            </a:pPr>
            <a:r>
              <a:rPr lang="ar-JO" sz="1400" dirty="0">
                <a:solidFill>
                  <a:schemeClr val="accent4"/>
                </a:solidFill>
                <a:latin typeface="Alexandria" pitchFamily="2" charset="-78"/>
                <a:cs typeface="Alexandria" pitchFamily="2" charset="-78"/>
              </a:rPr>
              <a:t>واخيرا فان اهم المبادئ التي يمكن استخالصها من الحكم </a:t>
            </a:r>
            <a:r>
              <a:rPr lang="ar-JO" sz="1400" dirty="0" smtClean="0">
                <a:solidFill>
                  <a:schemeClr val="accent4"/>
                </a:solidFill>
                <a:latin typeface="Alexandria" pitchFamily="2" charset="-78"/>
                <a:cs typeface="Alexandria" pitchFamily="2" charset="-78"/>
              </a:rPr>
              <a:t>اعلاه </a:t>
            </a:r>
            <a:r>
              <a:rPr lang="ar-JO" sz="1400" dirty="0">
                <a:solidFill>
                  <a:schemeClr val="accent4"/>
                </a:solidFill>
                <a:latin typeface="Alexandria" pitchFamily="2" charset="-78"/>
                <a:cs typeface="Alexandria" pitchFamily="2" charset="-78"/>
              </a:rPr>
              <a:t>تمثلت بما يلي: </a:t>
            </a:r>
            <a:endParaRPr lang="ar-JO" sz="1400" dirty="0" smtClean="0">
              <a:solidFill>
                <a:schemeClr val="accent4"/>
              </a:solidFill>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اولا: استعانت المحكمة في الاستدلال على موضوع الدعوى بالابحاث القانونية والفنية التي تناولت مواضيع العملات الرقمية، وهذا يعزز اتجاه الاحكام والقرارات السابقة في انها تولي اهتماما كبيرا لموضوع الدراسات البحثية التي تتناول المواضيع المستجدة ومنها العملات الرقمية</a:t>
            </a:r>
          </a:p>
          <a:p>
            <a:pPr marL="0" indent="0" algn="r">
              <a:lnSpc>
                <a:spcPct val="150000"/>
              </a:lnSpc>
              <a:buNone/>
            </a:pPr>
            <a:r>
              <a:rPr lang="ar-JO" sz="1400" dirty="0" smtClean="0">
                <a:latin typeface="Alexandria" pitchFamily="2" charset="-78"/>
                <a:cs typeface="Alexandria" pitchFamily="2" charset="-78"/>
              </a:rPr>
              <a:t>ثانيا: اخذت المحكمة بالاثار التي يقرها العرف على تفسير معنى النقود من ناحيتين، الاولى من ناحية تقبل أطراف المعاملات لوسائل تبادل غير المعروفة او غير المقرة بصورة صريحة في القوانين النافذة، وكذلك الاخذ بالمعنى العرفي للنقود كمفهوم مجتمعي وليس قانوني او اقتصادي فقط</a:t>
            </a:r>
          </a:p>
          <a:p>
            <a:pPr marL="0" indent="0" algn="r">
              <a:lnSpc>
                <a:spcPct val="150000"/>
              </a:lnSpc>
              <a:buNone/>
            </a:pPr>
            <a:r>
              <a:rPr lang="ar-JO" sz="1400" dirty="0" smtClean="0">
                <a:latin typeface="Alexandria" pitchFamily="2" charset="-78"/>
                <a:cs typeface="Alexandria" pitchFamily="2" charset="-78"/>
              </a:rPr>
              <a:t>ثالثا: </a:t>
            </a:r>
            <a:r>
              <a:rPr lang="ar-JO" sz="1400" dirty="0">
                <a:latin typeface="Alexandria" pitchFamily="2" charset="-78"/>
                <a:cs typeface="Alexandria" pitchFamily="2" charset="-78"/>
              </a:rPr>
              <a:t>كانت المحكمة مرنة في رؤيتها في تفسير معنى المال والنقود، فلم تقتصر على المفهوم القانوني من نصوص وسوابق قضائية فقط؛ بل تعدت ذلك الى </a:t>
            </a:r>
            <a:r>
              <a:rPr lang="ar-JO" sz="1400" dirty="0" smtClean="0">
                <a:latin typeface="Alexandria" pitchFamily="2" charset="-78"/>
                <a:cs typeface="Alexandria" pitchFamily="2" charset="-78"/>
              </a:rPr>
              <a:t>الاخذ </a:t>
            </a:r>
            <a:r>
              <a:rPr lang="ar-JO" sz="1400" dirty="0">
                <a:latin typeface="Alexandria" pitchFamily="2" charset="-78"/>
                <a:cs typeface="Alexandria" pitchFamily="2" charset="-78"/>
              </a:rPr>
              <a:t>بالمفهوم </a:t>
            </a:r>
            <a:r>
              <a:rPr lang="ar-JO" sz="1400" dirty="0" smtClean="0">
                <a:latin typeface="Alexandria" pitchFamily="2" charset="-78"/>
                <a:cs typeface="Alexandria" pitchFamily="2" charset="-78"/>
              </a:rPr>
              <a:t>الاقتصادي واللغوي </a:t>
            </a:r>
            <a:r>
              <a:rPr lang="ar-JO" sz="1400" dirty="0">
                <a:latin typeface="Alexandria" pitchFamily="2" charset="-78"/>
                <a:cs typeface="Alexandria" pitchFamily="2" charset="-78"/>
              </a:rPr>
              <a:t>والعرفي، وهذا يعطي منهجا مرنا جديرا </a:t>
            </a:r>
            <a:r>
              <a:rPr lang="ar-JO" sz="1400" dirty="0" smtClean="0">
                <a:latin typeface="Alexandria" pitchFamily="2" charset="-78"/>
                <a:cs typeface="Alexandria" pitchFamily="2" charset="-78"/>
              </a:rPr>
              <a:t>بالاتباع في </a:t>
            </a:r>
            <a:r>
              <a:rPr lang="ar-JO" sz="1400" dirty="0">
                <a:latin typeface="Alexandria" pitchFamily="2" charset="-78"/>
                <a:cs typeface="Alexandria" pitchFamily="2" charset="-78"/>
              </a:rPr>
              <a:t>تفسير القانون وتكييف الوقائع </a:t>
            </a:r>
            <a:r>
              <a:rPr lang="ar-JO" sz="1400" dirty="0" smtClean="0">
                <a:latin typeface="Alexandria" pitchFamily="2" charset="-78"/>
                <a:cs typeface="Alexandria" pitchFamily="2" charset="-78"/>
              </a:rPr>
              <a:t>القانونية</a:t>
            </a:r>
          </a:p>
          <a:p>
            <a:pPr marL="0" indent="0" algn="r">
              <a:lnSpc>
                <a:spcPct val="150000"/>
              </a:lnSpc>
              <a:buNone/>
            </a:pPr>
            <a:r>
              <a:rPr lang="ar-JO" sz="1400" dirty="0" smtClean="0">
                <a:latin typeface="Alexandria" pitchFamily="2" charset="-78"/>
                <a:cs typeface="Alexandria" pitchFamily="2" charset="-78"/>
              </a:rPr>
              <a:t>رابعا: </a:t>
            </a:r>
            <a:r>
              <a:rPr lang="ar-JO" sz="1400" dirty="0">
                <a:latin typeface="Alexandria" pitchFamily="2" charset="-78"/>
                <a:cs typeface="Alexandria" pitchFamily="2" charset="-78"/>
              </a:rPr>
              <a:t>ابدت المحكمة اهتماما كبيرا بالغاية التي يستهدفها المشرع من وراء تشريع النصوص الجزائية، فلم يقتصر فهمها للنص على المعنى الظاهر والشائع </a:t>
            </a:r>
            <a:r>
              <a:rPr lang="ar-JO" sz="1400" dirty="0" smtClean="0">
                <a:latin typeface="Alexandria" pitchFamily="2" charset="-78"/>
                <a:cs typeface="Alexandria" pitchFamily="2" charset="-78"/>
              </a:rPr>
              <a:t>فقط، </a:t>
            </a:r>
            <a:r>
              <a:rPr lang="ar-JO" sz="1400" dirty="0">
                <a:latin typeface="Alexandria" pitchFamily="2" charset="-78"/>
                <a:cs typeface="Alexandria" pitchFamily="2" charset="-78"/>
              </a:rPr>
              <a:t>اذ تعدته الى معان ومصاديق اخرى يمكن ان تشكل ذات النتيجة الجرمية التي جرمها المشرع، وهو اتجاه حسن لسد النقص في التشريعات الجزائية في معالجة الظواهر </a:t>
            </a:r>
            <a:r>
              <a:rPr lang="ar-JO" sz="1400" dirty="0" smtClean="0">
                <a:latin typeface="Alexandria" pitchFamily="2" charset="-78"/>
                <a:cs typeface="Alexandria" pitchFamily="2" charset="-78"/>
              </a:rPr>
              <a:t>الاجرامية </a:t>
            </a:r>
            <a:r>
              <a:rPr lang="ar-JO" sz="1400" dirty="0">
                <a:latin typeface="Alexandria" pitchFamily="2" charset="-78"/>
                <a:cs typeface="Alexandria" pitchFamily="2" charset="-78"/>
              </a:rPr>
              <a:t>التي تستند </a:t>
            </a:r>
            <a:r>
              <a:rPr lang="ar-JO" sz="1400" dirty="0" smtClean="0">
                <a:latin typeface="Alexandria" pitchFamily="2" charset="-78"/>
                <a:cs typeface="Alexandria" pitchFamily="2" charset="-78"/>
              </a:rPr>
              <a:t>للمعاملات بالعملات </a:t>
            </a:r>
            <a:r>
              <a:rPr lang="ar-JO" sz="1400" dirty="0">
                <a:latin typeface="Alexandria" pitchFamily="2" charset="-78"/>
                <a:cs typeface="Alexandria" pitchFamily="2" charset="-78"/>
              </a:rPr>
              <a:t>الرقمية ومنها البتكوين</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827" y="0"/>
            <a:ext cx="2566227" cy="1524132"/>
          </a:xfrm>
          <a:prstGeom prst="rect">
            <a:avLst/>
          </a:prstGeom>
        </p:spPr>
      </p:pic>
    </p:spTree>
    <p:extLst>
      <p:ext uri="{BB962C8B-B14F-4D97-AF65-F5344CB8AC3E}">
        <p14:creationId xmlns:p14="http://schemas.microsoft.com/office/powerpoint/2010/main" val="201994737"/>
      </p:ext>
    </p:extLst>
  </p:cSld>
  <p:clrMapOvr>
    <a:masterClrMapping/>
  </p:clrMapOvr>
  <mc:AlternateContent xmlns:mc="http://schemas.openxmlformats.org/markup-compatibility/2006" xmlns:p14="http://schemas.microsoft.com/office/powerpoint/2010/main">
    <mc:Choice Requires="p14">
      <p:transition spd="slow" p14:dur="2000" advTm="166008"/>
    </mc:Choice>
    <mc:Fallback xmlns="">
      <p:transition spd="slow" advTm="16600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سادسا" : السياسات المالية الحكومية تجاه العملات الرقمية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                        و ادوات التكنولوجيا المالية</a:t>
            </a:r>
            <a:br>
              <a:rPr lang="ar-JO" sz="2000" dirty="0">
                <a:solidFill>
                  <a:srgbClr val="00B0F0"/>
                </a:solidFill>
                <a:latin typeface="Alexandria Black" pitchFamily="2" charset="-78"/>
                <a:cs typeface="Alexandria Black" pitchFamily="2" charset="-78"/>
              </a:rPr>
            </a:b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5032375"/>
          </a:xfrm>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أولا : السياسات </a:t>
            </a:r>
            <a:r>
              <a:rPr lang="ar-JO" sz="1600" dirty="0">
                <a:solidFill>
                  <a:schemeClr val="accent4"/>
                </a:solidFill>
                <a:latin typeface="Alexandria Medium" pitchFamily="2" charset="-78"/>
                <a:cs typeface="Alexandria Medium" pitchFamily="2" charset="-78"/>
              </a:rPr>
              <a:t>الحكومية المالية الدافعة باتجاه تجنب اعتماد العمالت </a:t>
            </a:r>
            <a:r>
              <a:rPr lang="ar-JO" sz="1600" dirty="0" smtClean="0">
                <a:solidFill>
                  <a:schemeClr val="accent4"/>
                </a:solidFill>
                <a:latin typeface="Alexandria Medium" pitchFamily="2" charset="-78"/>
                <a:cs typeface="Alexandria Medium" pitchFamily="2" charset="-78"/>
              </a:rPr>
              <a:t>المشفرة</a:t>
            </a:r>
            <a:endParaRPr lang="ar-JO" sz="1600" dirty="0">
              <a:solidFill>
                <a:schemeClr val="accent4"/>
              </a:solidFill>
              <a:latin typeface="Alexandria Medium" pitchFamily="2" charset="-78"/>
              <a:cs typeface="Alexandria Medium" pitchFamily="2" charset="-78"/>
            </a:endParaRPr>
          </a:p>
          <a:p>
            <a:pPr marL="0" indent="0" algn="r">
              <a:lnSpc>
                <a:spcPct val="150000"/>
              </a:lnSpc>
              <a:buNone/>
            </a:pPr>
            <a:r>
              <a:rPr lang="ar-JO" sz="1400" dirty="0" smtClean="0">
                <a:latin typeface="Alexandria" pitchFamily="2" charset="-78"/>
                <a:cs typeface="Alexandria" pitchFamily="2" charset="-78"/>
              </a:rPr>
              <a:t>ان </a:t>
            </a:r>
            <a:r>
              <a:rPr lang="ar-JO" sz="1400" dirty="0">
                <a:latin typeface="Alexandria" pitchFamily="2" charset="-78"/>
                <a:cs typeface="Alexandria" pitchFamily="2" charset="-78"/>
              </a:rPr>
              <a:t>المخاطر القانونية التي تكتنف التعامل </a:t>
            </a:r>
            <a:r>
              <a:rPr lang="ar-JO" sz="1400" dirty="0" smtClean="0">
                <a:latin typeface="Alexandria" pitchFamily="2" charset="-78"/>
                <a:cs typeface="Alexandria" pitchFamily="2" charset="-78"/>
              </a:rPr>
              <a:t>بهذه العملات </a:t>
            </a:r>
            <a:r>
              <a:rPr lang="ar-JO" sz="1400" dirty="0">
                <a:latin typeface="Alexandria" pitchFamily="2" charset="-78"/>
                <a:cs typeface="Alexandria" pitchFamily="2" charset="-78"/>
              </a:rPr>
              <a:t>كثيرة. إذ </a:t>
            </a:r>
            <a:r>
              <a:rPr lang="ar-JO" sz="1400" dirty="0" smtClean="0">
                <a:latin typeface="Alexandria" pitchFamily="2" charset="-78"/>
                <a:cs typeface="Alexandria" pitchFamily="2" charset="-78"/>
              </a:rPr>
              <a:t>إنها لا </a:t>
            </a:r>
            <a:r>
              <a:rPr lang="ar-JO" sz="1400" dirty="0">
                <a:latin typeface="Alexandria" pitchFamily="2" charset="-78"/>
                <a:cs typeface="Alexandria" pitchFamily="2" charset="-78"/>
              </a:rPr>
              <a:t>تصنف كنقود، </a:t>
            </a:r>
            <a:r>
              <a:rPr lang="ar-JO" sz="1400" dirty="0" smtClean="0">
                <a:latin typeface="Alexandria" pitchFamily="2" charset="-78"/>
                <a:cs typeface="Alexandria" pitchFamily="2" charset="-78"/>
              </a:rPr>
              <a:t>ولا كممتلكات خاصة طبقا  للتشريعات والقوانين و الانظمة </a:t>
            </a:r>
            <a:r>
              <a:rPr lang="ar-JO" sz="1400" dirty="0">
                <a:latin typeface="Alexandria" pitchFamily="2" charset="-78"/>
                <a:cs typeface="Alexandria" pitchFamily="2" charset="-78"/>
              </a:rPr>
              <a:t>النافذة في كثير من الدول، بسبب </a:t>
            </a:r>
            <a:r>
              <a:rPr lang="ar-JO" sz="1400" dirty="0" smtClean="0">
                <a:latin typeface="Alexandria" pitchFamily="2" charset="-78"/>
                <a:cs typeface="Alexandria" pitchFamily="2" charset="-78"/>
              </a:rPr>
              <a:t>افتقارها </a:t>
            </a:r>
            <a:r>
              <a:rPr lang="ar-JO" sz="1400" dirty="0">
                <a:latin typeface="Alexandria" pitchFamily="2" charset="-78"/>
                <a:cs typeface="Alexandria" pitchFamily="2" charset="-78"/>
              </a:rPr>
              <a:t>إلى غطاء مادي، </a:t>
            </a:r>
            <a:r>
              <a:rPr lang="ar-JO" sz="1400" dirty="0" smtClean="0">
                <a:latin typeface="Alexandria" pitchFamily="2" charset="-78"/>
                <a:cs typeface="Alexandria" pitchFamily="2" charset="-78"/>
              </a:rPr>
              <a:t>خاصة وعدم صدورها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جهات مرخصة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معتمدة تكون ملزمة قانونا بها. ان </a:t>
            </a:r>
            <a:r>
              <a:rPr lang="ar-JO" sz="1400" dirty="0">
                <a:latin typeface="Alexandria" pitchFamily="2" charset="-78"/>
                <a:cs typeface="Alexandria" pitchFamily="2" charset="-78"/>
              </a:rPr>
              <a:t>ذلك يطرح موضوع التكيف </a:t>
            </a:r>
            <a:r>
              <a:rPr lang="ar-JO" sz="1400" dirty="0" smtClean="0">
                <a:latin typeface="Alexandria" pitchFamily="2" charset="-78"/>
                <a:cs typeface="Alexandria" pitchFamily="2" charset="-78"/>
              </a:rPr>
              <a:t>اللازم </a:t>
            </a:r>
            <a:r>
              <a:rPr lang="ar-JO" sz="1400" dirty="0">
                <a:latin typeface="Alexandria" pitchFamily="2" charset="-78"/>
                <a:cs typeface="Alexandria" pitchFamily="2" charset="-78"/>
              </a:rPr>
              <a:t>في التنظيم القانوني مع الحالة القائمة، </a:t>
            </a:r>
            <a:r>
              <a:rPr lang="ar-JO" sz="1400" dirty="0" smtClean="0">
                <a:latin typeface="Alexandria" pitchFamily="2" charset="-78"/>
                <a:cs typeface="Alexandria" pitchFamily="2" charset="-78"/>
              </a:rPr>
              <a:t>على الاخص </a:t>
            </a:r>
            <a:r>
              <a:rPr lang="ar-JO" sz="1400" dirty="0">
                <a:latin typeface="Alexandria" pitchFamily="2" charset="-78"/>
                <a:cs typeface="Alexandria" pitchFamily="2" charset="-78"/>
              </a:rPr>
              <a:t>بالنسبة </a:t>
            </a:r>
            <a:r>
              <a:rPr lang="ar-JO" sz="1400" dirty="0" smtClean="0">
                <a:latin typeface="Alexandria" pitchFamily="2" charset="-78"/>
                <a:cs typeface="Alexandria" pitchFamily="2" charset="-78"/>
              </a:rPr>
              <a:t>للعملات </a:t>
            </a:r>
            <a:r>
              <a:rPr lang="ar-JO" sz="1400" dirty="0">
                <a:latin typeface="Alexandria" pitchFamily="2" charset="-78"/>
                <a:cs typeface="Alexandria" pitchFamily="2" charset="-78"/>
              </a:rPr>
              <a:t>المشفرة، التي يجب ان تخضع لشروط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أو </a:t>
            </a:r>
            <a:r>
              <a:rPr lang="ar-JO" sz="1400" dirty="0" smtClean="0">
                <a:latin typeface="Alexandria" pitchFamily="2" charset="-78"/>
                <a:cs typeface="Alexandria" pitchFamily="2" charset="-78"/>
              </a:rPr>
              <a:t>على الاقل قريبا منها، اذا ما اخذنا بنظر الاعتبار ظروف المتعاملين، وطبيعة العملات المشفرة. حيث يمكن اظهار الجوانب الاتية التي تتفق عيها البنوك المركزية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مختلف </a:t>
            </a:r>
            <a:r>
              <a:rPr lang="ar-JO" sz="1400" dirty="0">
                <a:latin typeface="Alexandria" pitchFamily="2" charset="-78"/>
                <a:cs typeface="Alexandria" pitchFamily="2" charset="-78"/>
              </a:rPr>
              <a:t>دول العالم </a:t>
            </a:r>
            <a:r>
              <a:rPr lang="ar-JO" sz="1400" dirty="0" smtClean="0">
                <a:latin typeface="Alexandria" pitchFamily="2" charset="-78"/>
                <a:cs typeface="Alexandria" pitchFamily="2" charset="-78"/>
              </a:rPr>
              <a:t>وهي</a:t>
            </a:r>
          </a:p>
          <a:p>
            <a:pPr marL="0" indent="0" algn="r">
              <a:lnSpc>
                <a:spcPct val="150000"/>
              </a:lnSpc>
              <a:buNone/>
            </a:pPr>
            <a:r>
              <a:rPr lang="ar-JO" sz="1400" dirty="0" smtClean="0">
                <a:latin typeface="Alexandria" pitchFamily="2" charset="-78"/>
                <a:cs typeface="Alexandria" pitchFamily="2" charset="-78"/>
              </a:rPr>
              <a:t>-ان العملات الافتراضية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يقوم </a:t>
            </a:r>
            <a:r>
              <a:rPr lang="ar-JO" sz="1400" dirty="0" smtClean="0">
                <a:latin typeface="Alexandria" pitchFamily="2" charset="-78"/>
                <a:cs typeface="Alexandria" pitchFamily="2" charset="-78"/>
              </a:rPr>
              <a:t>بإصدارها </a:t>
            </a:r>
            <a:r>
              <a:rPr lang="ar-JO" sz="1400" dirty="0">
                <a:latin typeface="Alexandria" pitchFamily="2" charset="-78"/>
                <a:cs typeface="Alexandria" pitchFamily="2" charset="-78"/>
              </a:rPr>
              <a:t>أي بنك مركزي، أو أية </a:t>
            </a:r>
            <a:r>
              <a:rPr lang="ar-JO" sz="1400" dirty="0" smtClean="0">
                <a:latin typeface="Alexandria" pitchFamily="2" charset="-78"/>
                <a:cs typeface="Alexandria" pitchFamily="2" charset="-78"/>
              </a:rPr>
              <a:t>سلطة </a:t>
            </a:r>
            <a:r>
              <a:rPr lang="ar-JO" sz="1400" dirty="0">
                <a:latin typeface="Alexandria" pitchFamily="2" charset="-78"/>
                <a:cs typeface="Alexandria" pitchFamily="2" charset="-78"/>
              </a:rPr>
              <a:t>إصدار مركزية رسمية يمكن الرجوع </a:t>
            </a:r>
            <a:r>
              <a:rPr lang="ar-JO" sz="1400" dirty="0" smtClean="0">
                <a:latin typeface="Alexandria" pitchFamily="2" charset="-78"/>
                <a:cs typeface="Alexandria" pitchFamily="2" charset="-78"/>
              </a:rPr>
              <a:t>إليها.</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أن </a:t>
            </a:r>
            <a:r>
              <a:rPr lang="ar-JO" sz="1400" dirty="0" smtClean="0">
                <a:latin typeface="Alexandria" pitchFamily="2" charset="-78"/>
                <a:cs typeface="Alexandria" pitchFamily="2" charset="-78"/>
              </a:rPr>
              <a:t>تلك العملات الافتراضية </a:t>
            </a:r>
            <a:r>
              <a:rPr lang="ar-JO" sz="1400" dirty="0">
                <a:latin typeface="Alexandria" pitchFamily="2" charset="-78"/>
                <a:cs typeface="Alexandria" pitchFamily="2" charset="-78"/>
              </a:rPr>
              <a:t>المشفرة ليس </a:t>
            </a:r>
            <a:r>
              <a:rPr lang="ar-JO" sz="1400" dirty="0" smtClean="0">
                <a:latin typeface="Alexandria" pitchFamily="2" charset="-78"/>
                <a:cs typeface="Alexandria" pitchFamily="2" charset="-78"/>
              </a:rPr>
              <a:t>لها </a:t>
            </a:r>
            <a:r>
              <a:rPr lang="ar-JO" sz="1400" dirty="0">
                <a:latin typeface="Alexandria" pitchFamily="2" charset="-78"/>
                <a:cs typeface="Alexandria" pitchFamily="2" charset="-78"/>
              </a:rPr>
              <a:t>أصول مادية </a:t>
            </a:r>
            <a:r>
              <a:rPr lang="ar-JO" sz="1400" dirty="0" smtClean="0">
                <a:latin typeface="Alexandria" pitchFamily="2" charset="-78"/>
                <a:cs typeface="Alexandria" pitchFamily="2" charset="-78"/>
              </a:rPr>
              <a:t>ملموسة</a:t>
            </a:r>
            <a:r>
              <a:rPr lang="ar-JO" sz="1400" dirty="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انها عملات ذات </a:t>
            </a:r>
            <a:r>
              <a:rPr lang="ar-JO" sz="1400" dirty="0">
                <a:latin typeface="Alexandria" pitchFamily="2" charset="-78"/>
                <a:cs typeface="Alexandria" pitchFamily="2" charset="-78"/>
              </a:rPr>
              <a:t>تذبذب عالي في </a:t>
            </a:r>
            <a:r>
              <a:rPr lang="ar-JO" sz="1400" dirty="0" smtClean="0">
                <a:latin typeface="Alexandria" pitchFamily="2" charset="-78"/>
                <a:cs typeface="Alexandria" pitchFamily="2" charset="-78"/>
              </a:rPr>
              <a:t>أسعارها </a:t>
            </a:r>
            <a:r>
              <a:rPr lang="ar-JO" sz="1400" dirty="0">
                <a:latin typeface="Alexandria" pitchFamily="2" charset="-78"/>
                <a:cs typeface="Alexandria" pitchFamily="2" charset="-78"/>
              </a:rPr>
              <a:t>وبالتالي </a:t>
            </a:r>
            <a:r>
              <a:rPr lang="ar-JO" sz="1400" dirty="0" smtClean="0">
                <a:latin typeface="Alexandria" pitchFamily="2" charset="-78"/>
                <a:cs typeface="Alexandria" pitchFamily="2" charset="-78"/>
              </a:rPr>
              <a:t>فهي </a:t>
            </a:r>
            <a:r>
              <a:rPr lang="ar-JO" sz="1400" dirty="0">
                <a:latin typeface="Alexandria" pitchFamily="2" charset="-78"/>
                <a:cs typeface="Alexandria" pitchFamily="2" charset="-78"/>
              </a:rPr>
              <a:t>ذات مخاطر استثمارية عالية.</a:t>
            </a:r>
          </a:p>
          <a:p>
            <a:pPr marL="0" indent="0" algn="r">
              <a:lnSpc>
                <a:spcPct val="150000"/>
              </a:lnSpc>
              <a:buNone/>
            </a:pPr>
            <a:r>
              <a:rPr lang="ar-JO" sz="1400" dirty="0">
                <a:latin typeface="Alexandria" pitchFamily="2" charset="-78"/>
                <a:cs typeface="Alexandria" pitchFamily="2" charset="-78"/>
              </a:rPr>
              <a:t>- تتم </a:t>
            </a:r>
            <a:r>
              <a:rPr lang="ar-JO" sz="1400" dirty="0" smtClean="0">
                <a:latin typeface="Alexandria" pitchFamily="2" charset="-78"/>
                <a:cs typeface="Alexandria" pitchFamily="2" charset="-78"/>
              </a:rPr>
              <a:t>عمليات </a:t>
            </a:r>
            <a:r>
              <a:rPr lang="ar-JO" sz="1400" dirty="0">
                <a:latin typeface="Alexandria" pitchFamily="2" charset="-78"/>
                <a:cs typeface="Alexandria" pitchFamily="2" charset="-78"/>
              </a:rPr>
              <a:t>مضاربة </a:t>
            </a:r>
            <a:r>
              <a:rPr lang="ar-JO" sz="1400" dirty="0" smtClean="0">
                <a:latin typeface="Alexandria" pitchFamily="2" charset="-78"/>
                <a:cs typeface="Alexandria" pitchFamily="2" charset="-78"/>
              </a:rPr>
              <a:t>فيها</a:t>
            </a:r>
            <a:r>
              <a:rPr lang="ar-JO" sz="1400" dirty="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أنها عملات </a:t>
            </a:r>
            <a:r>
              <a:rPr lang="ar-JO" sz="1400" dirty="0">
                <a:latin typeface="Alexandria" pitchFamily="2" charset="-78"/>
                <a:cs typeface="Alexandria" pitchFamily="2" charset="-78"/>
              </a:rPr>
              <a:t>غير معترف </a:t>
            </a:r>
            <a:r>
              <a:rPr lang="ar-JO" sz="1400" dirty="0" smtClean="0">
                <a:latin typeface="Alexandria" pitchFamily="2" charset="-78"/>
                <a:cs typeface="Alexandria" pitchFamily="2" charset="-78"/>
              </a:rPr>
              <a:t>بها </a:t>
            </a:r>
            <a:r>
              <a:rPr lang="ar-JO" sz="1400" dirty="0">
                <a:latin typeface="Alexandria" pitchFamily="2" charset="-78"/>
                <a:cs typeface="Alexandria" pitchFamily="2" charset="-78"/>
              </a:rPr>
              <a:t>دوليا.</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أنها عملات لا تخضع لجهات </a:t>
            </a:r>
            <a:r>
              <a:rPr lang="ar-JO" sz="1400" dirty="0">
                <a:latin typeface="Alexandria" pitchFamily="2" charset="-78"/>
                <a:cs typeface="Alexandria" pitchFamily="2" charset="-78"/>
              </a:rPr>
              <a:t>رقابية.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729" y="136073"/>
            <a:ext cx="2147836" cy="1554615"/>
          </a:xfrm>
          <a:prstGeom prst="rect">
            <a:avLst/>
          </a:prstGeom>
        </p:spPr>
      </p:pic>
    </p:spTree>
    <p:extLst>
      <p:ext uri="{BB962C8B-B14F-4D97-AF65-F5344CB8AC3E}">
        <p14:creationId xmlns:p14="http://schemas.microsoft.com/office/powerpoint/2010/main" val="4005890572"/>
      </p:ext>
    </p:extLst>
  </p:cSld>
  <p:clrMapOvr>
    <a:masterClrMapping/>
  </p:clrMapOvr>
  <mc:AlternateContent xmlns:mc="http://schemas.openxmlformats.org/markup-compatibility/2006" xmlns:p14="http://schemas.microsoft.com/office/powerpoint/2010/main">
    <mc:Choice Requires="p14">
      <p:transition spd="slow" p14:dur="2000" advTm="128074"/>
    </mc:Choice>
    <mc:Fallback xmlns="">
      <p:transition spd="slow" advTm="12807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773920" cy="1524132"/>
          </a:xfrm>
          <a:prstGeom prst="rect">
            <a:avLst/>
          </a:prstGeom>
        </p:spPr>
      </p:pic>
      <p:sp>
        <p:nvSpPr>
          <p:cNvPr id="3" name="Content Placeholder 2"/>
          <p:cNvSpPr>
            <a:spLocks noGrp="1"/>
          </p:cNvSpPr>
          <p:nvPr>
            <p:ph idx="4294967295"/>
          </p:nvPr>
        </p:nvSpPr>
        <p:spPr>
          <a:xfrm>
            <a:off x="566056" y="1291770"/>
            <a:ext cx="11422744" cy="5326743"/>
          </a:xfrm>
        </p:spPr>
        <p:txBody>
          <a:bodyPr>
            <a:noAutofit/>
          </a:bodyPr>
          <a:lstStyle/>
          <a:p>
            <a:pPr marL="0" indent="0" algn="r">
              <a:lnSpc>
                <a:spcPct val="150000"/>
              </a:lnSpc>
              <a:buNone/>
            </a:pPr>
            <a:r>
              <a:rPr lang="ar-JO" sz="1400" dirty="0">
                <a:latin typeface="Alexandria" pitchFamily="2" charset="-78"/>
                <a:cs typeface="Alexandria" pitchFamily="2" charset="-78"/>
              </a:rPr>
              <a:t>فالمخاطر الكبيرة المرتبطة </a:t>
            </a:r>
            <a:r>
              <a:rPr lang="ar-JO" sz="1400" dirty="0" smtClean="0">
                <a:latin typeface="Alexandria" pitchFamily="2" charset="-78"/>
                <a:cs typeface="Alexandria" pitchFamily="2" charset="-78"/>
              </a:rPr>
              <a:t>بتلك العملات، </a:t>
            </a:r>
            <a:r>
              <a:rPr lang="ar-JO" sz="1400" dirty="0">
                <a:latin typeface="Alexandria" pitchFamily="2" charset="-78"/>
                <a:cs typeface="Alexandria" pitchFamily="2" charset="-78"/>
              </a:rPr>
              <a:t>وعدم </a:t>
            </a:r>
            <a:r>
              <a:rPr lang="ar-JO" sz="1400" dirty="0" smtClean="0">
                <a:latin typeface="Alexandria" pitchFamily="2" charset="-78"/>
                <a:cs typeface="Alexandria" pitchFamily="2" charset="-78"/>
              </a:rPr>
              <a:t>خضوعها لايه ضوابط أو </a:t>
            </a:r>
            <a:r>
              <a:rPr lang="ar-JO" sz="1400" dirty="0">
                <a:latin typeface="Alexandria" pitchFamily="2" charset="-78"/>
                <a:cs typeface="Alexandria" pitchFamily="2" charset="-78"/>
              </a:rPr>
              <a:t>تشريعات </a:t>
            </a:r>
            <a:r>
              <a:rPr lang="ar-JO" sz="1400" dirty="0" smtClean="0">
                <a:latin typeface="Alexandria" pitchFamily="2" charset="-78"/>
                <a:cs typeface="Alexandria" pitchFamily="2" charset="-78"/>
              </a:rPr>
              <a:t>قانونية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رقابية </a:t>
            </a:r>
            <a:r>
              <a:rPr lang="ar-JO" sz="1400" dirty="0">
                <a:latin typeface="Alexandria" pitchFamily="2" charset="-78"/>
                <a:cs typeface="Alexandria" pitchFamily="2" charset="-78"/>
              </a:rPr>
              <a:t>أو فنية، قد تدفع </a:t>
            </a:r>
            <a:r>
              <a:rPr lang="ar-JO" sz="1400" dirty="0" smtClean="0">
                <a:latin typeface="Alexandria" pitchFamily="2" charset="-78"/>
                <a:cs typeface="Alexandria" pitchFamily="2" charset="-78"/>
              </a:rPr>
              <a:t>بالسلطات </a:t>
            </a:r>
            <a:r>
              <a:rPr lang="ar-JO" sz="1400" dirty="0">
                <a:latin typeface="Alexandria" pitchFamily="2" charset="-78"/>
                <a:cs typeface="Alexandria" pitchFamily="2" charset="-78"/>
              </a:rPr>
              <a:t>الرقابية الى عدم قبول التعامل </a:t>
            </a:r>
            <a:r>
              <a:rPr lang="ar-JO" sz="1400" dirty="0" smtClean="0">
                <a:latin typeface="Alexandria" pitchFamily="2" charset="-78"/>
                <a:cs typeface="Alexandria" pitchFamily="2" charset="-78"/>
              </a:rPr>
              <a:t>بها</a:t>
            </a:r>
            <a:r>
              <a:rPr lang="ar-JO" sz="1400" dirty="0">
                <a:latin typeface="Alexandria" pitchFamily="2" charset="-78"/>
                <a:cs typeface="Alexandria" pitchFamily="2" charset="-78"/>
              </a:rPr>
              <a:t>، وعدم توفير الحماية القانونية لمن يتعامل </a:t>
            </a:r>
            <a:r>
              <a:rPr lang="ar-JO" sz="1400" dirty="0" smtClean="0">
                <a:latin typeface="Alexandria" pitchFamily="2" charset="-78"/>
                <a:cs typeface="Alexandria" pitchFamily="2" charset="-78"/>
              </a:rPr>
              <a:t>بها.فقد </a:t>
            </a:r>
            <a:r>
              <a:rPr lang="ar-JO" sz="1400" dirty="0">
                <a:latin typeface="Alexandria" pitchFamily="2" charset="-78"/>
                <a:cs typeface="Alexandria" pitchFamily="2" charset="-78"/>
              </a:rPr>
              <a:t>حذر البنك المركزي العراقي من تعامل المواطنين </a:t>
            </a:r>
            <a:r>
              <a:rPr lang="ar-JO" sz="1400" dirty="0" smtClean="0">
                <a:latin typeface="Alexandria" pitchFamily="2" charset="-78"/>
                <a:cs typeface="Alexandria" pitchFamily="2" charset="-78"/>
              </a:rPr>
              <a:t>بالعملات </a:t>
            </a:r>
            <a:r>
              <a:rPr lang="ar-JO" sz="1400" dirty="0">
                <a:latin typeface="Alexandria" pitchFamily="2" charset="-78"/>
                <a:cs typeface="Alexandria" pitchFamily="2" charset="-78"/>
              </a:rPr>
              <a:t>الرقمية. كما أوضح </a:t>
            </a:r>
            <a:r>
              <a:rPr lang="ar-JO" sz="1400" dirty="0" smtClean="0">
                <a:latin typeface="Alexandria" pitchFamily="2" charset="-78"/>
                <a:cs typeface="Alexandria" pitchFamily="2" charset="-78"/>
              </a:rPr>
              <a:t>أنه نظرا لتلافي اي تداعيات سلبية </a:t>
            </a:r>
            <a:r>
              <a:rPr lang="ar-JO" sz="1400" dirty="0">
                <a:latin typeface="Alexandria" pitchFamily="2" charset="-78"/>
                <a:cs typeface="Alexandria" pitchFamily="2" charset="-78"/>
              </a:rPr>
              <a:t>ناتجة عن التعامل </a:t>
            </a:r>
            <a:r>
              <a:rPr lang="ar-JO" sz="1400" dirty="0" smtClean="0">
                <a:latin typeface="Alexandria" pitchFamily="2" charset="-78"/>
                <a:cs typeface="Alexandria" pitchFamily="2" charset="-78"/>
              </a:rPr>
              <a:t>بتلك العملات ، </a:t>
            </a:r>
            <a:r>
              <a:rPr lang="ar-JO" sz="1400" dirty="0">
                <a:latin typeface="Alexandria" pitchFamily="2" charset="-78"/>
                <a:cs typeface="Alexandria" pitchFamily="2" charset="-78"/>
              </a:rPr>
              <a:t>ذات التذبذب </a:t>
            </a:r>
            <a:r>
              <a:rPr lang="ar-JO" sz="1400" dirty="0" smtClean="0">
                <a:latin typeface="Alexandria" pitchFamily="2" charset="-78"/>
                <a:cs typeface="Alexandria" pitchFamily="2" charset="-78"/>
              </a:rPr>
              <a:t>العالي وعمليات </a:t>
            </a:r>
            <a:r>
              <a:rPr lang="ar-JO" sz="1400" dirty="0">
                <a:latin typeface="Alexandria" pitchFamily="2" charset="-78"/>
                <a:cs typeface="Alexandria" pitchFamily="2" charset="-78"/>
              </a:rPr>
              <a:t>المضاربة </a:t>
            </a:r>
            <a:r>
              <a:rPr lang="ar-JO" sz="1400" dirty="0" smtClean="0">
                <a:latin typeface="Alexandria" pitchFamily="2" charset="-78"/>
                <a:cs typeface="Alexandria" pitchFamily="2" charset="-78"/>
              </a:rPr>
              <a:t>فيها، فأنه لا </a:t>
            </a:r>
            <a:r>
              <a:rPr lang="ar-JO" sz="1400" dirty="0">
                <a:latin typeface="Alexandria" pitchFamily="2" charset="-78"/>
                <a:cs typeface="Alexandria" pitchFamily="2" charset="-78"/>
              </a:rPr>
              <a:t>يكفل مثل </a:t>
            </a:r>
            <a:r>
              <a:rPr lang="ar-JO" sz="1400" dirty="0" smtClean="0">
                <a:latin typeface="Alexandria" pitchFamily="2" charset="-78"/>
                <a:cs typeface="Alexandria" pitchFamily="2" charset="-78"/>
              </a:rPr>
              <a:t>تلك العملات، ولا يوفر </a:t>
            </a:r>
            <a:r>
              <a:rPr lang="ar-JO" sz="1400" dirty="0">
                <a:latin typeface="Alexandria" pitchFamily="2" charset="-78"/>
                <a:cs typeface="Alexandria" pitchFamily="2" charset="-78"/>
              </a:rPr>
              <a:t>الحماية القانونية لمن يتعامل </a:t>
            </a:r>
            <a:r>
              <a:rPr lang="ar-JO" sz="1400" dirty="0" smtClean="0">
                <a:latin typeface="Alexandria" pitchFamily="2" charset="-78"/>
                <a:cs typeface="Alexandria" pitchFamily="2" charset="-78"/>
              </a:rPr>
              <a:t>بها</a:t>
            </a:r>
            <a:r>
              <a:rPr lang="ar-JO" sz="1400" dirty="0">
                <a:latin typeface="Alexandria" pitchFamily="2" charset="-78"/>
                <a:cs typeface="Alexandria" pitchFamily="2" charset="-78"/>
              </a:rPr>
              <a:t>، ولم يمنح رخصة </a:t>
            </a:r>
            <a:r>
              <a:rPr lang="ar-JO" sz="1400" dirty="0" smtClean="0">
                <a:latin typeface="Alexandria" pitchFamily="2" charset="-78"/>
                <a:cs typeface="Alexandria" pitchFamily="2" charset="-78"/>
              </a:rPr>
              <a:t>لاي عملة </a:t>
            </a:r>
            <a:r>
              <a:rPr lang="ar-JO" sz="1400" dirty="0">
                <a:latin typeface="Alexandria" pitchFamily="2" charset="-78"/>
                <a:cs typeface="Alexandria" pitchFamily="2" charset="-78"/>
              </a:rPr>
              <a:t>رقمية مشفرة </a:t>
            </a:r>
            <a:r>
              <a:rPr lang="ar-JO" sz="1400" dirty="0" smtClean="0">
                <a:latin typeface="Alexandria" pitchFamily="2" charset="-78"/>
                <a:cs typeface="Alexandria" pitchFamily="2" charset="-78"/>
              </a:rPr>
              <a:t>حاليا. حيث </a:t>
            </a:r>
            <a:r>
              <a:rPr lang="ar-JO" sz="1400" dirty="0">
                <a:latin typeface="Alexandria" pitchFamily="2" charset="-78"/>
                <a:cs typeface="Alexandria" pitchFamily="2" charset="-78"/>
              </a:rPr>
              <a:t>اكد في بيان </a:t>
            </a:r>
            <a:r>
              <a:rPr lang="ar-JO" sz="1400" dirty="0" smtClean="0">
                <a:latin typeface="Alexandria" pitchFamily="2" charset="-78"/>
                <a:cs typeface="Alexandria" pitchFamily="2" charset="-78"/>
              </a:rPr>
              <a:t> أنه </a:t>
            </a:r>
            <a:r>
              <a:rPr lang="ar-JO" sz="1400" dirty="0">
                <a:latin typeface="Alexandria" pitchFamily="2" charset="-78"/>
                <a:cs typeface="Alexandria" pitchFamily="2" charset="-78"/>
              </a:rPr>
              <a:t>"يتابع عن كثب </a:t>
            </a:r>
            <a:r>
              <a:rPr lang="ar-JO" sz="1400" dirty="0" smtClean="0">
                <a:latin typeface="Alexandria" pitchFamily="2" charset="-78"/>
                <a:cs typeface="Alexandria" pitchFamily="2" charset="-78"/>
              </a:rPr>
              <a:t>التعاملات </a:t>
            </a:r>
            <a:r>
              <a:rPr lang="ar-JO" sz="1400" dirty="0">
                <a:latin typeface="Alexandria" pitchFamily="2" charset="-78"/>
                <a:cs typeface="Alexandria" pitchFamily="2" charset="-78"/>
              </a:rPr>
              <a:t>في سوق </a:t>
            </a:r>
            <a:r>
              <a:rPr lang="ar-JO" sz="1400" dirty="0" smtClean="0">
                <a:latin typeface="Alexandria" pitchFamily="2" charset="-78"/>
                <a:cs typeface="Alexandria" pitchFamily="2" charset="-78"/>
              </a:rPr>
              <a:t>العملات الافتراضية  العملات الرقمية </a:t>
            </a:r>
            <a:r>
              <a:rPr lang="ar-JO" sz="1400" dirty="0">
                <a:latin typeface="Alexandria" pitchFamily="2" charset="-78"/>
                <a:cs typeface="Alexandria" pitchFamily="2" charset="-78"/>
              </a:rPr>
              <a:t>والمشفرة، </a:t>
            </a:r>
            <a:r>
              <a:rPr lang="ar-JO" sz="1400" dirty="0" smtClean="0">
                <a:latin typeface="Alexandria" pitchFamily="2" charset="-78"/>
                <a:cs typeface="Alexandria" pitchFamily="2" charset="-78"/>
              </a:rPr>
              <a:t>مشيرا الى المخاطر </a:t>
            </a:r>
            <a:r>
              <a:rPr lang="ar-JO" sz="1400" dirty="0">
                <a:latin typeface="Alexandria" pitchFamily="2" charset="-78"/>
                <a:cs typeface="Alexandria" pitchFamily="2" charset="-78"/>
              </a:rPr>
              <a:t>الكبيرة المرتبطة </a:t>
            </a:r>
            <a:r>
              <a:rPr lang="ar-JO" sz="1400" dirty="0" smtClean="0">
                <a:latin typeface="Alexandria" pitchFamily="2" charset="-78"/>
                <a:cs typeface="Alexandria" pitchFamily="2" charset="-78"/>
              </a:rPr>
              <a:t>بتلك العملات و عدم خضوعها لايه ضوابط </a:t>
            </a:r>
            <a:r>
              <a:rPr lang="ar-JO" sz="1400" dirty="0">
                <a:latin typeface="Alexandria" pitchFamily="2" charset="-78"/>
                <a:cs typeface="Alexandria" pitchFamily="2" charset="-78"/>
              </a:rPr>
              <a:t>أو تشريعات </a:t>
            </a:r>
            <a:r>
              <a:rPr lang="ar-JO" sz="1400" dirty="0" smtClean="0">
                <a:latin typeface="Alexandria" pitchFamily="2" charset="-78"/>
                <a:cs typeface="Alexandria" pitchFamily="2" charset="-78"/>
              </a:rPr>
              <a:t>قانونية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رقابية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فنية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العراق</a:t>
            </a:r>
          </a:p>
          <a:p>
            <a:pPr marL="0" indent="0" algn="r">
              <a:lnSpc>
                <a:spcPct val="150000"/>
              </a:lnSpc>
              <a:buNone/>
            </a:pPr>
            <a:r>
              <a:rPr lang="ar-JO" sz="1400" dirty="0" smtClean="0">
                <a:latin typeface="Alexandria" pitchFamily="2" charset="-78"/>
                <a:cs typeface="Alexandria" pitchFamily="2" charset="-78"/>
              </a:rPr>
              <a:t>كذلك</a:t>
            </a:r>
            <a:r>
              <a:rPr lang="ar-JO" sz="1400" dirty="0">
                <a:latin typeface="Alexandria" pitchFamily="2" charset="-78"/>
                <a:cs typeface="Alexandria" pitchFamily="2" charset="-78"/>
              </a:rPr>
              <a:t>، حذرت وزارة المالية السعودية، من </a:t>
            </a:r>
            <a:r>
              <a:rPr lang="ar-JO" sz="1400" dirty="0" smtClean="0">
                <a:latin typeface="Alexandria" pitchFamily="2" charset="-78"/>
                <a:cs typeface="Alexandria" pitchFamily="2" charset="-78"/>
              </a:rPr>
              <a:t>التعامل أو الاستثمار في العملات الافتراضية ومنها العملات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حيث انها لا تعد  عملات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أصوال </a:t>
            </a:r>
            <a:r>
              <a:rPr lang="ar-JO" sz="1400" dirty="0">
                <a:latin typeface="Alexandria" pitchFamily="2" charset="-78"/>
                <a:cs typeface="Alexandria" pitchFamily="2" charset="-78"/>
              </a:rPr>
              <a:t>معتمدة داخل </a:t>
            </a:r>
            <a:r>
              <a:rPr lang="ar-JO" sz="1400" dirty="0" smtClean="0">
                <a:latin typeface="Alexandria" pitchFamily="2" charset="-78"/>
                <a:cs typeface="Alexandria" pitchFamily="2" charset="-78"/>
              </a:rPr>
              <a:t>المملكة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ولكونها </a:t>
            </a:r>
            <a:r>
              <a:rPr lang="ar-JO" sz="1400" dirty="0">
                <a:latin typeface="Alexandria" pitchFamily="2" charset="-78"/>
                <a:cs typeface="Alexandria" pitchFamily="2" charset="-78"/>
              </a:rPr>
              <a:t>خارج نطاق المظمة </a:t>
            </a:r>
            <a:r>
              <a:rPr lang="ar-JO" sz="1400" dirty="0" smtClean="0">
                <a:latin typeface="Alexandria" pitchFamily="2" charset="-78"/>
                <a:cs typeface="Alexandria" pitchFamily="2" charset="-78"/>
              </a:rPr>
              <a:t>الرقابية  و لا يتم تداولها من خلال </a:t>
            </a:r>
            <a:r>
              <a:rPr lang="ar-JO" sz="1400" dirty="0">
                <a:latin typeface="Alexandria" pitchFamily="2" charset="-78"/>
                <a:cs typeface="Alexandria" pitchFamily="2" charset="-78"/>
              </a:rPr>
              <a:t>أشخاص مرخص </a:t>
            </a:r>
            <a:r>
              <a:rPr lang="ar-JO" sz="1400" dirty="0" smtClean="0">
                <a:latin typeface="Alexandria" pitchFamily="2" charset="-78"/>
                <a:cs typeface="Alexandria" pitchFamily="2" charset="-78"/>
              </a:rPr>
              <a:t>لهم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المملكة</a:t>
            </a:r>
            <a:r>
              <a:rPr lang="ar-JO" sz="1400" dirty="0">
                <a:latin typeface="Alexandria" pitchFamily="2" charset="-78"/>
                <a:cs typeface="Alexandria" pitchFamily="2" charset="-78"/>
              </a:rPr>
              <a:t>، إضافة إلى ما تنطوي </a:t>
            </a:r>
            <a:r>
              <a:rPr lang="ar-JO" sz="1400" dirty="0" smtClean="0">
                <a:latin typeface="Alexandria" pitchFamily="2" charset="-78"/>
                <a:cs typeface="Alexandria" pitchFamily="2" charset="-78"/>
              </a:rPr>
              <a:t>عليه كثير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تعامالتها </a:t>
            </a:r>
            <a:r>
              <a:rPr lang="ar-JO" sz="1400" dirty="0">
                <a:latin typeface="Alexandria" pitchFamily="2" charset="-78"/>
                <a:cs typeface="Alexandria" pitchFamily="2" charset="-78"/>
              </a:rPr>
              <a:t>من احتيال </a:t>
            </a:r>
            <a:r>
              <a:rPr lang="ar-JO" sz="1400" dirty="0" smtClean="0">
                <a:latin typeface="Alexandria" pitchFamily="2" charset="-78"/>
                <a:cs typeface="Alexandria" pitchFamily="2" charset="-78"/>
              </a:rPr>
              <a:t>وشبهة استخدامها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تعاملات مالية </a:t>
            </a:r>
            <a:r>
              <a:rPr lang="ar-JO" sz="1400" dirty="0">
                <a:latin typeface="Alexandria" pitchFamily="2" charset="-78"/>
                <a:cs typeface="Alexandria" pitchFamily="2" charset="-78"/>
              </a:rPr>
              <a:t>غير مشروعة ومحظورة </a:t>
            </a:r>
            <a:r>
              <a:rPr lang="ar-JO" sz="1400" dirty="0" smtClean="0">
                <a:latin typeface="Alexandria" pitchFamily="2" charset="-78"/>
                <a:cs typeface="Alexandria" pitchFamily="2" charset="-78"/>
              </a:rPr>
              <a:t>نظاما، ولما لها </a:t>
            </a:r>
            <a:r>
              <a:rPr lang="ar-JO" sz="1400" dirty="0">
                <a:latin typeface="Alexandria" pitchFamily="2" charset="-78"/>
                <a:cs typeface="Alexandria" pitchFamily="2" charset="-78"/>
              </a:rPr>
              <a:t>من مخاطر </a:t>
            </a:r>
            <a:r>
              <a:rPr lang="ar-JO" sz="1400" dirty="0" smtClean="0">
                <a:latin typeface="Alexandria" pitchFamily="2" charset="-78"/>
                <a:cs typeface="Alexandria" pitchFamily="2" charset="-78"/>
              </a:rPr>
              <a:t>استثمارية </a:t>
            </a:r>
            <a:r>
              <a:rPr lang="ar-JO" sz="1400" dirty="0">
                <a:latin typeface="Alexandria" pitchFamily="2" charset="-78"/>
                <a:cs typeface="Alexandria" pitchFamily="2" charset="-78"/>
              </a:rPr>
              <a:t>عالية مرتبطة بالتذبذب العالي في </a:t>
            </a:r>
            <a:r>
              <a:rPr lang="ar-JO" sz="1400" dirty="0" smtClean="0">
                <a:latin typeface="Alexandria" pitchFamily="2" charset="-78"/>
                <a:cs typeface="Alexandria" pitchFamily="2" charset="-78"/>
              </a:rPr>
              <a:t>أسعارها</a:t>
            </a:r>
            <a:r>
              <a:rPr lang="ar-JO" sz="1400" dirty="0">
                <a:latin typeface="Alexandria" pitchFamily="2" charset="-78"/>
                <a:cs typeface="Alexandria" pitchFamily="2" charset="-78"/>
              </a:rPr>
              <a:t>.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وحذر </a:t>
            </a:r>
            <a:r>
              <a:rPr lang="ar-JO" sz="1400" dirty="0">
                <a:latin typeface="Alexandria" pitchFamily="2" charset="-78"/>
                <a:cs typeface="Alexandria" pitchFamily="2" charset="-78"/>
              </a:rPr>
              <a:t>بنك الكويت المركزي المواطنين من التعامل في سوق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الرقمية، مؤكدا </a:t>
            </a:r>
            <a:r>
              <a:rPr lang="ar-JO" sz="1400" dirty="0" smtClean="0">
                <a:latin typeface="Alexandria" pitchFamily="2" charset="-78"/>
                <a:cs typeface="Alexandria" pitchFamily="2" charset="-78"/>
              </a:rPr>
              <a:t>أنها </a:t>
            </a:r>
            <a:r>
              <a:rPr lang="ar-JO" sz="1400" dirty="0">
                <a:latin typeface="Alexandria" pitchFamily="2" charset="-78"/>
                <a:cs typeface="Alexandria" pitchFamily="2" charset="-78"/>
              </a:rPr>
              <a:t>غير معترف </a:t>
            </a:r>
            <a:r>
              <a:rPr lang="ar-JO" sz="1400" dirty="0" smtClean="0">
                <a:latin typeface="Alexandria" pitchFamily="2" charset="-78"/>
                <a:cs typeface="Alexandria" pitchFamily="2" charset="-78"/>
              </a:rPr>
              <a:t>بها دوليا</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ولا </a:t>
            </a:r>
            <a:r>
              <a:rPr lang="ar-JO" sz="1400" dirty="0">
                <a:latin typeface="Alexandria" pitchFamily="2" charset="-78"/>
                <a:cs typeface="Alexandria" pitchFamily="2" charset="-78"/>
              </a:rPr>
              <a:t>تخضع </a:t>
            </a:r>
            <a:r>
              <a:rPr lang="ar-JO" sz="1400" dirty="0" smtClean="0">
                <a:latin typeface="Alexandria" pitchFamily="2" charset="-78"/>
                <a:cs typeface="Alexandria" pitchFamily="2" charset="-78"/>
              </a:rPr>
              <a:t>لجهات </a:t>
            </a:r>
            <a:r>
              <a:rPr lang="ar-JO" sz="1400" dirty="0">
                <a:latin typeface="Alexandria" pitchFamily="2" charset="-78"/>
                <a:cs typeface="Alexandria" pitchFamily="2" charset="-78"/>
              </a:rPr>
              <a:t>رقابية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كما </a:t>
            </a:r>
            <a:r>
              <a:rPr lang="ar-JO" sz="1400" dirty="0" smtClean="0">
                <a:latin typeface="Alexandria" pitchFamily="2" charset="-78"/>
                <a:cs typeface="Alexandria" pitchFamily="2" charset="-78"/>
              </a:rPr>
              <a:t>حذر البنك </a:t>
            </a:r>
            <a:r>
              <a:rPr lang="ar-JO" sz="1400" dirty="0">
                <a:latin typeface="Alexandria" pitchFamily="2" charset="-78"/>
                <a:cs typeface="Alexandria" pitchFamily="2" charset="-78"/>
              </a:rPr>
              <a:t>المركزي </a:t>
            </a:r>
            <a:r>
              <a:rPr lang="ar-JO" sz="1400" dirty="0" smtClean="0">
                <a:latin typeface="Alexandria" pitchFamily="2" charset="-78"/>
                <a:cs typeface="Alexandria" pitchFamily="2" charset="-78"/>
              </a:rPr>
              <a:t>المصري من </a:t>
            </a:r>
            <a:r>
              <a:rPr lang="ar-JO" sz="1400" dirty="0">
                <a:latin typeface="Alexandria" pitchFamily="2" charset="-78"/>
                <a:cs typeface="Alexandria" pitchFamily="2" charset="-78"/>
              </a:rPr>
              <a:t>التداول </a:t>
            </a:r>
            <a:r>
              <a:rPr lang="ar-JO" sz="1400" dirty="0" smtClean="0">
                <a:latin typeface="Alexandria" pitchFamily="2" charset="-78"/>
                <a:cs typeface="Alexandria" pitchFamily="2" charset="-78"/>
              </a:rPr>
              <a:t>بالعملات الافتراضية </a:t>
            </a:r>
            <a:r>
              <a:rPr lang="ar-JO" sz="1400" dirty="0">
                <a:latin typeface="Alexandria" pitchFamily="2" charset="-78"/>
                <a:cs typeface="Alexandria" pitchFamily="2" charset="-78"/>
              </a:rPr>
              <a:t>الرقمية، وفي </a:t>
            </a:r>
            <a:r>
              <a:rPr lang="ar-JO" sz="1400" dirty="0" smtClean="0">
                <a:latin typeface="Alexandria" pitchFamily="2" charset="-78"/>
                <a:cs typeface="Alexandria" pitchFamily="2" charset="-78"/>
              </a:rPr>
              <a:t>مقدمتها بيتكوين"لما </a:t>
            </a:r>
            <a:r>
              <a:rPr lang="ar-JO" sz="1400" dirty="0">
                <a:latin typeface="Alexandria" pitchFamily="2" charset="-78"/>
                <a:cs typeface="Alexandria" pitchFamily="2" charset="-78"/>
              </a:rPr>
              <a:t>ينطوي </a:t>
            </a:r>
            <a:r>
              <a:rPr lang="ar-JO" sz="1400" dirty="0" smtClean="0">
                <a:latin typeface="Alexandria" pitchFamily="2" charset="-78"/>
                <a:cs typeface="Alexandria" pitchFamily="2" charset="-78"/>
              </a:rPr>
              <a:t>عليه من </a:t>
            </a:r>
            <a:r>
              <a:rPr lang="ar-JO" sz="1400" dirty="0">
                <a:latin typeface="Alexandria" pitchFamily="2" charset="-78"/>
                <a:cs typeface="Alexandria" pitchFamily="2" charset="-78"/>
              </a:rPr>
              <a:t>مخاطر مرتفعة." و تجعل </a:t>
            </a:r>
            <a:r>
              <a:rPr lang="ar-JO" sz="1400" dirty="0" smtClean="0">
                <a:latin typeface="Alexandria" pitchFamily="2" charset="-78"/>
                <a:cs typeface="Alexandria" pitchFamily="2" charset="-78"/>
              </a:rPr>
              <a:t>الاستثمار بها </a:t>
            </a:r>
            <a:r>
              <a:rPr lang="ar-JO" sz="1400" dirty="0">
                <a:latin typeface="Alexandria" pitchFamily="2" charset="-78"/>
                <a:cs typeface="Alexandria" pitchFamily="2" charset="-78"/>
              </a:rPr>
              <a:t>غير مضمون العواقب." </a:t>
            </a:r>
            <a:r>
              <a:rPr lang="ar-JO" sz="1400" dirty="0" smtClean="0">
                <a:latin typeface="Alexandria" pitchFamily="2" charset="-78"/>
                <a:cs typeface="Alexandria" pitchFamily="2" charset="-78"/>
              </a:rPr>
              <a:t>وأنها عملات </a:t>
            </a:r>
            <a:r>
              <a:rPr lang="ar-JO" sz="1400" dirty="0">
                <a:latin typeface="Alexandria" pitchFamily="2" charset="-78"/>
                <a:cs typeface="Alexandria" pitchFamily="2" charset="-78"/>
              </a:rPr>
              <a:t>"ليس </a:t>
            </a:r>
            <a:r>
              <a:rPr lang="ar-JO" sz="1400" dirty="0" smtClean="0">
                <a:latin typeface="Alexandria" pitchFamily="2" charset="-78"/>
                <a:cs typeface="Alexandria" pitchFamily="2" charset="-78"/>
              </a:rPr>
              <a:t>لها </a:t>
            </a:r>
            <a:r>
              <a:rPr lang="ar-JO" sz="1400" dirty="0">
                <a:latin typeface="Alexandria" pitchFamily="2" charset="-78"/>
                <a:cs typeface="Alexandria" pitchFamily="2" charset="-78"/>
              </a:rPr>
              <a:t>أصول مادية </a:t>
            </a:r>
            <a:r>
              <a:rPr lang="ar-JO" sz="1400" dirty="0" smtClean="0">
                <a:latin typeface="Alexandria" pitchFamily="2" charset="-78"/>
                <a:cs typeface="Alexandria" pitchFamily="2" charset="-78"/>
              </a:rPr>
              <a:t>ملموسة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ولا تخضع لاشراف </a:t>
            </a:r>
            <a:r>
              <a:rPr lang="ar-JO" sz="1400" dirty="0">
                <a:latin typeface="Alexandria" pitchFamily="2" charset="-78"/>
                <a:cs typeface="Alexandria" pitchFamily="2" charset="-78"/>
              </a:rPr>
              <a:t>أي </a:t>
            </a:r>
            <a:r>
              <a:rPr lang="ar-JO" sz="1400" dirty="0" smtClean="0">
                <a:latin typeface="Alexandria" pitchFamily="2" charset="-78"/>
                <a:cs typeface="Alexandria" pitchFamily="2" charset="-78"/>
              </a:rPr>
              <a:t>جهة </a:t>
            </a:r>
            <a:r>
              <a:rPr lang="ar-JO" sz="1400" dirty="0">
                <a:latin typeface="Alexandria" pitchFamily="2" charset="-78"/>
                <a:cs typeface="Alexandria" pitchFamily="2" charset="-78"/>
              </a:rPr>
              <a:t>رقابية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مستوى العالم، وبالتالي تفتقر إلى الضمان والدعم الحكومي الرسمي." وأوضح أن "</a:t>
            </a:r>
            <a:r>
              <a:rPr lang="ar-JO" sz="1400" dirty="0" smtClean="0">
                <a:latin typeface="Alexandria" pitchFamily="2" charset="-78"/>
                <a:cs typeface="Alexandria" pitchFamily="2" charset="-78"/>
              </a:rPr>
              <a:t>تلك العملات الافتراضية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لا </a:t>
            </a:r>
            <a:r>
              <a:rPr lang="ar-JO" sz="1400" dirty="0">
                <a:latin typeface="Alexandria" pitchFamily="2" charset="-78"/>
                <a:cs typeface="Alexandria" pitchFamily="2" charset="-78"/>
              </a:rPr>
              <a:t>يقوم </a:t>
            </a:r>
            <a:r>
              <a:rPr lang="ar-JO" sz="1400" dirty="0" smtClean="0">
                <a:latin typeface="Alexandria" pitchFamily="2" charset="-78"/>
                <a:cs typeface="Alexandria" pitchFamily="2" charset="-78"/>
              </a:rPr>
              <a:t>بإصدارها </a:t>
            </a:r>
            <a:r>
              <a:rPr lang="ar-JO" sz="1400" dirty="0">
                <a:latin typeface="Alexandria" pitchFamily="2" charset="-78"/>
                <a:cs typeface="Alexandria" pitchFamily="2" charset="-78"/>
              </a:rPr>
              <a:t>أي بنك مركزي،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أية </a:t>
            </a:r>
            <a:r>
              <a:rPr lang="ar-JO" sz="1400" dirty="0" smtClean="0">
                <a:latin typeface="Alexandria" pitchFamily="2" charset="-78"/>
                <a:cs typeface="Alexandria" pitchFamily="2" charset="-78"/>
              </a:rPr>
              <a:t>سلطة </a:t>
            </a:r>
            <a:r>
              <a:rPr lang="ar-JO" sz="1400" dirty="0">
                <a:latin typeface="Alexandria" pitchFamily="2" charset="-78"/>
                <a:cs typeface="Alexandria" pitchFamily="2" charset="-78"/>
              </a:rPr>
              <a:t>إصدار مركزية رسمية </a:t>
            </a:r>
            <a:r>
              <a:rPr lang="ar-JO" sz="1400" dirty="0" smtClean="0">
                <a:latin typeface="Alexandria" pitchFamily="2" charset="-78"/>
                <a:cs typeface="Alexandria" pitchFamily="2" charset="-78"/>
              </a:rPr>
              <a:t>يمكن الرجوع اليها</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946528961"/>
      </p:ext>
    </p:extLst>
  </p:cSld>
  <p:clrMapOvr>
    <a:masterClrMapping/>
  </p:clrMapOvr>
  <mc:AlternateContent xmlns:mc="http://schemas.openxmlformats.org/markup-compatibility/2006" xmlns:p14="http://schemas.microsoft.com/office/powerpoint/2010/main">
    <mc:Choice Requires="p14">
      <p:transition spd="slow" p14:dur="2000" advTm="118232"/>
    </mc:Choice>
    <mc:Fallback xmlns="">
      <p:transition spd="slow" advTm="11823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8114" cy="1524132"/>
          </a:xfrm>
          <a:prstGeom prst="rect">
            <a:avLst/>
          </a:prstGeom>
        </p:spPr>
      </p:pic>
      <p:sp>
        <p:nvSpPr>
          <p:cNvPr id="3" name="Content Placeholder 2"/>
          <p:cNvSpPr>
            <a:spLocks noGrp="1"/>
          </p:cNvSpPr>
          <p:nvPr>
            <p:ph idx="4294967295"/>
          </p:nvPr>
        </p:nvSpPr>
        <p:spPr>
          <a:xfrm>
            <a:off x="249381" y="1330036"/>
            <a:ext cx="11416145" cy="5361709"/>
          </a:xfrm>
        </p:spPr>
        <p:txBody>
          <a:bodyPr>
            <a:noAutofit/>
          </a:bodyPr>
          <a:lstStyle/>
          <a:p>
            <a:pPr marL="0" indent="0" algn="r">
              <a:lnSpc>
                <a:spcPct val="250000"/>
              </a:lnSpc>
              <a:buNone/>
            </a:pPr>
            <a:r>
              <a:rPr lang="ar-JO" sz="1400" dirty="0">
                <a:latin typeface="Alexandria" pitchFamily="2" charset="-78"/>
                <a:cs typeface="Alexandria" pitchFamily="2" charset="-78"/>
              </a:rPr>
              <a:t>و كانت ردة فعل البنك المركزي </a:t>
            </a:r>
            <a:r>
              <a:rPr lang="ar-JO" sz="1400" dirty="0" smtClean="0">
                <a:latin typeface="Alexandria" pitchFamily="2" charset="-78"/>
                <a:cs typeface="Alexandria" pitchFamily="2" charset="-78"/>
              </a:rPr>
              <a:t>الاردني تجاه العملات الافتراضية </a:t>
            </a:r>
            <a:r>
              <a:rPr lang="ar-JO" sz="1400" dirty="0">
                <a:latin typeface="Alexandria" pitchFamily="2" charset="-78"/>
                <a:cs typeface="Alexandria" pitchFamily="2" charset="-78"/>
              </a:rPr>
              <a:t>المشفرة، قد </a:t>
            </a:r>
            <a:r>
              <a:rPr lang="ar-JO" sz="1400" dirty="0" smtClean="0">
                <a:latin typeface="Alexandria" pitchFamily="2" charset="-78"/>
                <a:cs typeface="Alexandria" pitchFamily="2" charset="-78"/>
              </a:rPr>
              <a:t>ظهرت </a:t>
            </a:r>
            <a:r>
              <a:rPr lang="ar-JO" sz="1400" dirty="0">
                <a:latin typeface="Alexandria" pitchFamily="2" charset="-78"/>
                <a:cs typeface="Alexandria" pitchFamily="2" charset="-78"/>
              </a:rPr>
              <a:t>ابتداء من عام ،2014 لغرض احتواء أية مخاطر، قد </a:t>
            </a:r>
            <a:r>
              <a:rPr lang="ar-JO" sz="1400" dirty="0" smtClean="0">
                <a:latin typeface="Alexandria" pitchFamily="2" charset="-78"/>
                <a:cs typeface="Alexandria" pitchFamily="2" charset="-78"/>
              </a:rPr>
              <a:t>تشكلها </a:t>
            </a:r>
            <a:r>
              <a:rPr lang="ar-JO" sz="1400" dirty="0">
                <a:latin typeface="Alexandria" pitchFamily="2" charset="-78"/>
                <a:cs typeface="Alexandria" pitchFamily="2" charset="-78"/>
              </a:rPr>
              <a:t>منتجات الدفع الجديدة، أو التكنولوجيا التي تقوم </a:t>
            </a:r>
            <a:r>
              <a:rPr lang="ar-JO" sz="1400" dirty="0" smtClean="0">
                <a:latin typeface="Alexandria" pitchFamily="2" charset="-78"/>
                <a:cs typeface="Alexandria" pitchFamily="2" charset="-78"/>
              </a:rPr>
              <a:t>عليها والابتكارات </a:t>
            </a:r>
            <a:r>
              <a:rPr lang="ar-JO" sz="1400" dirty="0">
                <a:latin typeface="Alexandria" pitchFamily="2" charset="-78"/>
                <a:cs typeface="Alexandria" pitchFamily="2" charset="-78"/>
              </a:rPr>
              <a:t>الناشئة </a:t>
            </a:r>
            <a:r>
              <a:rPr lang="ar-JO" sz="1400" dirty="0" smtClean="0">
                <a:latin typeface="Alexandria" pitchFamily="2" charset="-78"/>
                <a:cs typeface="Alexandria" pitchFamily="2" charset="-78"/>
              </a:rPr>
              <a:t>عنها. </a:t>
            </a:r>
            <a:r>
              <a:rPr lang="ar-JO" sz="1400" dirty="0">
                <a:latin typeface="Alexandria" pitchFamily="2" charset="-78"/>
                <a:cs typeface="Alexandria" pitchFamily="2" charset="-78"/>
              </a:rPr>
              <a:t>حيث أصدر </a:t>
            </a:r>
            <a:r>
              <a:rPr lang="ar-JO" sz="1400" dirty="0" smtClean="0">
                <a:latin typeface="Alexandria" pitchFamily="2" charset="-78"/>
                <a:cs typeface="Alexandria" pitchFamily="2" charset="-78"/>
              </a:rPr>
              <a:t>تعميمه الاول</a:t>
            </a:r>
            <a:r>
              <a:rPr lang="ar-JO" sz="1400" dirty="0">
                <a:latin typeface="Alexandria" pitchFamily="2" charset="-78"/>
                <a:cs typeface="Alexandria" pitchFamily="2" charset="-78"/>
              </a:rPr>
              <a:t>، الذي حظر </a:t>
            </a:r>
            <a:r>
              <a:rPr lang="ar-JO" sz="1400" dirty="0" smtClean="0">
                <a:latin typeface="Alexandria" pitchFamily="2" charset="-78"/>
                <a:cs typeface="Alexandria" pitchFamily="2" charset="-78"/>
              </a:rPr>
              <a:t>بموجبه على البنوك </a:t>
            </a:r>
            <a:r>
              <a:rPr lang="ar-JO" sz="1400" dirty="0">
                <a:latin typeface="Alexandria" pitchFamily="2" charset="-78"/>
                <a:cs typeface="Alexandria" pitchFamily="2" charset="-78"/>
              </a:rPr>
              <a:t>وكافة المؤسسات المالية </a:t>
            </a:r>
            <a:r>
              <a:rPr lang="ar-JO" sz="1400" dirty="0" smtClean="0">
                <a:latin typeface="Alexandria" pitchFamily="2" charset="-78"/>
                <a:cs typeface="Alexandria" pitchFamily="2" charset="-78"/>
              </a:rPr>
              <a:t>الاخرى </a:t>
            </a:r>
            <a:r>
              <a:rPr lang="ar-JO" sz="1400" dirty="0">
                <a:latin typeface="Alexandria" pitchFamily="2" charset="-78"/>
                <a:cs typeface="Alexandria" pitchFamily="2" charset="-78"/>
              </a:rPr>
              <a:t>الخاضعة إلى </a:t>
            </a:r>
            <a:r>
              <a:rPr lang="ar-JO" sz="1400" dirty="0" smtClean="0">
                <a:latin typeface="Alexandria" pitchFamily="2" charset="-78"/>
                <a:cs typeface="Alexandria" pitchFamily="2" charset="-78"/>
              </a:rPr>
              <a:t>اشرافه، ورقابته التعامل بها، </a:t>
            </a:r>
            <a:r>
              <a:rPr lang="ar-JO" sz="1400" dirty="0">
                <a:latin typeface="Alexandria" pitchFamily="2" charset="-78"/>
                <a:cs typeface="Alexandria" pitchFamily="2" charset="-78"/>
              </a:rPr>
              <a:t>و بأي شكل كان. وكذلك عدم </a:t>
            </a:r>
            <a:r>
              <a:rPr lang="ar-JO" sz="1400" dirty="0" smtClean="0">
                <a:latin typeface="Alexandria" pitchFamily="2" charset="-78"/>
                <a:cs typeface="Alexandria" pitchFamily="2" charset="-78"/>
              </a:rPr>
              <a:t>تبديها </a:t>
            </a:r>
            <a:r>
              <a:rPr lang="ar-JO" sz="1400" dirty="0">
                <a:latin typeface="Alexandria" pitchFamily="2" charset="-78"/>
                <a:cs typeface="Alexandria" pitchFamily="2" charset="-78"/>
              </a:rPr>
              <a:t>مقابل </a:t>
            </a:r>
            <a:r>
              <a:rPr lang="ar-JO" sz="1400" dirty="0" smtClean="0">
                <a:latin typeface="Alexandria" pitchFamily="2" charset="-78"/>
                <a:cs typeface="Alexandria" pitchFamily="2" charset="-78"/>
              </a:rPr>
              <a:t>عملة </a:t>
            </a:r>
            <a:r>
              <a:rPr lang="ar-JO" sz="1400" dirty="0">
                <a:latin typeface="Alexandria" pitchFamily="2" charset="-78"/>
                <a:cs typeface="Alexandria" pitchFamily="2" charset="-78"/>
              </a:rPr>
              <a:t>أخرى، أو فتح حسابات </a:t>
            </a:r>
            <a:r>
              <a:rPr lang="ar-JO" sz="1400" dirty="0" smtClean="0">
                <a:latin typeface="Alexandria" pitchFamily="2" charset="-78"/>
                <a:cs typeface="Alexandria" pitchFamily="2" charset="-78"/>
              </a:rPr>
              <a:t>للعملاء  للتعامل بها، </a:t>
            </a:r>
            <a:r>
              <a:rPr lang="ar-JO" sz="1400" dirty="0">
                <a:latin typeface="Alexandria" pitchFamily="2" charset="-78"/>
                <a:cs typeface="Alexandria" pitchFamily="2" charset="-78"/>
              </a:rPr>
              <a:t>أو </a:t>
            </a:r>
            <a:r>
              <a:rPr lang="ar-JO" sz="1400" dirty="0" smtClean="0">
                <a:latin typeface="Alexandria" pitchFamily="2" charset="-78"/>
                <a:cs typeface="Alexandria" pitchFamily="2" charset="-78"/>
              </a:rPr>
              <a:t>ارسال </a:t>
            </a:r>
            <a:r>
              <a:rPr lang="ar-JO" sz="1400" dirty="0">
                <a:latin typeface="Alexandria" pitchFamily="2" charset="-78"/>
                <a:cs typeface="Alexandria" pitchFamily="2" charset="-78"/>
              </a:rPr>
              <a:t>أو استقبال </a:t>
            </a:r>
            <a:r>
              <a:rPr lang="ar-JO" sz="1400" dirty="0" smtClean="0">
                <a:latin typeface="Alexandria" pitchFamily="2" charset="-78"/>
                <a:cs typeface="Alexandria" pitchFamily="2" charset="-78"/>
              </a:rPr>
              <a:t>حوالات  مقابلها ، </a:t>
            </a:r>
            <a:r>
              <a:rPr lang="ar-JO" sz="1400" dirty="0">
                <a:latin typeface="Alexandria" pitchFamily="2" charset="-78"/>
                <a:cs typeface="Alexandria" pitchFamily="2" charset="-78"/>
              </a:rPr>
              <a:t>أو بغرض </a:t>
            </a:r>
            <a:r>
              <a:rPr lang="ar-JO" sz="1400" dirty="0" smtClean="0">
                <a:latin typeface="Alexandria" pitchFamily="2" charset="-78"/>
                <a:cs typeface="Alexandria" pitchFamily="2" charset="-78"/>
              </a:rPr>
              <a:t>شراءها أو بيعها</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كونها عملة </a:t>
            </a:r>
            <a:r>
              <a:rPr lang="ar-JO" sz="1400" dirty="0">
                <a:latin typeface="Alexandria" pitchFamily="2" charset="-78"/>
                <a:cs typeface="Alexandria" pitchFamily="2" charset="-78"/>
              </a:rPr>
              <a:t>ليست قانونية، لعدم وجود أي التزام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أي بنك </a:t>
            </a:r>
            <a:r>
              <a:rPr lang="ar-JO" sz="1400" dirty="0" smtClean="0">
                <a:latin typeface="Alexandria" pitchFamily="2" charset="-78"/>
                <a:cs typeface="Alexandria" pitchFamily="2" charset="-78"/>
              </a:rPr>
              <a:t>مركزي لتبديل قيمتها </a:t>
            </a:r>
            <a:r>
              <a:rPr lang="ar-JO" sz="1400" dirty="0">
                <a:latin typeface="Alexandria" pitchFamily="2" charset="-78"/>
                <a:cs typeface="Alexandria" pitchFamily="2" charset="-78"/>
              </a:rPr>
              <a:t>مقابل </a:t>
            </a:r>
            <a:r>
              <a:rPr lang="ar-JO" sz="1400" dirty="0" smtClean="0">
                <a:latin typeface="Alexandria" pitchFamily="2" charset="-78"/>
                <a:cs typeface="Alexandria" pitchFamily="2" charset="-78"/>
              </a:rPr>
              <a:t>نقود صادرة </a:t>
            </a:r>
            <a:r>
              <a:rPr lang="ar-JO" sz="1400" dirty="0">
                <a:latin typeface="Alexandria" pitchFamily="2" charset="-78"/>
                <a:cs typeface="Alexandria" pitchFamily="2" charset="-78"/>
              </a:rPr>
              <a:t>عن الحكومات، أو مقابل </a:t>
            </a:r>
            <a:r>
              <a:rPr lang="ar-JO" sz="1400" dirty="0" smtClean="0">
                <a:latin typeface="Alexandria" pitchFamily="2" charset="-78"/>
                <a:cs typeface="Alexandria" pitchFamily="2" charset="-78"/>
              </a:rPr>
              <a:t>سلع </a:t>
            </a:r>
            <a:r>
              <a:rPr lang="ar-JO" sz="1400" dirty="0">
                <a:latin typeface="Alexandria" pitchFamily="2" charset="-78"/>
                <a:cs typeface="Alexandria" pitchFamily="2" charset="-78"/>
              </a:rPr>
              <a:t>عالمية متداولة مثل </a:t>
            </a:r>
            <a:r>
              <a:rPr lang="ar-JO" sz="1400" dirty="0" smtClean="0">
                <a:latin typeface="Alexandria" pitchFamily="2" charset="-78"/>
                <a:cs typeface="Alexandria" pitchFamily="2" charset="-78"/>
              </a:rPr>
              <a:t>الذهب</a:t>
            </a:r>
            <a:r>
              <a:rPr lang="ar-JO" sz="1400" dirty="0">
                <a:latin typeface="Alexandria" pitchFamily="2" charset="-78"/>
                <a:cs typeface="Alexandria" pitchFamily="2" charset="-78"/>
              </a:rPr>
              <a:t>. وفي عام 2018 أصدر </a:t>
            </a:r>
            <a:r>
              <a:rPr lang="ar-JO" sz="1400" dirty="0" smtClean="0">
                <a:latin typeface="Alexandria" pitchFamily="2" charset="-78"/>
                <a:cs typeface="Alexandria" pitchFamily="2" charset="-78"/>
              </a:rPr>
              <a:t>تعميمه الثاني </a:t>
            </a:r>
            <a:r>
              <a:rPr lang="ar-JO" sz="1400" dirty="0">
                <a:latin typeface="Alexandria" pitchFamily="2" charset="-78"/>
                <a:cs typeface="Alexandria" pitchFamily="2" charset="-78"/>
              </a:rPr>
              <a:t>لجميع البنوك والمؤسسات المالية </a:t>
            </a:r>
            <a:r>
              <a:rPr lang="ar-JO" sz="1400" dirty="0" smtClean="0">
                <a:latin typeface="Alexandria" pitchFamily="2" charset="-78"/>
                <a:cs typeface="Alexandria" pitchFamily="2" charset="-78"/>
              </a:rPr>
              <a:t>الاخرى </a:t>
            </a:r>
            <a:r>
              <a:rPr lang="ar-JO" sz="1400" dirty="0">
                <a:latin typeface="Alexandria" pitchFamily="2" charset="-78"/>
                <a:cs typeface="Alexandria" pitchFamily="2" charset="-78"/>
              </a:rPr>
              <a:t>الخاضعة إلى </a:t>
            </a:r>
            <a:r>
              <a:rPr lang="ar-JO" sz="1400" dirty="0" smtClean="0">
                <a:latin typeface="Alexandria" pitchFamily="2" charset="-78"/>
                <a:cs typeface="Alexandria" pitchFamily="2" charset="-78"/>
              </a:rPr>
              <a:t>اشرافه، ورقابته </a:t>
            </a:r>
            <a:r>
              <a:rPr lang="ar-JO" sz="1400" dirty="0">
                <a:latin typeface="Alexandria" pitchFamily="2" charset="-78"/>
                <a:cs typeface="Alexandria" pitchFamily="2" charset="-78"/>
              </a:rPr>
              <a:t>حيث اكد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استمرار سريان حظر التعامل </a:t>
            </a:r>
            <a:r>
              <a:rPr lang="ar-JO" sz="1400" dirty="0" smtClean="0">
                <a:latin typeface="Alexandria" pitchFamily="2" charset="-78"/>
                <a:cs typeface="Alexandria" pitchFamily="2" charset="-78"/>
              </a:rPr>
              <a:t>بالعملات الافتراضية المشفرة </a:t>
            </a:r>
            <a:r>
              <a:rPr lang="ar-JO" sz="1400" dirty="0">
                <a:latin typeface="Alexandria" pitchFamily="2" charset="-78"/>
                <a:cs typeface="Alexandria" pitchFamily="2" charset="-78"/>
              </a:rPr>
              <a:t>وبما يشمل جميع </a:t>
            </a:r>
            <a:r>
              <a:rPr lang="ar-JO" sz="1400" dirty="0" smtClean="0">
                <a:latin typeface="Alexandria" pitchFamily="2" charset="-78"/>
                <a:cs typeface="Alexandria" pitchFamily="2" charset="-78"/>
              </a:rPr>
              <a:t>العملات الافتراضية الاخرى.</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460606292"/>
      </p:ext>
    </p:extLst>
  </p:cSld>
  <p:clrMapOvr>
    <a:masterClrMapping/>
  </p:clrMapOvr>
  <mc:AlternateContent xmlns:mc="http://schemas.openxmlformats.org/markup-compatibility/2006" xmlns:p14="http://schemas.microsoft.com/office/powerpoint/2010/main">
    <mc:Choice Requires="p14">
      <p:transition spd="slow" p14:dur="2000" advTm="80576"/>
    </mc:Choice>
    <mc:Fallback xmlns="">
      <p:transition spd="slow" advTm="8057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74072" y="1302326"/>
            <a:ext cx="11416146" cy="5361709"/>
          </a:xfrm>
        </p:spPr>
        <p:txBody>
          <a:bodyPr>
            <a:normAutofit/>
          </a:bodyPr>
          <a:lstStyle/>
          <a:p>
            <a:pPr marL="0" indent="0" algn="r">
              <a:lnSpc>
                <a:spcPct val="200000"/>
              </a:lnSpc>
              <a:buNone/>
            </a:pPr>
            <a:r>
              <a:rPr lang="ar-JO" sz="1600" dirty="0" smtClean="0">
                <a:solidFill>
                  <a:schemeClr val="accent4"/>
                </a:solidFill>
                <a:latin typeface="Alexandria Medium" pitchFamily="2" charset="-78"/>
                <a:cs typeface="Alexandria Medium" pitchFamily="2" charset="-78"/>
              </a:rPr>
              <a:t>ثانيا : السياسات </a:t>
            </a:r>
            <a:r>
              <a:rPr lang="ar-JO" sz="1600" dirty="0">
                <a:solidFill>
                  <a:schemeClr val="accent4"/>
                </a:solidFill>
                <a:latin typeface="Alexandria Medium" pitchFamily="2" charset="-78"/>
                <a:cs typeface="Alexandria Medium" pitchFamily="2" charset="-78"/>
              </a:rPr>
              <a:t>الحكومية المالية </a:t>
            </a:r>
            <a:r>
              <a:rPr lang="ar-JO" sz="1600" dirty="0" smtClean="0">
                <a:solidFill>
                  <a:schemeClr val="accent4"/>
                </a:solidFill>
                <a:latin typeface="Alexandria Medium" pitchFamily="2" charset="-78"/>
                <a:cs typeface="Alexandria Medium" pitchFamily="2" charset="-78"/>
              </a:rPr>
              <a:t>الدافعة </a:t>
            </a:r>
            <a:r>
              <a:rPr lang="ar-JO" sz="1600" dirty="0">
                <a:solidFill>
                  <a:schemeClr val="accent4"/>
                </a:solidFill>
                <a:latin typeface="Alexandria Medium" pitchFamily="2" charset="-78"/>
                <a:cs typeface="Alexandria Medium" pitchFamily="2" charset="-78"/>
              </a:rPr>
              <a:t>باتجاه قبول اعتماد </a:t>
            </a:r>
            <a:r>
              <a:rPr lang="ar-JO" sz="1600" dirty="0" smtClean="0">
                <a:solidFill>
                  <a:schemeClr val="accent4"/>
                </a:solidFill>
                <a:latin typeface="Alexandria Medium" pitchFamily="2" charset="-78"/>
                <a:cs typeface="Alexandria Medium" pitchFamily="2" charset="-78"/>
              </a:rPr>
              <a:t>العملات المشفرة</a:t>
            </a:r>
          </a:p>
          <a:p>
            <a:pPr marL="0" indent="0" algn="r">
              <a:lnSpc>
                <a:spcPct val="200000"/>
              </a:lnSpc>
              <a:buNone/>
            </a:pPr>
            <a:r>
              <a:rPr lang="ar-JO" sz="1400" dirty="0">
                <a:latin typeface="Alexandria" pitchFamily="2" charset="-78"/>
                <a:cs typeface="Alexandria" pitchFamily="2" charset="-78"/>
              </a:rPr>
              <a:t>ان الواقع </a:t>
            </a:r>
            <a:r>
              <a:rPr lang="ar-JO" sz="1400" dirty="0" smtClean="0">
                <a:latin typeface="Alexandria" pitchFamily="2" charset="-78"/>
                <a:cs typeface="Alexandria" pitchFamily="2" charset="-78"/>
              </a:rPr>
              <a:t>العملي للنظام </a:t>
            </a:r>
            <a:r>
              <a:rPr lang="ar-JO" sz="1400" dirty="0">
                <a:latin typeface="Alexandria" pitchFamily="2" charset="-78"/>
                <a:cs typeface="Alexandria" pitchFamily="2" charset="-78"/>
              </a:rPr>
              <a:t>المالي، ودرجة تطوره في بعض </a:t>
            </a:r>
            <a:r>
              <a:rPr lang="ar-JO" sz="1400" dirty="0" smtClean="0">
                <a:latin typeface="Alexandria" pitchFamily="2" charset="-78"/>
                <a:cs typeface="Alexandria" pitchFamily="2" charset="-78"/>
              </a:rPr>
              <a:t>البلدان </a:t>
            </a:r>
            <a:r>
              <a:rPr lang="ar-JO" sz="1400" dirty="0">
                <a:latin typeface="Alexandria" pitchFamily="2" charset="-78"/>
                <a:cs typeface="Alexandria" pitchFamily="2" charset="-78"/>
              </a:rPr>
              <a:t>يضاف </a:t>
            </a:r>
            <a:r>
              <a:rPr lang="ar-JO" sz="1400" dirty="0" smtClean="0">
                <a:latin typeface="Alexandria" pitchFamily="2" charset="-78"/>
                <a:cs typeface="Alexandria" pitchFamily="2" charset="-78"/>
              </a:rPr>
              <a:t>اليها </a:t>
            </a:r>
            <a:r>
              <a:rPr lang="ar-JO" sz="1400" dirty="0">
                <a:latin typeface="Alexandria" pitchFamily="2" charset="-78"/>
                <a:cs typeface="Alexandria" pitchFamily="2" charset="-78"/>
              </a:rPr>
              <a:t>الظروف </a:t>
            </a:r>
            <a:r>
              <a:rPr lang="ar-JO" sz="1400" dirty="0" smtClean="0">
                <a:latin typeface="Alexandria" pitchFamily="2" charset="-78"/>
                <a:cs typeface="Alexandria" pitchFamily="2" charset="-78"/>
              </a:rPr>
              <a:t>الاخرى</a:t>
            </a:r>
            <a:r>
              <a:rPr lang="ar-JO" sz="1400" dirty="0">
                <a:latin typeface="Alexandria" pitchFamily="2" charset="-78"/>
                <a:cs typeface="Alexandria" pitchFamily="2" charset="-78"/>
              </a:rPr>
              <a:t>، قد تسبب </a:t>
            </a:r>
            <a:r>
              <a:rPr lang="ar-JO" sz="1400" dirty="0" smtClean="0">
                <a:latin typeface="Alexandria" pitchFamily="2" charset="-78"/>
                <a:cs typeface="Alexandria" pitchFamily="2" charset="-78"/>
              </a:rPr>
              <a:t>التوجه </a:t>
            </a:r>
            <a:r>
              <a:rPr lang="ar-JO" sz="1400" dirty="0">
                <a:latin typeface="Alexandria" pitchFamily="2" charset="-78"/>
                <a:cs typeface="Alexandria" pitchFamily="2" charset="-78"/>
              </a:rPr>
              <a:t>نحو قبول اعتماد </a:t>
            </a:r>
            <a:r>
              <a:rPr lang="ar-JO" sz="1400" dirty="0" smtClean="0">
                <a:latin typeface="Alexandria" pitchFamily="2" charset="-78"/>
                <a:cs typeface="Alexandria" pitchFamily="2" charset="-78"/>
              </a:rPr>
              <a:t>العملات </a:t>
            </a:r>
            <a:r>
              <a:rPr lang="ar-JO" sz="1400" dirty="0">
                <a:latin typeface="Alexandria" pitchFamily="2" charset="-78"/>
                <a:cs typeface="Alexandria" pitchFamily="2" charset="-78"/>
              </a:rPr>
              <a:t>المشفرة </a:t>
            </a:r>
            <a:r>
              <a:rPr lang="ar-JO" sz="1400" dirty="0" smtClean="0">
                <a:latin typeface="Alexandria" pitchFamily="2" charset="-78"/>
                <a:cs typeface="Alexandria" pitchFamily="2" charset="-78"/>
              </a:rPr>
              <a:t>فيها</a:t>
            </a:r>
            <a:r>
              <a:rPr lang="ar-JO" sz="1400" dirty="0">
                <a:latin typeface="Alexandria" pitchFamily="2" charset="-78"/>
                <a:cs typeface="Alexandria" pitchFamily="2" charset="-78"/>
              </a:rPr>
              <a:t>. وياتي في مقدمة </a:t>
            </a:r>
            <a:r>
              <a:rPr lang="ar-JO" sz="1400" dirty="0" smtClean="0">
                <a:latin typeface="Alexandria" pitchFamily="2" charset="-78"/>
                <a:cs typeface="Alexandria" pitchFamily="2" charset="-78"/>
              </a:rPr>
              <a:t>هذه العوامل، </a:t>
            </a:r>
            <a:r>
              <a:rPr lang="ar-JO" sz="1400" dirty="0">
                <a:latin typeface="Alexandria" pitchFamily="2" charset="-78"/>
                <a:cs typeface="Alexandria" pitchFamily="2" charset="-78"/>
              </a:rPr>
              <a:t>درجة تطور النظام </a:t>
            </a:r>
            <a:r>
              <a:rPr lang="ar-JO" sz="1400" dirty="0" smtClean="0">
                <a:latin typeface="Alexandria" pitchFamily="2" charset="-78"/>
                <a:cs typeface="Alexandria" pitchFamily="2" charset="-78"/>
              </a:rPr>
              <a:t>المالي،و  </a:t>
            </a:r>
            <a:r>
              <a:rPr lang="ar-JO" sz="1400" dirty="0">
                <a:latin typeface="Alexandria" pitchFamily="2" charset="-78"/>
                <a:cs typeface="Alexandria" pitchFamily="2" charset="-78"/>
              </a:rPr>
              <a:t>محاولة جذب </a:t>
            </a:r>
            <a:r>
              <a:rPr lang="ar-JO" sz="1400" dirty="0" smtClean="0">
                <a:latin typeface="Alexandria" pitchFamily="2" charset="-78"/>
                <a:cs typeface="Alexandria" pitchFamily="2" charset="-78"/>
              </a:rPr>
              <a:t>المستثمرين و مساعدة المغتربين </a:t>
            </a:r>
            <a:r>
              <a:rPr lang="ar-JO" sz="1400" dirty="0">
                <a:latin typeface="Alexandria" pitchFamily="2" charset="-78"/>
                <a:cs typeface="Alexandria" pitchFamily="2" charset="-78"/>
              </a:rPr>
              <a:t>الذين يقومون بتحويل أموال إلى </a:t>
            </a:r>
            <a:r>
              <a:rPr lang="ar-JO" sz="1400" dirty="0" smtClean="0">
                <a:latin typeface="Alexandria" pitchFamily="2" charset="-78"/>
                <a:cs typeface="Alexandria" pitchFamily="2" charset="-78"/>
              </a:rPr>
              <a:t>وطنهم</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توفير </a:t>
            </a:r>
            <a:r>
              <a:rPr lang="ar-JO" sz="1400" dirty="0" smtClean="0">
                <a:latin typeface="Alexandria" pitchFamily="2" charset="-78"/>
                <a:cs typeface="Alexandria" pitchFamily="2" charset="-78"/>
              </a:rPr>
              <a:t>عمولات التحويل، اذ يمكن اجراء حوالات بواسطة عملة البيتكوين مثلا دون دفع تلك العمولات</a:t>
            </a:r>
          </a:p>
          <a:p>
            <a:pPr marL="0" indent="0" algn="r">
              <a:lnSpc>
                <a:spcPct val="200000"/>
              </a:lnSpc>
              <a:buNone/>
            </a:pPr>
            <a:r>
              <a:rPr lang="ar-JO" sz="1400" dirty="0">
                <a:latin typeface="Alexandria" pitchFamily="2" charset="-78"/>
                <a:cs typeface="Alexandria" pitchFamily="2" charset="-78"/>
              </a:rPr>
              <a:t>فالدول التي </a:t>
            </a:r>
            <a:r>
              <a:rPr lang="ar-JO" sz="1400" dirty="0" smtClean="0">
                <a:latin typeface="Alexandria" pitchFamily="2" charset="-78"/>
                <a:cs typeface="Alexandria" pitchFamily="2" charset="-78"/>
              </a:rPr>
              <a:t>لديها </a:t>
            </a:r>
            <a:r>
              <a:rPr lang="ar-JO" sz="1400" dirty="0">
                <a:latin typeface="Alexandria" pitchFamily="2" charset="-78"/>
                <a:cs typeface="Alexandria" pitchFamily="2" charset="-78"/>
              </a:rPr>
              <a:t>نظام مالي غير متطور، والتي تعتمد </a:t>
            </a:r>
            <a:r>
              <a:rPr lang="ar-JO" sz="1400" dirty="0" smtClean="0">
                <a:latin typeface="Alexandria" pitchFamily="2" charset="-78"/>
                <a:cs typeface="Alexandria" pitchFamily="2" charset="-78"/>
              </a:rPr>
              <a:t>على حوالات </a:t>
            </a:r>
            <a:r>
              <a:rPr lang="ar-JO" sz="1400" dirty="0">
                <a:latin typeface="Alexandria" pitchFamily="2" charset="-78"/>
                <a:cs typeface="Alexandria" pitchFamily="2" charset="-78"/>
              </a:rPr>
              <a:t>المغتربين من الخارج، مرشحة </a:t>
            </a:r>
            <a:r>
              <a:rPr lang="ar-JO" sz="1400" dirty="0" smtClean="0">
                <a:latin typeface="Alexandria" pitchFamily="2" charset="-78"/>
                <a:cs typeface="Alexandria" pitchFamily="2" charset="-78"/>
              </a:rPr>
              <a:t>لاعتماد العملات المشفرة كعملة رسمية.  </a:t>
            </a:r>
            <a:r>
              <a:rPr lang="ar-JO" sz="1400" dirty="0">
                <a:latin typeface="Alexandria" pitchFamily="2" charset="-78"/>
                <a:cs typeface="Alexandria" pitchFamily="2" charset="-78"/>
              </a:rPr>
              <a:t>فقد أصبحت </a:t>
            </a:r>
            <a:r>
              <a:rPr lang="ar-JO" sz="1400" dirty="0" smtClean="0">
                <a:latin typeface="Alexandria" pitchFamily="2" charset="-78"/>
                <a:cs typeface="Alexandria" pitchFamily="2" charset="-78"/>
              </a:rPr>
              <a:t>السلفادور </a:t>
            </a:r>
            <a:r>
              <a:rPr lang="ar-JO" sz="1400" dirty="0">
                <a:latin typeface="Alexandria" pitchFamily="2" charset="-78"/>
                <a:cs typeface="Alexandria" pitchFamily="2" charset="-78"/>
              </a:rPr>
              <a:t>أول دولة في العالم تتبنى </a:t>
            </a:r>
            <a:r>
              <a:rPr lang="ar-JO" sz="1400" dirty="0" smtClean="0">
                <a:latin typeface="Alexandria" pitchFamily="2" charset="-78"/>
                <a:cs typeface="Alexandria" pitchFamily="2" charset="-78"/>
              </a:rPr>
              <a:t>عملة البيتكوين كعملة  قانونية يمكن استخدامها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عمليات </a:t>
            </a:r>
            <a:r>
              <a:rPr lang="ar-JO" sz="1400" dirty="0">
                <a:latin typeface="Alexandria" pitchFamily="2" charset="-78"/>
                <a:cs typeface="Alexandria" pitchFamily="2" charset="-78"/>
              </a:rPr>
              <a:t>الدفع. وسيكون بإمكان المواطنين في </a:t>
            </a:r>
            <a:r>
              <a:rPr lang="ar-JO" sz="1400" dirty="0" smtClean="0">
                <a:latin typeface="Alexandria" pitchFamily="2" charset="-78"/>
                <a:cs typeface="Alexandria" pitchFamily="2" charset="-78"/>
              </a:rPr>
              <a:t>السلفادور استخدامها </a:t>
            </a:r>
            <a:r>
              <a:rPr lang="ar-JO" sz="1400" dirty="0">
                <a:latin typeface="Alexandria" pitchFamily="2" charset="-78"/>
                <a:cs typeface="Alexandria" pitchFamily="2" charset="-78"/>
              </a:rPr>
              <a:t>مثل </a:t>
            </a:r>
            <a:r>
              <a:rPr lang="ar-JO" sz="1400" dirty="0" smtClean="0">
                <a:latin typeface="Alexandria" pitchFamily="2" charset="-78"/>
                <a:cs typeface="Alexandria" pitchFamily="2" charset="-78"/>
              </a:rPr>
              <a:t>الدولار الامريكي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البلاد</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و ستسير دول </a:t>
            </a:r>
            <a:r>
              <a:rPr lang="ar-JO" sz="1400" dirty="0">
                <a:latin typeface="Alexandria" pitchFamily="2" charset="-78"/>
                <a:cs typeface="Alexandria" pitchFamily="2" charset="-78"/>
              </a:rPr>
              <a:t>أمريكا الوسطى والجنوبية </a:t>
            </a:r>
            <a:r>
              <a:rPr lang="ar-JO" sz="1400" dirty="0" smtClean="0">
                <a:latin typeface="Alexandria" pitchFamily="2" charset="-78"/>
                <a:cs typeface="Alexandria" pitchFamily="2" charset="-78"/>
              </a:rPr>
              <a:t>بنفس هذا الاتجاه</a:t>
            </a:r>
            <a:endParaRPr lang="en-US" sz="1400" dirty="0">
              <a:solidFill>
                <a:schemeClr val="accent4"/>
              </a:solidFill>
              <a:latin typeface="Alexandria" pitchFamily="2" charset="-78"/>
              <a:cs typeface="Alexandria" pitchFamily="2" charset="-78"/>
            </a:endParaRPr>
          </a:p>
        </p:txBody>
      </p:sp>
    </p:spTree>
    <p:extLst>
      <p:ext uri="{BB962C8B-B14F-4D97-AF65-F5344CB8AC3E}">
        <p14:creationId xmlns:p14="http://schemas.microsoft.com/office/powerpoint/2010/main" val="4031615826"/>
      </p:ext>
    </p:extLst>
  </p:cSld>
  <p:clrMapOvr>
    <a:masterClrMapping/>
  </p:clrMapOvr>
  <mc:AlternateContent xmlns:mc="http://schemas.openxmlformats.org/markup-compatibility/2006" xmlns:p14="http://schemas.microsoft.com/office/powerpoint/2010/main">
    <mc:Choice Requires="p14">
      <p:transition spd="slow" p14:dur="2000" advTm="87866"/>
    </mc:Choice>
    <mc:Fallback xmlns="">
      <p:transition spd="slow" advTm="8786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5978" cy="1191491"/>
          </a:xfrm>
          <a:prstGeom prst="rect">
            <a:avLst/>
          </a:prstGeom>
        </p:spPr>
      </p:pic>
      <p:sp>
        <p:nvSpPr>
          <p:cNvPr id="3" name="Content Placeholder 2"/>
          <p:cNvSpPr>
            <a:spLocks noGrp="1"/>
          </p:cNvSpPr>
          <p:nvPr>
            <p:ph idx="4294967295"/>
          </p:nvPr>
        </p:nvSpPr>
        <p:spPr>
          <a:xfrm>
            <a:off x="188258" y="1302326"/>
            <a:ext cx="11187954" cy="5555673"/>
          </a:xfrm>
        </p:spPr>
        <p:txBody>
          <a:bodyPr>
            <a:normAutofit/>
          </a:bodyPr>
          <a:lstStyle/>
          <a:p>
            <a:pPr marL="0" indent="0" algn="r">
              <a:lnSpc>
                <a:spcPct val="170000"/>
              </a:lnSpc>
              <a:buNone/>
            </a:pPr>
            <a:r>
              <a:rPr lang="ar-JO" sz="1600" dirty="0">
                <a:solidFill>
                  <a:schemeClr val="accent4"/>
                </a:solidFill>
                <a:latin typeface="Alexandria Medium" pitchFamily="2" charset="-78"/>
                <a:cs typeface="Alexandria Medium" pitchFamily="2" charset="-78"/>
              </a:rPr>
              <a:t>قانونية العملات المعماة </a:t>
            </a:r>
            <a:r>
              <a:rPr lang="ar-JO" sz="1600" dirty="0" smtClean="0">
                <a:solidFill>
                  <a:schemeClr val="accent4"/>
                </a:solidFill>
                <a:latin typeface="Alexandria Medium" pitchFamily="2" charset="-78"/>
                <a:cs typeface="Alexandria Medium" pitchFamily="2" charset="-78"/>
              </a:rPr>
              <a:t>( المشفرة/ الافتراضية ) حسب </a:t>
            </a:r>
            <a:r>
              <a:rPr lang="ar-JO" sz="1600" dirty="0">
                <a:solidFill>
                  <a:schemeClr val="accent4"/>
                </a:solidFill>
                <a:latin typeface="Alexandria Medium" pitchFamily="2" charset="-78"/>
                <a:cs typeface="Alexandria Medium" pitchFamily="2" charset="-78"/>
              </a:rPr>
              <a:t>البلد أو الإقليم</a:t>
            </a:r>
          </a:p>
          <a:p>
            <a:pPr marL="0" indent="0" algn="r">
              <a:lnSpc>
                <a:spcPct val="150000"/>
              </a:lnSpc>
              <a:buNone/>
            </a:pPr>
            <a:r>
              <a:rPr lang="ar-JO" sz="1400" u="sng" dirty="0" smtClean="0">
                <a:solidFill>
                  <a:schemeClr val="accent4"/>
                </a:solidFill>
                <a:latin typeface="Alexandria" pitchFamily="2" charset="-78"/>
                <a:cs typeface="Alexandria" pitchFamily="2" charset="-78"/>
              </a:rPr>
              <a:t>الاتحاد الاوروبي ( قانوني )</a:t>
            </a:r>
          </a:p>
          <a:p>
            <a:pPr marL="0" indent="0" algn="r">
              <a:lnSpc>
                <a:spcPct val="150000"/>
              </a:lnSpc>
              <a:buNone/>
            </a:pPr>
            <a:r>
              <a:rPr lang="ar-JO" sz="1400" dirty="0" smtClean="0">
                <a:latin typeface="Alexandria" pitchFamily="2" charset="-78"/>
                <a:cs typeface="Alexandria" pitchFamily="2" charset="-78"/>
              </a:rPr>
              <a:t>لم </a:t>
            </a:r>
            <a:r>
              <a:rPr lang="ar-JO" sz="1400" dirty="0">
                <a:latin typeface="Alexandria" pitchFamily="2" charset="-78"/>
                <a:cs typeface="Alexandria" pitchFamily="2" charset="-78"/>
              </a:rPr>
              <a:t>يصدر الاتحاد الأوروبي أي تشريع محدد يتعلق بوضع البتكوين كعملة، ولكنه ذكر أن ضريبة القيمة المضافة / ضريبة السلع والخدمات لا تنطبق على التحويل بين العملة التقليدية (النقد الإلزامي) والبيتكوين</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ضريبة القيمة المضافة / ضريبة السلع والخدمات والضرائب الأخرى (مثل ضريبة الدخل) لا تزال تنطبق على المعاملات التي تتم باستخدام البيتكوين للسلع والخدمات. </a:t>
            </a:r>
          </a:p>
          <a:p>
            <a:pPr marL="0" indent="0" algn="r">
              <a:lnSpc>
                <a:spcPct val="150000"/>
              </a:lnSpc>
              <a:buNone/>
            </a:pPr>
            <a:r>
              <a:rPr lang="ar-JO" sz="1400" dirty="0">
                <a:latin typeface="Alexandria" pitchFamily="2" charset="-78"/>
                <a:cs typeface="Alexandria" pitchFamily="2" charset="-78"/>
              </a:rPr>
              <a:t>في أكتوبر 2015، قضت محكمة العدل في الاتحاد الأوروبي بأن "تبادل العملات التقليدية بوحدات العملة الافتراضية" بيتكوين "معفى من ضريبة القيمة المضافة" وأنه "يجب على الدول الأعضاء أن </a:t>
            </a:r>
            <a:r>
              <a:rPr lang="ar-JO" sz="1400" dirty="0" smtClean="0">
                <a:latin typeface="Alexandria" pitchFamily="2" charset="-78"/>
                <a:cs typeface="Alexandria" pitchFamily="2" charset="-78"/>
              </a:rPr>
              <a:t>تعفي </a:t>
            </a:r>
            <a:r>
              <a:rPr lang="ar-JO" sz="1400" dirty="0">
                <a:latin typeface="Alexandria" pitchFamily="2" charset="-78"/>
                <a:cs typeface="Alexandria" pitchFamily="2" charset="-78"/>
              </a:rPr>
              <a:t>في جملة </a:t>
            </a:r>
            <a:r>
              <a:rPr lang="ar-JO" sz="1400" dirty="0" smtClean="0">
                <a:latin typeface="Alexandria" pitchFamily="2" charset="-78"/>
                <a:cs typeface="Alexandria" pitchFamily="2" charset="-78"/>
              </a:rPr>
              <a:t>أمور </a:t>
            </a:r>
            <a:r>
              <a:rPr lang="ar-JO" sz="1400" dirty="0">
                <a:latin typeface="Alexandria" pitchFamily="2" charset="-78"/>
                <a:cs typeface="Alexandria" pitchFamily="2" charset="-78"/>
              </a:rPr>
              <a:t>المعاملات المتعلقة بالعملة، الأوراق النقدية والقطع النقدية المستخدمة في المناقصة القانونية "، مما يجعل بيتكوين عملة بدلا من كونها سلعة. </a:t>
            </a:r>
            <a:r>
              <a:rPr lang="ar-JO" sz="1400" dirty="0" smtClean="0">
                <a:latin typeface="Alexandria" pitchFamily="2" charset="-78"/>
                <a:cs typeface="Alexandria" pitchFamily="2" charset="-78"/>
              </a:rPr>
              <a:t>و وفقا للقضاء لا </a:t>
            </a:r>
            <a:r>
              <a:rPr lang="ar-JO" sz="1400" dirty="0">
                <a:latin typeface="Alexandria" pitchFamily="2" charset="-78"/>
                <a:cs typeface="Alexandria" pitchFamily="2" charset="-78"/>
              </a:rPr>
              <a:t>ينبغي فرض ضريبة لأن البيتكوين ينبغي أن يعامل كوسيلة للدفع</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ووفقا للبنك المركزي الأوروبي، لا تنطبق قوانين القطاع المالي التقليدي على بيتكوين لأنه لا ينطوي على جهات فاعلة مالية تقليدية. غير أن آخرين في الاتحاد الأوروبي ذكروا أن القواعد الحالية يمكن توسيعها لتشمل بيتكوين وشركات بيتكوين.</a:t>
            </a:r>
          </a:p>
          <a:p>
            <a:pPr marL="0" indent="0" algn="r">
              <a:lnSpc>
                <a:spcPct val="150000"/>
              </a:lnSpc>
              <a:buNone/>
            </a:pPr>
            <a:endParaRPr lang="ar-JO" sz="1400" dirty="0">
              <a:latin typeface="Alexandria" pitchFamily="2" charset="-78"/>
              <a:cs typeface="Alexandria" pitchFamily="2" charset="-78"/>
            </a:endParaRPr>
          </a:p>
        </p:txBody>
      </p:sp>
      <p:pic>
        <p:nvPicPr>
          <p:cNvPr id="1026" name="Picture 2" descr="23px-Flag_of_Europe.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1907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نع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287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23px-Flag_of_Europe.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1907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نع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2875" cy="14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571863"/>
      </p:ext>
    </p:extLst>
  </p:cSld>
  <p:clrMapOvr>
    <a:masterClrMapping/>
  </p:clrMapOvr>
  <mc:AlternateContent xmlns:mc="http://schemas.openxmlformats.org/markup-compatibility/2006" xmlns:p14="http://schemas.microsoft.com/office/powerpoint/2010/main">
    <mc:Choice Requires="p14">
      <p:transition spd="slow" p14:dur="2000" advTm="84127"/>
    </mc:Choice>
    <mc:Fallback xmlns="">
      <p:transition spd="slow" advTm="8412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5978" cy="1524132"/>
          </a:xfrm>
          <a:prstGeom prst="rect">
            <a:avLst/>
          </a:prstGeom>
        </p:spPr>
      </p:pic>
      <p:sp>
        <p:nvSpPr>
          <p:cNvPr id="3" name="Content Placeholder 2"/>
          <p:cNvSpPr>
            <a:spLocks noGrp="1"/>
          </p:cNvSpPr>
          <p:nvPr>
            <p:ph idx="4294967295"/>
          </p:nvPr>
        </p:nvSpPr>
        <p:spPr>
          <a:xfrm>
            <a:off x="268939" y="1136074"/>
            <a:ext cx="11687533" cy="5569526"/>
          </a:xfrm>
        </p:spPr>
        <p:txBody>
          <a:bodyPr>
            <a:noAutofit/>
          </a:bodyPr>
          <a:lstStyle/>
          <a:p>
            <a:pPr marL="0" indent="0" algn="r">
              <a:lnSpc>
                <a:spcPct val="200000"/>
              </a:lnSpc>
              <a:buNone/>
            </a:pPr>
            <a:r>
              <a:rPr lang="ar-JO" sz="1400" dirty="0">
                <a:latin typeface="Alexandria" pitchFamily="2" charset="-78"/>
                <a:cs typeface="Alexandria" pitchFamily="2" charset="-78"/>
              </a:rPr>
              <a:t>يصنف البنك المركزي الأوروبي بيتكوين كعملة افتراضية لا مركزية قابلة للتحويل. وفي يوليو / تموز 2014، نصحت السلطة المصرفية الأوروبية البنوك الأوروبية بعدم التعامل بشكل افتراضي بعملات مثل بيتكوين حتى يتم وضع نظام تنظيمي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في عام 2016، تم إرسال اقتراح البرلمان الأوروبي إلى المفوضية الأوروبية للنظر فيه والذي تضمن مقترح إنشاء لجنة عمل لمراقبة العملات الافتراضية لمكافحة غسل الأموال والإرهاب، وهو ما تم تمريره من قبل 542 صوتا مقابل 51 مع امتناع 11 عضوا عن التصويت. قدمت المفوضية الأوروبية أيضا بشكل خاص اقتراحا "موازيا" يهدف إلى منع تقنيات التهرب الضريبي كما كشفت عنها وثائق بنما. في عام 2017 تم الكشف عن أن الاقتراح يتطلب </a:t>
            </a:r>
            <a:r>
              <a:rPr lang="ar-JO" sz="1400" dirty="0" smtClean="0">
                <a:latin typeface="Alexandria" pitchFamily="2" charset="-78"/>
                <a:cs typeface="Alexandria" pitchFamily="2" charset="-78"/>
              </a:rPr>
              <a:t>تبادلات </a:t>
            </a:r>
            <a:r>
              <a:rPr lang="ar-JO" sz="1400" dirty="0">
                <a:latin typeface="Alexandria" pitchFamily="2" charset="-78"/>
                <a:cs typeface="Alexandria" pitchFamily="2" charset="-78"/>
              </a:rPr>
              <a:t>العملة المشفرة والمحافظ المشفرة لتحديد النشاطات </a:t>
            </a:r>
            <a:r>
              <a:rPr lang="ar-JO" sz="1400" dirty="0" smtClean="0">
                <a:latin typeface="Alexandria" pitchFamily="2" charset="-78"/>
                <a:cs typeface="Alexandria" pitchFamily="2" charset="-78"/>
              </a:rPr>
              <a:t>المشبوهة</a:t>
            </a:r>
          </a:p>
          <a:p>
            <a:pPr marL="0" indent="0" algn="r">
              <a:lnSpc>
                <a:spcPct val="200000"/>
              </a:lnSpc>
              <a:buNone/>
            </a:pPr>
            <a:r>
              <a:rPr lang="ar-JO" sz="1400" dirty="0">
                <a:latin typeface="Alexandria" pitchFamily="2" charset="-78"/>
                <a:cs typeface="Alexandria" pitchFamily="2" charset="-78"/>
              </a:rPr>
              <a:t>وفي عام 2013، أصدرت فرقة العمل المعنية بالإجراءات المالية التابعة لمجموعة السبع البيان التالي في المبادئ التوجيهية التي يمكن أن تنطبق على الشركات المعنية بإرسال البيتكوين وعملات أخرى. "قد تواجه خدمات الدفع على الإنترنت التي تسمح بتمويل طرف ثالث من مصادر مجهولة خطر متزايد لغسل الأموال / تمويل الإرهاب ". وخلصوا إلى أن ذلك قد يشكل "تحديات للبلدان في مجال مكافحة غسل الأموال ومكافحة تمويل الإرهاب ومراقبته</a:t>
            </a:r>
          </a:p>
        </p:txBody>
      </p:sp>
    </p:spTree>
    <p:extLst>
      <p:ext uri="{BB962C8B-B14F-4D97-AF65-F5344CB8AC3E}">
        <p14:creationId xmlns:p14="http://schemas.microsoft.com/office/powerpoint/2010/main" val="3886739735"/>
      </p:ext>
    </p:extLst>
  </p:cSld>
  <p:clrMapOvr>
    <a:masterClrMapping/>
  </p:clrMapOvr>
  <mc:AlternateContent xmlns:mc="http://schemas.openxmlformats.org/markup-compatibility/2006" xmlns:p14="http://schemas.microsoft.com/office/powerpoint/2010/main">
    <mc:Choice Requires="p14">
      <p:transition spd="slow" p14:dur="2000" advTm="101703"/>
    </mc:Choice>
    <mc:Fallback xmlns="">
      <p:transition spd="slow" advTm="10170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33828" y="1191491"/>
            <a:ext cx="11277601" cy="5397995"/>
          </a:xfrm>
        </p:spPr>
        <p:txBody>
          <a:bodyPr>
            <a:normAutofit lnSpcReduction="10000"/>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الولايات المتحدة الامريكية ( قانوني )</a:t>
            </a:r>
          </a:p>
          <a:p>
            <a:pPr marL="0" indent="0" algn="r">
              <a:lnSpc>
                <a:spcPct val="150000"/>
              </a:lnSpc>
              <a:buNone/>
            </a:pPr>
            <a:r>
              <a:rPr lang="ar-JO" sz="1400" dirty="0">
                <a:latin typeface="Alexandria" pitchFamily="2" charset="-78"/>
                <a:cs typeface="Alexandria" pitchFamily="2" charset="-78"/>
              </a:rPr>
              <a:t>صنفت وزارة الخزانة الأمريكية البيتكوين كعملة افتراضية لا مركزية قابلة للتحويل في عام 2013. لجنة تداول العقود الآجلة </a:t>
            </a:r>
            <a:r>
              <a:rPr lang="ar-JO" sz="1400" dirty="0" smtClean="0">
                <a:latin typeface="Alexandria" pitchFamily="2" charset="-78"/>
                <a:cs typeface="Alexandria" pitchFamily="2" charset="-78"/>
              </a:rPr>
              <a:t>للسلع  </a:t>
            </a:r>
            <a:r>
              <a:rPr lang="ar-JO" sz="1400" dirty="0">
                <a:latin typeface="Alexandria" pitchFamily="2" charset="-78"/>
                <a:cs typeface="Alexandria" pitchFamily="2" charset="-78"/>
              </a:rPr>
              <a:t>صنفت بيتكوين كسلعة في سبتمبر 2015. بالنسبة لدائرة الغيرادات الداخلية، يتم فرض ضريبة على بيتكوين كملكية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سبتمبر 2016، قضى قاض اتحادي بأن "بيتكوين هي أموال ضمن المعنى العادي لهذا </a:t>
            </a:r>
            <a:r>
              <a:rPr lang="ar-JO" sz="1400" dirty="0" smtClean="0">
                <a:latin typeface="Alexandria" pitchFamily="2" charset="-78"/>
                <a:cs typeface="Alexandria" pitchFamily="2" charset="-78"/>
              </a:rPr>
              <a:t>المصطلح</a:t>
            </a:r>
          </a:p>
          <a:p>
            <a:pPr marL="0" indent="0" algn="r">
              <a:lnSpc>
                <a:spcPct val="150000"/>
              </a:lnSpc>
              <a:buNone/>
            </a:pPr>
            <a:r>
              <a:rPr lang="ar-JO" sz="1400" u="sng" dirty="0" smtClean="0">
                <a:solidFill>
                  <a:schemeClr val="accent4"/>
                </a:solidFill>
                <a:latin typeface="Alexandria" pitchFamily="2" charset="-78"/>
                <a:cs typeface="Alexandria" pitchFamily="2" charset="-78"/>
              </a:rPr>
              <a:t>المكسيك ( قانوني )</a:t>
            </a:r>
          </a:p>
          <a:p>
            <a:pPr marL="0" indent="0" algn="r">
              <a:lnSpc>
                <a:spcPct val="150000"/>
              </a:lnSpc>
              <a:buNone/>
            </a:pPr>
            <a:r>
              <a:rPr lang="ar-JO" sz="1400" dirty="0" smtClean="0">
                <a:latin typeface="Alexandria" pitchFamily="2" charset="-78"/>
                <a:cs typeface="Alexandria" pitchFamily="2" charset="-78"/>
              </a:rPr>
              <a:t>بتكوين </a:t>
            </a:r>
            <a:r>
              <a:rPr lang="ar-JO" sz="1400" dirty="0">
                <a:latin typeface="Alexandria" pitchFamily="2" charset="-78"/>
                <a:cs typeface="Alexandria" pitchFamily="2" charset="-78"/>
              </a:rPr>
              <a:t>قانوني في المكسيك اعتبارا من عام 2017. ومن المقرر أن ينظمها قانون </a:t>
            </a:r>
            <a:r>
              <a:rPr lang="ar-JO" sz="1400" dirty="0" smtClean="0">
                <a:latin typeface="Alexandria" pitchFamily="2" charset="-78"/>
                <a:cs typeface="Alexandria" pitchFamily="2" charset="-78"/>
              </a:rPr>
              <a:t>فينتيش</a:t>
            </a:r>
          </a:p>
          <a:p>
            <a:pPr marL="0" indent="0" algn="r">
              <a:lnSpc>
                <a:spcPct val="150000"/>
              </a:lnSpc>
              <a:buNone/>
            </a:pPr>
            <a:r>
              <a:rPr lang="ar-JO" sz="1400" u="sng" dirty="0" smtClean="0">
                <a:solidFill>
                  <a:schemeClr val="accent4"/>
                </a:solidFill>
                <a:latin typeface="Alexandria" pitchFamily="2" charset="-78"/>
                <a:cs typeface="Alexandria" pitchFamily="2" charset="-78"/>
              </a:rPr>
              <a:t>جامايكا ( قانوني )</a:t>
            </a:r>
          </a:p>
          <a:p>
            <a:pPr marL="0" indent="0" algn="r">
              <a:lnSpc>
                <a:spcPct val="150000"/>
              </a:lnSpc>
              <a:buNone/>
            </a:pPr>
            <a:r>
              <a:rPr lang="ar-JO" sz="1400" dirty="0" smtClean="0">
                <a:latin typeface="Alexandria" pitchFamily="2" charset="-78"/>
                <a:cs typeface="Alexandria" pitchFamily="2" charset="-78"/>
              </a:rPr>
              <a:t>اعلن </a:t>
            </a:r>
            <a:r>
              <a:rPr lang="ar-JO" sz="1400" dirty="0">
                <a:latin typeface="Alexandria" pitchFamily="2" charset="-78"/>
                <a:cs typeface="Alexandria" pitchFamily="2" charset="-78"/>
              </a:rPr>
              <a:t>بنك جامايكا (البنك المركزي الوطني)، علنا أنه يجب أن يخلق فرصا لاستغلال التكنولوجيات بما في ذلك العملات المعماة. وبناء على ذلك، </a:t>
            </a:r>
            <a:r>
              <a:rPr lang="ar-JO" sz="1400" dirty="0" smtClean="0">
                <a:latin typeface="Alexandria" pitchFamily="2" charset="-78"/>
                <a:cs typeface="Alexandria" pitchFamily="2" charset="-78"/>
              </a:rPr>
              <a:t>قام </a:t>
            </a:r>
            <a:r>
              <a:rPr lang="ar-JO" sz="1400" dirty="0">
                <a:latin typeface="Alexandria" pitchFamily="2" charset="-78"/>
                <a:cs typeface="Alexandria" pitchFamily="2" charset="-78"/>
              </a:rPr>
              <a:t>بنك جامايكا في عام 2017 بالشروع في حملة للتوعية بالعملات المعماة كجزء من زيادة المعرفة المالية العامة وفهم العملات المعماة. وتشير الدلائل إلى أن إشارات بنك جامايكا المبكرة تشير إلى إطارها العام بشأن "أنظمة خدمة الدفع الإلكتروني بالتجزئة" التي يمكن أن توضع على الاعتبارات الأولية للعملات </a:t>
            </a:r>
            <a:r>
              <a:rPr lang="ar-JO" sz="1400" dirty="0" smtClean="0">
                <a:latin typeface="Alexandria" pitchFamily="2" charset="-78"/>
                <a:cs typeface="Alexandria" pitchFamily="2" charset="-78"/>
              </a:rPr>
              <a:t>المعماة</a:t>
            </a:r>
          </a:p>
          <a:p>
            <a:pPr marL="0" indent="0" algn="r">
              <a:lnSpc>
                <a:spcPct val="150000"/>
              </a:lnSpc>
              <a:buNone/>
            </a:pPr>
            <a:r>
              <a:rPr lang="ar-JO" sz="1400" u="sng" dirty="0" smtClean="0">
                <a:solidFill>
                  <a:schemeClr val="accent4"/>
                </a:solidFill>
                <a:latin typeface="Alexandria" pitchFamily="2" charset="-78"/>
                <a:cs typeface="Alexandria" pitchFamily="2" charset="-78"/>
              </a:rPr>
              <a:t>الارجنتين ( قانوني )</a:t>
            </a:r>
          </a:p>
          <a:p>
            <a:pPr marL="0" indent="0" algn="r">
              <a:lnSpc>
                <a:spcPct val="150000"/>
              </a:lnSpc>
              <a:buNone/>
            </a:pPr>
            <a:r>
              <a:rPr lang="ar-JO" sz="1400" dirty="0" smtClean="0">
                <a:latin typeface="Alexandria" pitchFamily="2" charset="-78"/>
                <a:cs typeface="Alexandria" pitchFamily="2" charset="-78"/>
              </a:rPr>
              <a:t>ممكن </a:t>
            </a:r>
            <a:r>
              <a:rPr lang="ar-JO" sz="1400" dirty="0">
                <a:latin typeface="Alexandria" pitchFamily="2" charset="-78"/>
                <a:cs typeface="Alexandria" pitchFamily="2" charset="-78"/>
              </a:rPr>
              <a:t>اعتبار بيتكوين كأموال، ولكن ليس عملة قانونية. ويمكن اعتبار البيتكوين منفعة أو شيئا بموجب القانون المدني في الأرجنتين، وقد تخضع المعاملات التي تجري بالبيتكوين لقواعد بيع السلع بموجب القانون المدني</a:t>
            </a:r>
            <a:endParaRPr lang="ar-JO" sz="1400" dirty="0" smtClean="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521114318"/>
      </p:ext>
    </p:extLst>
  </p:cSld>
  <p:clrMapOvr>
    <a:masterClrMapping/>
  </p:clrMapOvr>
  <mc:AlternateContent xmlns:mc="http://schemas.openxmlformats.org/markup-compatibility/2006" xmlns:p14="http://schemas.microsoft.com/office/powerpoint/2010/main">
    <mc:Choice Requires="p14">
      <p:transition spd="slow" p14:dur="2000" advTm="100975"/>
    </mc:Choice>
    <mc:Fallback xmlns="">
      <p:transition spd="slow" advTm="10097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46363" y="1330036"/>
            <a:ext cx="11305309" cy="5223164"/>
          </a:xfrm>
        </p:spPr>
        <p:txBody>
          <a:bodyPr>
            <a:normAutofit/>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البرازيل ( قانوني )</a:t>
            </a:r>
          </a:p>
          <a:p>
            <a:pPr marL="0" indent="0" algn="r">
              <a:lnSpc>
                <a:spcPct val="150000"/>
              </a:lnSpc>
              <a:buNone/>
            </a:pPr>
            <a:r>
              <a:rPr lang="ar-JO" sz="1400" dirty="0" smtClean="0">
                <a:latin typeface="Alexandria" pitchFamily="2" charset="-78"/>
                <a:cs typeface="Alexandria" pitchFamily="2" charset="-78"/>
              </a:rPr>
              <a:t>غير </a:t>
            </a:r>
            <a:r>
              <a:rPr lang="ar-JO" sz="1400" dirty="0">
                <a:latin typeface="Alexandria" pitchFamily="2" charset="-78"/>
                <a:cs typeface="Alexandria" pitchFamily="2" charset="-78"/>
              </a:rPr>
              <a:t>منظم، وفقا لبيان صدر في عام 2014 عن مصرف البرازيل المركزي بشأن العملات المعماة، ولكنه لا يشجعه بسبب المخاطر التشغيلية. وفي نوفمبر 2017، أعاد مصرف البرازيل المركزي تأكيد هذا الوضع غير المنظم وغير </a:t>
            </a:r>
            <a:r>
              <a:rPr lang="ar-JO" sz="1400" dirty="0" smtClean="0">
                <a:latin typeface="Alexandria" pitchFamily="2" charset="-78"/>
                <a:cs typeface="Alexandria" pitchFamily="2" charset="-78"/>
              </a:rPr>
              <a:t>المشجع</a:t>
            </a:r>
          </a:p>
          <a:p>
            <a:pPr marL="0" indent="0" algn="r">
              <a:lnSpc>
                <a:spcPct val="150000"/>
              </a:lnSpc>
              <a:buNone/>
            </a:pPr>
            <a:r>
              <a:rPr lang="ar-JO" sz="1400" u="sng" dirty="0" smtClean="0">
                <a:solidFill>
                  <a:schemeClr val="accent4"/>
                </a:solidFill>
                <a:latin typeface="Alexandria" pitchFamily="2" charset="-78"/>
                <a:cs typeface="Alexandria" pitchFamily="2" charset="-78"/>
              </a:rPr>
              <a:t>اكوادور ( غير قانوني )</a:t>
            </a:r>
          </a:p>
          <a:p>
            <a:pPr marL="0" indent="0" algn="r">
              <a:lnSpc>
                <a:spcPct val="150000"/>
              </a:lnSpc>
              <a:buNone/>
            </a:pPr>
            <a:r>
              <a:rPr lang="ar-JO" sz="1400" dirty="0">
                <a:latin typeface="Alexandria" pitchFamily="2" charset="-78"/>
                <a:cs typeface="Alexandria" pitchFamily="2" charset="-78"/>
              </a:rPr>
              <a:t>أصدرت الحكومة الإكوادورية حظرا على بيتكوين والعملات الرقمية الأخرى</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حظرت الجمعية الوطنية </a:t>
            </a:r>
            <a:r>
              <a:rPr lang="ar-JO" sz="1400" dirty="0" smtClean="0">
                <a:latin typeface="Alexandria" pitchFamily="2" charset="-78"/>
                <a:cs typeface="Alexandria" pitchFamily="2" charset="-78"/>
              </a:rPr>
              <a:t>للإكوادور </a:t>
            </a:r>
            <a:r>
              <a:rPr lang="ar-JO" sz="1400" dirty="0">
                <a:latin typeface="Alexandria" pitchFamily="2" charset="-78"/>
                <a:cs typeface="Alexandria" pitchFamily="2" charset="-78"/>
              </a:rPr>
              <a:t>البيتكوين بما في ذلك العملات اللامركزية الرقمية / المعماة الأخرى، وذلك بسبب إنشاء نظام جديد لإدارة الأموال الإلكترونية التي تديرها الدولة. وسيخضع المشروع الجديد </a:t>
            </a:r>
            <a:r>
              <a:rPr lang="ar-JO" sz="1400" dirty="0" smtClean="0">
                <a:latin typeface="Alexandria" pitchFamily="2" charset="-78"/>
                <a:cs typeface="Alexandria" pitchFamily="2" charset="-78"/>
              </a:rPr>
              <a:t>للإكوادور </a:t>
            </a:r>
            <a:r>
              <a:rPr lang="ar-JO" sz="1400" dirty="0">
                <a:latin typeface="Alexandria" pitchFamily="2" charset="-78"/>
                <a:cs typeface="Alexandria" pitchFamily="2" charset="-78"/>
              </a:rPr>
              <a:t>لسيطرة الحكومة ويرتبط مباشرة بالعملة </a:t>
            </a:r>
            <a:r>
              <a:rPr lang="ar-JO" sz="1400" dirty="0" smtClean="0">
                <a:latin typeface="Alexandria" pitchFamily="2" charset="-78"/>
                <a:cs typeface="Alexandria" pitchFamily="2" charset="-78"/>
              </a:rPr>
              <a:t>المحلية الدولار</a:t>
            </a:r>
            <a:r>
              <a:rPr lang="ar-JO" sz="1400" dirty="0">
                <a:latin typeface="Alexandria" pitchFamily="2" charset="-78"/>
                <a:cs typeface="Alexandria" pitchFamily="2" charset="-78"/>
              </a:rPr>
              <a:t>. وسيكون المستخدمون قادرين على دفع ثمن الخدمات المختارة وإرسال الأموال بين الأفراد. وكان من المقرر أن يبدأ هذا العمل في منتصف فبراير 2015. وقال ديجو مارتينيز، وهو مندوب رئيس الجمهورية لدى مجلس التنظيم والسياسة النقدية والمالية، إن "الأموال الإلكترونية مصممة لتشغيل ودعم النظام النقدي </a:t>
            </a:r>
            <a:r>
              <a:rPr lang="ar-JO" sz="1400" dirty="0" smtClean="0">
                <a:latin typeface="Alexandria" pitchFamily="2" charset="-78"/>
                <a:cs typeface="Alexandria" pitchFamily="2" charset="-78"/>
              </a:rPr>
              <a:t>للدولة</a:t>
            </a:r>
          </a:p>
          <a:p>
            <a:pPr marL="0" indent="0" algn="r">
              <a:lnSpc>
                <a:spcPct val="150000"/>
              </a:lnSpc>
              <a:buNone/>
            </a:pPr>
            <a:r>
              <a:rPr lang="ar-JO" sz="1400" u="sng" dirty="0" smtClean="0">
                <a:solidFill>
                  <a:schemeClr val="accent4"/>
                </a:solidFill>
                <a:latin typeface="Alexandria" pitchFamily="2" charset="-78"/>
                <a:cs typeface="Alexandria" pitchFamily="2" charset="-78"/>
              </a:rPr>
              <a:t>تشيلي( قانوني )</a:t>
            </a:r>
          </a:p>
          <a:p>
            <a:pPr marL="0" indent="0" algn="r">
              <a:lnSpc>
                <a:spcPct val="150000"/>
              </a:lnSpc>
              <a:buNone/>
            </a:pPr>
            <a:r>
              <a:rPr lang="ar-JO" sz="1400" dirty="0">
                <a:latin typeface="Alexandria" pitchFamily="2" charset="-78"/>
                <a:cs typeface="Alexandria" pitchFamily="2" charset="-78"/>
              </a:rPr>
              <a:t>لا توجد قوانين على استخدام البيتكوين</a:t>
            </a:r>
          </a:p>
        </p:txBody>
      </p:sp>
    </p:spTree>
    <p:extLst>
      <p:ext uri="{BB962C8B-B14F-4D97-AF65-F5344CB8AC3E}">
        <p14:creationId xmlns:p14="http://schemas.microsoft.com/office/powerpoint/2010/main" val="521828337"/>
      </p:ext>
    </p:extLst>
  </p:cSld>
  <p:clrMapOvr>
    <a:masterClrMapping/>
  </p:clrMapOvr>
  <mc:AlternateContent xmlns:mc="http://schemas.openxmlformats.org/markup-compatibility/2006" xmlns:p14="http://schemas.microsoft.com/office/powerpoint/2010/main">
    <mc:Choice Requires="p14">
      <p:transition spd="slow" p14:dur="2000" advTm="84581"/>
    </mc:Choice>
    <mc:Fallback xmlns="">
      <p:transition spd="slow" advTm="8458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33828" y="1364343"/>
            <a:ext cx="11321143" cy="5283200"/>
          </a:xfrm>
        </p:spPr>
        <p:txBody>
          <a:bodyPr>
            <a:normAutofit/>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المملكة العربية السعودية ( قانوني )</a:t>
            </a:r>
          </a:p>
          <a:p>
            <a:pPr marL="0" indent="0" algn="r">
              <a:lnSpc>
                <a:spcPct val="150000"/>
              </a:lnSpc>
              <a:buNone/>
            </a:pPr>
            <a:r>
              <a:rPr lang="ar-JO" sz="1400" dirty="0">
                <a:latin typeface="Alexandria" pitchFamily="2" charset="-78"/>
                <a:cs typeface="Alexandria" pitchFamily="2" charset="-78"/>
              </a:rPr>
              <a:t>لم يتم حظر بيتكوين من قبل أي طرف حكومي في المملكة العربية السعودية. وقد حذرت سلطة النقد العربي السعودي فقط من استخدامها لأنها عالية المخاطر ومعترف بها في السعودية، ولن يستفيد تجارها من أي حماية أو </a:t>
            </a:r>
            <a:r>
              <a:rPr lang="ar-JO" sz="1400" dirty="0" smtClean="0">
                <a:latin typeface="Alexandria" pitchFamily="2" charset="-78"/>
                <a:cs typeface="Alexandria" pitchFamily="2" charset="-78"/>
              </a:rPr>
              <a:t>حقوق</a:t>
            </a:r>
          </a:p>
          <a:p>
            <a:pPr marL="0" indent="0" algn="r">
              <a:lnSpc>
                <a:spcPct val="150000"/>
              </a:lnSpc>
              <a:buNone/>
            </a:pPr>
            <a:r>
              <a:rPr lang="ar-JO" sz="1400" u="sng" dirty="0" smtClean="0">
                <a:solidFill>
                  <a:schemeClr val="accent4"/>
                </a:solidFill>
                <a:latin typeface="Alexandria" pitchFamily="2" charset="-78"/>
                <a:cs typeface="Alexandria" pitchFamily="2" charset="-78"/>
              </a:rPr>
              <a:t>المملكة الاردنية الهاشمية ( قانوني )</a:t>
            </a:r>
          </a:p>
          <a:p>
            <a:pPr marL="0" indent="0" algn="r">
              <a:lnSpc>
                <a:spcPct val="150000"/>
              </a:lnSpc>
              <a:buNone/>
            </a:pPr>
            <a:r>
              <a:rPr lang="ar-JO" sz="1400" dirty="0">
                <a:latin typeface="Alexandria" pitchFamily="2" charset="-78"/>
                <a:cs typeface="Alexandria" pitchFamily="2" charset="-78"/>
              </a:rPr>
              <a:t>أصدرت الحكومة الأردنية تحذيرا يثبط استخدام بيتكوين وأنظمة أخرى مماثلة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يحظر البنك المركزي الأردني على البنوك، وصرف العملات، والشركات المالية، وشركات خدمة الدفع من التعامل بالبيتكوين أو العملات الرقمية الأخرى. في حين أنه حذر الجمهور من مخاطر البيتكوين، وأنها ليست عملة قانونية، لا يزال البيتكوين يقبل من قبل الشركات الصغيرة </a:t>
            </a:r>
            <a:r>
              <a:rPr lang="ar-JO" sz="1400" dirty="0" smtClean="0">
                <a:latin typeface="Alexandria" pitchFamily="2" charset="-78"/>
                <a:cs typeface="Alexandria" pitchFamily="2" charset="-78"/>
              </a:rPr>
              <a:t>والتجار</a:t>
            </a:r>
          </a:p>
          <a:p>
            <a:pPr marL="0" indent="0" algn="r">
              <a:lnSpc>
                <a:spcPct val="150000"/>
              </a:lnSpc>
              <a:buNone/>
            </a:pPr>
            <a:r>
              <a:rPr lang="ar-JO" sz="1400" u="sng" dirty="0" smtClean="0">
                <a:solidFill>
                  <a:schemeClr val="accent4"/>
                </a:solidFill>
                <a:latin typeface="Alexandria" pitchFamily="2" charset="-78"/>
                <a:cs typeface="Alexandria" pitchFamily="2" charset="-78"/>
              </a:rPr>
              <a:t>لبنان ( قانوني )</a:t>
            </a:r>
          </a:p>
          <a:p>
            <a:pPr marL="0" indent="0" algn="r">
              <a:lnSpc>
                <a:spcPct val="150000"/>
              </a:lnSpc>
              <a:buNone/>
            </a:pPr>
            <a:r>
              <a:rPr lang="ar-JO" sz="1400" dirty="0">
                <a:latin typeface="Alexandria" pitchFamily="2" charset="-78"/>
                <a:cs typeface="Alexandria" pitchFamily="2" charset="-78"/>
              </a:rPr>
              <a:t>أصدرت الحكومة اللبنانية تحذيرا يثني عن استخدام بيتكوين وأنظمة أخرى مماثلة</a:t>
            </a:r>
            <a:r>
              <a:rPr lang="ar-JO" sz="1400" dirty="0" smtClean="0">
                <a:latin typeface="Alexandria" pitchFamily="2" charset="-78"/>
                <a:cs typeface="Alexandria" pitchFamily="2" charset="-78"/>
              </a:rPr>
              <a:t>.</a:t>
            </a:r>
          </a:p>
          <a:p>
            <a:pPr marL="0" indent="0" algn="r">
              <a:lnSpc>
                <a:spcPct val="150000"/>
              </a:lnSpc>
              <a:buNone/>
            </a:pPr>
            <a:r>
              <a:rPr lang="ar-JO" sz="1400" u="sng" dirty="0" smtClean="0">
                <a:solidFill>
                  <a:schemeClr val="accent4"/>
                </a:solidFill>
                <a:latin typeface="Alexandria" pitchFamily="2" charset="-78"/>
                <a:cs typeface="Alexandria" pitchFamily="2" charset="-78"/>
              </a:rPr>
              <a:t>فلسطين ( قانوني )</a:t>
            </a:r>
          </a:p>
          <a:p>
            <a:pPr marL="0" indent="0" algn="r">
              <a:lnSpc>
                <a:spcPct val="150000"/>
              </a:lnSpc>
              <a:buNone/>
            </a:pPr>
            <a:r>
              <a:rPr lang="ar-JO" sz="1400" dirty="0">
                <a:latin typeface="Alexandria" pitchFamily="2" charset="-78"/>
                <a:cs typeface="Alexandria" pitchFamily="2" charset="-78"/>
              </a:rPr>
              <a:t>حذرت سلطة النقد الفلسطينية -التي تقوم بمهام البنك المركزي في فلسطين– من التعامل والاتجار بالعملات الافتراضية الإلكترونية. تحذير فلسطيني من التعامل بالعملات الافتراضية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38380693"/>
      </p:ext>
    </p:extLst>
  </p:cSld>
  <p:clrMapOvr>
    <a:masterClrMapping/>
  </p:clrMapOvr>
  <mc:AlternateContent xmlns:mc="http://schemas.openxmlformats.org/markup-compatibility/2006" xmlns:p14="http://schemas.microsoft.com/office/powerpoint/2010/main">
    <mc:Choice Requires="p14">
      <p:transition spd="slow" p14:dur="2000" advTm="81797"/>
    </mc:Choice>
    <mc:Fallback xmlns="">
      <p:transition spd="slow" advTm="8179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74072" y="1260764"/>
            <a:ext cx="11208328" cy="5265449"/>
          </a:xfrm>
        </p:spPr>
        <p:txBody>
          <a:bodyPr>
            <a:normAutofit/>
          </a:bodyPr>
          <a:lstStyle/>
          <a:p>
            <a:pPr marL="0" indent="0" algn="r">
              <a:lnSpc>
                <a:spcPct val="150000"/>
              </a:lnSpc>
              <a:buNone/>
            </a:pPr>
            <a:r>
              <a:rPr lang="ar-JO" sz="1400" dirty="0" smtClean="0">
                <a:solidFill>
                  <a:schemeClr val="accent4"/>
                </a:solidFill>
                <a:latin typeface="Alexandria Medium" pitchFamily="2" charset="-78"/>
                <a:cs typeface="Alexandria Medium" pitchFamily="2" charset="-78"/>
              </a:rPr>
              <a:t>مصر ( غير قانوني )</a:t>
            </a:r>
          </a:p>
          <a:p>
            <a:pPr marL="0" indent="0" algn="r">
              <a:lnSpc>
                <a:spcPct val="150000"/>
              </a:lnSpc>
              <a:buNone/>
            </a:pPr>
            <a:r>
              <a:rPr lang="ar-JO" sz="1400" dirty="0">
                <a:latin typeface="Alexandria Medium" pitchFamily="2" charset="-78"/>
                <a:cs typeface="Alexandria Medium" pitchFamily="2" charset="-78"/>
              </a:rPr>
              <a:t>طبقا لقانون البنك المركزي المصري رقم 194 لسنة 2020، يعاقب بالحبس أو وبغرامة لا تقل عن مليون جنيه ولا تجاوز عشرة ملايين جنيه، أو بإحدى هاتين العقوبتين كل من خالف أيًا من أحكام المادة 206 من قانون البنك المركزي والجهاز المصرفي</a:t>
            </a:r>
            <a:r>
              <a:rPr lang="ar-JO" sz="1400" dirty="0" smtClean="0">
                <a:latin typeface="Alexandria Medium" pitchFamily="2" charset="-78"/>
                <a:cs typeface="Alexandria Medium" pitchFamily="2" charset="-78"/>
              </a:rPr>
              <a:t>.</a:t>
            </a:r>
            <a:endParaRPr lang="ar-JO" sz="1400" dirty="0">
              <a:latin typeface="Alexandria Medium" pitchFamily="2" charset="-78"/>
              <a:cs typeface="Alexandria Medium" pitchFamily="2" charset="-78"/>
            </a:endParaRPr>
          </a:p>
          <a:p>
            <a:pPr marL="0" indent="0" algn="r">
              <a:lnSpc>
                <a:spcPct val="150000"/>
              </a:lnSpc>
              <a:buNone/>
            </a:pPr>
            <a:r>
              <a:rPr lang="ar-JO" sz="1400" dirty="0">
                <a:latin typeface="Alexandria Medium" pitchFamily="2" charset="-78"/>
                <a:cs typeface="Alexandria Medium" pitchFamily="2" charset="-78"/>
              </a:rPr>
              <a:t>كما نص القانون على أنه في حالة العودة لمخالفة أحكام المادة 206 من القانون، يحٌكم بالحبس والغرامة معًا</a:t>
            </a:r>
            <a:r>
              <a:rPr lang="ar-JO" sz="1400" dirty="0" smtClean="0">
                <a:latin typeface="Alexandria Medium" pitchFamily="2" charset="-78"/>
                <a:cs typeface="Alexandria Medium" pitchFamily="2" charset="-78"/>
              </a:rPr>
              <a:t>.</a:t>
            </a:r>
            <a:endParaRPr lang="ar-JO" sz="1400" dirty="0">
              <a:latin typeface="Alexandria Medium" pitchFamily="2" charset="-78"/>
              <a:cs typeface="Alexandria Medium" pitchFamily="2" charset="-78"/>
            </a:endParaRPr>
          </a:p>
          <a:p>
            <a:pPr marL="0" indent="0" algn="r">
              <a:lnSpc>
                <a:spcPct val="150000"/>
              </a:lnSpc>
              <a:buNone/>
            </a:pPr>
            <a:r>
              <a:rPr lang="ar-JO" sz="1400" dirty="0">
                <a:latin typeface="Alexandria Medium" pitchFamily="2" charset="-78"/>
                <a:cs typeface="Alexandria Medium" pitchFamily="2" charset="-78"/>
              </a:rPr>
              <a:t>وتنص المادة 206 من القانون على: “يحظر إصدار العملات المشفرة أو النقود الإلكترونية، أو الاتجار فيها، أو الترويج لها أو إنشاء أو تشغيل منصات لتداولها أو تنفيذ الأنشطة المتعلقة بها، بدون الحصول على ترخيص من مجلس إدارة البنك المركزي طبقا للقواعد والإجراءات التي </a:t>
            </a:r>
            <a:r>
              <a:rPr lang="ar-JO" sz="1400" dirty="0" smtClean="0">
                <a:latin typeface="Alexandria Medium" pitchFamily="2" charset="-78"/>
                <a:cs typeface="Alexandria Medium" pitchFamily="2" charset="-78"/>
              </a:rPr>
              <a:t>يحددها</a:t>
            </a:r>
          </a:p>
          <a:p>
            <a:pPr marL="0" indent="0" algn="r">
              <a:lnSpc>
                <a:spcPct val="150000"/>
              </a:lnSpc>
              <a:buNone/>
            </a:pPr>
            <a:r>
              <a:rPr lang="ar-JO" sz="1400" u="sng" dirty="0" smtClean="0">
                <a:solidFill>
                  <a:schemeClr val="accent4"/>
                </a:solidFill>
                <a:latin typeface="Alexandria Medium" pitchFamily="2" charset="-78"/>
                <a:cs typeface="Alexandria Medium" pitchFamily="2" charset="-78"/>
              </a:rPr>
              <a:t>الجزائر ( غير قانوني )</a:t>
            </a:r>
          </a:p>
          <a:p>
            <a:pPr marL="0" indent="0" algn="r">
              <a:lnSpc>
                <a:spcPct val="150000"/>
              </a:lnSpc>
              <a:buNone/>
            </a:pPr>
            <a:r>
              <a:rPr lang="ar-JO" sz="1400" dirty="0">
                <a:latin typeface="Alexandria Medium" pitchFamily="2" charset="-78"/>
                <a:cs typeface="Alexandria Medium" pitchFamily="2" charset="-78"/>
              </a:rPr>
              <a:t>في الجزائر، البيتكوين غير قانونية حاليا. وفقا للقرار الحكومي الصادر بتاريخ 28 ديسمبر 2017 عن الجريدة الرسمية لقرارات الحكومة المصادق عليها من طرف الحكومة المادة 117 : "يمنع شراء العملة الافتراضية وبيعها وحيازتها" وأضافت نص للمادة كمتمم "العملة الإفتراضية هي تلك التي يستعملها مستخدمو الانترنت عبر الشبكة العنكبوتية، وهي تتميز بغياب الدعامة المادية كالقطع والأوراق النقدية، وعمليات الدفع بالصك أو بالبطاقة البنكية" ووفقا المادة 117 من قانون المالية، فإن مخالفي هذا الأمر يعاقبون وفق القوانين السارية المفعول</a:t>
            </a:r>
            <a:r>
              <a:rPr lang="ar-JO" sz="1400" dirty="0" smtClean="0">
                <a:latin typeface="Alexandria Medium" pitchFamily="2" charset="-78"/>
                <a:cs typeface="Alexandria Medium" pitchFamily="2" charset="-78"/>
              </a:rPr>
              <a:t>.</a:t>
            </a:r>
            <a:endParaRPr lang="ar-JO"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2855208317"/>
      </p:ext>
    </p:extLst>
  </p:cSld>
  <p:clrMapOvr>
    <a:masterClrMapping/>
  </p:clrMapOvr>
  <mc:AlternateContent xmlns:mc="http://schemas.openxmlformats.org/markup-compatibility/2006" xmlns:p14="http://schemas.microsoft.com/office/powerpoint/2010/main">
    <mc:Choice Requires="p14">
      <p:transition spd="slow" p14:dur="2000" advTm="107470"/>
    </mc:Choice>
    <mc:Fallback xmlns="">
      <p:transition spd="slow" advTm="10747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71054" y="332510"/>
            <a:ext cx="11180617" cy="6331526"/>
          </a:xfrm>
        </p:spPr>
        <p:txBody>
          <a:bodyPr>
            <a:normAutofit lnSpcReduction="10000"/>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المغرب ( غير قانوني )</a:t>
            </a:r>
          </a:p>
          <a:p>
            <a:pPr marL="0" indent="0" algn="r">
              <a:lnSpc>
                <a:spcPct val="150000"/>
              </a:lnSpc>
              <a:buNone/>
            </a:pPr>
            <a:r>
              <a:rPr lang="ar-JO" sz="1400" dirty="0">
                <a:latin typeface="Alexandria" pitchFamily="2" charset="-78"/>
                <a:cs typeface="Alexandria" pitchFamily="2" charset="-78"/>
              </a:rPr>
              <a:t>في 15 نوفمبر </a:t>
            </a:r>
            <a:r>
              <a:rPr lang="ar-JO" sz="1400" dirty="0" smtClean="0">
                <a:latin typeface="Alexandria" pitchFamily="2" charset="-78"/>
                <a:cs typeface="Alexandria" pitchFamily="2" charset="-78"/>
              </a:rPr>
              <a:t>2017 قدمت شركة الخدمات الرقمية إم تي دي إس البيتكوين كوسيلة للدفع مقابل خدماتها في المغرب.</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وفي 20 نوفمبر 2017، أصدر مكتب الصرف بيانا عاما أعلن فيه أن "مكتب الصرف يرغب في إعلام الجمهور بأن المعاملات عن طريق العملات الافتراضية تشكل انتهاكا للوائح الصرف، وتكون عرضة للعقوبات والغرامات المنصوص عليها في [ القوانين القائمة] السارية </a:t>
            </a:r>
            <a:r>
              <a:rPr lang="ar-JO" sz="1400" dirty="0" smtClean="0">
                <a:latin typeface="Alexandria" pitchFamily="2" charset="-78"/>
                <a:cs typeface="Alexandria" pitchFamily="2" charset="-78"/>
              </a:rPr>
              <a:t>وفي </a:t>
            </a:r>
            <a:r>
              <a:rPr lang="ar-JO" sz="1400" dirty="0">
                <a:latin typeface="Alexandria" pitchFamily="2" charset="-78"/>
                <a:cs typeface="Alexandria" pitchFamily="2" charset="-78"/>
              </a:rPr>
              <a:t>اليوم التالي، ردت السلطات النقدية أيضا في بيان صادر عن وزارة الاقتصاد والمالية وبنك المغرب والهيئة المغربية لسوق الرساميل، حذروا من المخاطر المرتبطة بالبيتكوين كافتقادها لحماية المستهلك وتقلبات سعر صرفها وامكانية استخدامها في " أغراض إجرامية، بما في ذلك غسل الأموال وتمويل الإرهاب " كما أنها لا تمثثل للقوانين الجاري بها </a:t>
            </a:r>
            <a:r>
              <a:rPr lang="ar-JO" sz="1400" dirty="0" smtClean="0">
                <a:latin typeface="Alexandria" pitchFamily="2" charset="-78"/>
                <a:cs typeface="Alexandria" pitchFamily="2" charset="-78"/>
              </a:rPr>
              <a:t>العمل</a:t>
            </a:r>
          </a:p>
          <a:p>
            <a:pPr marL="0" indent="0" algn="r">
              <a:lnSpc>
                <a:spcPct val="150000"/>
              </a:lnSpc>
              <a:buNone/>
            </a:pPr>
            <a:r>
              <a:rPr lang="ar-JO" sz="1400" dirty="0">
                <a:latin typeface="Alexandria" pitchFamily="2" charset="-78"/>
                <a:cs typeface="Alexandria" pitchFamily="2" charset="-78"/>
              </a:rPr>
              <a:t> في 19 ديسمبر 2017 قال عبد اللطيف الجوهري والي بنك المغرب في مؤتمر صحافي عقده في الرباط أثناء الاجتماع الفصلي الأخير لمجلس بنك المغرب لعام 2017، أن البيتكوين ليست عملة وإنما هي "أصل مالي" أكثر مماهي "عملة " كونها لا تستجيب لثلات معايير أساسية في العملات وهي: أن تكون وسيلة للأداء، وتشكل احتياطيا للقيمة وأن تكون أداة "ادخار" والبيتكوين لا تستجيب لهذه المعايير". وحذر كذالك من مخاطرها ودعا إلى وضع إطار لاستخدامها لحماية المستهلك. وأضاف كذلك أن الرقمنة أداة لا محيد عنها</a:t>
            </a:r>
            <a:r>
              <a:rPr lang="ar-JO" sz="1400" dirty="0" smtClean="0">
                <a:latin typeface="Alexandria" pitchFamily="2" charset="-78"/>
                <a:cs typeface="Alexandria" pitchFamily="2" charset="-78"/>
              </a:rPr>
              <a:t>.</a:t>
            </a:r>
          </a:p>
          <a:p>
            <a:pPr marL="0" indent="0" algn="r">
              <a:lnSpc>
                <a:spcPct val="150000"/>
              </a:lnSpc>
              <a:buNone/>
            </a:pPr>
            <a:r>
              <a:rPr lang="ar-JO" sz="1400" u="sng" dirty="0" smtClean="0">
                <a:solidFill>
                  <a:schemeClr val="accent4"/>
                </a:solidFill>
                <a:latin typeface="Alexandria" pitchFamily="2" charset="-78"/>
                <a:cs typeface="Alexandria" pitchFamily="2" charset="-78"/>
              </a:rPr>
              <a:t>الهند ( قانوني )</a:t>
            </a:r>
          </a:p>
          <a:p>
            <a:pPr marL="0" indent="0" algn="r">
              <a:lnSpc>
                <a:spcPct val="150000"/>
              </a:lnSpc>
              <a:buNone/>
            </a:pPr>
            <a:r>
              <a:rPr lang="ar-JO" sz="1400" dirty="0">
                <a:latin typeface="Alexandria" pitchFamily="2" charset="-78"/>
                <a:cs typeface="Alexandria" pitchFamily="2" charset="-78"/>
              </a:rPr>
              <a:t>في ديسمبر 2013، أدلى نائب محافظ مصرف الاحتياطي الهندي، ك.ج.شاكرابارتي، ببيان مفاده أن مصرف الاحتياطي الهندي ليس لديه خطط لتنظيم البيتكوين</a:t>
            </a:r>
            <a:r>
              <a:rPr lang="ar-JO" sz="1400" dirty="0" smtClean="0">
                <a:latin typeface="Alexandria" pitchFamily="2" charset="-78"/>
                <a:cs typeface="Alexandria" pitchFamily="2" charset="-78"/>
              </a:rPr>
              <a:t>.</a:t>
            </a:r>
          </a:p>
          <a:p>
            <a:pPr marL="0" indent="0" algn="r">
              <a:lnSpc>
                <a:spcPct val="150000"/>
              </a:lnSpc>
              <a:buNone/>
            </a:pPr>
            <a:r>
              <a:rPr lang="ar-JO" sz="1400" u="sng" dirty="0" smtClean="0">
                <a:solidFill>
                  <a:schemeClr val="accent4"/>
                </a:solidFill>
                <a:latin typeface="Alexandria" pitchFamily="2" charset="-78"/>
                <a:cs typeface="Alexandria" pitchFamily="2" charset="-78"/>
              </a:rPr>
              <a:t>الباكستان ( قانوني )</a:t>
            </a:r>
          </a:p>
          <a:p>
            <a:pPr marL="0" indent="0" algn="r">
              <a:lnSpc>
                <a:spcPct val="150000"/>
              </a:lnSpc>
              <a:buNone/>
            </a:pPr>
            <a:r>
              <a:rPr lang="ar-JO" sz="1400" dirty="0" smtClean="0">
                <a:latin typeface="Alexandria" pitchFamily="2" charset="-78"/>
                <a:cs typeface="Alexandria" pitchFamily="2" charset="-78"/>
              </a:rPr>
              <a:t>حتى </a:t>
            </a:r>
            <a:r>
              <a:rPr lang="ar-JO" sz="1400" dirty="0">
                <a:latin typeface="Alexandria" pitchFamily="2" charset="-78"/>
                <a:cs typeface="Alexandria" pitchFamily="2" charset="-78"/>
              </a:rPr>
              <a:t>مايو </a:t>
            </a:r>
            <a:r>
              <a:rPr lang="ar-JO" sz="1400" dirty="0" smtClean="0">
                <a:latin typeface="Alexandria" pitchFamily="2" charset="-78"/>
                <a:cs typeface="Alexandria" pitchFamily="2" charset="-78"/>
              </a:rPr>
              <a:t>2020، </a:t>
            </a:r>
            <a:r>
              <a:rPr lang="ar-JO" sz="1400" dirty="0">
                <a:latin typeface="Alexandria" pitchFamily="2" charset="-78"/>
                <a:cs typeface="Alexandria" pitchFamily="2" charset="-78"/>
              </a:rPr>
              <a:t>لا يعترف مصرف الدولة الباكستاني بالعملات الرقمية. (المجلس الاتحادي للإيرادات) يقوم بالتحقيق في التجارة بالعملات الرقمية للتهرب الضريبي وغسل الأموال. تجارة بيتكوين حاليا لا تنظمها القوانين</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885709130"/>
      </p:ext>
    </p:extLst>
  </p:cSld>
  <p:clrMapOvr>
    <a:masterClrMapping/>
  </p:clrMapOvr>
  <mc:AlternateContent xmlns:mc="http://schemas.openxmlformats.org/markup-compatibility/2006" xmlns:p14="http://schemas.microsoft.com/office/powerpoint/2010/main">
    <mc:Choice Requires="p14">
      <p:transition spd="slow" p14:dur="2000" advTm="106865"/>
    </mc:Choice>
    <mc:Fallback xmlns="">
      <p:transition spd="slow" advTm="10686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199" y="471055"/>
            <a:ext cx="11097491" cy="6096000"/>
          </a:xfrm>
        </p:spPr>
        <p:txBody>
          <a:bodyPr>
            <a:normAutofit/>
          </a:bodyPr>
          <a:lstStyle/>
          <a:p>
            <a:pPr marL="0" indent="0" algn="r">
              <a:buNone/>
            </a:pPr>
            <a:r>
              <a:rPr lang="ar-JO" sz="1400" u="sng" dirty="0" smtClean="0">
                <a:solidFill>
                  <a:schemeClr val="accent4"/>
                </a:solidFill>
                <a:latin typeface="Alexandria" pitchFamily="2" charset="-78"/>
                <a:cs typeface="Alexandria" pitchFamily="2" charset="-78"/>
              </a:rPr>
              <a:t>جمهورية الصين الشعبية ( قانوني )</a:t>
            </a:r>
          </a:p>
          <a:p>
            <a:pPr marL="0" indent="0" algn="r">
              <a:lnSpc>
                <a:spcPct val="150000"/>
              </a:lnSpc>
              <a:buNone/>
            </a:pPr>
            <a:r>
              <a:rPr lang="ar-JO" sz="1400" dirty="0">
                <a:latin typeface="Alexandria" pitchFamily="2" charset="-78"/>
                <a:cs typeface="Alexandria" pitchFamily="2" charset="-78"/>
              </a:rPr>
              <a:t>مكن للأطراف الخاصة امتلاك والتجارة بالبيتكوين في الصين، بينما تحظر القوانين الشركات المالية مثل البنوك من ذلك</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5 ديسمبر 2013، قام بنك الصين الشعبي بخطوة أولى في تقنين البيتكوين من خلال منع المؤسسات المالية من التعامل بالبيتكوين. وفي بيان على موقع البنك المركزى، قال بنك الصين الشعبي أن المؤسسات المالية وشركات الدفع لا تستطيع منح تسعير البيتكوين وشراءها وبيعها او تأمين منتجات مرتبطة بالبيتكوين</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وفي 16 ديسمبر 2013، كانت هناك تكهنات بأن بنك الشعب الصيني قد أصدر حظرا جديدا على معالجات الدفع من طرف ثالث من القيام بأعمال تجارية بتبادل البيتكوين، بيد أن بيانا صادرا عن شركة "بي تي سي تشاينا" يشير إلى أن هذا ليس صحيح، بل إن معالجات الدفع قد سحبوا طواعية </a:t>
            </a:r>
            <a:r>
              <a:rPr lang="ar-JO" sz="1400" dirty="0" smtClean="0">
                <a:latin typeface="Alexandria" pitchFamily="2" charset="-78"/>
                <a:cs typeface="Alexandria" pitchFamily="2" charset="-78"/>
              </a:rPr>
              <a:t>خدماتهم</a:t>
            </a:r>
          </a:p>
          <a:p>
            <a:pPr marL="0" indent="0" algn="r">
              <a:lnSpc>
                <a:spcPct val="150000"/>
              </a:lnSpc>
              <a:buNone/>
            </a:pPr>
            <a:r>
              <a:rPr lang="ar-JO" sz="1400" dirty="0">
                <a:latin typeface="Alexandria" pitchFamily="2" charset="-78"/>
                <a:cs typeface="Alexandria" pitchFamily="2" charset="-78"/>
              </a:rPr>
              <a:t>في 1 أبريل 2014، أمر بنك الشعب الصيني البنوك التجارية وشركات الدفع بإغلاق حسابات التداول بالبيتكوين في غضون أسبوعين </a:t>
            </a:r>
            <a:endParaRPr lang="ar-JO" sz="1400" dirty="0" smtClean="0">
              <a:latin typeface="Alexandria" pitchFamily="2" charset="-78"/>
              <a:cs typeface="Alexandria" pitchFamily="2" charset="-78"/>
            </a:endParaRPr>
          </a:p>
          <a:p>
            <a:pPr marL="0" indent="0" algn="r">
              <a:lnSpc>
                <a:spcPct val="150000"/>
              </a:lnSpc>
              <a:buNone/>
            </a:pPr>
            <a:r>
              <a:rPr lang="en-US" sz="1400" dirty="0" smtClean="0">
                <a:latin typeface="Alexandria" pitchFamily="2" charset="-78"/>
                <a:cs typeface="Alexandria" pitchFamily="2" charset="-78"/>
              </a:rPr>
              <a:t>,</a:t>
            </a:r>
            <a:r>
              <a:rPr lang="ar-JO" sz="1400" smtClean="0">
                <a:latin typeface="Alexandria" pitchFamily="2" charset="-78"/>
                <a:cs typeface="Alexandria" pitchFamily="2" charset="-78"/>
              </a:rPr>
              <a:t>و تجارة </a:t>
            </a:r>
            <a:r>
              <a:rPr lang="ar-JO" sz="1400" dirty="0">
                <a:latin typeface="Alexandria" pitchFamily="2" charset="-78"/>
                <a:cs typeface="Alexandria" pitchFamily="2" charset="-78"/>
              </a:rPr>
              <a:t>البيتكوين من قبل الأفراد قانونية في </a:t>
            </a:r>
            <a:r>
              <a:rPr lang="ar-JO" sz="1400" dirty="0" smtClean="0">
                <a:latin typeface="Alexandria" pitchFamily="2" charset="-78"/>
                <a:cs typeface="Alexandria" pitchFamily="2" charset="-78"/>
              </a:rPr>
              <a:t>الصين</a:t>
            </a:r>
          </a:p>
          <a:p>
            <a:pPr marL="0" indent="0" algn="r">
              <a:lnSpc>
                <a:spcPct val="150000"/>
              </a:lnSpc>
              <a:buNone/>
            </a:pPr>
            <a:r>
              <a:rPr lang="ar-JO" sz="1400" dirty="0">
                <a:latin typeface="Alexandria" pitchFamily="2" charset="-78"/>
                <a:cs typeface="Alexandria" pitchFamily="2" charset="-78"/>
              </a:rPr>
              <a:t>في 9 فبراير 2017، العديد من التبادلات بالبيتكوين تأخرت </a:t>
            </a:r>
            <a:r>
              <a:rPr lang="ar-JO" sz="1400" dirty="0" smtClean="0">
                <a:latin typeface="Alexandria" pitchFamily="2" charset="-78"/>
                <a:cs typeface="Alexandria" pitchFamily="2" charset="-78"/>
              </a:rPr>
              <a:t>أو توقفت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الصين، </a:t>
            </a:r>
            <a:r>
              <a:rPr lang="ar-JO" sz="1400" dirty="0">
                <a:latin typeface="Alexandria" pitchFamily="2" charset="-78"/>
                <a:cs typeface="Alexandria" pitchFamily="2" charset="-78"/>
              </a:rPr>
              <a:t>توقفت خدمة </a:t>
            </a:r>
            <a:r>
              <a:rPr lang="ar-JO" sz="1400" dirty="0" smtClean="0">
                <a:latin typeface="Alexandria" pitchFamily="2" charset="-78"/>
                <a:cs typeface="Alexandria" pitchFamily="2" charset="-78"/>
              </a:rPr>
              <a:t>بيتكوين </a:t>
            </a:r>
            <a:r>
              <a:rPr lang="ar-JO" sz="1400" dirty="0">
                <a:latin typeface="Alexandria" pitchFamily="2" charset="-78"/>
                <a:cs typeface="Alexandria" pitchFamily="2" charset="-78"/>
              </a:rPr>
              <a:t>ورافقت الحملة على بيتكوين وغيرها من العملات الافتراضية وسائل الاعلام الصينية تظهر مخاطر العملة الافتراضية كأداة للأنشطة الإجرامية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25790519"/>
      </p:ext>
    </p:extLst>
  </p:cSld>
  <p:clrMapOvr>
    <a:masterClrMapping/>
  </p:clrMapOvr>
  <mc:AlternateContent xmlns:mc="http://schemas.openxmlformats.org/markup-compatibility/2006" xmlns:p14="http://schemas.microsoft.com/office/powerpoint/2010/main">
    <mc:Choice Requires="p14">
      <p:transition spd="slow" p14:dur="2000" advTm="96145"/>
    </mc:Choice>
    <mc:Fallback xmlns="">
      <p:transition spd="slow" advTm="9614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9490" y="775855"/>
            <a:ext cx="11055928" cy="5749636"/>
          </a:xfrm>
        </p:spPr>
        <p:txBody>
          <a:bodyPr>
            <a:normAutofit/>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سنغافورة ( قانوني )</a:t>
            </a:r>
          </a:p>
          <a:p>
            <a:pPr marL="0" indent="0" algn="r">
              <a:lnSpc>
                <a:spcPct val="150000"/>
              </a:lnSpc>
              <a:buNone/>
            </a:pPr>
            <a:r>
              <a:rPr lang="ar-JO" sz="1400" dirty="0">
                <a:latin typeface="Alexandria" pitchFamily="2" charset="-78"/>
                <a:cs typeface="Alexandria" pitchFamily="2" charset="-78"/>
              </a:rPr>
              <a:t>وفي ديسمبر 2013، أفادت التقارير بأن سلطة النقد في سنغافورة ذكرت أنه "سواء كانت الشركات تقبل البيتكوين مقابل سلعها وخدماتها أم لا فهو قرار تجاري لا تتدخل فيه سلطة النقد في سنغافورة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22 سبتمبر 2013، حذرت سلطة النقد في سنغافورة المستخدمين من المخاطر المرتبطة باستخدام البيتكوين مشيرة إلى أنه "إذا توقفت البيتكوين عن العمل، قد لا يكون هناك طرف محدد مسؤول عن رد أموالهم أو بالنسبة لهم لطلب المساعدة" وفي ديسمبر 2013 ذكرت سلطة النقد في سنغافورة "أنه سواء كانت الشركات تقبل البيتكوين مقابل سلعها وخدماتها أم لا فهو قرار تجاري لا تتدخل فيه سلطة النقد في سنغافورة" وفي يناير 2014، أصدرت هيئة الإيرادات الداخلية في سنغافورة سلسلة من المبادئ التوجيهية الضريبية التي يمكن بموجبها معاملة معاملات بيتكوين على أنها تبادل مقايضة إذا تم استخدامها كطريقة دفع للسلع والخدمات الحقيقية. وسيتم فرض الضرائب على الشركات التي تتعامل بعملات البيتكوين على أساس مبيعاتهم من </a:t>
            </a:r>
            <a:r>
              <a:rPr lang="ar-JO" sz="1400" dirty="0" smtClean="0">
                <a:latin typeface="Alexandria" pitchFamily="2" charset="-78"/>
                <a:cs typeface="Alexandria" pitchFamily="2" charset="-78"/>
              </a:rPr>
              <a:t>البيتكوين</a:t>
            </a:r>
          </a:p>
          <a:p>
            <a:pPr marL="0" indent="0" algn="r">
              <a:lnSpc>
                <a:spcPct val="150000"/>
              </a:lnSpc>
              <a:buNone/>
            </a:pPr>
            <a:r>
              <a:rPr lang="ar-JO" sz="1400" u="sng" dirty="0" smtClean="0">
                <a:solidFill>
                  <a:schemeClr val="accent4"/>
                </a:solidFill>
                <a:latin typeface="Alexandria" pitchFamily="2" charset="-78"/>
                <a:cs typeface="Alexandria" pitchFamily="2" charset="-78"/>
              </a:rPr>
              <a:t>ماليزيا ( قانوني )</a:t>
            </a:r>
          </a:p>
          <a:p>
            <a:pPr marL="0" indent="0" algn="r">
              <a:lnSpc>
                <a:spcPct val="15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4 نوفمبر 2013، التقى بنك نيغارا ماليزيا مع أنصار بيتكوين المحليين لمعرفة المزيد عن هذه العملة ولكن لم يعلق على الأمر في ذلك الوقت. أصدر البنك المركزي </a:t>
            </a:r>
            <a:r>
              <a:rPr lang="ar-JO" sz="1400" dirty="0" smtClean="0">
                <a:latin typeface="Alexandria" pitchFamily="2" charset="-78"/>
                <a:cs typeface="Alexandria" pitchFamily="2" charset="-78"/>
              </a:rPr>
              <a:t>بيانا </a:t>
            </a:r>
            <a:r>
              <a:rPr lang="ar-JO" sz="1400" dirty="0">
                <a:latin typeface="Alexandria" pitchFamily="2" charset="-78"/>
                <a:cs typeface="Alexandria" pitchFamily="2" charset="-78"/>
              </a:rPr>
              <a:t>في 6 يناير 2014 بأن البيتكوين غير معترف به كعملة قانونية في ماليزيا. ولن يقوم البنك المركزي بتنظيم عمليات بيتكوين في الوقت الحالي، ويجب على المستخدمين إدراك المخاطر المرتبطة باستخدام بيتكوين</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4 أكتوبر 2017، أعلن البنك المركزي الماليزي أن اتخاذ قرار بشأن ما إذا كان ينبغي حظر العملات المعماة في ماليزيا سيتم الحسم فيه قبل نهاية العام</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24347222"/>
      </p:ext>
    </p:extLst>
  </p:cSld>
  <p:clrMapOvr>
    <a:masterClrMapping/>
  </p:clrMapOvr>
  <mc:AlternateContent xmlns:mc="http://schemas.openxmlformats.org/markup-compatibility/2006" xmlns:p14="http://schemas.microsoft.com/office/powerpoint/2010/main">
    <mc:Choice Requires="p14">
      <p:transition spd="slow" p14:dur="2000" advTm="100295"/>
    </mc:Choice>
    <mc:Fallback xmlns="">
      <p:transition spd="slow" advTm="10029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32508" y="512618"/>
            <a:ext cx="11319165" cy="6192982"/>
          </a:xfrm>
        </p:spPr>
        <p:txBody>
          <a:bodyPr>
            <a:normAutofit lnSpcReduction="10000"/>
          </a:bodyPr>
          <a:lstStyle/>
          <a:p>
            <a:pPr marL="0" indent="0" algn="r">
              <a:buNone/>
            </a:pPr>
            <a:r>
              <a:rPr lang="ar-JO" sz="1400" u="sng" dirty="0" smtClean="0">
                <a:solidFill>
                  <a:schemeClr val="accent4"/>
                </a:solidFill>
                <a:latin typeface="Alexandria" pitchFamily="2" charset="-78"/>
                <a:cs typeface="Alexandria" pitchFamily="2" charset="-78"/>
              </a:rPr>
              <a:t>سويسرا ( قانوني )</a:t>
            </a:r>
          </a:p>
          <a:p>
            <a:pPr marL="0" indent="0" algn="r">
              <a:lnSpc>
                <a:spcPct val="150000"/>
              </a:lnSpc>
              <a:buNone/>
            </a:pPr>
            <a:r>
              <a:rPr lang="ar-JO" sz="1400" dirty="0">
                <a:latin typeface="Alexandria" pitchFamily="2" charset="-78"/>
                <a:cs typeface="Alexandria" pitchFamily="2" charset="-78"/>
              </a:rPr>
              <a:t>تخضع شركات بيتكوين في سويسرا لقوانين مكافحة غسل الأموال، وقد تحتاج في بعض الحالات إلى الحصول على ترخيص مصرفي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وفي 5 ديسمبر 2013، قدم 45 عضوا من البرلمان السويسري اقتراحا بشأن الاستدامة الرقمية يدعو الحكومة السويسرية إلى تقييم الفرص التي يتيحها القطاع المالي للبلد باستخدام البيتكوين. كما طلب توضيحا بشأن الوضع القانوني للعملات المعماة فيما يتعلق بقوانين القيمة المضافة والأوراق المالية ومكافحة غسل الأموال</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واستجابة لمفاهيم البرلمان، أصدر المجلس الاتحادي السويسري (سويسرا) تقريرا عن العملات الافتراضية في يونيو 2014. ويذكر التقرير أنه نظرا لأن العملات الافتراضية ليست في فراغ قانوني، فقد خلص المجلس الاتحادي إلى أنه لا داعي لاتخاذ تدابير تشريعية في الوقت الحاضر</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في عام 2016، أضافت زوغ بسويسرا البيتكوين كوسيلة لدفع رسوم المدينة، في اختبار ومحاولة لدفع زوغ كمنطقة تقدم التكنولوجيات المستقبلية. وتقوم شركة السكك الحديدية الفيدرالية السويسرية، وهي شركة سكك الحديد المملوكة للحكومة في سويسرا، ببيع بيتكوين في آلات التذاكر الخاصة </a:t>
            </a:r>
            <a:r>
              <a:rPr lang="ar-JO" sz="1400" dirty="0" smtClean="0">
                <a:latin typeface="Alexandria" pitchFamily="2" charset="-78"/>
                <a:cs typeface="Alexandria" pitchFamily="2" charset="-78"/>
              </a:rPr>
              <a:t>به</a:t>
            </a:r>
          </a:p>
          <a:p>
            <a:pPr marL="0" indent="0" algn="r">
              <a:lnSpc>
                <a:spcPct val="150000"/>
              </a:lnSpc>
              <a:buNone/>
            </a:pPr>
            <a:r>
              <a:rPr lang="ar-JO" sz="1400" u="sng" dirty="0" smtClean="0">
                <a:solidFill>
                  <a:schemeClr val="accent4"/>
                </a:solidFill>
                <a:latin typeface="Alexandria" pitchFamily="2" charset="-78"/>
                <a:cs typeface="Alexandria" pitchFamily="2" charset="-78"/>
              </a:rPr>
              <a:t>فنلندا ( قانوني )</a:t>
            </a:r>
          </a:p>
          <a:p>
            <a:pPr marL="0" indent="0" algn="r">
              <a:lnSpc>
                <a:spcPct val="150000"/>
              </a:lnSpc>
              <a:buNone/>
            </a:pPr>
            <a:r>
              <a:rPr lang="ar-JO" sz="1400" dirty="0">
                <a:latin typeface="Alexandria" pitchFamily="2" charset="-78"/>
                <a:cs typeface="Alexandria" pitchFamily="2" charset="-78"/>
              </a:rPr>
              <a:t>صدرت إدارة الضرائب الفنلندية تعليمات بفرض الضرائب على العملات الافتراضية، بما في ذلك البيتكوين. فبدلا من كونها عملة أو ضمان، تعتبر معاملة البيتكوين عقدا خاصا يعادل عقد الاختلاف لأغراض ضريبية. شراء السلع بالبيتكوين أو تحويل البيتكوين إلى العملة القانونية "يدرك" القيمة وأي زيادة في الأسعار ستكون خاضعة للضريبة. ومع ذلك، فإن الخسائر ليست قابلة للخصم من الضرائب. ويعتبر تعدين البيتكوين كدخل مكتسب</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وذكر قرار مجلس الضرائب المركزي الفنلندي 034/2014 أن رسوم العمولة المفروضة على مشتريات البيتكوين من سوق الصرف هي، بموجب توجيهات ضريبة القيمة المضافة للاتحاد الأوروبي، </a:t>
            </a:r>
            <a:r>
              <a:rPr lang="ar-JO" sz="1400" dirty="0" smtClean="0">
                <a:latin typeface="Alexandria" pitchFamily="2" charset="-78"/>
                <a:cs typeface="Alexandria" pitchFamily="2" charset="-78"/>
              </a:rPr>
              <a:t>وبالتالي </a:t>
            </a:r>
            <a:r>
              <a:rPr lang="ar-JO" sz="1400" dirty="0">
                <a:latin typeface="Alexandria" pitchFamily="2" charset="-78"/>
                <a:cs typeface="Alexandria" pitchFamily="2" charset="-78"/>
              </a:rPr>
              <a:t>معفاة من ضريبة القيمة المضافة. وذلك لأن المحكمة صنفت بيتكوين كأدوات للدفع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حين أن معظم البلدان تعامل استخدامها كوسيلة غير منظمة لتبادل السلع، أو حتى كجريمة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52481110"/>
      </p:ext>
    </p:extLst>
  </p:cSld>
  <p:clrMapOvr>
    <a:masterClrMapping/>
  </p:clrMapOvr>
  <mc:AlternateContent xmlns:mc="http://schemas.openxmlformats.org/markup-compatibility/2006" xmlns:p14="http://schemas.microsoft.com/office/powerpoint/2010/main">
    <mc:Choice Requires="p14">
      <p:transition spd="slow" p14:dur="2000" advTm="62858"/>
    </mc:Choice>
    <mc:Fallback xmlns="">
      <p:transition spd="slow" advTm="6285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46364" y="471055"/>
            <a:ext cx="11388436" cy="6096000"/>
          </a:xfrm>
        </p:spPr>
        <p:txBody>
          <a:bodyPr>
            <a:normAutofit/>
          </a:bodyPr>
          <a:lstStyle/>
          <a:p>
            <a:pPr marL="0" indent="0" algn="r">
              <a:lnSpc>
                <a:spcPct val="150000"/>
              </a:lnSpc>
              <a:buNone/>
            </a:pPr>
            <a:r>
              <a:rPr lang="ar-JO" sz="1400" u="sng" dirty="0" smtClean="0">
                <a:solidFill>
                  <a:schemeClr val="accent4"/>
                </a:solidFill>
                <a:latin typeface="Alexandria" pitchFamily="2" charset="-78"/>
                <a:cs typeface="Alexandria" pitchFamily="2" charset="-78"/>
              </a:rPr>
              <a:t>المملكة المتحدة ( قانوني )</a:t>
            </a:r>
          </a:p>
          <a:p>
            <a:pPr marL="0" indent="0" algn="r">
              <a:lnSpc>
                <a:spcPct val="150000"/>
              </a:lnSpc>
              <a:buNone/>
            </a:pPr>
            <a:r>
              <a:rPr lang="ar-JO" sz="1400" dirty="0" smtClean="0">
                <a:latin typeface="Alexandria" pitchFamily="2" charset="-78"/>
                <a:cs typeface="Alexandria" pitchFamily="2" charset="-78"/>
              </a:rPr>
              <a:t>ذكرت </a:t>
            </a:r>
            <a:r>
              <a:rPr lang="ar-JO" sz="1400" dirty="0">
                <a:latin typeface="Alexandria" pitchFamily="2" charset="-78"/>
                <a:cs typeface="Alexandria" pitchFamily="2" charset="-78"/>
              </a:rPr>
              <a:t>حكومة المملكة المتحدة أن البيتكوين غير منظم حاليا </a:t>
            </a:r>
            <a:r>
              <a:rPr lang="ar-JO" sz="1400" dirty="0" smtClean="0">
                <a:latin typeface="Alexandria" pitchFamily="2" charset="-78"/>
                <a:cs typeface="Alexandria" pitchFamily="2" charset="-78"/>
              </a:rPr>
              <a:t>و يعامل </a:t>
            </a:r>
            <a:r>
              <a:rPr lang="ar-JO" sz="1400" dirty="0">
                <a:latin typeface="Alexandria" pitchFamily="2" charset="-78"/>
                <a:cs typeface="Alexandria" pitchFamily="2" charset="-78"/>
              </a:rPr>
              <a:t>على أنه "عملة أجنبية" لمعظم الأغراض، بما في ذلك ضريبة القيمة المضافة / ضريبة السلع والخدمات</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يتم التعامل مع البيتكوين على أنه "مال خاص". عندما يتم تبادل البيتكوين للإسترليني أو للعملات الأجنبية، مثل اليورو أو الدولار، لن يكون هناك ضريبة القيمة المضافة المستحقة على قيمة البيتكوين نفسه. ومع ذلك، في جميع الحالات، سوف يكون من المقرر ضريبة القيمة المضافة بالطريقة العادية من الموردين لأي سلع أو خدمات يتم بيعها مقابل البيتكوين أو أي عملة معماة مماثلة أخرى. تخضع الأرباح والخسائر من العملات المعماة لضريبة الأرباح </a:t>
            </a:r>
            <a:r>
              <a:rPr lang="ar-JO" sz="1400" dirty="0" smtClean="0">
                <a:latin typeface="Alexandria" pitchFamily="2" charset="-78"/>
                <a:cs typeface="Alexandria" pitchFamily="2" charset="-78"/>
              </a:rPr>
              <a:t>الرأسمالية</a:t>
            </a:r>
          </a:p>
          <a:p>
            <a:pPr marL="0" indent="0" algn="r">
              <a:lnSpc>
                <a:spcPct val="150000"/>
              </a:lnSpc>
              <a:buNone/>
            </a:pPr>
            <a:r>
              <a:rPr lang="ar-JO" sz="1400" u="sng" dirty="0" smtClean="0">
                <a:solidFill>
                  <a:schemeClr val="accent4"/>
                </a:solidFill>
                <a:latin typeface="Alexandria" pitchFamily="2" charset="-78"/>
                <a:cs typeface="Alexandria" pitchFamily="2" charset="-78"/>
              </a:rPr>
              <a:t>استراليا ( قانوني )</a:t>
            </a:r>
          </a:p>
          <a:p>
            <a:pPr marL="0" indent="0" algn="r">
              <a:lnSpc>
                <a:spcPct val="150000"/>
              </a:lnSpc>
              <a:buNone/>
            </a:pP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ديسمبر 2013، أشار محافظ بنك الاحتياطي الأسترالي في مقابلة حول قانونية بيتكوين قائلا: "لن يكون هناك شيء لوقف الناس في هذا البلد عن التعامل ببعض العملات الأخرى في متجر إذا أرادوا ذلك، وليس هناك قانون ضد ذلك، لذلك لدينا عملات متنافسة." أكدت أستراليا رسميا أنها سوف تعامل البيتكوين "تماما مثل المال" في 1 يوليو 2017 وأنها لن تخضع لضرائب </a:t>
            </a:r>
            <a:r>
              <a:rPr lang="ar-JO" sz="1400" dirty="0" smtClean="0">
                <a:latin typeface="Alexandria" pitchFamily="2" charset="-78"/>
                <a:cs typeface="Alexandria" pitchFamily="2" charset="-78"/>
              </a:rPr>
              <a:t>مزدوجة</a:t>
            </a:r>
          </a:p>
          <a:p>
            <a:pPr marL="0" indent="0" algn="r">
              <a:lnSpc>
                <a:spcPct val="150000"/>
              </a:lnSpc>
              <a:buNone/>
            </a:pPr>
            <a:r>
              <a:rPr lang="ar-JO" sz="1400" u="sng" dirty="0" smtClean="0">
                <a:solidFill>
                  <a:schemeClr val="accent4"/>
                </a:solidFill>
                <a:latin typeface="Alexandria" pitchFamily="2" charset="-78"/>
                <a:cs typeface="Alexandria" pitchFamily="2" charset="-78"/>
              </a:rPr>
              <a:t>الامارات العربية ( قانوني )</a:t>
            </a:r>
          </a:p>
          <a:p>
            <a:pPr marL="0" indent="0" algn="r">
              <a:lnSpc>
                <a:spcPct val="150000"/>
              </a:lnSpc>
              <a:buNone/>
            </a:pPr>
            <a:r>
              <a:rPr lang="ar-JO" sz="1400" dirty="0">
                <a:latin typeface="Alexandria" pitchFamily="2" charset="-78"/>
                <a:cs typeface="Alexandria" pitchFamily="2" charset="-78"/>
              </a:rPr>
              <a:t>قانون رقم (4) </a:t>
            </a:r>
            <a:r>
              <a:rPr lang="ar-JO" sz="1400" dirty="0" smtClean="0">
                <a:latin typeface="Alexandria" pitchFamily="2" charset="-78"/>
                <a:cs typeface="Alexandria" pitchFamily="2" charset="-78"/>
              </a:rPr>
              <a:t>لسنة </a:t>
            </a:r>
            <a:r>
              <a:rPr lang="ar-JO" sz="1400" dirty="0">
                <a:latin typeface="Alexandria" pitchFamily="2" charset="-78"/>
                <a:cs typeface="Alexandria" pitchFamily="2" charset="-78"/>
              </a:rPr>
              <a:t>2022  </a:t>
            </a:r>
            <a:r>
              <a:rPr lang="ar-JO" sz="1400" dirty="0" smtClean="0">
                <a:latin typeface="Alexandria" pitchFamily="2" charset="-78"/>
                <a:cs typeface="Alexandria" pitchFamily="2" charset="-78"/>
              </a:rPr>
              <a:t>بشأن تنظيم </a:t>
            </a:r>
            <a:r>
              <a:rPr lang="ar-JO" sz="1400" dirty="0">
                <a:latin typeface="Alexandria" pitchFamily="2" charset="-78"/>
                <a:cs typeface="Alexandria" pitchFamily="2" charset="-78"/>
              </a:rPr>
              <a:t>الأصول الافتراضيّة في إمارة دبي</a:t>
            </a:r>
          </a:p>
          <a:p>
            <a:pPr marL="0" indent="0" algn="r">
              <a:lnSpc>
                <a:spcPct val="150000"/>
              </a:lnSpc>
              <a:buNone/>
            </a:pPr>
            <a:r>
              <a:rPr lang="ar-JO" sz="1400" dirty="0" smtClean="0">
                <a:latin typeface="Alexandria" pitchFamily="2" charset="-78"/>
                <a:cs typeface="Alexandria" pitchFamily="2" charset="-78"/>
              </a:rPr>
              <a:t>ليس </a:t>
            </a:r>
            <a:r>
              <a:rPr lang="ar-JO" sz="1400" dirty="0">
                <a:latin typeface="Alexandria" pitchFamily="2" charset="-78"/>
                <a:cs typeface="Alexandria" pitchFamily="2" charset="-78"/>
              </a:rPr>
              <a:t>هناك أي قرار رسمي يمنع تداول أو بيع وشراء العملات الرقمية في الإمارات العربية المتحدة لكن الحكومة دائما تحث المواطنين فقط بالتعامل مع الجهات المرخص لها في هذا المجال</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4262064138"/>
      </p:ext>
    </p:extLst>
  </p:cSld>
  <p:clrMapOvr>
    <a:masterClrMapping/>
  </p:clrMapOvr>
  <mc:AlternateContent xmlns:mc="http://schemas.openxmlformats.org/markup-compatibility/2006" xmlns:p14="http://schemas.microsoft.com/office/powerpoint/2010/main">
    <mc:Choice Requires="p14">
      <p:transition spd="slow" p14:dur="2000" advTm="59960"/>
    </mc:Choice>
    <mc:Fallback xmlns="">
      <p:transition spd="slow" advTm="5996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145978" cy="1524132"/>
          </a:xfrm>
          <a:prstGeom prst="rect">
            <a:avLst/>
          </a:prstGeom>
        </p:spPr>
      </p:pic>
      <p:sp>
        <p:nvSpPr>
          <p:cNvPr id="2" name="Title 1"/>
          <p:cNvSpPr>
            <a:spLocks noGrp="1"/>
          </p:cNvSpPr>
          <p:nvPr>
            <p:ph type="title"/>
          </p:nvPr>
        </p:nvSpPr>
        <p:spPr/>
        <p:txBody>
          <a:bodyPr>
            <a:normAutofit/>
          </a:bodyPr>
          <a:lstStyle/>
          <a:p>
            <a:pPr algn="ctr"/>
            <a:r>
              <a:rPr lang="ar-JO" sz="2000" dirty="0" smtClean="0">
                <a:solidFill>
                  <a:srgbClr val="00B0F0"/>
                </a:solidFill>
                <a:latin typeface="Alexandria Black" pitchFamily="2" charset="-78"/>
                <a:cs typeface="Alexandria Black" pitchFamily="2" charset="-78"/>
              </a:rPr>
              <a:t>سابعا" : المراجع</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796848"/>
          </a:xfrm>
        </p:spPr>
        <p:txBody>
          <a:bodyPr>
            <a:normAutofit lnSpcReduction="10000"/>
          </a:bodyPr>
          <a:lstStyle/>
          <a:p>
            <a:pPr marL="0" indent="0" algn="r">
              <a:lnSpc>
                <a:spcPct val="150000"/>
              </a:lnSpc>
              <a:buNone/>
            </a:pPr>
            <a:r>
              <a:rPr lang="ar-JO" sz="1400" dirty="0">
                <a:latin typeface="Alexandria Medium" pitchFamily="2" charset="-78"/>
                <a:cs typeface="Alexandria Medium" pitchFamily="2" charset="-78"/>
              </a:rPr>
              <a:t>-التنظيم القانوني للرقابة على التكنولوجيا المالية-مجلة المحقق الحلي للعلوم القانونية-العدد الثاني 2022</a:t>
            </a:r>
            <a:endParaRPr lang="ar-JO" sz="1400" dirty="0" smtClean="0">
              <a:latin typeface="Alexandria Medium" pitchFamily="2" charset="-78"/>
              <a:cs typeface="Alexandria Medium" pitchFamily="2" charset="-78"/>
            </a:endParaRPr>
          </a:p>
          <a:p>
            <a:pPr marL="0" indent="0" algn="r">
              <a:lnSpc>
                <a:spcPct val="150000"/>
              </a:lnSpc>
              <a:buNone/>
            </a:pPr>
            <a:r>
              <a:rPr lang="ar-JO" sz="1400" dirty="0">
                <a:latin typeface="Alexandria Medium" pitchFamily="2" charset="-78"/>
                <a:cs typeface="Alexandria Medium" pitchFamily="2" charset="-78"/>
              </a:rPr>
              <a:t>-قانونية العملات المعماة حسب البلد أو </a:t>
            </a:r>
            <a:r>
              <a:rPr lang="ar-JO" sz="1400" dirty="0" smtClean="0">
                <a:latin typeface="Alexandria Medium" pitchFamily="2" charset="-78"/>
                <a:cs typeface="Alexandria Medium" pitchFamily="2" charset="-78"/>
              </a:rPr>
              <a:t>الإقليم،ويكيبيديا الموسوعة الحرة</a:t>
            </a:r>
          </a:p>
          <a:p>
            <a:pPr marL="0" indent="0" algn="r">
              <a:lnSpc>
                <a:spcPct val="150000"/>
              </a:lnSpc>
              <a:buNone/>
            </a:pPr>
            <a:r>
              <a:rPr lang="ar-JO" sz="1400" dirty="0">
                <a:latin typeface="Alexandria Medium" pitchFamily="2" charset="-78"/>
                <a:cs typeface="Alexandria Medium" pitchFamily="2" charset="-78"/>
              </a:rPr>
              <a:t>-التنظيم القانوني للعمالت </a:t>
            </a:r>
            <a:r>
              <a:rPr lang="ar-JO" sz="1400" dirty="0" smtClean="0">
                <a:latin typeface="Alexandria Medium" pitchFamily="2" charset="-78"/>
                <a:cs typeface="Alexandria Medium" pitchFamily="2" charset="-78"/>
              </a:rPr>
              <a:t>الرقمية،رسالة ماجستير ،اثير ابراهيم،جامعة الشرق الاوسط،الاردن. 2021</a:t>
            </a:r>
          </a:p>
          <a:p>
            <a:pPr marL="0" indent="0" algn="r">
              <a:lnSpc>
                <a:spcPct val="150000"/>
              </a:lnSpc>
              <a:buNone/>
            </a:pPr>
            <a:r>
              <a:rPr lang="ar-JO" sz="1400" dirty="0">
                <a:latin typeface="Alexandria Medium" pitchFamily="2" charset="-78"/>
                <a:cs typeface="Alexandria Medium" pitchFamily="2" charset="-78"/>
              </a:rPr>
              <a:t>-توكل، </a:t>
            </a:r>
            <a:r>
              <a:rPr lang="ar-JO" sz="1400" dirty="0" smtClean="0">
                <a:latin typeface="Alexandria Medium" pitchFamily="2" charset="-78"/>
                <a:cs typeface="Alexandria Medium" pitchFamily="2" charset="-78"/>
              </a:rPr>
              <a:t>فادي، 2019 ، التنظيم </a:t>
            </a:r>
            <a:r>
              <a:rPr lang="ar-JO" sz="1400" dirty="0">
                <a:latin typeface="Alexandria Medium" pitchFamily="2" charset="-78"/>
                <a:cs typeface="Alexandria Medium" pitchFamily="2" charset="-78"/>
              </a:rPr>
              <a:t>القانوني للعمالت المشفرة </a:t>
            </a:r>
            <a:r>
              <a:rPr lang="ar-JO" sz="1400" dirty="0" smtClean="0">
                <a:latin typeface="Alexandria Medium" pitchFamily="2" charset="-78"/>
                <a:cs typeface="Alexandria Medium" pitchFamily="2" charset="-78"/>
              </a:rPr>
              <a:t>البتكوين، </a:t>
            </a:r>
            <a:r>
              <a:rPr lang="ar-JO" sz="1400" dirty="0">
                <a:latin typeface="Alexandria Medium" pitchFamily="2" charset="-78"/>
                <a:cs typeface="Alexandria Medium" pitchFamily="2" charset="-78"/>
              </a:rPr>
              <a:t>القاهرة، مصر: دار </a:t>
            </a:r>
            <a:r>
              <a:rPr lang="ar-JO" sz="1400" dirty="0" smtClean="0">
                <a:latin typeface="Alexandria Medium" pitchFamily="2" charset="-78"/>
                <a:cs typeface="Alexandria Medium" pitchFamily="2" charset="-78"/>
              </a:rPr>
              <a:t>النهضة العربية</a:t>
            </a:r>
            <a:endParaRPr lang="ar-JO" sz="1400" dirty="0">
              <a:latin typeface="Alexandria Medium" pitchFamily="2" charset="-78"/>
              <a:cs typeface="Alexandria Medium" pitchFamily="2" charset="-78"/>
            </a:endParaRPr>
          </a:p>
          <a:p>
            <a:pPr marL="0" indent="0" algn="r">
              <a:lnSpc>
                <a:spcPct val="150000"/>
              </a:lnSpc>
              <a:buNone/>
            </a:pPr>
            <a:r>
              <a:rPr lang="ar-JO" sz="1400" dirty="0" smtClean="0">
                <a:latin typeface="Alexandria Medium" pitchFamily="2" charset="-78"/>
                <a:cs typeface="Alexandria Medium" pitchFamily="2" charset="-78"/>
              </a:rPr>
              <a:t>- </a:t>
            </a:r>
            <a:r>
              <a:rPr lang="ar-JO" sz="1400" dirty="0">
                <a:latin typeface="Alexandria Medium" pitchFamily="2" charset="-78"/>
                <a:cs typeface="Alexandria Medium" pitchFamily="2" charset="-78"/>
              </a:rPr>
              <a:t>شعبان، بتول، واخرون </a:t>
            </a:r>
            <a:r>
              <a:rPr lang="ar-JO" sz="1400" dirty="0" smtClean="0">
                <a:latin typeface="Alexandria Medium" pitchFamily="2" charset="-78"/>
                <a:cs typeface="Alexandria Medium" pitchFamily="2" charset="-78"/>
              </a:rPr>
              <a:t>2020. العملات </a:t>
            </a:r>
            <a:r>
              <a:rPr lang="ar-JO" sz="1400" dirty="0">
                <a:latin typeface="Alexandria Medium" pitchFamily="2" charset="-78"/>
                <a:cs typeface="Alexandria Medium" pitchFamily="2" charset="-78"/>
              </a:rPr>
              <a:t>المشفرة، البنك المركزي </a:t>
            </a:r>
            <a:r>
              <a:rPr lang="ar-JO" sz="1400" dirty="0" smtClean="0">
                <a:latin typeface="Alexandria Medium" pitchFamily="2" charset="-78"/>
                <a:cs typeface="Alexandria Medium" pitchFamily="2" charset="-78"/>
              </a:rPr>
              <a:t>الاردني</a:t>
            </a:r>
            <a:r>
              <a:rPr lang="ar-JO" sz="1400" dirty="0">
                <a:latin typeface="Alexandria Medium" pitchFamily="2" charset="-78"/>
                <a:cs typeface="Alexandria Medium" pitchFamily="2" charset="-78"/>
              </a:rPr>
              <a:t>، </a:t>
            </a:r>
            <a:r>
              <a:rPr lang="ar-JO" sz="1400" dirty="0" smtClean="0">
                <a:latin typeface="Alexandria Medium" pitchFamily="2" charset="-78"/>
                <a:cs typeface="Alexandria Medium" pitchFamily="2" charset="-78"/>
              </a:rPr>
              <a:t>الاردن</a:t>
            </a:r>
            <a:r>
              <a:rPr lang="ar-JO" sz="1400" dirty="0">
                <a:latin typeface="Alexandria Medium" pitchFamily="2" charset="-78"/>
                <a:cs typeface="Alexandria Medium" pitchFamily="2" charset="-78"/>
              </a:rPr>
              <a:t>: البنك المركزي</a:t>
            </a:r>
          </a:p>
          <a:p>
            <a:pPr marL="0" indent="0" algn="r">
              <a:lnSpc>
                <a:spcPct val="150000"/>
              </a:lnSpc>
              <a:buNone/>
            </a:pPr>
            <a:r>
              <a:rPr lang="ar-JO" sz="1400" dirty="0" smtClean="0">
                <a:latin typeface="Alexandria Medium" pitchFamily="2" charset="-78"/>
                <a:cs typeface="Alexandria Medium" pitchFamily="2" charset="-78"/>
              </a:rPr>
              <a:t>الاردني</a:t>
            </a:r>
            <a:r>
              <a:rPr lang="ar-JO" sz="1400" dirty="0">
                <a:latin typeface="Alexandria Medium" pitchFamily="2" charset="-78"/>
                <a:cs typeface="Alexandria Medium" pitchFamily="2" charset="-78"/>
              </a:rPr>
              <a:t>، دائرة </a:t>
            </a:r>
            <a:r>
              <a:rPr lang="ar-JO" sz="1400" dirty="0" smtClean="0">
                <a:latin typeface="Alexandria Medium" pitchFamily="2" charset="-78"/>
                <a:cs typeface="Alexandria Medium" pitchFamily="2" charset="-78"/>
              </a:rPr>
              <a:t>الاشراف </a:t>
            </a:r>
            <a:r>
              <a:rPr lang="ar-JO" sz="1400" dirty="0">
                <a:latin typeface="Alexandria Medium" pitchFamily="2" charset="-78"/>
                <a:cs typeface="Alexandria Medium" pitchFamily="2" charset="-78"/>
              </a:rPr>
              <a:t>على نظام </a:t>
            </a:r>
            <a:r>
              <a:rPr lang="ar-JO" sz="1400" dirty="0" smtClean="0">
                <a:latin typeface="Alexandria Medium" pitchFamily="2" charset="-78"/>
                <a:cs typeface="Alexandria Medium" pitchFamily="2" charset="-78"/>
              </a:rPr>
              <a:t>المدفوعات </a:t>
            </a:r>
            <a:r>
              <a:rPr lang="ar-JO" sz="1400" dirty="0">
                <a:latin typeface="Alexandria Medium" pitchFamily="2" charset="-78"/>
                <a:cs typeface="Alexandria Medium" pitchFamily="2" charset="-78"/>
              </a:rPr>
              <a:t>الوطني</a:t>
            </a:r>
            <a:endParaRPr lang="ar-JO" sz="1400" dirty="0" smtClean="0">
              <a:latin typeface="Alexandria Medium" pitchFamily="2" charset="-78"/>
              <a:cs typeface="Alexandria Medium" pitchFamily="2" charset="-78"/>
            </a:endParaRPr>
          </a:p>
          <a:p>
            <a:pPr marL="0" indent="0" algn="r">
              <a:lnSpc>
                <a:spcPct val="150000"/>
              </a:lnSpc>
              <a:buNone/>
            </a:pPr>
            <a:r>
              <a:rPr lang="ar-JO" sz="1400" dirty="0" smtClean="0">
                <a:latin typeface="Alexandria Medium" pitchFamily="2" charset="-78"/>
                <a:cs typeface="Alexandria Medium" pitchFamily="2" charset="-78"/>
              </a:rPr>
              <a:t>- </a:t>
            </a:r>
            <a:r>
              <a:rPr lang="ar-JO" sz="1400" dirty="0">
                <a:latin typeface="Alexandria Medium" pitchFamily="2" charset="-78"/>
                <a:cs typeface="Alexandria Medium" pitchFamily="2" charset="-78"/>
              </a:rPr>
              <a:t>صندوق النقد العربي </a:t>
            </a:r>
            <a:r>
              <a:rPr lang="ar-JO" sz="1400" dirty="0" smtClean="0">
                <a:latin typeface="Alexandria Medium" pitchFamily="2" charset="-78"/>
                <a:cs typeface="Alexandria Medium" pitchFamily="2" charset="-78"/>
              </a:rPr>
              <a:t>2019. </a:t>
            </a:r>
            <a:r>
              <a:rPr lang="ar-JO" sz="1400" dirty="0">
                <a:latin typeface="Alexandria Medium" pitchFamily="2" charset="-78"/>
                <a:cs typeface="Alexandria Medium" pitchFamily="2" charset="-78"/>
              </a:rPr>
              <a:t>مخاطر وتداعيات </a:t>
            </a:r>
            <a:r>
              <a:rPr lang="ar-JO" sz="1400" dirty="0" smtClean="0">
                <a:latin typeface="Alexandria Medium" pitchFamily="2" charset="-78"/>
                <a:cs typeface="Alexandria Medium" pitchFamily="2" charset="-78"/>
              </a:rPr>
              <a:t>العملات </a:t>
            </a:r>
            <a:r>
              <a:rPr lang="ar-JO" sz="1400" dirty="0">
                <a:latin typeface="Alexandria Medium" pitchFamily="2" charset="-78"/>
                <a:cs typeface="Alexandria Medium" pitchFamily="2" charset="-78"/>
              </a:rPr>
              <a:t>المشفرة على </a:t>
            </a:r>
            <a:r>
              <a:rPr lang="ar-JO" sz="1400">
                <a:latin typeface="Alexandria Medium" pitchFamily="2" charset="-78"/>
                <a:cs typeface="Alexandria Medium" pitchFamily="2" charset="-78"/>
              </a:rPr>
              <a:t>القطاع </a:t>
            </a:r>
            <a:r>
              <a:rPr lang="ar-JO" sz="1400" smtClean="0">
                <a:latin typeface="Alexandria Medium" pitchFamily="2" charset="-78"/>
                <a:cs typeface="Alexandria Medium" pitchFamily="2" charset="-78"/>
              </a:rPr>
              <a:t>المالي</a:t>
            </a:r>
            <a:endParaRPr lang="ar-JO" sz="1400" dirty="0" smtClean="0">
              <a:latin typeface="Alexandria Medium" pitchFamily="2" charset="-78"/>
              <a:cs typeface="Alexandria Medium" pitchFamily="2" charset="-78"/>
            </a:endParaRPr>
          </a:p>
          <a:p>
            <a:pPr marL="0" indent="0" algn="r">
              <a:lnSpc>
                <a:spcPct val="150000"/>
              </a:lnSpc>
              <a:buNone/>
            </a:pPr>
            <a:r>
              <a:rPr lang="ar-JO" sz="1400" dirty="0" smtClean="0">
                <a:latin typeface="Alexandria Medium" pitchFamily="2" charset="-78"/>
                <a:cs typeface="Alexandria Medium" pitchFamily="2" charset="-78"/>
              </a:rPr>
              <a:t>--فوزي</a:t>
            </a:r>
            <a:r>
              <a:rPr lang="ar-JO" sz="1400" dirty="0">
                <a:latin typeface="Alexandria Medium" pitchFamily="2" charset="-78"/>
                <a:cs typeface="Alexandria Medium" pitchFamily="2" charset="-78"/>
              </a:rPr>
              <a:t>، شيماء </a:t>
            </a:r>
            <a:r>
              <a:rPr lang="ar-JO" sz="1400" dirty="0" smtClean="0">
                <a:latin typeface="Alexandria Medium" pitchFamily="2" charset="-78"/>
                <a:cs typeface="Alexandria Medium" pitchFamily="2" charset="-78"/>
              </a:rPr>
              <a:t>2016. </a:t>
            </a:r>
            <a:r>
              <a:rPr lang="ar-JO" sz="1400" dirty="0">
                <a:latin typeface="Alexandria Medium" pitchFamily="2" charset="-78"/>
                <a:cs typeface="Alexandria Medium" pitchFamily="2" charset="-78"/>
              </a:rPr>
              <a:t>"التنظيم القانوني للنقود </a:t>
            </a:r>
            <a:r>
              <a:rPr lang="ar-JO" sz="1400" dirty="0" smtClean="0">
                <a:latin typeface="Alexandria Medium" pitchFamily="2" charset="-78"/>
                <a:cs typeface="Alexandria Medium" pitchFamily="2" charset="-78"/>
              </a:rPr>
              <a:t>الالكترونية</a:t>
            </a:r>
            <a:r>
              <a:rPr lang="ar-JO" sz="1400" dirty="0">
                <a:latin typeface="Alexandria Medium" pitchFamily="2" charset="-78"/>
                <a:cs typeface="Alexandria Medium" pitchFamily="2" charset="-78"/>
              </a:rPr>
              <a:t>"، مجلة الرافدين للحقوق، المجلد ،14 </a:t>
            </a:r>
            <a:r>
              <a:rPr lang="ar-JO" sz="1400" dirty="0" smtClean="0">
                <a:latin typeface="Alexandria Medium" pitchFamily="2" charset="-78"/>
                <a:cs typeface="Alexandria Medium" pitchFamily="2" charset="-78"/>
              </a:rPr>
              <a:t>.العدد 50</a:t>
            </a:r>
          </a:p>
          <a:p>
            <a:pPr>
              <a:lnSpc>
                <a:spcPct val="150000"/>
              </a:lnSpc>
              <a:buFontTx/>
              <a:buChar char="-"/>
            </a:pPr>
            <a:r>
              <a:rPr lang="en-US" sz="1400" dirty="0" smtClean="0">
                <a:latin typeface="Alexandria Medium" pitchFamily="2" charset="-78"/>
                <a:cs typeface="Alexandria Medium" pitchFamily="2" charset="-78"/>
                <a:hlinkClick r:id="rId3"/>
              </a:rPr>
              <a:t>https</a:t>
            </a:r>
            <a:r>
              <a:rPr lang="en-US" sz="1400" dirty="0">
                <a:latin typeface="Alexandria Medium" pitchFamily="2" charset="-78"/>
                <a:cs typeface="Alexandria Medium" pitchFamily="2" charset="-78"/>
                <a:hlinkClick r:id="rId3"/>
              </a:rPr>
              <a:t>://</a:t>
            </a:r>
            <a:r>
              <a:rPr lang="en-US" sz="1400" dirty="0" smtClean="0">
                <a:latin typeface="Alexandria Medium" pitchFamily="2" charset="-78"/>
                <a:cs typeface="Alexandria Medium" pitchFamily="2" charset="-78"/>
                <a:hlinkClick r:id="rId3"/>
              </a:rPr>
              <a:t>www.ecb.europa.eu/euro/html/digitaleuro.en.html</a:t>
            </a:r>
            <a:endParaRPr lang="en-US" sz="1400" dirty="0" smtClean="0">
              <a:latin typeface="Alexandria Medium" pitchFamily="2" charset="-78"/>
              <a:cs typeface="Alexandria Medium" pitchFamily="2" charset="-78"/>
            </a:endParaRPr>
          </a:p>
          <a:p>
            <a:pPr>
              <a:lnSpc>
                <a:spcPct val="150000"/>
              </a:lnSpc>
              <a:buFontTx/>
              <a:buChar char="-"/>
            </a:pPr>
            <a:r>
              <a:rPr lang="en-US" sz="1400" dirty="0">
                <a:latin typeface="Alexandria Medium" pitchFamily="2" charset="-78"/>
                <a:cs typeface="Alexandria Medium" pitchFamily="2" charset="-78"/>
              </a:rPr>
              <a:t>European Parliament of The and of The council, Directive 2009/110/Ec.</a:t>
            </a:r>
          </a:p>
          <a:p>
            <a:pPr marL="0" indent="0">
              <a:lnSpc>
                <a:spcPct val="150000"/>
              </a:lnSpc>
              <a:buNone/>
            </a:pPr>
            <a:r>
              <a:rPr lang="en-US" sz="1400" dirty="0" smtClean="0">
                <a:latin typeface="Alexandria Medium" pitchFamily="2" charset="-78"/>
                <a:cs typeface="Alexandria Medium" pitchFamily="2" charset="-78"/>
              </a:rPr>
              <a:t>-  </a:t>
            </a:r>
            <a:r>
              <a:rPr lang="en-US" sz="1400" dirty="0">
                <a:latin typeface="Alexandria Medium" pitchFamily="2" charset="-78"/>
                <a:cs typeface="Alexandria Medium" pitchFamily="2" charset="-78"/>
              </a:rPr>
              <a:t>France, Droit </a:t>
            </a:r>
            <a:r>
              <a:rPr lang="en-US" sz="1400" dirty="0" err="1">
                <a:latin typeface="Alexandria Medium" pitchFamily="2" charset="-78"/>
                <a:cs typeface="Alexandria Medium" pitchFamily="2" charset="-78"/>
              </a:rPr>
              <a:t>monétaire</a:t>
            </a:r>
            <a:r>
              <a:rPr lang="en-US" sz="1400" dirty="0">
                <a:latin typeface="Alexandria Medium" pitchFamily="2" charset="-78"/>
                <a:cs typeface="Alexandria Medium" pitchFamily="2" charset="-78"/>
              </a:rPr>
              <a:t> et financier et </a:t>
            </a:r>
            <a:r>
              <a:rPr lang="en-US" sz="1400" dirty="0" err="1">
                <a:latin typeface="Alexandria Medium" pitchFamily="2" charset="-78"/>
                <a:cs typeface="Alexandria Medium" pitchFamily="2" charset="-78"/>
              </a:rPr>
              <a:t>ses</a:t>
            </a:r>
            <a:r>
              <a:rPr lang="en-US" sz="1400" dirty="0">
                <a:latin typeface="Alexandria Medium" pitchFamily="2" charset="-78"/>
                <a:cs typeface="Alexandria Medium" pitchFamily="2" charset="-78"/>
              </a:rPr>
              <a:t> </a:t>
            </a:r>
            <a:r>
              <a:rPr lang="en-US" sz="1400" dirty="0" err="1">
                <a:latin typeface="Alexandria Medium" pitchFamily="2" charset="-78"/>
                <a:cs typeface="Alexandria Medium" pitchFamily="2" charset="-78"/>
              </a:rPr>
              <a:t>amendements</a:t>
            </a:r>
            <a:r>
              <a:rPr lang="en-US" sz="1400" dirty="0">
                <a:latin typeface="Alexandria Medium" pitchFamily="2" charset="-78"/>
                <a:cs typeface="Alexandria Medium" pitchFamily="2" charset="-78"/>
              </a:rPr>
              <a:t> </a:t>
            </a:r>
            <a:r>
              <a:rPr lang="en-US" sz="1400" dirty="0" err="1">
                <a:latin typeface="Alexandria Medium" pitchFamily="2" charset="-78"/>
                <a:cs typeface="Alexandria Medium" pitchFamily="2" charset="-78"/>
              </a:rPr>
              <a:t>en</a:t>
            </a:r>
            <a:r>
              <a:rPr lang="en-US" sz="1400" dirty="0">
                <a:latin typeface="Alexandria Medium" pitchFamily="2" charset="-78"/>
                <a:cs typeface="Alexandria Medium" pitchFamily="2" charset="-78"/>
              </a:rPr>
              <a:t> 2019.</a:t>
            </a:r>
            <a:endParaRPr lang="ar-JO" sz="1400" dirty="0">
              <a:latin typeface="Alexandria Medium" pitchFamily="2" charset="-78"/>
              <a:cs typeface="Alexandria Medium" pitchFamily="2" charset="-78"/>
            </a:endParaRPr>
          </a:p>
          <a:p>
            <a:pPr marL="0" indent="0" algn="r">
              <a:lnSpc>
                <a:spcPct val="150000"/>
              </a:lnSpc>
              <a:buNone/>
            </a:pPr>
            <a:endParaRPr lang="ar-JO" sz="1400" dirty="0">
              <a:latin typeface="Alexandria Medium" pitchFamily="2" charset="-78"/>
              <a:cs typeface="Alexandria Medium" pitchFamily="2" charset="-78"/>
            </a:endParaRPr>
          </a:p>
          <a:p>
            <a:pPr marL="0" indent="0" algn="r">
              <a:lnSpc>
                <a:spcPct val="150000"/>
              </a:lnSpc>
              <a:buNone/>
            </a:pPr>
            <a:endParaRPr lang="ar-JO" sz="1400" dirty="0" smtClean="0">
              <a:latin typeface="Alexandria Medium" pitchFamily="2" charset="-78"/>
              <a:cs typeface="Alexandria Medium" pitchFamily="2" charset="-78"/>
            </a:endParaRPr>
          </a:p>
        </p:txBody>
      </p:sp>
    </p:spTree>
    <p:extLst>
      <p:ext uri="{BB962C8B-B14F-4D97-AF65-F5344CB8AC3E}">
        <p14:creationId xmlns:p14="http://schemas.microsoft.com/office/powerpoint/2010/main" val="251048464"/>
      </p:ext>
    </p:extLst>
  </p:cSld>
  <p:clrMapOvr>
    <a:masterClrMapping/>
  </p:clrMapOvr>
  <mc:AlternateContent xmlns:mc="http://schemas.openxmlformats.org/markup-compatibility/2006" xmlns:p14="http://schemas.microsoft.com/office/powerpoint/2010/main">
    <mc:Choice Requires="p14">
      <p:transition spd="slow" p14:dur="2000" advTm="27553"/>
    </mc:Choice>
    <mc:Fallback xmlns="">
      <p:transition spd="slow" advTm="2755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99836B-EAEE-4862-B877-81C0DF96FD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F770C69-E8E9-4D66-BD7C-D4B1F242DBA3}">
  <ds:schemaRefs>
    <ds:schemaRef ds:uri="http://schemas.microsoft.com/sharepoint/v3/contenttype/forms"/>
  </ds:schemaRefs>
</ds:datastoreItem>
</file>

<file path=customXml/itemProps3.xml><?xml version="1.0" encoding="utf-8"?>
<ds:datastoreItem xmlns:ds="http://schemas.openxmlformats.org/officeDocument/2006/customXml" ds:itemID="{22F22182-0331-4196-900F-09AD397976C8}">
  <ds:schemaRefs>
    <ds:schemaRef ds:uri="http://purl.org/dc/elements/1.1/"/>
    <ds:schemaRef ds:uri="d13aca44-ef33-4cf4-9980-7f0b00e6eeb9"/>
    <ds:schemaRef ds:uri="http://www.w3.org/XML/1998/namespace"/>
    <ds:schemaRef ds:uri="http://purl.org/dc/dcmitype/"/>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49100919-8a76-4266-be0c-7dc583902cb4"/>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4736</TotalTime>
  <Words>8176</Words>
  <Application>Microsoft Office PowerPoint</Application>
  <PresentationFormat>ملء الشاشة</PresentationFormat>
  <Paragraphs>276</Paragraphs>
  <Slides>46</Slides>
  <Notes>3</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46</vt:i4>
      </vt:variant>
    </vt:vector>
  </HeadingPairs>
  <TitlesOfParts>
    <vt:vector size="55" baseType="lpstr">
      <vt:lpstr>Calibri</vt:lpstr>
      <vt:lpstr>Alexandria Black</vt:lpstr>
      <vt:lpstr>Arial</vt:lpstr>
      <vt:lpstr>Alexandria</vt:lpstr>
      <vt:lpstr>Calibri Light</vt:lpstr>
      <vt:lpstr>Alexandria Medium</vt:lpstr>
      <vt:lpstr>Alexandria ExtraBold</vt:lpstr>
      <vt:lpstr>Simplified Arabic</vt:lpstr>
      <vt:lpstr>Office Theme</vt:lpstr>
      <vt:lpstr>عرض تقديمي في PowerPoint</vt:lpstr>
      <vt:lpstr>عرض تقديمي في PowerPoint</vt:lpstr>
      <vt:lpstr>التنظيم القانوني على التكنولوجيا المالية</vt:lpstr>
      <vt:lpstr> أولا" :  مساهمة التنظيم القانوني على التكنولوجيا المالية</vt:lpstr>
      <vt:lpstr>عرض تقديمي في PowerPoint</vt:lpstr>
      <vt:lpstr>عرض تقديمي في PowerPoint</vt:lpstr>
      <vt:lpstr> أولا" :  مساهمة التنظيم القانوني على التكنولوجيا المالية</vt:lpstr>
      <vt:lpstr>ثانيا :  مراحل تطور الرقابة على التكنولوجيا المالية  ( مراحل التنظيم القانوني ) </vt:lpstr>
      <vt:lpstr>ثانيا :  مراحل تطور الرقابة على التكنولوجيا المالية  مراحل التنظيم القانوني </vt:lpstr>
      <vt:lpstr>ثانيا :  مراحل تطور الرقابة على التكنولوجيا المالية  مراحل التنظيم القانوني </vt:lpstr>
      <vt:lpstr>ثالثا: التوازن بين النظم الرقابية و انشطة الابتكار</vt:lpstr>
      <vt:lpstr>ثالثا: التوازن بين النظم الرقابية و انشطة الابتكار</vt:lpstr>
      <vt:lpstr>ثالثا: التوازن بين النظم الرقابية و انشطة الابتكار</vt:lpstr>
      <vt:lpstr>رابعا" : المنصات الرقمية</vt:lpstr>
      <vt:lpstr>عرض تقديمي في PowerPoint</vt:lpstr>
      <vt:lpstr>عرض تقديمي في PowerPoint</vt:lpstr>
      <vt:lpstr>عرض تقديمي في PowerPoint</vt:lpstr>
      <vt:lpstr>عرض تقديمي في PowerPoint</vt:lpstr>
      <vt:lpstr> خامسا" : مستقبل التنظيم القانوني</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سادسا" : السياسات المالية الحكومية تجاه العملات الرقمية                         و ادوات التكنولوجيا المالية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سابعا" : المراجع</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472</cp:revision>
  <dcterms:created xsi:type="dcterms:W3CDTF">2023-04-29T09:08:00Z</dcterms:created>
  <dcterms:modified xsi:type="dcterms:W3CDTF">2025-02-27T14:33:38Z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