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heme/themeOverride1.xml" ContentType="application/vnd.openxmlformats-officedocument.themeOverride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13" r:id="rId3"/>
    <p:sldId id="347" r:id="rId4"/>
    <p:sldId id="262" r:id="rId5"/>
    <p:sldId id="264" r:id="rId6"/>
    <p:sldId id="316" r:id="rId7"/>
    <p:sldId id="328" r:id="rId8"/>
    <p:sldId id="317" r:id="rId9"/>
    <p:sldId id="266" r:id="rId10"/>
    <p:sldId id="348" r:id="rId11"/>
    <p:sldId id="349" r:id="rId12"/>
    <p:sldId id="351" r:id="rId13"/>
    <p:sldId id="352" r:id="rId14"/>
    <p:sldId id="318" r:id="rId15"/>
    <p:sldId id="354" r:id="rId16"/>
    <p:sldId id="353" r:id="rId17"/>
    <p:sldId id="355" r:id="rId18"/>
    <p:sldId id="329" r:id="rId19"/>
    <p:sldId id="268" r:id="rId20"/>
    <p:sldId id="356" r:id="rId21"/>
    <p:sldId id="319" r:id="rId22"/>
    <p:sldId id="357" r:id="rId23"/>
    <p:sldId id="358" r:id="rId24"/>
    <p:sldId id="359" r:id="rId25"/>
    <p:sldId id="361" r:id="rId26"/>
    <p:sldId id="362" r:id="rId27"/>
    <p:sldId id="360" r:id="rId28"/>
    <p:sldId id="331" r:id="rId29"/>
    <p:sldId id="337" r:id="rId30"/>
    <p:sldId id="363" r:id="rId31"/>
    <p:sldId id="364" r:id="rId32"/>
    <p:sldId id="338" r:id="rId33"/>
    <p:sldId id="365" r:id="rId34"/>
    <p:sldId id="367" r:id="rId35"/>
    <p:sldId id="366" r:id="rId36"/>
    <p:sldId id="368" r:id="rId37"/>
    <p:sldId id="369" r:id="rId38"/>
    <p:sldId id="370" r:id="rId39"/>
    <p:sldId id="372" r:id="rId40"/>
    <p:sldId id="376" r:id="rId41"/>
    <p:sldId id="371" r:id="rId4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A1F61"/>
    <a:srgbClr val="FF9518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55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10/13/2022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10/13/2022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10/13/2022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10/13/2022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7" Type="http://schemas.openxmlformats.org/officeDocument/2006/relationships/image" Target="../media/image5.emf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6" Type="http://schemas.openxmlformats.org/officeDocument/2006/relationships/image" Target="../media/image4.emf"/><Relationship Id="rId5" Type="http://schemas.openxmlformats.org/officeDocument/2006/relationships/image" Target="../media/image3.png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7.emf"/><Relationship Id="rId7" Type="http://schemas.openxmlformats.org/officeDocument/2006/relationships/image" Target="../media/image11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7.emf"/><Relationship Id="rId7" Type="http://schemas.openxmlformats.org/officeDocument/2006/relationships/image" Target="../media/image11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11.emf"/><Relationship Id="rId7" Type="http://schemas.openxmlformats.org/officeDocument/2006/relationships/image" Target="../media/image9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6" Type="http://schemas.openxmlformats.org/officeDocument/2006/relationships/image" Target="../media/image8.emf"/><Relationship Id="rId5" Type="http://schemas.openxmlformats.org/officeDocument/2006/relationships/image" Target="../media/image7.emf"/><Relationship Id="rId4" Type="http://schemas.openxmlformats.org/officeDocument/2006/relationships/image" Target="../media/image6.png"/><Relationship Id="rId9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11.emf"/><Relationship Id="rId7" Type="http://schemas.openxmlformats.org/officeDocument/2006/relationships/image" Target="../media/image9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6" Type="http://schemas.openxmlformats.org/officeDocument/2006/relationships/image" Target="../media/image8.emf"/><Relationship Id="rId5" Type="http://schemas.openxmlformats.org/officeDocument/2006/relationships/image" Target="../media/image7.emf"/><Relationship Id="rId4" Type="http://schemas.openxmlformats.org/officeDocument/2006/relationships/image" Target="../media/image6.png"/><Relationship Id="rId9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6.png"/><Relationship Id="rId7" Type="http://schemas.openxmlformats.org/officeDocument/2006/relationships/image" Target="../media/image10.emf"/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6.png"/><Relationship Id="rId7" Type="http://schemas.openxmlformats.org/officeDocument/2006/relationships/image" Target="../media/image10.emf"/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11.emf"/><Relationship Id="rId7" Type="http://schemas.openxmlformats.org/officeDocument/2006/relationships/image" Target="../media/image9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6" Type="http://schemas.openxmlformats.org/officeDocument/2006/relationships/image" Target="../media/image8.emf"/><Relationship Id="rId5" Type="http://schemas.openxmlformats.org/officeDocument/2006/relationships/image" Target="../media/image7.emf"/><Relationship Id="rId10" Type="http://schemas.openxmlformats.org/officeDocument/2006/relationships/image" Target="../media/image19.jpeg"/><Relationship Id="rId4" Type="http://schemas.openxmlformats.org/officeDocument/2006/relationships/image" Target="../media/image6.png"/><Relationship Id="rId9" Type="http://schemas.openxmlformats.org/officeDocument/2006/relationships/image" Target="../media/image18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11.emf"/><Relationship Id="rId7" Type="http://schemas.openxmlformats.org/officeDocument/2006/relationships/image" Target="../media/image9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Relationship Id="rId6" Type="http://schemas.openxmlformats.org/officeDocument/2006/relationships/image" Target="../media/image8.emf"/><Relationship Id="rId5" Type="http://schemas.openxmlformats.org/officeDocument/2006/relationships/image" Target="../media/image7.emf"/><Relationship Id="rId4" Type="http://schemas.openxmlformats.org/officeDocument/2006/relationships/image" Target="../media/image6.png"/><Relationship Id="rId9" Type="http://schemas.openxmlformats.org/officeDocument/2006/relationships/image" Target="../media/image20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11.emf"/><Relationship Id="rId7" Type="http://schemas.openxmlformats.org/officeDocument/2006/relationships/image" Target="../media/image9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Relationship Id="rId6" Type="http://schemas.openxmlformats.org/officeDocument/2006/relationships/image" Target="../media/image8.emf"/><Relationship Id="rId5" Type="http://schemas.openxmlformats.org/officeDocument/2006/relationships/image" Target="../media/image7.emf"/><Relationship Id="rId4" Type="http://schemas.openxmlformats.org/officeDocument/2006/relationships/image" Target="../media/image6.png"/><Relationship Id="rId9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em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8.emf"/><Relationship Id="rId2" Type="http://schemas.openxmlformats.org/officeDocument/2006/relationships/tags" Target="../tags/tag7.xml"/><Relationship Id="rId1" Type="http://schemas.openxmlformats.org/officeDocument/2006/relationships/themeOverride" Target="../theme/themeOverride1.xml"/><Relationship Id="rId6" Type="http://schemas.openxmlformats.org/officeDocument/2006/relationships/image" Target="../media/image7.emf"/><Relationship Id="rId5" Type="http://schemas.openxmlformats.org/officeDocument/2006/relationships/image" Target="../media/image6.png"/><Relationship Id="rId10" Type="http://schemas.openxmlformats.org/officeDocument/2006/relationships/image" Target="../media/image20.png"/><Relationship Id="rId4" Type="http://schemas.openxmlformats.org/officeDocument/2006/relationships/image" Target="../media/image11.emf"/><Relationship Id="rId9" Type="http://schemas.openxmlformats.org/officeDocument/2006/relationships/image" Target="../media/image10.em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11.emf"/><Relationship Id="rId7" Type="http://schemas.openxmlformats.org/officeDocument/2006/relationships/image" Target="../media/image9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8.xml"/><Relationship Id="rId6" Type="http://schemas.openxmlformats.org/officeDocument/2006/relationships/image" Target="../media/image8.emf"/><Relationship Id="rId5" Type="http://schemas.openxmlformats.org/officeDocument/2006/relationships/image" Target="../media/image7.emf"/><Relationship Id="rId4" Type="http://schemas.openxmlformats.org/officeDocument/2006/relationships/image" Target="../media/image6.png"/><Relationship Id="rId9" Type="http://schemas.openxmlformats.org/officeDocument/2006/relationships/image" Target="../media/image20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11.emf"/><Relationship Id="rId7" Type="http://schemas.openxmlformats.org/officeDocument/2006/relationships/image" Target="../media/image9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9.xml"/><Relationship Id="rId6" Type="http://schemas.openxmlformats.org/officeDocument/2006/relationships/image" Target="../media/image8.emf"/><Relationship Id="rId5" Type="http://schemas.openxmlformats.org/officeDocument/2006/relationships/image" Target="../media/image7.emf"/><Relationship Id="rId4" Type="http://schemas.openxmlformats.org/officeDocument/2006/relationships/image" Target="../media/image6.png"/><Relationship Id="rId9" Type="http://schemas.openxmlformats.org/officeDocument/2006/relationships/image" Target="../media/image2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21.jpeg"/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22.png"/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3" Type="http://schemas.openxmlformats.org/officeDocument/2006/relationships/image" Target="../media/image6.png"/><Relationship Id="rId7" Type="http://schemas.openxmlformats.org/officeDocument/2006/relationships/image" Target="../media/image23.png"/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21.jpeg"/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eg"/><Relationship Id="rId3" Type="http://schemas.openxmlformats.org/officeDocument/2006/relationships/image" Target="../media/image6.png"/><Relationship Id="rId7" Type="http://schemas.openxmlformats.org/officeDocument/2006/relationships/image" Target="../media/image10.emf"/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6.png"/><Relationship Id="rId7" Type="http://schemas.openxmlformats.org/officeDocument/2006/relationships/image" Target="../media/image10.emf"/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eg"/><Relationship Id="rId3" Type="http://schemas.openxmlformats.org/officeDocument/2006/relationships/image" Target="../media/image6.png"/><Relationship Id="rId7" Type="http://schemas.openxmlformats.org/officeDocument/2006/relationships/image" Target="../media/image10.emf"/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6.png"/><Relationship Id="rId7" Type="http://schemas.openxmlformats.org/officeDocument/2006/relationships/image" Target="../media/image10.emf"/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6.png"/><Relationship Id="rId7" Type="http://schemas.openxmlformats.org/officeDocument/2006/relationships/image" Target="../media/image10.emf"/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eg"/><Relationship Id="rId3" Type="http://schemas.openxmlformats.org/officeDocument/2006/relationships/image" Target="../media/image6.png"/><Relationship Id="rId7" Type="http://schemas.openxmlformats.org/officeDocument/2006/relationships/image" Target="../media/image10.emf"/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eg"/><Relationship Id="rId3" Type="http://schemas.openxmlformats.org/officeDocument/2006/relationships/image" Target="../media/image6.png"/><Relationship Id="rId7" Type="http://schemas.openxmlformats.org/officeDocument/2006/relationships/image" Target="../media/image10.emf"/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eg"/><Relationship Id="rId3" Type="http://schemas.openxmlformats.org/officeDocument/2006/relationships/image" Target="../media/image6.png"/><Relationship Id="rId7" Type="http://schemas.openxmlformats.org/officeDocument/2006/relationships/image" Target="../media/image10.emf"/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eg"/><Relationship Id="rId3" Type="http://schemas.openxmlformats.org/officeDocument/2006/relationships/image" Target="../media/image6.png"/><Relationship Id="rId7" Type="http://schemas.openxmlformats.org/officeDocument/2006/relationships/image" Target="../media/image10.emf"/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eg"/><Relationship Id="rId3" Type="http://schemas.openxmlformats.org/officeDocument/2006/relationships/image" Target="../media/image6.png"/><Relationship Id="rId7" Type="http://schemas.openxmlformats.org/officeDocument/2006/relationships/image" Target="../media/image10.emf"/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6.png"/><Relationship Id="rId7" Type="http://schemas.openxmlformats.org/officeDocument/2006/relationships/image" Target="../media/image10.emf"/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6.png"/><Relationship Id="rId7" Type="http://schemas.openxmlformats.org/officeDocument/2006/relationships/image" Target="../media/image10.emf"/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6.png"/><Relationship Id="rId7" Type="http://schemas.openxmlformats.org/officeDocument/2006/relationships/image" Target="../media/image10.emf"/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6.png"/><Relationship Id="rId7" Type="http://schemas.openxmlformats.org/officeDocument/2006/relationships/image" Target="../media/image10.emf"/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6.png"/><Relationship Id="rId7" Type="http://schemas.openxmlformats.org/officeDocument/2006/relationships/image" Target="../media/image10.emf"/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6.png"/><Relationship Id="rId7" Type="http://schemas.openxmlformats.org/officeDocument/2006/relationships/image" Target="../media/image10.emf"/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jpeg"/><Relationship Id="rId3" Type="http://schemas.openxmlformats.org/officeDocument/2006/relationships/image" Target="../media/image6.png"/><Relationship Id="rId7" Type="http://schemas.openxmlformats.org/officeDocument/2006/relationships/image" Target="../media/image10.emf"/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emf"/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emf"/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image" Target="../media/image6.png"/><Relationship Id="rId7" Type="http://schemas.openxmlformats.org/officeDocument/2006/relationships/image" Target="../media/image10.emf"/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image" Target="../media/image6.png"/><Relationship Id="rId7" Type="http://schemas.openxmlformats.org/officeDocument/2006/relationships/image" Target="../media/image10.emf"/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jpeg"/><Relationship Id="rId3" Type="http://schemas.openxmlformats.org/officeDocument/2006/relationships/image" Target="../media/image6.png"/><Relationship Id="rId7" Type="http://schemas.openxmlformats.org/officeDocument/2006/relationships/image" Target="../media/image10.emf"/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image" Target="../media/image6.png"/><Relationship Id="rId7" Type="http://schemas.openxmlformats.org/officeDocument/2006/relationships/image" Target="../media/image10.emf"/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emf"/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9022" y="-93133"/>
            <a:ext cx="12350045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12889" y="422122"/>
            <a:ext cx="6508289" cy="212948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433777" y="3125529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09665" y="551289"/>
            <a:ext cx="5463180" cy="19041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000" b="1" kern="1800" dirty="0">
                <a:solidFill>
                  <a:srgbClr val="FFFF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Research Methods</a:t>
            </a:r>
            <a:endParaRPr lang="en-GB" sz="2000" dirty="0">
              <a:solidFill>
                <a:srgbClr val="FFFF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en-US" sz="16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</a:t>
            </a:r>
          </a:p>
          <a:p>
            <a:pPr algn="ctr">
              <a:lnSpc>
                <a:spcPct val="150000"/>
              </a:lnSpc>
            </a:pPr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Dr. </a:t>
            </a:r>
            <a:r>
              <a:rPr lang="en-GB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Mahitab </a:t>
            </a:r>
            <a:r>
              <a:rPr lang="en-GB" sz="2800" b="1" dirty="0" err="1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ELrafii</a:t>
            </a:r>
            <a:endParaRPr lang="en-GB" sz="2800" b="1" dirty="0">
              <a:solidFill>
                <a:srgbClr val="FFFF0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pPr>
              <a:lnSpc>
                <a:spcPct val="150000"/>
              </a:lnSpc>
            </a:pPr>
            <a:r>
              <a:rPr lang="en-US" b="1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No.</a:t>
            </a:r>
            <a:r>
              <a:rPr lang="ar-EG" b="1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3</a:t>
            </a:r>
            <a:endParaRPr lang="en-US" b="1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995710" y="3340034"/>
            <a:ext cx="3384260" cy="5301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800" b="1" kern="180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Research Methods</a:t>
            </a:r>
            <a:endParaRPr lang="en-GB" sz="28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00869" y="236724"/>
            <a:ext cx="1222426" cy="6217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GB" sz="2000" b="1" dirty="0">
                <a:highlight>
                  <a:srgbClr val="FFFF00"/>
                </a:highlight>
              </a:rPr>
              <a:t> 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2186D676-2BC6-2B48-D181-3853256F517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370766" y="403754"/>
            <a:ext cx="6198451" cy="840667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7809A54A-CF88-E838-9992-34FF0D2927E5}"/>
              </a:ext>
            </a:extLst>
          </p:cNvPr>
          <p:cNvSpPr txBox="1"/>
          <p:nvPr/>
        </p:nvSpPr>
        <p:spPr>
          <a:xfrm>
            <a:off x="2281184" y="669777"/>
            <a:ext cx="596674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Content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46A66AC-57F1-8798-13B4-2594937E8C06}"/>
              </a:ext>
            </a:extLst>
          </p:cNvPr>
          <p:cNvSpPr txBox="1"/>
          <p:nvPr/>
        </p:nvSpPr>
        <p:spPr>
          <a:xfrm>
            <a:off x="420654" y="1647780"/>
            <a:ext cx="6887407" cy="39695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GB" sz="1600" b="1" dirty="0"/>
              <a:t>The lecture 2 includes the following elements: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100" b="1" i="0" u="none" strike="noStrike" baseline="0" dirty="0"/>
              <a:t>A simple schematic representation of the research process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100" b="1" i="0" u="none" strike="noStrike" baseline="0" dirty="0"/>
              <a:t>Sources of Knowledge</a:t>
            </a:r>
            <a:endParaRPr lang="en-US" sz="1100" b="1" dirty="0">
              <a:cs typeface="Tajawal Medium" panose="00000600000000000000" pitchFamily="2" charset="-78"/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100" b="1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Everyday Experience as Sources of Knowledge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100" b="1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The Scientific Method as a Source of Knowledge</a:t>
            </a:r>
            <a:endParaRPr lang="en-GB" sz="1100" b="1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100" b="1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Research Process</a:t>
            </a:r>
            <a:endParaRPr lang="en-GB" sz="1100" b="1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100" b="1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Research Topic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100" b="1" i="0" dirty="0">
                <a:effectLst/>
              </a:rPr>
              <a:t>How to Choose Research Topics?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100" b="1" dirty="0"/>
              <a:t>How to Select A Research Title?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100" b="1" i="0" u="none" strike="noStrike" baseline="0" dirty="0"/>
              <a:t>What is a research proposal?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100" b="1" i="0" u="none" strike="noStrike" baseline="0" dirty="0"/>
              <a:t> Purpose of a research proposal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100" b="1" i="0" u="none" strike="noStrike" baseline="0" dirty="0"/>
              <a:t>How long is a research proposal?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100" b="1" dirty="0"/>
              <a:t>Abstract and table of contents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100" b="1" i="0" u="none" strike="noStrike" baseline="0" dirty="0"/>
              <a:t>Title page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000" b="1" dirty="0"/>
              <a:t>Introduction</a:t>
            </a:r>
          </a:p>
        </p:txBody>
      </p:sp>
      <p:sp>
        <p:nvSpPr>
          <p:cNvPr id="6" name="Freeform 8">
            <a:extLst>
              <a:ext uri="{FF2B5EF4-FFF2-40B4-BE49-F238E27FC236}">
                <a16:creationId xmlns:a16="http://schemas.microsoft.com/office/drawing/2014/main" id="{0AF7B4C6-7E7D-8342-CB52-E0DB2B1481C3}"/>
              </a:ext>
            </a:extLst>
          </p:cNvPr>
          <p:cNvSpPr>
            <a:spLocks/>
          </p:cNvSpPr>
          <p:nvPr/>
        </p:nvSpPr>
        <p:spPr bwMode="auto">
          <a:xfrm>
            <a:off x="-48023" y="8709"/>
            <a:ext cx="2764719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sz="2400" b="1" dirty="0">
                <a:solidFill>
                  <a:schemeClr val="bg1"/>
                </a:solidFill>
              </a:rPr>
              <a:t>Lecture 2</a:t>
            </a:r>
            <a:endParaRPr lang="en-US" sz="2400" dirty="0"/>
          </a:p>
        </p:txBody>
      </p:sp>
      <p:pic>
        <p:nvPicPr>
          <p:cNvPr id="6146" name="Picture 2" descr="How to Effectively Draft the Table of Contents of Your Book">
            <a:extLst>
              <a:ext uri="{FF2B5EF4-FFF2-40B4-BE49-F238E27FC236}">
                <a16:creationId xmlns:a16="http://schemas.microsoft.com/office/drawing/2014/main" id="{F2579043-1697-0936-FDE1-3D2FA31E36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36359">
            <a:off x="5344013" y="2256184"/>
            <a:ext cx="3247430" cy="14094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727035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:dissolve/>
      </p:transition>
    </mc:Choice>
    <mc:Fallback>
      <p:transition spd="slow">
        <p:dissolv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00869" y="236724"/>
            <a:ext cx="1222426" cy="6217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GB" sz="2000" b="1" dirty="0">
                <a:solidFill>
                  <a:srgbClr val="FF0000"/>
                </a:solidFill>
                <a:highlight>
                  <a:srgbClr val="FFFF00"/>
                </a:highlight>
              </a:rPr>
              <a:t> 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3B5E01D5-968A-0F44-689A-65FD52223BE7}"/>
              </a:ext>
            </a:extLst>
          </p:cNvPr>
          <p:cNvSpPr txBox="1"/>
          <p:nvPr/>
        </p:nvSpPr>
        <p:spPr>
          <a:xfrm>
            <a:off x="2991556" y="3202000"/>
            <a:ext cx="623146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US" dirty="0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2186D676-2BC6-2B48-D181-3853256F517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425747" y="368596"/>
            <a:ext cx="6198451" cy="840667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7809A54A-CF88-E838-9992-34FF0D2927E5}"/>
              </a:ext>
            </a:extLst>
          </p:cNvPr>
          <p:cNvSpPr txBox="1"/>
          <p:nvPr/>
        </p:nvSpPr>
        <p:spPr>
          <a:xfrm>
            <a:off x="2525418" y="417175"/>
            <a:ext cx="476259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i="0" u="none" strike="noStrike" baseline="0" dirty="0">
                <a:solidFill>
                  <a:schemeClr val="bg1"/>
                </a:solidFill>
                <a:latin typeface="Times New Roman" panose="02020603050405020304" pitchFamily="18" charset="0"/>
              </a:rPr>
              <a:t>A simple schematic representation of the research process</a:t>
            </a:r>
            <a:endParaRPr lang="en-US" sz="20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8B7A809F-B767-B320-3E4E-3BA300128113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1226" t="16666" r="38152" b="8066"/>
          <a:stretch/>
        </p:blipFill>
        <p:spPr>
          <a:xfrm>
            <a:off x="1840210" y="1301412"/>
            <a:ext cx="5384262" cy="5159359"/>
          </a:xfrm>
          <a:prstGeom prst="rect">
            <a:avLst/>
          </a:prstGeom>
        </p:spPr>
      </p:pic>
      <p:sp>
        <p:nvSpPr>
          <p:cNvPr id="7" name="Freeform 5">
            <a:extLst>
              <a:ext uri="{FF2B5EF4-FFF2-40B4-BE49-F238E27FC236}">
                <a16:creationId xmlns:a16="http://schemas.microsoft.com/office/drawing/2014/main" id="{901B73E2-82BC-18E0-A58C-EB7A7B7B29F9}"/>
              </a:ext>
            </a:extLst>
          </p:cNvPr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8">
            <a:extLst>
              <a:ext uri="{FF2B5EF4-FFF2-40B4-BE49-F238E27FC236}">
                <a16:creationId xmlns:a16="http://schemas.microsoft.com/office/drawing/2014/main" id="{E0614898-DCC0-D564-952D-B39BD574C8D1}"/>
              </a:ext>
            </a:extLst>
          </p:cNvPr>
          <p:cNvSpPr>
            <a:spLocks/>
          </p:cNvSpPr>
          <p:nvPr/>
        </p:nvSpPr>
        <p:spPr bwMode="auto">
          <a:xfrm>
            <a:off x="-93983" y="-177619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2F9E7EA-94FE-990A-E2B9-B64ABEAB3A5C}"/>
              </a:ext>
            </a:extLst>
          </p:cNvPr>
          <p:cNvSpPr txBox="1"/>
          <p:nvPr/>
        </p:nvSpPr>
        <p:spPr>
          <a:xfrm>
            <a:off x="167055" y="57741"/>
            <a:ext cx="1706539" cy="6217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GB" sz="2000" b="1" dirty="0">
                <a:solidFill>
                  <a:schemeClr val="bg1"/>
                </a:solidFill>
              </a:rPr>
              <a:t>Lecture 2</a:t>
            </a:r>
          </a:p>
        </p:txBody>
      </p:sp>
    </p:spTree>
    <p:extLst>
      <p:ext uri="{BB962C8B-B14F-4D97-AF65-F5344CB8AC3E}">
        <p14:creationId xmlns:p14="http://schemas.microsoft.com/office/powerpoint/2010/main" val="6545798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:dissolve/>
      </p:transition>
    </mc:Choice>
    <mc:Fallback>
      <p:transition spd="slow">
        <p:dissolv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2670" y="378566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-15830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535007" y="478434"/>
            <a:ext cx="510596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i="0" u="none" strike="noStrike" baseline="0" dirty="0">
                <a:solidFill>
                  <a:schemeClr val="bg1"/>
                </a:solidFill>
                <a:latin typeface="Arial" panose="020B0604020202020204" pitchFamily="34" charset="0"/>
              </a:rPr>
              <a:t>Sources of Knowledge</a:t>
            </a:r>
            <a:endParaRPr lang="en-US" sz="20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9" y="236724"/>
            <a:ext cx="1222426" cy="6217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GB" sz="2000" b="1" dirty="0">
                <a:solidFill>
                  <a:srgbClr val="FF0000"/>
                </a:solidFill>
                <a:highlight>
                  <a:srgbClr val="FFFF00"/>
                </a:highlight>
              </a:rPr>
              <a:t> 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548606" y="1668449"/>
            <a:ext cx="781914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800" b="1" dirty="0">
                <a:cs typeface="+mj-cs"/>
              </a:rPr>
              <a:t>This lecture deals with the two major approaches of knowing the</a:t>
            </a:r>
            <a:r>
              <a:rPr lang="ar-EG" sz="2800" b="1" dirty="0">
                <a:cs typeface="+mj-cs"/>
              </a:rPr>
              <a:t> </a:t>
            </a:r>
            <a:r>
              <a:rPr lang="en-US" sz="2800" b="1" dirty="0">
                <a:cs typeface="+mj-cs"/>
              </a:rPr>
              <a:t>world: </a:t>
            </a:r>
            <a:endParaRPr lang="ar-EG" sz="2800" b="1" dirty="0">
              <a:cs typeface="+mj-cs"/>
            </a:endParaRPr>
          </a:p>
          <a:p>
            <a:pPr algn="just"/>
            <a:r>
              <a:rPr lang="en-GB" sz="2800" b="1" dirty="0">
                <a:cs typeface="+mj-cs"/>
              </a:rPr>
              <a:t>1- </a:t>
            </a:r>
            <a:r>
              <a:rPr lang="en-US" sz="2800" b="1" dirty="0">
                <a:cs typeface="+mj-cs"/>
              </a:rPr>
              <a:t>Everyday experience and science. It answers questions like</a:t>
            </a:r>
            <a:r>
              <a:rPr lang="ar-EG" sz="2800" b="1" dirty="0">
                <a:cs typeface="+mj-cs"/>
              </a:rPr>
              <a:t>  </a:t>
            </a:r>
            <a:r>
              <a:rPr lang="en-GB" sz="2800" b="1" dirty="0">
                <a:cs typeface="+mj-cs"/>
              </a:rPr>
              <a:t>:</a:t>
            </a:r>
            <a:endParaRPr lang="ar-EG" sz="2800" b="1" dirty="0">
              <a:cs typeface="+mj-cs"/>
            </a:endParaRPr>
          </a:p>
          <a:p>
            <a:pPr marL="714375" indent="-444500" algn="just">
              <a:buFont typeface="+mj-lt"/>
              <a:buAutoNum type="alphaUcPeriod"/>
            </a:pPr>
            <a:r>
              <a:rPr lang="en-US" sz="2800" dirty="0">
                <a:cs typeface="+mj-cs"/>
              </a:rPr>
              <a:t>what is the difference</a:t>
            </a:r>
            <a:r>
              <a:rPr lang="ar-EG" sz="2800" dirty="0">
                <a:cs typeface="+mj-cs"/>
              </a:rPr>
              <a:t> </a:t>
            </a:r>
            <a:r>
              <a:rPr lang="en-US" sz="2800" dirty="0">
                <a:cs typeface="+mj-cs"/>
              </a:rPr>
              <a:t>between common sense knowledge and</a:t>
            </a:r>
            <a:r>
              <a:rPr lang="ar-EG" sz="2800" dirty="0">
                <a:cs typeface="+mj-cs"/>
              </a:rPr>
              <a:t> </a:t>
            </a:r>
            <a:r>
              <a:rPr lang="en-US" sz="2800" dirty="0">
                <a:cs typeface="+mj-cs"/>
              </a:rPr>
              <a:t>science? </a:t>
            </a:r>
          </a:p>
          <a:p>
            <a:pPr marL="714375" indent="-444500" algn="just">
              <a:buFont typeface="+mj-lt"/>
              <a:buAutoNum type="alphaUcPeriod"/>
            </a:pPr>
            <a:endParaRPr lang="ar-EG" sz="2800" dirty="0">
              <a:cs typeface="+mj-cs"/>
            </a:endParaRPr>
          </a:p>
          <a:p>
            <a:pPr marL="714375" indent="-444500" algn="just">
              <a:buFont typeface="+mj-lt"/>
              <a:buAutoNum type="alphaUcPeriod"/>
            </a:pPr>
            <a:r>
              <a:rPr lang="en-US" sz="2800" dirty="0">
                <a:cs typeface="+mj-cs"/>
              </a:rPr>
              <a:t>Are they alike? What are the various forms of knowing?</a:t>
            </a:r>
            <a:endParaRPr lang="en-US" sz="2800" dirty="0">
              <a:latin typeface="ArialMT"/>
              <a:cs typeface="+mj-cs"/>
            </a:endParaRPr>
          </a:p>
        </p:txBody>
      </p:sp>
      <p:pic>
        <p:nvPicPr>
          <p:cNvPr id="1026" name="Picture 2" descr="Flui.Go">
            <a:extLst>
              <a:ext uri="{FF2B5EF4-FFF2-40B4-BE49-F238E27FC236}">
                <a16:creationId xmlns:a16="http://schemas.microsoft.com/office/drawing/2014/main" id="{43876FFD-7E43-2545-6BFA-01F6F4B2E8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66899" y="1055361"/>
            <a:ext cx="2524125" cy="1809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BD64EBE-8F7B-83A4-22CD-F4752AEF9608}"/>
              </a:ext>
            </a:extLst>
          </p:cNvPr>
          <p:cNvSpPr txBox="1"/>
          <p:nvPr/>
        </p:nvSpPr>
        <p:spPr>
          <a:xfrm>
            <a:off x="167055" y="57741"/>
            <a:ext cx="1706539" cy="6217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GB" sz="2000" b="1" dirty="0">
                <a:solidFill>
                  <a:schemeClr val="bg1"/>
                </a:solidFill>
              </a:rPr>
              <a:t>Lecture 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547596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4953" y="328466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93983" y="-177619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32063" y="450580"/>
            <a:ext cx="5029754" cy="375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b="1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Everyday Experience as Sources of Knowledge</a:t>
            </a:r>
            <a:endParaRPr lang="en-GB" b="1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-22225" y="63287"/>
            <a:ext cx="1222426" cy="12372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endParaRPr lang="en-GB" sz="2000" b="1" dirty="0">
              <a:solidFill>
                <a:srgbClr val="FF0000"/>
              </a:solidFill>
              <a:highlight>
                <a:srgbClr val="FFFF00"/>
              </a:highlight>
            </a:endParaRPr>
          </a:p>
          <a:p>
            <a:pPr algn="ctr">
              <a:lnSpc>
                <a:spcPct val="200000"/>
              </a:lnSpc>
            </a:pPr>
            <a:r>
              <a:rPr lang="en-GB" sz="2000" b="1" dirty="0">
                <a:solidFill>
                  <a:schemeClr val="bg1"/>
                </a:solidFill>
              </a:rPr>
              <a:t> 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sp>
        <p:nvSpPr>
          <p:cNvPr id="19" name="TextBox 18"/>
          <p:cNvSpPr txBox="1">
            <a:spLocks/>
          </p:cNvSpPr>
          <p:nvPr/>
        </p:nvSpPr>
        <p:spPr>
          <a:xfrm>
            <a:off x="456250" y="1516030"/>
            <a:ext cx="7873057" cy="32762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/>
              <a:t>As we live in this world and interact with our surrounding, we may be</a:t>
            </a:r>
            <a:r>
              <a:rPr lang="ar-EG" sz="2000" dirty="0"/>
              <a:t> </a:t>
            </a:r>
            <a:r>
              <a:rPr lang="en-US" sz="2000" dirty="0"/>
              <a:t>confronted with new ideas that may have important impact on our</a:t>
            </a:r>
            <a:r>
              <a:rPr lang="ar-EG" sz="2000" dirty="0"/>
              <a:t> </a:t>
            </a:r>
            <a:r>
              <a:rPr lang="en-US" sz="2000" dirty="0"/>
              <a:t>lives.</a:t>
            </a:r>
            <a:endParaRPr lang="ar-EG" sz="2000" dirty="0"/>
          </a:p>
          <a:p>
            <a:pPr algn="just">
              <a:lnSpc>
                <a:spcPct val="150000"/>
              </a:lnSpc>
            </a:pPr>
            <a:r>
              <a:rPr lang="en-US" sz="2000" dirty="0"/>
              <a:t>We get access to this new information through our senses </a:t>
            </a:r>
            <a:r>
              <a:rPr lang="en-GB" sz="2000" dirty="0"/>
              <a:t>as t</a:t>
            </a:r>
            <a:r>
              <a:rPr lang="en-US" sz="2000" dirty="0"/>
              <a:t>he speed way of knowing something.</a:t>
            </a:r>
            <a:endParaRPr lang="ar-EG" sz="2000" dirty="0"/>
          </a:p>
          <a:p>
            <a:pPr algn="just">
              <a:lnSpc>
                <a:spcPct val="150000"/>
              </a:lnSpc>
            </a:pPr>
            <a:r>
              <a:rPr lang="en-US" sz="2000" dirty="0"/>
              <a:t>This is what we call</a:t>
            </a:r>
            <a:r>
              <a:rPr lang="ar-EG" sz="2000" dirty="0"/>
              <a:t> </a:t>
            </a:r>
            <a:r>
              <a:rPr lang="en-US" sz="2000" dirty="0"/>
              <a:t>sensory knowledge.</a:t>
            </a:r>
            <a:endParaRPr lang="ar-EG" sz="2000" dirty="0"/>
          </a:p>
          <a:p>
            <a:pPr algn="just">
              <a:lnSpc>
                <a:spcPct val="150000"/>
              </a:lnSpc>
            </a:pPr>
            <a:r>
              <a:rPr lang="en-US" sz="2000" dirty="0"/>
              <a:t>Reflecting on your own experiences, do you</a:t>
            </a:r>
            <a:r>
              <a:rPr lang="ar-EG" sz="2000" dirty="0"/>
              <a:t> </a:t>
            </a:r>
            <a:r>
              <a:rPr lang="en-US" sz="2000" dirty="0"/>
              <a:t>think your</a:t>
            </a:r>
            <a:r>
              <a:rPr lang="ar-EG" sz="2000" dirty="0"/>
              <a:t> </a:t>
            </a:r>
            <a:r>
              <a:rPr lang="en-US" sz="2000" dirty="0"/>
              <a:t>senses provide a perfect means of observation?</a:t>
            </a:r>
            <a:endParaRPr lang="en-GB" sz="20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D285264-3289-E379-1461-4E0D95DDA121}"/>
              </a:ext>
            </a:extLst>
          </p:cNvPr>
          <p:cNvSpPr txBox="1"/>
          <p:nvPr/>
        </p:nvSpPr>
        <p:spPr>
          <a:xfrm>
            <a:off x="167055" y="57741"/>
            <a:ext cx="1706539" cy="6217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GB" sz="2000" b="1" dirty="0">
                <a:solidFill>
                  <a:schemeClr val="bg1"/>
                </a:solidFill>
              </a:rPr>
              <a:t>Lecture 2</a:t>
            </a:r>
          </a:p>
        </p:txBody>
      </p:sp>
      <p:pic>
        <p:nvPicPr>
          <p:cNvPr id="5122" name="Picture 2" descr="Inventory of 3Rs Knowledge Sources | DC 3Rs">
            <a:extLst>
              <a:ext uri="{FF2B5EF4-FFF2-40B4-BE49-F238E27FC236}">
                <a16:creationId xmlns:a16="http://schemas.microsoft.com/office/drawing/2014/main" id="{42341908-FD94-E93A-00B1-19C506E1F1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7178" y="703918"/>
            <a:ext cx="2489108" cy="25451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3273363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00868" y="236724"/>
            <a:ext cx="1501805" cy="12372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endParaRPr lang="en-GB" sz="2000" b="1" dirty="0">
              <a:solidFill>
                <a:srgbClr val="FF0000"/>
              </a:solidFill>
              <a:highlight>
                <a:srgbClr val="FFFF00"/>
              </a:highlight>
            </a:endParaRPr>
          </a:p>
          <a:p>
            <a:pPr algn="ctr">
              <a:lnSpc>
                <a:spcPct val="200000"/>
              </a:lnSpc>
            </a:pPr>
            <a:r>
              <a:rPr lang="en-GB" sz="2000" b="1" dirty="0">
                <a:solidFill>
                  <a:schemeClr val="bg1"/>
                </a:solidFill>
              </a:rPr>
              <a:t> 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C1C936A3-AAB6-B2AB-4727-D6DBFDF89C49}"/>
              </a:ext>
            </a:extLst>
          </p:cNvPr>
          <p:cNvSpPr txBox="1"/>
          <p:nvPr/>
        </p:nvSpPr>
        <p:spPr>
          <a:xfrm>
            <a:off x="510467" y="1536174"/>
            <a:ext cx="7736427" cy="37379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GB" sz="2000" b="1" dirty="0"/>
              <a:t>Science is a body of systematized knowledge. In the scientific method, ideas are evaluated and corrected through observing by means of our senses or measuring devices.</a:t>
            </a:r>
          </a:p>
          <a:p>
            <a:pPr algn="just">
              <a:lnSpc>
                <a:spcPct val="150000"/>
              </a:lnSpc>
            </a:pPr>
            <a:endParaRPr lang="en-GB" sz="2000" b="1" dirty="0"/>
          </a:p>
          <a:p>
            <a:pPr algn="just">
              <a:lnSpc>
                <a:spcPct val="150000"/>
              </a:lnSpc>
            </a:pPr>
            <a:r>
              <a:rPr lang="en-GB" sz="2000" b="1" dirty="0"/>
              <a:t> In this case, science can be seen as a systematic and controlled extension of common sense - and using reason to compare various theoretical conceptualizations based on experience.</a:t>
            </a:r>
          </a:p>
          <a:p>
            <a:pPr algn="just">
              <a:lnSpc>
                <a:spcPct val="150000"/>
              </a:lnSpc>
            </a:pPr>
            <a:endParaRPr lang="en-GB" sz="2000" b="1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4227E4DA-9492-E633-8F92-7B1E69575EE9}"/>
              </a:ext>
            </a:extLst>
          </p:cNvPr>
          <p:cNvSpPr txBox="1"/>
          <p:nvPr/>
        </p:nvSpPr>
        <p:spPr>
          <a:xfrm>
            <a:off x="2391710" y="610351"/>
            <a:ext cx="4330405" cy="3440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600" b="1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The Scientific Method as a Source of Knowledge</a:t>
            </a:r>
            <a:endParaRPr lang="en-GB" sz="1600" b="1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D513318-8B12-0196-E468-0544A6EC57AA}"/>
              </a:ext>
            </a:extLst>
          </p:cNvPr>
          <p:cNvSpPr txBox="1"/>
          <p:nvPr/>
        </p:nvSpPr>
        <p:spPr>
          <a:xfrm>
            <a:off x="167055" y="57741"/>
            <a:ext cx="1706539" cy="6217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GB" sz="2000" b="1" dirty="0">
                <a:solidFill>
                  <a:schemeClr val="bg1"/>
                </a:solidFill>
              </a:rPr>
              <a:t>Lecture 2</a:t>
            </a:r>
          </a:p>
        </p:txBody>
      </p:sp>
      <p:pic>
        <p:nvPicPr>
          <p:cNvPr id="4098" name="Picture 2" descr="What is Research - Definition, Types, Methods &amp; Examples">
            <a:extLst>
              <a:ext uri="{FF2B5EF4-FFF2-40B4-BE49-F238E27FC236}">
                <a16:creationId xmlns:a16="http://schemas.microsoft.com/office/drawing/2014/main" id="{0CB63455-56FB-BD45-C3A2-D5FCF1FC1D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2792" y="1303555"/>
            <a:ext cx="2762250" cy="1657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348211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00868" y="236724"/>
            <a:ext cx="1501805" cy="12372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endParaRPr lang="en-GB" sz="2000" b="1" dirty="0">
              <a:solidFill>
                <a:srgbClr val="FF0000"/>
              </a:solidFill>
              <a:highlight>
                <a:srgbClr val="FFFF00"/>
              </a:highlight>
            </a:endParaRPr>
          </a:p>
          <a:p>
            <a:pPr algn="ctr">
              <a:lnSpc>
                <a:spcPct val="200000"/>
              </a:lnSpc>
            </a:pPr>
            <a:r>
              <a:rPr lang="en-GB" sz="2000" b="1" dirty="0">
                <a:solidFill>
                  <a:schemeClr val="bg1"/>
                </a:solidFill>
              </a:rPr>
              <a:t> 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C1C936A3-AAB6-B2AB-4727-D6DBFDF89C49}"/>
              </a:ext>
            </a:extLst>
          </p:cNvPr>
          <p:cNvSpPr txBox="1"/>
          <p:nvPr/>
        </p:nvSpPr>
        <p:spPr>
          <a:xfrm>
            <a:off x="523664" y="1473986"/>
            <a:ext cx="7736427" cy="32742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000" b="1" dirty="0"/>
              <a:t>One of the characteristics of science is a reliance on information that</a:t>
            </a:r>
            <a:r>
              <a:rPr lang="ar-EG" sz="2000" b="1" dirty="0"/>
              <a:t> </a:t>
            </a:r>
            <a:r>
              <a:rPr lang="en-US" sz="2000" b="1" dirty="0"/>
              <a:t>is verifiable through experience. </a:t>
            </a:r>
            <a:endParaRPr lang="ar-EG" sz="2000" b="1" dirty="0"/>
          </a:p>
          <a:p>
            <a:pPr algn="just">
              <a:lnSpc>
                <a:spcPct val="150000"/>
              </a:lnSpc>
            </a:pPr>
            <a:r>
              <a:rPr lang="en-US" sz="2000" b="1" dirty="0"/>
              <a:t>That is, it must be possible for</a:t>
            </a:r>
            <a:r>
              <a:rPr lang="ar-EG" sz="2000" b="1" dirty="0"/>
              <a:t> </a:t>
            </a:r>
            <a:r>
              <a:rPr lang="en-US" sz="2000" b="1" dirty="0"/>
              <a:t>different people in</a:t>
            </a:r>
            <a:r>
              <a:rPr lang="ar-EG" sz="2000" b="1" dirty="0"/>
              <a:t> </a:t>
            </a:r>
            <a:r>
              <a:rPr lang="en-US" sz="2000" b="1" dirty="0"/>
              <a:t>different places and at different times using the</a:t>
            </a:r>
            <a:r>
              <a:rPr lang="ar-EG" sz="2000" b="1" dirty="0"/>
              <a:t> </a:t>
            </a:r>
            <a:r>
              <a:rPr lang="en-US" sz="2000" b="1" dirty="0"/>
              <a:t>same method to obtain comparable results.</a:t>
            </a:r>
            <a:endParaRPr lang="ar-EG" sz="2000" b="1" dirty="0"/>
          </a:p>
          <a:p>
            <a:pPr algn="just">
              <a:lnSpc>
                <a:spcPct val="150000"/>
              </a:lnSpc>
            </a:pPr>
            <a:r>
              <a:rPr lang="en-US" sz="2000" b="1" dirty="0"/>
              <a:t>Science and common sense differ in terms of:</a:t>
            </a:r>
          </a:p>
          <a:p>
            <a:pPr algn="just">
              <a:lnSpc>
                <a:spcPct val="150000"/>
              </a:lnSpc>
            </a:pPr>
            <a:r>
              <a:rPr lang="en-US" sz="2000" b="1" dirty="0"/>
              <a:t>• The use of conceptual schemes and theoretical structures</a:t>
            </a:r>
            <a:r>
              <a:rPr lang="ar-EG" sz="2000" b="1" dirty="0"/>
              <a:t>.</a:t>
            </a:r>
            <a:endParaRPr lang="en-US" sz="2000" b="1" dirty="0"/>
          </a:p>
          <a:p>
            <a:pPr algn="just">
              <a:lnSpc>
                <a:spcPct val="150000"/>
              </a:lnSpc>
            </a:pPr>
            <a:r>
              <a:rPr lang="en-US" sz="2000" b="1" dirty="0"/>
              <a:t>• The explanations of different observed phenomena</a:t>
            </a:r>
            <a:r>
              <a:rPr lang="ar-EG" sz="2000" b="1" dirty="0"/>
              <a:t>. </a:t>
            </a:r>
            <a:endParaRPr lang="en-GB" sz="2000" b="1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6EB66B0-36EF-DE2D-672E-45BE427B92C5}"/>
              </a:ext>
            </a:extLst>
          </p:cNvPr>
          <p:cNvSpPr txBox="1"/>
          <p:nvPr/>
        </p:nvSpPr>
        <p:spPr>
          <a:xfrm>
            <a:off x="2391710" y="610351"/>
            <a:ext cx="4330405" cy="3440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600" b="1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The Scientific Method as a Source of Knowledge</a:t>
            </a:r>
            <a:endParaRPr lang="en-GB" sz="1600" b="1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2C0DFFF-E905-B35F-8AD4-0240A6C1D95B}"/>
              </a:ext>
            </a:extLst>
          </p:cNvPr>
          <p:cNvSpPr txBox="1"/>
          <p:nvPr/>
        </p:nvSpPr>
        <p:spPr>
          <a:xfrm>
            <a:off x="167055" y="57741"/>
            <a:ext cx="1706539" cy="6217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GB" sz="2000" b="1" dirty="0">
                <a:solidFill>
                  <a:schemeClr val="bg1"/>
                </a:solidFill>
              </a:rPr>
              <a:t>Lecture 2</a:t>
            </a:r>
          </a:p>
        </p:txBody>
      </p:sp>
      <p:pic>
        <p:nvPicPr>
          <p:cNvPr id="3074" name="Picture 2" descr="How to do research | Articles | University of Greenwich">
            <a:extLst>
              <a:ext uri="{FF2B5EF4-FFF2-40B4-BE49-F238E27FC236}">
                <a16:creationId xmlns:a16="http://schemas.microsoft.com/office/drawing/2014/main" id="{9AA91A5A-068A-88BE-CFF4-3A5DCD93FD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8266" y="1088060"/>
            <a:ext cx="3028950" cy="1514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743858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3664" y="397229"/>
            <a:ext cx="6198451" cy="888232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00868" y="236724"/>
            <a:ext cx="1493097" cy="12372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endParaRPr lang="en-GB" sz="2000" b="1" dirty="0">
              <a:solidFill>
                <a:srgbClr val="FF0000"/>
              </a:solidFill>
              <a:highlight>
                <a:srgbClr val="FFFF00"/>
              </a:highlight>
            </a:endParaRPr>
          </a:p>
          <a:p>
            <a:pPr algn="ctr">
              <a:lnSpc>
                <a:spcPct val="200000"/>
              </a:lnSpc>
            </a:pPr>
            <a:r>
              <a:rPr lang="en-GB" sz="2000" b="1" dirty="0">
                <a:solidFill>
                  <a:schemeClr val="bg1"/>
                </a:solidFill>
              </a:rPr>
              <a:t> 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566078" y="1609912"/>
            <a:ext cx="7952174" cy="38341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2400" dirty="0">
                <a:solidFill>
                  <a:srgbClr val="0070C0"/>
                </a:solidFill>
              </a:rPr>
              <a:t>The difference between common sense and science revolves around</a:t>
            </a:r>
            <a:r>
              <a:rPr lang="ar-EG" sz="2400" dirty="0">
                <a:solidFill>
                  <a:srgbClr val="0070C0"/>
                </a:solidFill>
              </a:rPr>
              <a:t> </a:t>
            </a:r>
            <a:r>
              <a:rPr lang="en-US" sz="2400" dirty="0">
                <a:solidFill>
                  <a:srgbClr val="0070C0"/>
                </a:solidFill>
              </a:rPr>
              <a:t>the concepts systematic and controlled. Scientists systematically</a:t>
            </a:r>
            <a:r>
              <a:rPr lang="ar-EG" sz="2400" dirty="0">
                <a:solidFill>
                  <a:srgbClr val="0070C0"/>
                </a:solidFill>
              </a:rPr>
              <a:t> </a:t>
            </a:r>
            <a:r>
              <a:rPr lang="en-US" sz="2400" dirty="0">
                <a:solidFill>
                  <a:srgbClr val="0070C0"/>
                </a:solidFill>
              </a:rPr>
              <a:t>build theoretical structure, test them for internal consistency, and</a:t>
            </a:r>
            <a:r>
              <a:rPr lang="ar-EG" sz="2400" dirty="0">
                <a:solidFill>
                  <a:srgbClr val="0070C0"/>
                </a:solidFill>
              </a:rPr>
              <a:t> </a:t>
            </a:r>
            <a:r>
              <a:rPr lang="en-US" sz="2400" dirty="0">
                <a:solidFill>
                  <a:srgbClr val="0070C0"/>
                </a:solidFill>
              </a:rPr>
              <a:t>Theory is the</a:t>
            </a:r>
            <a:r>
              <a:rPr lang="ar-EG" sz="2400" dirty="0">
                <a:solidFill>
                  <a:srgbClr val="0070C0"/>
                </a:solidFill>
              </a:rPr>
              <a:t> </a:t>
            </a:r>
            <a:r>
              <a:rPr lang="en-US" sz="2400" dirty="0">
                <a:solidFill>
                  <a:srgbClr val="0070C0"/>
                </a:solidFill>
              </a:rPr>
              <a:t>ultimate aim of</a:t>
            </a:r>
            <a:r>
              <a:rPr lang="ar-EG" sz="2400" dirty="0">
                <a:solidFill>
                  <a:srgbClr val="0070C0"/>
                </a:solidFill>
              </a:rPr>
              <a:t> </a:t>
            </a:r>
            <a:r>
              <a:rPr lang="en-US" sz="2400" dirty="0">
                <a:solidFill>
                  <a:srgbClr val="0070C0"/>
                </a:solidFill>
              </a:rPr>
              <a:t>science.</a:t>
            </a:r>
            <a:r>
              <a:rPr lang="ar-EG" sz="2400" dirty="0">
                <a:solidFill>
                  <a:srgbClr val="0070C0"/>
                </a:solidFill>
              </a:rPr>
              <a:t> </a:t>
            </a:r>
            <a:r>
              <a:rPr lang="en-US" sz="2400" dirty="0">
                <a:solidFill>
                  <a:srgbClr val="0070C0"/>
                </a:solidFill>
              </a:rPr>
              <a:t>Science only</a:t>
            </a:r>
            <a:r>
              <a:rPr lang="ar-EG" sz="2400" dirty="0">
                <a:solidFill>
                  <a:srgbClr val="0070C0"/>
                </a:solidFill>
              </a:rPr>
              <a:t> </a:t>
            </a:r>
            <a:r>
              <a:rPr lang="en-US" sz="2400" dirty="0">
                <a:solidFill>
                  <a:srgbClr val="0070C0"/>
                </a:solidFill>
              </a:rPr>
              <a:t>deals with</a:t>
            </a:r>
            <a:r>
              <a:rPr lang="ar-EG" sz="2400" dirty="0">
                <a:solidFill>
                  <a:srgbClr val="0070C0"/>
                </a:solidFill>
              </a:rPr>
              <a:t> </a:t>
            </a:r>
            <a:r>
              <a:rPr lang="en-US" sz="2400" dirty="0">
                <a:solidFill>
                  <a:srgbClr val="0070C0"/>
                </a:solidFill>
              </a:rPr>
              <a:t>testable ideas.</a:t>
            </a:r>
            <a:endParaRPr lang="ar-EG" sz="2400" dirty="0">
              <a:solidFill>
                <a:srgbClr val="0070C0"/>
              </a:solidFill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2400" dirty="0">
                <a:solidFill>
                  <a:srgbClr val="0070C0"/>
                </a:solidFill>
              </a:rPr>
              <a:t>The scientific method of knowing is the scientific research, and its</a:t>
            </a:r>
            <a:r>
              <a:rPr lang="ar-EG" sz="2400" dirty="0">
                <a:solidFill>
                  <a:srgbClr val="0070C0"/>
                </a:solidFill>
              </a:rPr>
              <a:t> </a:t>
            </a:r>
            <a:r>
              <a:rPr lang="en-US" sz="2400" dirty="0">
                <a:solidFill>
                  <a:srgbClr val="0070C0"/>
                </a:solidFill>
              </a:rPr>
              <a:t>goal is the discovery of regularities of nature and their</a:t>
            </a:r>
            <a:r>
              <a:rPr lang="ar-EG" sz="2400" dirty="0">
                <a:solidFill>
                  <a:srgbClr val="0070C0"/>
                </a:solidFill>
              </a:rPr>
              <a:t> </a:t>
            </a:r>
            <a:r>
              <a:rPr lang="en-US" sz="2400" dirty="0">
                <a:solidFill>
                  <a:srgbClr val="0070C0"/>
                </a:solidFill>
              </a:rPr>
              <a:t>representation</a:t>
            </a:r>
            <a:r>
              <a:rPr lang="ar-EG" sz="2400" dirty="0">
                <a:solidFill>
                  <a:srgbClr val="0070C0"/>
                </a:solidFill>
              </a:rPr>
              <a:t> </a:t>
            </a:r>
            <a:r>
              <a:rPr lang="en-US" sz="2400" dirty="0">
                <a:solidFill>
                  <a:srgbClr val="0070C0"/>
                </a:solidFill>
              </a:rPr>
              <a:t>in theories from which predictions can be</a:t>
            </a:r>
            <a:r>
              <a:rPr lang="ar-EG" sz="2400" dirty="0">
                <a:solidFill>
                  <a:srgbClr val="0070C0"/>
                </a:solidFill>
              </a:rPr>
              <a:t> </a:t>
            </a:r>
            <a:r>
              <a:rPr lang="en-US" sz="2400" dirty="0">
                <a:solidFill>
                  <a:srgbClr val="0070C0"/>
                </a:solidFill>
              </a:rPr>
              <a:t>made.</a:t>
            </a:r>
            <a:endParaRPr lang="ar-EG" sz="2400" dirty="0">
              <a:solidFill>
                <a:srgbClr val="0070C0"/>
              </a:solidFill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79DCF09-F237-B93A-B639-50522475786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768372" y="554566"/>
            <a:ext cx="3119743" cy="5748868"/>
          </a:xfrm>
          <a:prstGeom prst="rect">
            <a:avLst/>
          </a:prstGeom>
        </p:spPr>
      </p:pic>
      <p:pic>
        <p:nvPicPr>
          <p:cNvPr id="15" name="Picture 2" descr="Absolute Digital Media On The New Digital Marketing Trends of 2021 - Modern  Diplomacy">
            <a:extLst>
              <a:ext uri="{FF2B5EF4-FFF2-40B4-BE49-F238E27FC236}">
                <a16:creationId xmlns:a16="http://schemas.microsoft.com/office/drawing/2014/main" id="{79F7C4C3-44F5-3516-89BB-85C847DD6A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8266" y="543490"/>
            <a:ext cx="4554723" cy="5759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My Market Research Methods | Your Hub for Market Research Lessons and  Resources">
            <a:extLst>
              <a:ext uri="{FF2B5EF4-FFF2-40B4-BE49-F238E27FC236}">
                <a16:creationId xmlns:a16="http://schemas.microsoft.com/office/drawing/2014/main" id="{FB7340C5-E079-59C4-B32F-3DC29EFBAE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3914" y="554565"/>
            <a:ext cx="4554723" cy="5748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3021B995-527C-54BD-4485-7548F2F15D87}"/>
              </a:ext>
            </a:extLst>
          </p:cNvPr>
          <p:cNvSpPr txBox="1"/>
          <p:nvPr/>
        </p:nvSpPr>
        <p:spPr>
          <a:xfrm>
            <a:off x="2509774" y="582563"/>
            <a:ext cx="4512163" cy="3440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600" b="1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The Scientific Method as a Source of Knowledge</a:t>
            </a:r>
            <a:endParaRPr lang="en-GB" sz="1600" b="1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06B3C0A-373F-1FF8-99E2-A3B4BB9B1425}"/>
              </a:ext>
            </a:extLst>
          </p:cNvPr>
          <p:cNvSpPr txBox="1"/>
          <p:nvPr/>
        </p:nvSpPr>
        <p:spPr>
          <a:xfrm>
            <a:off x="167055" y="57741"/>
            <a:ext cx="1706539" cy="6217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GB" sz="2000" b="1" dirty="0">
                <a:solidFill>
                  <a:schemeClr val="bg1"/>
                </a:solidFill>
              </a:rPr>
              <a:t>Lecture 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544237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3664" y="397229"/>
            <a:ext cx="6198451" cy="888232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00868" y="236724"/>
            <a:ext cx="1493097" cy="12372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endParaRPr lang="en-GB" sz="2000" b="1" dirty="0">
              <a:solidFill>
                <a:srgbClr val="FF0000"/>
              </a:solidFill>
              <a:highlight>
                <a:srgbClr val="FFFF00"/>
              </a:highlight>
            </a:endParaRPr>
          </a:p>
          <a:p>
            <a:pPr algn="ctr">
              <a:lnSpc>
                <a:spcPct val="200000"/>
              </a:lnSpc>
            </a:pPr>
            <a:r>
              <a:rPr lang="en-GB" sz="2000" b="1" dirty="0">
                <a:solidFill>
                  <a:schemeClr val="bg1"/>
                </a:solidFill>
              </a:rPr>
              <a:t> 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523664" y="1495072"/>
            <a:ext cx="8273926" cy="4467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dirty="0">
                <a:solidFill>
                  <a:srgbClr val="0070C0"/>
                </a:solidFill>
              </a:rPr>
              <a:t>The steps in the scientific method guide researchers in planning,</a:t>
            </a:r>
            <a:r>
              <a:rPr lang="ar-EG" sz="2000" dirty="0">
                <a:solidFill>
                  <a:srgbClr val="0070C0"/>
                </a:solidFill>
              </a:rPr>
              <a:t> </a:t>
            </a:r>
            <a:r>
              <a:rPr lang="en-US" sz="2000" dirty="0">
                <a:solidFill>
                  <a:srgbClr val="0070C0"/>
                </a:solidFill>
              </a:rPr>
              <a:t>conducting, and interpreting research studies.</a:t>
            </a:r>
          </a:p>
          <a:p>
            <a:pPr>
              <a:lnSpc>
                <a:spcPct val="150000"/>
              </a:lnSpc>
            </a:pPr>
            <a:r>
              <a:rPr lang="en-US" sz="2000" b="1" dirty="0">
                <a:solidFill>
                  <a:srgbClr val="0070C0"/>
                </a:solidFill>
              </a:rPr>
              <a:t> Scientific research</a:t>
            </a:r>
            <a:r>
              <a:rPr lang="ar-EG" sz="2000" b="1" dirty="0">
                <a:solidFill>
                  <a:srgbClr val="0070C0"/>
                </a:solidFill>
              </a:rPr>
              <a:t> </a:t>
            </a:r>
            <a:r>
              <a:rPr lang="en-US" sz="2000" b="1" dirty="0">
                <a:solidFill>
                  <a:srgbClr val="0070C0"/>
                </a:solidFill>
              </a:rPr>
              <a:t>follows logical steps, which include: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1400" b="1" dirty="0">
                <a:solidFill>
                  <a:srgbClr val="0070C0"/>
                </a:solidFill>
              </a:rPr>
              <a:t> </a:t>
            </a:r>
            <a:r>
              <a:rPr lang="en-GB" sz="1400" b="1" dirty="0">
                <a:solidFill>
                  <a:srgbClr val="0070C0"/>
                </a:solidFill>
              </a:rPr>
              <a:t>Identifying the problem.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GB" sz="1400" b="1" dirty="0">
                <a:solidFill>
                  <a:srgbClr val="0070C0"/>
                </a:solidFill>
              </a:rPr>
              <a:t>Reviewing literature.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GB" sz="1400" b="1" dirty="0">
                <a:solidFill>
                  <a:srgbClr val="0070C0"/>
                </a:solidFill>
              </a:rPr>
              <a:t>Setting research questions, objectives, and hypotheses.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GB" sz="1400" b="1" dirty="0">
                <a:solidFill>
                  <a:srgbClr val="0070C0"/>
                </a:solidFill>
              </a:rPr>
              <a:t>Choosing the study design.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GB" sz="1400" b="1" dirty="0">
                <a:solidFill>
                  <a:srgbClr val="0070C0"/>
                </a:solidFill>
              </a:rPr>
              <a:t>Deciding on the sample design.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GB" sz="1400" b="1" dirty="0">
                <a:solidFill>
                  <a:srgbClr val="0070C0"/>
                </a:solidFill>
              </a:rPr>
              <a:t>Collecting data.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GB" sz="1400" b="1" dirty="0">
                <a:solidFill>
                  <a:srgbClr val="0070C0"/>
                </a:solidFill>
              </a:rPr>
              <a:t>Processing and </a:t>
            </a:r>
            <a:r>
              <a:rPr lang="en-GB" sz="1400" b="1" dirty="0" err="1">
                <a:solidFill>
                  <a:srgbClr val="0070C0"/>
                </a:solidFill>
              </a:rPr>
              <a:t>analyzing</a:t>
            </a:r>
            <a:r>
              <a:rPr lang="en-GB" sz="1400" b="1" dirty="0">
                <a:solidFill>
                  <a:srgbClr val="0070C0"/>
                </a:solidFill>
              </a:rPr>
              <a:t> data.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GB" sz="1400" b="1" dirty="0">
                <a:solidFill>
                  <a:srgbClr val="0070C0"/>
                </a:solidFill>
              </a:rPr>
              <a:t>Writing the report.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ar-EG" sz="2000" dirty="0">
              <a:solidFill>
                <a:srgbClr val="0070C0"/>
              </a:solidFill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79DCF09-F237-B93A-B639-50522475786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768372" y="554566"/>
            <a:ext cx="3119743" cy="5748868"/>
          </a:xfrm>
          <a:prstGeom prst="rect">
            <a:avLst/>
          </a:prstGeom>
        </p:spPr>
      </p:pic>
      <p:pic>
        <p:nvPicPr>
          <p:cNvPr id="2050" name="Picture 2" descr="Solved] Which of the following sequences represents the most logical">
            <a:extLst>
              <a:ext uri="{FF2B5EF4-FFF2-40B4-BE49-F238E27FC236}">
                <a16:creationId xmlns:a16="http://schemas.microsoft.com/office/drawing/2014/main" id="{1BE8A30E-865B-9729-1919-84118877F2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2574" y="1172944"/>
            <a:ext cx="3187194" cy="31871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BC2FDD94-85D8-F802-B1FF-A5A43A4DFD23}"/>
              </a:ext>
            </a:extLst>
          </p:cNvPr>
          <p:cNvSpPr txBox="1"/>
          <p:nvPr/>
        </p:nvSpPr>
        <p:spPr>
          <a:xfrm>
            <a:off x="2398493" y="554566"/>
            <a:ext cx="3839721" cy="4700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2400" b="1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Research Process</a:t>
            </a:r>
            <a:endParaRPr lang="en-GB" sz="2400" b="1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5FD0F5D-0788-9941-A7DD-88A5CC5F66DE}"/>
              </a:ext>
            </a:extLst>
          </p:cNvPr>
          <p:cNvSpPr txBox="1"/>
          <p:nvPr/>
        </p:nvSpPr>
        <p:spPr>
          <a:xfrm>
            <a:off x="167055" y="57741"/>
            <a:ext cx="1706539" cy="6217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GB" sz="2000" b="1" dirty="0">
                <a:solidFill>
                  <a:schemeClr val="bg1"/>
                </a:solidFill>
              </a:rPr>
              <a:t>Lecture 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292909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3664" y="397229"/>
            <a:ext cx="6198451" cy="888232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00868" y="236724"/>
            <a:ext cx="1493097" cy="12372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endParaRPr lang="en-GB" sz="2000" b="1" dirty="0">
              <a:solidFill>
                <a:srgbClr val="FF0000"/>
              </a:solidFill>
              <a:highlight>
                <a:srgbClr val="FFFF00"/>
              </a:highlight>
            </a:endParaRPr>
          </a:p>
          <a:p>
            <a:pPr algn="ctr">
              <a:lnSpc>
                <a:spcPct val="200000"/>
              </a:lnSpc>
            </a:pPr>
            <a:r>
              <a:rPr lang="en-GB" sz="2000" b="1" dirty="0">
                <a:solidFill>
                  <a:schemeClr val="bg1"/>
                </a:solidFill>
              </a:rPr>
              <a:t> 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446787" y="1739403"/>
            <a:ext cx="7755499" cy="37805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rgbClr val="0070C0"/>
                </a:solidFill>
              </a:rPr>
              <a:t>Identifying the problem.</a:t>
            </a:r>
          </a:p>
          <a:p>
            <a:pPr algn="just">
              <a:lnSpc>
                <a:spcPct val="150000"/>
              </a:lnSpc>
            </a:pPr>
            <a:r>
              <a:rPr lang="en-GB" dirty="0">
                <a:solidFill>
                  <a:srgbClr val="1E2B33"/>
                </a:solidFill>
              </a:rPr>
              <a:t>The first and most important step for identifying a problem is asking a question or identifying a need that arises as a result of curiosity and to which it becomes necessary to find an answer.</a:t>
            </a:r>
            <a:endParaRPr lang="en-GB" b="1" dirty="0">
              <a:solidFill>
                <a:srgbClr val="0070C0"/>
              </a:solidFill>
            </a:endParaRPr>
          </a:p>
          <a:p>
            <a:pPr marL="342900" indent="-342900" algn="just">
              <a:lnSpc>
                <a:spcPct val="150000"/>
              </a:lnSpc>
              <a:buFont typeface="+mj-lt"/>
              <a:buAutoNum type="arabicPeriod"/>
            </a:pPr>
            <a:endParaRPr lang="en-GB" b="1" dirty="0">
              <a:solidFill>
                <a:srgbClr val="0070C0"/>
              </a:solidFill>
            </a:endParaRP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rgbClr val="0070C0"/>
                </a:solidFill>
              </a:rPr>
              <a:t>Reviewing literature.</a:t>
            </a:r>
          </a:p>
          <a:p>
            <a:pPr algn="just">
              <a:lnSpc>
                <a:spcPct val="150000"/>
              </a:lnSpc>
            </a:pPr>
            <a:r>
              <a:rPr lang="en-GB" dirty="0">
                <a:solidFill>
                  <a:srgbClr val="1E2B33"/>
                </a:solidFill>
              </a:rPr>
              <a:t>A researcher needs to focus on the related studies and techniques for the research but creativity is not required to do the review of existing literature.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ar-EG" dirty="0">
              <a:solidFill>
                <a:srgbClr val="0070C0"/>
              </a:solidFill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79DCF09-F237-B93A-B639-50522475786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768372" y="554566"/>
            <a:ext cx="3119743" cy="5748868"/>
          </a:xfrm>
          <a:prstGeom prst="rect">
            <a:avLst/>
          </a:prstGeom>
        </p:spPr>
      </p:pic>
      <p:pic>
        <p:nvPicPr>
          <p:cNvPr id="2050" name="Picture 2" descr="Solved] Which of the following sequences represents the most logical">
            <a:extLst>
              <a:ext uri="{FF2B5EF4-FFF2-40B4-BE49-F238E27FC236}">
                <a16:creationId xmlns:a16="http://schemas.microsoft.com/office/drawing/2014/main" id="{1BE8A30E-865B-9729-1919-84118877F2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2574" y="1172944"/>
            <a:ext cx="3187194" cy="31871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3BF9DC5-B341-52C3-784E-BF4786E6C9B7}"/>
              </a:ext>
            </a:extLst>
          </p:cNvPr>
          <p:cNvSpPr txBox="1"/>
          <p:nvPr/>
        </p:nvSpPr>
        <p:spPr>
          <a:xfrm>
            <a:off x="2404677" y="702944"/>
            <a:ext cx="3839721" cy="4700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2400" b="1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Research Process</a:t>
            </a:r>
            <a:endParaRPr lang="en-GB" sz="2400" b="1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68FBFA1-4930-D2B2-E594-BB02DD081534}"/>
              </a:ext>
            </a:extLst>
          </p:cNvPr>
          <p:cNvSpPr txBox="1"/>
          <p:nvPr/>
        </p:nvSpPr>
        <p:spPr>
          <a:xfrm>
            <a:off x="167055" y="57741"/>
            <a:ext cx="1706539" cy="6217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GB" sz="2000" b="1" dirty="0">
                <a:solidFill>
                  <a:schemeClr val="bg1"/>
                </a:solidFill>
              </a:rPr>
              <a:t>Lecture 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914655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3664" y="397229"/>
            <a:ext cx="6198451" cy="888232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00868" y="236724"/>
            <a:ext cx="1493097" cy="12372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endParaRPr lang="en-GB" sz="2000" b="1" dirty="0">
              <a:solidFill>
                <a:srgbClr val="FF0000"/>
              </a:solidFill>
              <a:highlight>
                <a:srgbClr val="FFFF00"/>
              </a:highlight>
            </a:endParaRPr>
          </a:p>
          <a:p>
            <a:pPr algn="ctr">
              <a:lnSpc>
                <a:spcPct val="200000"/>
              </a:lnSpc>
            </a:pPr>
            <a:r>
              <a:rPr lang="en-GB" sz="2000" b="1" dirty="0">
                <a:solidFill>
                  <a:schemeClr val="bg1"/>
                </a:solidFill>
              </a:rPr>
              <a:t> 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523664" y="1495072"/>
            <a:ext cx="8273926" cy="37805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b="1" dirty="0">
                <a:solidFill>
                  <a:srgbClr val="0070C0"/>
                </a:solidFill>
              </a:rPr>
              <a:t> Conceptual framework: </a:t>
            </a:r>
          </a:p>
          <a:p>
            <a:pPr>
              <a:lnSpc>
                <a:spcPct val="150000"/>
              </a:lnSpc>
            </a:pPr>
            <a:r>
              <a:rPr lang="en-GB" dirty="0">
                <a:solidFill>
                  <a:srgbClr val="1E2B33"/>
                </a:solidFill>
              </a:rPr>
              <a:t> After reviewing the related literature a researcher requires attentiveness and dedication for the conceptual understanding.</a:t>
            </a:r>
            <a:endParaRPr lang="en-GB" b="1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GB" b="1" dirty="0">
                <a:solidFill>
                  <a:srgbClr val="0070C0"/>
                </a:solidFill>
              </a:rPr>
              <a:t>Formulating a Hypothesis: </a:t>
            </a:r>
          </a:p>
          <a:p>
            <a:pPr>
              <a:lnSpc>
                <a:spcPct val="150000"/>
              </a:lnSpc>
            </a:pPr>
            <a:r>
              <a:rPr lang="en-GB" dirty="0">
                <a:solidFill>
                  <a:srgbClr val="1E2B33"/>
                </a:solidFill>
              </a:rPr>
              <a:t>Hypotheses are single tentative guesses, good hunches – assumed for use in devising theory or planning experiments intended to be given a direct experimental test when possible”. </a:t>
            </a:r>
            <a:r>
              <a:rPr lang="en-GB" b="1" dirty="0">
                <a:solidFill>
                  <a:srgbClr val="1E2B33"/>
                </a:solidFill>
              </a:rPr>
              <a:t>While formulating hypothesis there is a desire to get the intellectual joy of doing some creative work, it involves creative thinking.</a:t>
            </a:r>
            <a:endParaRPr lang="en-GB" b="1" dirty="0">
              <a:solidFill>
                <a:srgbClr val="0070C0"/>
              </a:solidFill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ar-EG" dirty="0">
              <a:solidFill>
                <a:srgbClr val="0070C0"/>
              </a:solidFill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79DCF09-F237-B93A-B639-50522475786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768372" y="554566"/>
            <a:ext cx="3119743" cy="5748868"/>
          </a:xfrm>
          <a:prstGeom prst="rect">
            <a:avLst/>
          </a:prstGeom>
        </p:spPr>
      </p:pic>
      <p:pic>
        <p:nvPicPr>
          <p:cNvPr id="2050" name="Picture 2" descr="Solved] Which of the following sequences represents the most logical">
            <a:extLst>
              <a:ext uri="{FF2B5EF4-FFF2-40B4-BE49-F238E27FC236}">
                <a16:creationId xmlns:a16="http://schemas.microsoft.com/office/drawing/2014/main" id="{1BE8A30E-865B-9729-1919-84118877F2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2574" y="1172944"/>
            <a:ext cx="3187194" cy="31871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3BF9DC5-B341-52C3-784E-BF4786E6C9B7}"/>
              </a:ext>
            </a:extLst>
          </p:cNvPr>
          <p:cNvSpPr txBox="1"/>
          <p:nvPr/>
        </p:nvSpPr>
        <p:spPr>
          <a:xfrm>
            <a:off x="2404677" y="702944"/>
            <a:ext cx="3839721" cy="4700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2400" b="1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Research Process</a:t>
            </a:r>
            <a:endParaRPr lang="en-GB" sz="2400" b="1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BECF85F-7AAD-022B-9D98-158821EE4609}"/>
              </a:ext>
            </a:extLst>
          </p:cNvPr>
          <p:cNvSpPr txBox="1"/>
          <p:nvPr/>
        </p:nvSpPr>
        <p:spPr>
          <a:xfrm>
            <a:off x="167055" y="57741"/>
            <a:ext cx="1706539" cy="6217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GB" sz="2000" b="1" dirty="0">
                <a:solidFill>
                  <a:schemeClr val="bg1"/>
                </a:solidFill>
              </a:rPr>
              <a:t>Lecture 2</a:t>
            </a: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195128752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3664" y="397229"/>
            <a:ext cx="6198451" cy="888232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00868" y="236724"/>
            <a:ext cx="1493097" cy="12372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endParaRPr lang="en-GB" sz="2000" b="1" dirty="0">
              <a:solidFill>
                <a:srgbClr val="FF0000"/>
              </a:solidFill>
              <a:highlight>
                <a:srgbClr val="FFFF00"/>
              </a:highlight>
            </a:endParaRPr>
          </a:p>
          <a:p>
            <a:pPr algn="ctr">
              <a:lnSpc>
                <a:spcPct val="200000"/>
              </a:lnSpc>
            </a:pPr>
            <a:r>
              <a:rPr lang="en-GB" sz="2000" b="1" dirty="0">
                <a:solidFill>
                  <a:schemeClr val="bg1"/>
                </a:solidFill>
              </a:rPr>
              <a:t> 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300868" y="1495072"/>
            <a:ext cx="8213722" cy="42001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rgbClr val="0070C0"/>
                </a:solidFill>
              </a:rPr>
              <a:t>Identifying, Manipulating, and Controlling Variables: </a:t>
            </a:r>
            <a:r>
              <a:rPr lang="en-GB" dirty="0">
                <a:solidFill>
                  <a:srgbClr val="1E2B33"/>
                </a:solidFill>
                <a:latin typeface="RobotoRegular"/>
              </a:rPr>
              <a:t>Variables are defined as those characteristics which are manipulated, controlled, and observed by the researcher. The study may have extraneous variables. </a:t>
            </a:r>
            <a:r>
              <a:rPr lang="en-GB" b="1" dirty="0">
                <a:solidFill>
                  <a:srgbClr val="1E2B33"/>
                </a:solidFill>
                <a:latin typeface="RobotoRegular"/>
              </a:rPr>
              <a:t>So, the researcher needs to use the imagination skills to identify the most appropriate variables that can help in formulating and structuring the study.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rgbClr val="0070C0"/>
                </a:solidFill>
              </a:rPr>
              <a:t>Formulating a Research Design: </a:t>
            </a:r>
            <a:r>
              <a:rPr lang="en-GB" dirty="0">
                <a:solidFill>
                  <a:srgbClr val="1E2B33"/>
                </a:solidFill>
                <a:latin typeface="RobotoRegular"/>
              </a:rPr>
              <a:t>A research design may be regarded as the blueprint of those procedures which are adapted by the researcher for testing the relationship between the dependent variable and the independent variable.</a:t>
            </a:r>
            <a:endParaRPr lang="ar-EG" sz="2800" dirty="0">
              <a:solidFill>
                <a:srgbClr val="0070C0"/>
              </a:solidFill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79DCF09-F237-B93A-B639-50522475786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768372" y="554566"/>
            <a:ext cx="3119743" cy="5748868"/>
          </a:xfrm>
          <a:prstGeom prst="rect">
            <a:avLst/>
          </a:prstGeom>
        </p:spPr>
      </p:pic>
      <p:pic>
        <p:nvPicPr>
          <p:cNvPr id="2050" name="Picture 2" descr="Solved] Which of the following sequences represents the most logical">
            <a:extLst>
              <a:ext uri="{FF2B5EF4-FFF2-40B4-BE49-F238E27FC236}">
                <a16:creationId xmlns:a16="http://schemas.microsoft.com/office/drawing/2014/main" id="{1BE8A30E-865B-9729-1919-84118877F2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2574" y="1172944"/>
            <a:ext cx="3187194" cy="31871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3BF9DC5-B341-52C3-784E-BF4786E6C9B7}"/>
              </a:ext>
            </a:extLst>
          </p:cNvPr>
          <p:cNvSpPr txBox="1"/>
          <p:nvPr/>
        </p:nvSpPr>
        <p:spPr>
          <a:xfrm>
            <a:off x="2404677" y="702944"/>
            <a:ext cx="3839721" cy="4700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2400" b="1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Research Process</a:t>
            </a:r>
            <a:endParaRPr lang="en-GB" sz="2400" b="1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8D65FF7-3600-540E-F1D0-BEA1817650E1}"/>
              </a:ext>
            </a:extLst>
          </p:cNvPr>
          <p:cNvSpPr txBox="1"/>
          <p:nvPr/>
        </p:nvSpPr>
        <p:spPr>
          <a:xfrm>
            <a:off x="167055" y="57741"/>
            <a:ext cx="1706539" cy="6217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GB" sz="2000" b="1" dirty="0">
                <a:solidFill>
                  <a:schemeClr val="bg1"/>
                </a:solidFill>
              </a:rPr>
              <a:t>Lecture 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105572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3664" y="397229"/>
            <a:ext cx="6198451" cy="888232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00868" y="236724"/>
            <a:ext cx="1493097" cy="12372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endParaRPr lang="en-GB" sz="2000" b="1" dirty="0">
              <a:solidFill>
                <a:srgbClr val="FF0000"/>
              </a:solidFill>
              <a:highlight>
                <a:srgbClr val="FFFF00"/>
              </a:highlight>
            </a:endParaRPr>
          </a:p>
          <a:p>
            <a:pPr algn="ctr">
              <a:lnSpc>
                <a:spcPct val="200000"/>
              </a:lnSpc>
            </a:pPr>
            <a:r>
              <a:rPr lang="en-GB" sz="2000" b="1" dirty="0">
                <a:solidFill>
                  <a:schemeClr val="bg1"/>
                </a:solidFill>
              </a:rPr>
              <a:t> 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300868" y="1495072"/>
            <a:ext cx="8213722" cy="37870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rgbClr val="0070C0"/>
                </a:solidFill>
              </a:rPr>
              <a:t>Constructing Devices for Observation and Measurement: </a:t>
            </a:r>
            <a:r>
              <a:rPr lang="en-GB" dirty="0">
                <a:solidFill>
                  <a:srgbClr val="0070C0"/>
                </a:solidFill>
              </a:rPr>
              <a:t>When the research design has been formulated the next step is to construct or collect and choose appropriate tools of research for scientific observation and measurement.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rgbClr val="0070C0"/>
                </a:solidFill>
              </a:rPr>
              <a:t>Sample Selection and Data Collection: </a:t>
            </a:r>
            <a:r>
              <a:rPr lang="en-GB" dirty="0">
                <a:solidFill>
                  <a:srgbClr val="0070C0"/>
                </a:solidFill>
              </a:rPr>
              <a:t>After deciding the tools for the study the research one must also decide about the participants of the study for which purpose usually a small sample is drawn which represents the population.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b="1" dirty="0">
                <a:solidFill>
                  <a:srgbClr val="0070C0"/>
                </a:solidFill>
              </a:rPr>
              <a:t>Data Analysis and Interpretation: </a:t>
            </a:r>
            <a:r>
              <a:rPr lang="en-GB" dirty="0">
                <a:solidFill>
                  <a:srgbClr val="0070C0"/>
                </a:solidFill>
              </a:rPr>
              <a:t>After making observation the data collected are </a:t>
            </a:r>
            <a:r>
              <a:rPr lang="en-GB" dirty="0" err="1">
                <a:solidFill>
                  <a:srgbClr val="0070C0"/>
                </a:solidFill>
              </a:rPr>
              <a:t>analyzed</a:t>
            </a:r>
            <a:r>
              <a:rPr lang="en-GB" dirty="0">
                <a:solidFill>
                  <a:srgbClr val="0070C0"/>
                </a:solidFill>
              </a:rPr>
              <a:t> with the help of various quantitative and qualitative statistical techniques that requires no creativity.</a:t>
            </a:r>
            <a:endParaRPr lang="ar-EG" sz="2800" dirty="0">
              <a:solidFill>
                <a:srgbClr val="0070C0"/>
              </a:solidFill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79DCF09-F237-B93A-B639-50522475786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768372" y="554566"/>
            <a:ext cx="3119743" cy="5748868"/>
          </a:xfrm>
          <a:prstGeom prst="rect">
            <a:avLst/>
          </a:prstGeom>
        </p:spPr>
      </p:pic>
      <p:pic>
        <p:nvPicPr>
          <p:cNvPr id="2050" name="Picture 2" descr="Solved] Which of the following sequences represents the most logical">
            <a:extLst>
              <a:ext uri="{FF2B5EF4-FFF2-40B4-BE49-F238E27FC236}">
                <a16:creationId xmlns:a16="http://schemas.microsoft.com/office/drawing/2014/main" id="{1BE8A30E-865B-9729-1919-84118877F2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2574" y="1172944"/>
            <a:ext cx="3187194" cy="31871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3BF9DC5-B341-52C3-784E-BF4786E6C9B7}"/>
              </a:ext>
            </a:extLst>
          </p:cNvPr>
          <p:cNvSpPr txBox="1"/>
          <p:nvPr/>
        </p:nvSpPr>
        <p:spPr>
          <a:xfrm>
            <a:off x="2404677" y="702944"/>
            <a:ext cx="3839721" cy="4700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2400" b="1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Research Process</a:t>
            </a:r>
            <a:endParaRPr lang="en-GB" sz="2400" b="1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B25AE02-60AF-F93B-7967-F1B35684F5F2}"/>
              </a:ext>
            </a:extLst>
          </p:cNvPr>
          <p:cNvSpPr txBox="1"/>
          <p:nvPr/>
        </p:nvSpPr>
        <p:spPr>
          <a:xfrm>
            <a:off x="167055" y="57741"/>
            <a:ext cx="1706539" cy="6217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GB" sz="2000" b="1" dirty="0">
                <a:solidFill>
                  <a:schemeClr val="bg1"/>
                </a:solidFill>
              </a:rPr>
              <a:t>Lecture 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350674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1122" y="263506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60501" y="446259"/>
            <a:ext cx="4117838" cy="470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400" b="1" i="0" u="none" strike="noStrike" baseline="0" dirty="0">
                <a:solidFill>
                  <a:schemeClr val="bg1"/>
                </a:solidFill>
                <a:latin typeface="Calibri,Bold"/>
              </a:rPr>
              <a:t>THE RESEARCH TOPIC</a:t>
            </a:r>
            <a:endParaRPr lang="en-GB" sz="24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35ACBB4-0F50-6F69-17DD-A847AEDFFD0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768372" y="554566"/>
            <a:ext cx="3119743" cy="5748868"/>
          </a:xfrm>
          <a:prstGeom prst="rect">
            <a:avLst/>
          </a:prstGeom>
        </p:spPr>
      </p:pic>
      <p:pic>
        <p:nvPicPr>
          <p:cNvPr id="8" name="Picture 6" descr="HSM: All courses">
            <a:extLst>
              <a:ext uri="{FF2B5EF4-FFF2-40B4-BE49-F238E27FC236}">
                <a16:creationId xmlns:a16="http://schemas.microsoft.com/office/drawing/2014/main" id="{B55E12C7-E873-3662-0429-AC0BBE8033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31984" y="936426"/>
            <a:ext cx="3156131" cy="46309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0DCA8D4D-7B75-A714-9B82-A9A95776AF29}"/>
              </a:ext>
            </a:extLst>
          </p:cNvPr>
          <p:cNvSpPr txBox="1"/>
          <p:nvPr/>
        </p:nvSpPr>
        <p:spPr>
          <a:xfrm>
            <a:off x="463826" y="1366091"/>
            <a:ext cx="8268158" cy="44670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0070C0"/>
                </a:solidFill>
              </a:rPr>
              <a:t>Before considering what literature to use in a project, first identify a topic to study and reflect on whether it is practical and useful to undertake the study. 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0070C0"/>
                </a:solidFill>
              </a:rPr>
              <a:t>The topic is the subject or subject matter of a proposed study, such as “Social media Platforms,” “Digital Media,” or “Online Journalism.”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0070C0"/>
                </a:solidFill>
              </a:rPr>
              <a:t> Describe the topic in a few words or in a short phrase.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0070C0"/>
                </a:solidFill>
              </a:rPr>
              <a:t> The topic  becomes the central idea to learn about or explore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AE1BC00-3C9F-8983-EA0E-029EBEE540F4}"/>
              </a:ext>
            </a:extLst>
          </p:cNvPr>
          <p:cNvSpPr txBox="1"/>
          <p:nvPr/>
        </p:nvSpPr>
        <p:spPr>
          <a:xfrm>
            <a:off x="167055" y="57741"/>
            <a:ext cx="1706539" cy="6217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GB" sz="2000" b="1" dirty="0">
                <a:solidFill>
                  <a:schemeClr val="bg1"/>
                </a:solidFill>
              </a:rPr>
              <a:t>Lecture 2</a:t>
            </a:r>
          </a:p>
        </p:txBody>
      </p:sp>
    </p:spTree>
    <p:extLst>
      <p:ext uri="{BB962C8B-B14F-4D97-AF65-F5344CB8AC3E}">
        <p14:creationId xmlns:p14="http://schemas.microsoft.com/office/powerpoint/2010/main" val="14916318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1122" y="263506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60501" y="446259"/>
            <a:ext cx="47414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i="0" dirty="0">
                <a:solidFill>
                  <a:schemeClr val="bg1"/>
                </a:solidFill>
                <a:effectLst/>
                <a:latin typeface="Commissioner"/>
              </a:rPr>
              <a:t>How to Choose Research Topics?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35ACBB4-0F50-6F69-17DD-A847AEDFFD0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768372" y="554566"/>
            <a:ext cx="3119743" cy="4724584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0DCA8D4D-7B75-A714-9B82-A9A95776AF29}"/>
              </a:ext>
            </a:extLst>
          </p:cNvPr>
          <p:cNvSpPr txBox="1"/>
          <p:nvPr/>
        </p:nvSpPr>
        <p:spPr>
          <a:xfrm>
            <a:off x="463826" y="1366091"/>
            <a:ext cx="8268158" cy="391305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b="1" dirty="0">
                <a:solidFill>
                  <a:srgbClr val="0070C0"/>
                </a:solidFill>
              </a:rPr>
              <a:t> </a:t>
            </a:r>
            <a:r>
              <a:rPr lang="en-GB" sz="2400" b="1" i="0" dirty="0">
                <a:solidFill>
                  <a:srgbClr val="1A1B1E"/>
                </a:solidFill>
                <a:effectLst/>
                <a:latin typeface="Commissioner"/>
              </a:rPr>
              <a:t>A choice of your research topic ensures that the entire process of composing, writing, and proofreading will be pleasing. 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b="1" i="0" dirty="0">
                <a:solidFill>
                  <a:srgbClr val="1A1B1E"/>
                </a:solidFill>
                <a:effectLst/>
                <a:latin typeface="Commissioner"/>
              </a:rPr>
              <a:t>The tree below illustrates the main steps to pick the best variant.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b="1" i="0" dirty="0">
                <a:solidFill>
                  <a:srgbClr val="1A1B1E"/>
                </a:solidFill>
                <a:effectLst/>
                <a:latin typeface="Commissioner"/>
              </a:rPr>
              <a:t>Follow it and come to an end with a good topic to write about.</a:t>
            </a:r>
            <a:endParaRPr lang="en-GB" sz="2400" b="1" dirty="0">
              <a:solidFill>
                <a:srgbClr val="0070C0"/>
              </a:solidFill>
            </a:endParaRPr>
          </a:p>
        </p:txBody>
      </p:sp>
      <p:pic>
        <p:nvPicPr>
          <p:cNvPr id="1026" name="Picture 2" descr="521 Research Questions &amp; Titles about Science">
            <a:extLst>
              <a:ext uri="{FF2B5EF4-FFF2-40B4-BE49-F238E27FC236}">
                <a16:creationId xmlns:a16="http://schemas.microsoft.com/office/drawing/2014/main" id="{927D839B-5E9C-D1A6-5A76-9927938E8E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55336" y="696750"/>
            <a:ext cx="2945814" cy="43368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0AA3991-D85D-CD1F-9235-A27461E95DCF}"/>
              </a:ext>
            </a:extLst>
          </p:cNvPr>
          <p:cNvSpPr txBox="1"/>
          <p:nvPr/>
        </p:nvSpPr>
        <p:spPr>
          <a:xfrm>
            <a:off x="167055" y="57741"/>
            <a:ext cx="1706539" cy="6217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GB" sz="2000" b="1" dirty="0">
                <a:solidFill>
                  <a:schemeClr val="bg1"/>
                </a:solidFill>
              </a:rPr>
              <a:t>Lecture 2</a:t>
            </a:r>
          </a:p>
        </p:txBody>
      </p:sp>
    </p:spTree>
    <p:extLst>
      <p:ext uri="{BB962C8B-B14F-4D97-AF65-F5344CB8AC3E}">
        <p14:creationId xmlns:p14="http://schemas.microsoft.com/office/powerpoint/2010/main" val="27542163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1122" y="263506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60501" y="446259"/>
            <a:ext cx="4117838" cy="470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400" b="1" i="0" u="none" strike="noStrike" baseline="0" dirty="0">
                <a:solidFill>
                  <a:schemeClr val="bg1"/>
                </a:solidFill>
                <a:latin typeface="Calibri,Bold"/>
              </a:rPr>
              <a:t>THE RESEARCH TOPIC</a:t>
            </a:r>
            <a:endParaRPr lang="en-GB" sz="24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35ACBB4-0F50-6F69-17DD-A847AEDFFD0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768372" y="916258"/>
            <a:ext cx="3119743" cy="4913663"/>
          </a:xfrm>
          <a:prstGeom prst="rect">
            <a:avLst/>
          </a:prstGeom>
        </p:spPr>
      </p:pic>
      <p:pic>
        <p:nvPicPr>
          <p:cNvPr id="3074" name="Picture 2" descr="414 Fun Research Topics in 30+ Disciplines">
            <a:extLst>
              <a:ext uri="{FF2B5EF4-FFF2-40B4-BE49-F238E27FC236}">
                <a16:creationId xmlns:a16="http://schemas.microsoft.com/office/drawing/2014/main" id="{89BE2447-4707-3EE6-27D5-36135DE4DBD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402"/>
          <a:stretch/>
        </p:blipFill>
        <p:spPr bwMode="auto">
          <a:xfrm>
            <a:off x="1874165" y="1407684"/>
            <a:ext cx="5353949" cy="38242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Good Research Paper Topics You Can Really Use, With Examples and Ideas -  Owlcation">
            <a:extLst>
              <a:ext uri="{FF2B5EF4-FFF2-40B4-BE49-F238E27FC236}">
                <a16:creationId xmlns:a16="http://schemas.microsoft.com/office/drawing/2014/main" id="{70728823-256C-78D9-BF7E-223CFAF4705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429" t="-3128" r="8740" b="3128"/>
          <a:stretch/>
        </p:blipFill>
        <p:spPr bwMode="auto">
          <a:xfrm>
            <a:off x="9124504" y="1028078"/>
            <a:ext cx="2544982" cy="45834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9691F5F-9FEB-40B7-6DBA-96071538D9B2}"/>
              </a:ext>
            </a:extLst>
          </p:cNvPr>
          <p:cNvSpPr txBox="1"/>
          <p:nvPr/>
        </p:nvSpPr>
        <p:spPr>
          <a:xfrm>
            <a:off x="167055" y="57741"/>
            <a:ext cx="1706539" cy="6217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GB" sz="2000" b="1" dirty="0">
                <a:solidFill>
                  <a:schemeClr val="bg1"/>
                </a:solidFill>
              </a:rPr>
              <a:t>Lecture 2</a:t>
            </a:r>
          </a:p>
        </p:txBody>
      </p:sp>
    </p:spTree>
    <p:extLst>
      <p:ext uri="{BB962C8B-B14F-4D97-AF65-F5344CB8AC3E}">
        <p14:creationId xmlns:p14="http://schemas.microsoft.com/office/powerpoint/2010/main" val="11120769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1122" y="263506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60501" y="446259"/>
            <a:ext cx="47414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i="0" dirty="0">
                <a:solidFill>
                  <a:schemeClr val="bg1"/>
                </a:solidFill>
                <a:effectLst/>
                <a:latin typeface="Commissioner"/>
              </a:rPr>
              <a:t>Interesting Topics to Research in media 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35ACBB4-0F50-6F69-17DD-A847AEDFFD0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768372" y="554566"/>
            <a:ext cx="3119743" cy="5748868"/>
          </a:xfrm>
          <a:prstGeom prst="rect">
            <a:avLst/>
          </a:prstGeom>
        </p:spPr>
      </p:pic>
      <p:pic>
        <p:nvPicPr>
          <p:cNvPr id="8" name="Picture 6" descr="HSM: All courses">
            <a:extLst>
              <a:ext uri="{FF2B5EF4-FFF2-40B4-BE49-F238E27FC236}">
                <a16:creationId xmlns:a16="http://schemas.microsoft.com/office/drawing/2014/main" id="{B55E12C7-E873-3662-0429-AC0BBE8033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31984" y="936426"/>
            <a:ext cx="3156131" cy="46309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0DCA8D4D-7B75-A714-9B82-A9A95776AF29}"/>
              </a:ext>
            </a:extLst>
          </p:cNvPr>
          <p:cNvSpPr txBox="1"/>
          <p:nvPr/>
        </p:nvSpPr>
        <p:spPr>
          <a:xfrm>
            <a:off x="549552" y="1615750"/>
            <a:ext cx="8268158" cy="39035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indent="-514350" algn="just">
              <a:lnSpc>
                <a:spcPct val="150000"/>
              </a:lnSpc>
              <a:buFont typeface="+mj-lt"/>
              <a:buAutoNum type="arabicPeriod"/>
            </a:pPr>
            <a:r>
              <a:rPr lang="en-GB" sz="2800" b="1" dirty="0">
                <a:solidFill>
                  <a:srgbClr val="0070C0"/>
                </a:solidFill>
              </a:rPr>
              <a:t>Digital media and women's protection from violence</a:t>
            </a:r>
          </a:p>
          <a:p>
            <a:pPr marL="514350" indent="-514350" algn="just">
              <a:lnSpc>
                <a:spcPct val="150000"/>
              </a:lnSpc>
              <a:buFont typeface="+mj-lt"/>
              <a:buAutoNum type="arabicPeriod"/>
            </a:pPr>
            <a:r>
              <a:rPr lang="en-GB" sz="2800" b="1" dirty="0">
                <a:solidFill>
                  <a:srgbClr val="0070C0"/>
                </a:solidFill>
              </a:rPr>
              <a:t>Electronic Journalism and Sports</a:t>
            </a:r>
          </a:p>
          <a:p>
            <a:pPr marL="514350" indent="-514350" algn="just">
              <a:lnSpc>
                <a:spcPct val="150000"/>
              </a:lnSpc>
              <a:buFont typeface="+mj-lt"/>
              <a:buAutoNum type="arabicPeriod"/>
            </a:pPr>
            <a:r>
              <a:rPr lang="en-GB" sz="2800" b="1" dirty="0">
                <a:solidFill>
                  <a:srgbClr val="0070C0"/>
                </a:solidFill>
              </a:rPr>
              <a:t>Digital content industry</a:t>
            </a:r>
          </a:p>
          <a:p>
            <a:pPr marL="514350" indent="-514350" algn="just">
              <a:lnSpc>
                <a:spcPct val="150000"/>
              </a:lnSpc>
              <a:buFont typeface="+mj-lt"/>
              <a:buAutoNum type="arabicPeriod"/>
            </a:pPr>
            <a:r>
              <a:rPr lang="en-GB" sz="2800" b="1" dirty="0">
                <a:solidFill>
                  <a:srgbClr val="0070C0"/>
                </a:solidFill>
              </a:rPr>
              <a:t>Editing of video and photos and its impact on audience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8AD78C7-ABEB-32E6-867F-01EAB3B3142B}"/>
              </a:ext>
            </a:extLst>
          </p:cNvPr>
          <p:cNvSpPr txBox="1"/>
          <p:nvPr/>
        </p:nvSpPr>
        <p:spPr>
          <a:xfrm>
            <a:off x="167055" y="57741"/>
            <a:ext cx="1706539" cy="6217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GB" sz="2000" b="1" dirty="0">
                <a:solidFill>
                  <a:schemeClr val="bg1"/>
                </a:solidFill>
              </a:rPr>
              <a:t>Lecture 2</a:t>
            </a:r>
          </a:p>
        </p:txBody>
      </p:sp>
    </p:spTree>
    <p:extLst>
      <p:ext uri="{BB962C8B-B14F-4D97-AF65-F5344CB8AC3E}">
        <p14:creationId xmlns:p14="http://schemas.microsoft.com/office/powerpoint/2010/main" val="93564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189" y="5774262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52925" y="2167701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85452" y="287201"/>
            <a:ext cx="5090840" cy="833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GB" sz="2800" b="1" i="0" u="none" strike="noStrike" baseline="0" dirty="0">
                <a:solidFill>
                  <a:schemeClr val="bg1"/>
                </a:solidFill>
                <a:latin typeface="Calibri,Bold"/>
              </a:rPr>
              <a:t>THE RESEARCH TOPIC</a:t>
            </a:r>
            <a:endParaRPr lang="en-GB" sz="2800" b="1" dirty="0">
              <a:solidFill>
                <a:schemeClr val="bg1"/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997116" y="-54868"/>
            <a:ext cx="2483250" cy="6912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704351" y="1472470"/>
            <a:ext cx="7978295" cy="39130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b="1" dirty="0">
                <a:solidFill>
                  <a:srgbClr val="0070C0"/>
                </a:solidFill>
              </a:rPr>
              <a:t>There are several ways that researchers gain some insight into their topics when they are</a:t>
            </a:r>
            <a:r>
              <a:rPr lang="ar-EG" sz="2400" b="1" dirty="0">
                <a:solidFill>
                  <a:srgbClr val="0070C0"/>
                </a:solidFill>
              </a:rPr>
              <a:t> </a:t>
            </a:r>
            <a:r>
              <a:rPr lang="en-US" sz="2400" b="1" dirty="0">
                <a:solidFill>
                  <a:srgbClr val="0070C0"/>
                </a:solidFill>
              </a:rPr>
              <a:t>initially planning their research (my assumption is that the topic is chosen by the researcher</a:t>
            </a:r>
            <a:r>
              <a:rPr lang="ar-EG" sz="2400" b="1" dirty="0">
                <a:solidFill>
                  <a:srgbClr val="0070C0"/>
                </a:solidFill>
              </a:rPr>
              <a:t> </a:t>
            </a:r>
            <a:r>
              <a:rPr lang="en-US" sz="2400" b="1" dirty="0">
                <a:solidFill>
                  <a:srgbClr val="0070C0"/>
                </a:solidFill>
              </a:rPr>
              <a:t>and not by an adviser or committee member): One way is to draft a brief title to the study.</a:t>
            </a:r>
            <a:endParaRPr lang="ar-EG" sz="2400" b="1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2400" b="1" dirty="0">
                <a:solidFill>
                  <a:srgbClr val="0070C0"/>
                </a:solidFill>
              </a:rPr>
              <a:t> I am</a:t>
            </a:r>
            <a:r>
              <a:rPr lang="ar-EG" sz="2400" b="1" dirty="0">
                <a:solidFill>
                  <a:srgbClr val="0070C0"/>
                </a:solidFill>
              </a:rPr>
              <a:t> </a:t>
            </a:r>
            <a:r>
              <a:rPr lang="en-US" sz="2400" b="1" dirty="0">
                <a:solidFill>
                  <a:srgbClr val="0070C0"/>
                </a:solidFill>
              </a:rPr>
              <a:t>surprised at how often researchers fail to draft a title early in the development of their projects.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0B35058-AC32-786A-7B02-ED8E51CEFE9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68372" y="905522"/>
            <a:ext cx="3119743" cy="4868740"/>
          </a:xfrm>
          <a:prstGeom prst="rect">
            <a:avLst/>
          </a:prstGeom>
        </p:spPr>
      </p:pic>
      <p:pic>
        <p:nvPicPr>
          <p:cNvPr id="10242" name="Picture 2" descr="How To Select a Research Topic – Cited at the Library">
            <a:extLst>
              <a:ext uri="{FF2B5EF4-FFF2-40B4-BE49-F238E27FC236}">
                <a16:creationId xmlns:a16="http://schemas.microsoft.com/office/drawing/2014/main" id="{0FCB1E22-27AC-E066-2783-49D6214131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08490" y="1237896"/>
            <a:ext cx="2635964" cy="4147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25D042D-4E11-AA4C-C41B-E7D842B4438D}"/>
              </a:ext>
            </a:extLst>
          </p:cNvPr>
          <p:cNvSpPr txBox="1"/>
          <p:nvPr/>
        </p:nvSpPr>
        <p:spPr>
          <a:xfrm>
            <a:off x="167055" y="57741"/>
            <a:ext cx="1706539" cy="6217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GB" sz="2000" b="1" dirty="0">
                <a:solidFill>
                  <a:schemeClr val="bg1"/>
                </a:solidFill>
              </a:rPr>
              <a:t>Lecture 2</a:t>
            </a:r>
          </a:p>
        </p:txBody>
      </p:sp>
    </p:spTree>
    <p:extLst>
      <p:ext uri="{BB962C8B-B14F-4D97-AF65-F5344CB8AC3E}">
        <p14:creationId xmlns:p14="http://schemas.microsoft.com/office/powerpoint/2010/main" val="35673061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725" y="6249856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52925" y="2167701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53650" y="623360"/>
            <a:ext cx="41874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i="0" dirty="0">
                <a:solidFill>
                  <a:schemeClr val="bg1"/>
                </a:solidFill>
                <a:effectLst/>
                <a:latin typeface="ff5"/>
              </a:rPr>
              <a:t>HOW TO SELECT A RESEARCH TOPIC?</a:t>
            </a:r>
            <a:endParaRPr lang="en-GB" sz="2000" b="1" dirty="0">
              <a:solidFill>
                <a:schemeClr val="bg1"/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997116" y="-54868"/>
            <a:ext cx="2483250" cy="6912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474658" y="1374346"/>
            <a:ext cx="8537645" cy="44670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400" b="1" dirty="0">
                <a:solidFill>
                  <a:srgbClr val="0070C0"/>
                </a:solidFill>
              </a:rPr>
              <a:t>The ability to develop a good research topic is an important skill. An instructor may assign you a specific topic, but most often instructors require you to select your own topic of interest. When deciding on a topic, there are a few things that you will need to do: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b="1" dirty="0">
                <a:solidFill>
                  <a:srgbClr val="0070C0"/>
                </a:solidFill>
              </a:rPr>
              <a:t>brainstorm for ideas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b="1" dirty="0">
                <a:solidFill>
                  <a:srgbClr val="0070C0"/>
                </a:solidFill>
              </a:rPr>
              <a:t>choose a topic that will enable you to read and understand the literature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0B35058-AC32-786A-7B02-ED8E51CEFE9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68372" y="554566"/>
            <a:ext cx="3119743" cy="5748868"/>
          </a:xfrm>
          <a:prstGeom prst="rect">
            <a:avLst/>
          </a:prstGeom>
        </p:spPr>
      </p:pic>
      <p:pic>
        <p:nvPicPr>
          <p:cNvPr id="6" name="Picture 6" descr="Introduction - Research Methods Guide - Research Guides at Virginia Tech">
            <a:extLst>
              <a:ext uri="{FF2B5EF4-FFF2-40B4-BE49-F238E27FC236}">
                <a16:creationId xmlns:a16="http://schemas.microsoft.com/office/drawing/2014/main" id="{1A8E402B-DE3C-787D-68A2-6A7C4D6B41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07050" y="948543"/>
            <a:ext cx="2562225" cy="46067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E0C44D8-14C7-536C-48B9-F078492D87C3}"/>
              </a:ext>
            </a:extLst>
          </p:cNvPr>
          <p:cNvSpPr txBox="1"/>
          <p:nvPr/>
        </p:nvSpPr>
        <p:spPr>
          <a:xfrm>
            <a:off x="167055" y="57741"/>
            <a:ext cx="1706539" cy="6217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GB" sz="2000" b="1" dirty="0">
                <a:solidFill>
                  <a:schemeClr val="bg1"/>
                </a:solidFill>
              </a:rPr>
              <a:t>Lecture 2</a:t>
            </a:r>
          </a:p>
        </p:txBody>
      </p:sp>
    </p:spTree>
    <p:extLst>
      <p:ext uri="{BB962C8B-B14F-4D97-AF65-F5344CB8AC3E}">
        <p14:creationId xmlns:p14="http://schemas.microsoft.com/office/powerpoint/2010/main" val="17909434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51247" y="397229"/>
            <a:ext cx="5070868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725" y="6249856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52925" y="2167701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84582" y="623360"/>
            <a:ext cx="41874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i="0" dirty="0">
                <a:solidFill>
                  <a:schemeClr val="bg1"/>
                </a:solidFill>
                <a:effectLst/>
                <a:latin typeface="ff5"/>
              </a:rPr>
              <a:t>HOW TO SELECT A RESEARCH TOPIC?</a:t>
            </a:r>
            <a:endParaRPr lang="en-GB" sz="2000" b="1" dirty="0">
              <a:solidFill>
                <a:schemeClr val="bg1"/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997116" y="-54868"/>
            <a:ext cx="2483250" cy="6912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474658" y="1374346"/>
            <a:ext cx="8537645" cy="39130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b="1" dirty="0">
                <a:solidFill>
                  <a:srgbClr val="0070C0"/>
                </a:solidFill>
              </a:rPr>
              <a:t>Ensure that the topic is manageable and that material is available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b="1" dirty="0">
                <a:solidFill>
                  <a:srgbClr val="0070C0"/>
                </a:solidFill>
              </a:rPr>
              <a:t>Make a list of keywords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b="1" dirty="0">
                <a:solidFill>
                  <a:srgbClr val="0070C0"/>
                </a:solidFill>
              </a:rPr>
              <a:t>Be flexible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b="1" dirty="0">
                <a:solidFill>
                  <a:srgbClr val="0070C0"/>
                </a:solidFill>
              </a:rPr>
              <a:t>Define your topic as a focused research question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b="1" dirty="0">
                <a:solidFill>
                  <a:srgbClr val="0070C0"/>
                </a:solidFill>
              </a:rPr>
              <a:t>Research and read more about your topic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b="1" dirty="0">
                <a:solidFill>
                  <a:srgbClr val="0070C0"/>
                </a:solidFill>
              </a:rPr>
              <a:t>Formulate a thesis statement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0B35058-AC32-786A-7B02-ED8E51CEFE9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812870" y="286963"/>
            <a:ext cx="3119743" cy="5598932"/>
          </a:xfrm>
          <a:prstGeom prst="rect">
            <a:avLst/>
          </a:prstGeom>
        </p:spPr>
      </p:pic>
      <p:pic>
        <p:nvPicPr>
          <p:cNvPr id="9218" name="Picture 2" descr="TUF Blog | Blog Of TUF | How to select a research topic | Research topic |  TUF">
            <a:extLst>
              <a:ext uri="{FF2B5EF4-FFF2-40B4-BE49-F238E27FC236}">
                <a16:creationId xmlns:a16="http://schemas.microsoft.com/office/drawing/2014/main" id="{D49AA6D1-2766-AC74-5432-7B480ECAEA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34579" y="539093"/>
            <a:ext cx="2809875" cy="5079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8517AA4-9996-402A-87F2-EAE936D75027}"/>
              </a:ext>
            </a:extLst>
          </p:cNvPr>
          <p:cNvSpPr txBox="1"/>
          <p:nvPr/>
        </p:nvSpPr>
        <p:spPr>
          <a:xfrm>
            <a:off x="167055" y="57741"/>
            <a:ext cx="1706539" cy="6217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GB" sz="2000" b="1" dirty="0">
                <a:solidFill>
                  <a:schemeClr val="bg1"/>
                </a:solidFill>
              </a:rPr>
              <a:t>Lecture 2</a:t>
            </a:r>
          </a:p>
        </p:txBody>
      </p:sp>
    </p:spTree>
    <p:extLst>
      <p:ext uri="{BB962C8B-B14F-4D97-AF65-F5344CB8AC3E}">
        <p14:creationId xmlns:p14="http://schemas.microsoft.com/office/powerpoint/2010/main" val="1060718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48023" y="0"/>
            <a:ext cx="2764719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sz="2400" b="1" dirty="0">
                <a:solidFill>
                  <a:schemeClr val="bg1"/>
                </a:solidFill>
              </a:rPr>
              <a:t>Lecture 2</a:t>
            </a:r>
            <a:endParaRPr lang="en-US" sz="24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797" y="5789228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868432" y="1018663"/>
            <a:ext cx="7646158" cy="6217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GB" sz="2000" b="1" dirty="0">
                <a:solidFill>
                  <a:schemeClr val="accent5"/>
                </a:solidFill>
              </a:rPr>
              <a:t>   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79DCF09-F237-B93A-B639-50522475786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81272" y="196719"/>
            <a:ext cx="3119743" cy="5748868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3BFC9579-C2D6-13C3-B38B-7791B347E0A1}"/>
              </a:ext>
            </a:extLst>
          </p:cNvPr>
          <p:cNvSpPr txBox="1"/>
          <p:nvPr/>
        </p:nvSpPr>
        <p:spPr>
          <a:xfrm>
            <a:off x="868431" y="1640372"/>
            <a:ext cx="7073786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GB" sz="2800" b="0" i="0" dirty="0">
                <a:solidFill>
                  <a:srgbClr val="000000"/>
                </a:solidFill>
                <a:effectLst/>
                <a:latin typeface="ff4"/>
              </a:rPr>
              <a:t>Be aware that selecting a good topic may not be easy. It must be narrow and focused enough to be interesting, yet broad enough to find adequate information. </a:t>
            </a:r>
          </a:p>
          <a:p>
            <a:pPr algn="just"/>
            <a:endParaRPr lang="en-GB" sz="2800" dirty="0">
              <a:solidFill>
                <a:srgbClr val="000000"/>
              </a:solidFill>
              <a:latin typeface="ff4"/>
            </a:endParaRPr>
          </a:p>
          <a:p>
            <a:pPr algn="just"/>
            <a:r>
              <a:rPr lang="en-GB" sz="2800" b="0" i="0" dirty="0">
                <a:solidFill>
                  <a:srgbClr val="000000"/>
                </a:solidFill>
                <a:effectLst/>
                <a:latin typeface="ff4"/>
              </a:rPr>
              <a:t>Before selecting your topic, make sure you know what your final project should look like. Each class or instructor will likely require a different format or style of research project.</a:t>
            </a:r>
            <a:endParaRPr lang="en-GB" sz="280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299913C-8982-F477-7EEE-619C28D387BE}"/>
              </a:ext>
            </a:extLst>
          </p:cNvPr>
          <p:cNvSpPr txBox="1"/>
          <p:nvPr/>
        </p:nvSpPr>
        <p:spPr>
          <a:xfrm>
            <a:off x="2484582" y="623360"/>
            <a:ext cx="41874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i="0" dirty="0">
                <a:solidFill>
                  <a:schemeClr val="bg1"/>
                </a:solidFill>
                <a:effectLst/>
                <a:latin typeface="ff5"/>
              </a:rPr>
              <a:t>HOW TO SELECT A RESEARCH TOPIC?</a:t>
            </a:r>
            <a:endParaRPr lang="en-GB" sz="2000" b="1" dirty="0">
              <a:solidFill>
                <a:schemeClr val="bg1"/>
              </a:solidFill>
            </a:endParaRPr>
          </a:p>
        </p:txBody>
      </p:sp>
      <p:pic>
        <p:nvPicPr>
          <p:cNvPr id="8194" name="Picture 2" descr="How to choose a research topic">
            <a:extLst>
              <a:ext uri="{FF2B5EF4-FFF2-40B4-BE49-F238E27FC236}">
                <a16:creationId xmlns:a16="http://schemas.microsoft.com/office/drawing/2014/main" id="{F4B54DC9-F3E7-B895-C251-B94F82BFAA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4914" y="457555"/>
            <a:ext cx="2857500" cy="5322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861074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48023" y="0"/>
            <a:ext cx="2764719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sz="2400" b="1" dirty="0">
                <a:solidFill>
                  <a:schemeClr val="bg1"/>
                </a:solidFill>
              </a:rPr>
              <a:t>Lecture 2</a:t>
            </a:r>
            <a:endParaRPr lang="en-US" sz="24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797" y="5789228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868432" y="1018663"/>
            <a:ext cx="7646158" cy="6217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GB" sz="2000" b="1" dirty="0">
                <a:solidFill>
                  <a:schemeClr val="accent5"/>
                </a:solidFill>
              </a:rPr>
              <a:t>   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79DCF09-F237-B93A-B639-50522475786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866803" y="302617"/>
            <a:ext cx="3119743" cy="5571234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3BFC9579-C2D6-13C3-B38B-7791B347E0A1}"/>
              </a:ext>
            </a:extLst>
          </p:cNvPr>
          <p:cNvSpPr txBox="1"/>
          <p:nvPr/>
        </p:nvSpPr>
        <p:spPr>
          <a:xfrm>
            <a:off x="238564" y="1406794"/>
            <a:ext cx="8190300" cy="44670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GB" sz="2400" b="0" i="0" dirty="0">
                <a:solidFill>
                  <a:srgbClr val="000000"/>
                </a:solidFill>
                <a:effectLst/>
                <a:latin typeface="ff4"/>
              </a:rPr>
              <a:t> The following parameters can be used to help you formulate a suitable research paper title:</a:t>
            </a:r>
          </a:p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b="0" i="0" dirty="0">
                <a:solidFill>
                  <a:srgbClr val="000000"/>
                </a:solidFill>
                <a:effectLst/>
                <a:latin typeface="ff4"/>
              </a:rPr>
              <a:t>The purpose of the research</a:t>
            </a:r>
          </a:p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b="0" i="0" dirty="0">
                <a:solidFill>
                  <a:srgbClr val="000000"/>
                </a:solidFill>
                <a:effectLst/>
                <a:latin typeface="ff4"/>
              </a:rPr>
              <a:t> the type of the research</a:t>
            </a:r>
          </a:p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b="0" i="0" dirty="0">
                <a:solidFill>
                  <a:srgbClr val="000000"/>
                </a:solidFill>
                <a:effectLst/>
                <a:latin typeface="ff4"/>
              </a:rPr>
              <a:t>The methods used</a:t>
            </a:r>
          </a:p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b="0" i="0" dirty="0">
                <a:solidFill>
                  <a:srgbClr val="000000"/>
                </a:solidFill>
                <a:effectLst/>
                <a:latin typeface="ff4"/>
              </a:rPr>
              <a:t>The first aim of a title is to capture the reader’s attention and to draw his or her attention to the research problem being investigated.</a:t>
            </a:r>
            <a:endParaRPr lang="en-GB" sz="240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299913C-8982-F477-7EEE-619C28D387BE}"/>
              </a:ext>
            </a:extLst>
          </p:cNvPr>
          <p:cNvSpPr txBox="1"/>
          <p:nvPr/>
        </p:nvSpPr>
        <p:spPr>
          <a:xfrm>
            <a:off x="2484582" y="623360"/>
            <a:ext cx="41874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i="0" dirty="0">
                <a:solidFill>
                  <a:schemeClr val="bg1"/>
                </a:solidFill>
                <a:effectLst/>
                <a:latin typeface="ff5"/>
              </a:rPr>
              <a:t>HOW TO SELECT A RESEARCH Title?</a:t>
            </a:r>
            <a:endParaRPr lang="en-GB" sz="2000" b="1" dirty="0">
              <a:solidFill>
                <a:schemeClr val="bg1"/>
              </a:solidFill>
            </a:endParaRPr>
          </a:p>
        </p:txBody>
      </p:sp>
      <p:pic>
        <p:nvPicPr>
          <p:cNvPr id="8194" name="Picture 2" descr="How to choose a research topic">
            <a:extLst>
              <a:ext uri="{FF2B5EF4-FFF2-40B4-BE49-F238E27FC236}">
                <a16:creationId xmlns:a16="http://schemas.microsoft.com/office/drawing/2014/main" id="{F4B54DC9-F3E7-B895-C251-B94F82BFAA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7924" y="446409"/>
            <a:ext cx="2857500" cy="5274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333665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48023" y="0"/>
            <a:ext cx="2764719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sz="2400" b="1" dirty="0">
                <a:solidFill>
                  <a:schemeClr val="bg1"/>
                </a:solidFill>
              </a:rPr>
              <a:t>Lecture 2</a:t>
            </a:r>
            <a:endParaRPr lang="en-US" sz="24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797" y="5789228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868432" y="1018663"/>
            <a:ext cx="7646158" cy="6217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GB" sz="2000" b="1" dirty="0">
                <a:solidFill>
                  <a:schemeClr val="accent5"/>
                </a:solidFill>
              </a:rPr>
              <a:t>   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79DCF09-F237-B93A-B639-50522475786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223274" y="-707768"/>
            <a:ext cx="3119743" cy="3529345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3BFC9579-C2D6-13C3-B38B-7791B347E0A1}"/>
              </a:ext>
            </a:extLst>
          </p:cNvPr>
          <p:cNvSpPr txBox="1"/>
          <p:nvPr/>
        </p:nvSpPr>
        <p:spPr>
          <a:xfrm>
            <a:off x="238564" y="1406794"/>
            <a:ext cx="8190300" cy="466127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GB" sz="2000" b="0" i="0" dirty="0">
                <a:solidFill>
                  <a:srgbClr val="000000"/>
                </a:solidFill>
                <a:effectLst/>
                <a:latin typeface="ff4"/>
              </a:rPr>
              <a:t> the final title you submit to your professor is created after the research is complete so that the title accurately captures what was done.</a:t>
            </a:r>
          </a:p>
          <a:p>
            <a:pPr algn="just">
              <a:lnSpc>
                <a:spcPct val="150000"/>
              </a:lnSpc>
            </a:pPr>
            <a:endParaRPr lang="en-GB" sz="2000" b="0" i="0" dirty="0">
              <a:solidFill>
                <a:srgbClr val="000000"/>
              </a:solidFill>
              <a:effectLst/>
              <a:latin typeface="ff4"/>
            </a:endParaRPr>
          </a:p>
          <a:p>
            <a:pPr algn="just">
              <a:lnSpc>
                <a:spcPct val="150000"/>
              </a:lnSpc>
            </a:pPr>
            <a:r>
              <a:rPr lang="en-GB" sz="2000" b="0" i="0" dirty="0">
                <a:solidFill>
                  <a:srgbClr val="000000"/>
                </a:solidFill>
                <a:effectLst/>
                <a:latin typeface="ff4"/>
              </a:rPr>
              <a:t>The title should be developed early in the research process because it can help anchor the focus of the study in much the same way the research problem does.</a:t>
            </a:r>
          </a:p>
          <a:p>
            <a:pPr algn="just">
              <a:lnSpc>
                <a:spcPct val="150000"/>
              </a:lnSpc>
            </a:pPr>
            <a:r>
              <a:rPr lang="en-GB" sz="2000" b="0" i="0" dirty="0">
                <a:solidFill>
                  <a:srgbClr val="000000"/>
                </a:solidFill>
                <a:effectLst/>
                <a:latin typeface="ff4"/>
              </a:rPr>
              <a:t> Referring back to the working title can help you reorient yourself back to the main purpose of the study if you feel yourself drifting off on a tangent while writing.</a:t>
            </a:r>
          </a:p>
          <a:p>
            <a:pPr algn="just">
              <a:lnSpc>
                <a:spcPct val="150000"/>
              </a:lnSpc>
            </a:pPr>
            <a:endParaRPr lang="en-GB" sz="200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299913C-8982-F477-7EEE-619C28D387BE}"/>
              </a:ext>
            </a:extLst>
          </p:cNvPr>
          <p:cNvSpPr txBox="1"/>
          <p:nvPr/>
        </p:nvSpPr>
        <p:spPr>
          <a:xfrm>
            <a:off x="2484582" y="623360"/>
            <a:ext cx="41874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i="0" dirty="0">
                <a:solidFill>
                  <a:schemeClr val="bg1"/>
                </a:solidFill>
                <a:effectLst/>
                <a:latin typeface="ff5"/>
              </a:rPr>
              <a:t>HOW TO SELECT A RESEARCH Title?</a:t>
            </a:r>
            <a:endParaRPr lang="en-GB" sz="2000" b="1" dirty="0">
              <a:solidFill>
                <a:schemeClr val="bg1"/>
              </a:solidFill>
            </a:endParaRPr>
          </a:p>
        </p:txBody>
      </p:sp>
      <p:pic>
        <p:nvPicPr>
          <p:cNvPr id="11266" name="Picture 2" descr="6 Important Tips On Choosing a Research Paper Title - Enago Academy">
            <a:extLst>
              <a:ext uri="{FF2B5EF4-FFF2-40B4-BE49-F238E27FC236}">
                <a16:creationId xmlns:a16="http://schemas.microsoft.com/office/drawing/2014/main" id="{B5C99AB2-4F94-E078-0B23-44B04981DA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53543" y="843174"/>
            <a:ext cx="3089474" cy="990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30338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48023" y="0"/>
            <a:ext cx="2764719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sz="2400" b="1" dirty="0">
                <a:solidFill>
                  <a:schemeClr val="bg1"/>
                </a:solidFill>
              </a:rPr>
              <a:t>Lecture 2</a:t>
            </a:r>
            <a:endParaRPr lang="en-US" sz="24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797" y="5789228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868432" y="1018663"/>
            <a:ext cx="7646158" cy="6217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GB" sz="2000" b="1" dirty="0">
                <a:solidFill>
                  <a:schemeClr val="accent5"/>
                </a:solidFill>
              </a:rPr>
              <a:t>   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79DCF09-F237-B93A-B639-50522475786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68372" y="554566"/>
            <a:ext cx="3119743" cy="2196969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3BFC9579-C2D6-13C3-B38B-7791B347E0A1}"/>
              </a:ext>
            </a:extLst>
          </p:cNvPr>
          <p:cNvSpPr txBox="1"/>
          <p:nvPr/>
        </p:nvSpPr>
        <p:spPr>
          <a:xfrm>
            <a:off x="238564" y="1406794"/>
            <a:ext cx="8190300" cy="43747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GB" sz="2000" b="1" i="0" dirty="0">
                <a:solidFill>
                  <a:srgbClr val="000000"/>
                </a:solidFill>
                <a:effectLst/>
                <a:latin typeface="ff4"/>
              </a:rPr>
              <a:t> Effective titles in academic research papers have several characteristics: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b="0" i="0" dirty="0">
                <a:solidFill>
                  <a:srgbClr val="000000"/>
                </a:solidFill>
                <a:effectLst/>
                <a:latin typeface="ff4"/>
              </a:rPr>
              <a:t>Indicate accurately the subject and scope of the study.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b="0" i="0" dirty="0">
                <a:solidFill>
                  <a:srgbClr val="000000"/>
                </a:solidFill>
                <a:effectLst/>
                <a:latin typeface="ff4"/>
              </a:rPr>
              <a:t>Avoid using abbreviations.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b="0" i="0" dirty="0">
                <a:solidFill>
                  <a:srgbClr val="000000"/>
                </a:solidFill>
                <a:effectLst/>
                <a:latin typeface="ff4"/>
              </a:rPr>
              <a:t>Use words that create a positive impression and stimulate reader interest.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b="0" i="0" dirty="0">
                <a:solidFill>
                  <a:srgbClr val="000000"/>
                </a:solidFill>
                <a:effectLst/>
                <a:latin typeface="ff4"/>
              </a:rPr>
              <a:t>Use current nomenclature from the field of study.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b="0" i="0" dirty="0">
                <a:solidFill>
                  <a:srgbClr val="000000"/>
                </a:solidFill>
                <a:effectLst/>
                <a:latin typeface="ff4"/>
              </a:rPr>
              <a:t>Identify key variables, both dependent and independent.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b="0" i="0" dirty="0">
                <a:solidFill>
                  <a:srgbClr val="000000"/>
                </a:solidFill>
                <a:effectLst/>
                <a:latin typeface="ff4"/>
              </a:rPr>
              <a:t>May reveal how the paper will be organized.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299913C-8982-F477-7EEE-619C28D387BE}"/>
              </a:ext>
            </a:extLst>
          </p:cNvPr>
          <p:cNvSpPr txBox="1"/>
          <p:nvPr/>
        </p:nvSpPr>
        <p:spPr>
          <a:xfrm>
            <a:off x="2484582" y="623360"/>
            <a:ext cx="41874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i="0" dirty="0">
                <a:solidFill>
                  <a:schemeClr val="bg1"/>
                </a:solidFill>
                <a:effectLst/>
                <a:latin typeface="ff5"/>
              </a:rPr>
              <a:t>HOW TO SELECT A RESEARCH Title?</a:t>
            </a:r>
            <a:endParaRPr lang="en-GB" sz="2000" b="1" dirty="0">
              <a:solidFill>
                <a:schemeClr val="bg1"/>
              </a:solidFill>
            </a:endParaRPr>
          </a:p>
        </p:txBody>
      </p:sp>
      <p:pic>
        <p:nvPicPr>
          <p:cNvPr id="11266" name="Picture 2" descr="6 Important Tips On Choosing a Research Paper Title - Enago Academy">
            <a:extLst>
              <a:ext uri="{FF2B5EF4-FFF2-40B4-BE49-F238E27FC236}">
                <a16:creationId xmlns:a16="http://schemas.microsoft.com/office/drawing/2014/main" id="{B5C99AB2-4F94-E078-0B23-44B04981DA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8265" y="911386"/>
            <a:ext cx="3089474" cy="990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47440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48023" y="0"/>
            <a:ext cx="2764719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sz="2400" b="1" dirty="0">
                <a:solidFill>
                  <a:schemeClr val="bg1"/>
                </a:solidFill>
              </a:rPr>
              <a:t>Lecture 2</a:t>
            </a:r>
            <a:endParaRPr lang="en-US" sz="24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797" y="5789228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868432" y="1018663"/>
            <a:ext cx="7646158" cy="6217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GB" sz="2000" b="1" dirty="0">
                <a:solidFill>
                  <a:schemeClr val="accent5"/>
                </a:solidFill>
              </a:rPr>
              <a:t>   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79DCF09-F237-B93A-B639-50522475786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68372" y="554566"/>
            <a:ext cx="3119743" cy="207542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3BFC9579-C2D6-13C3-B38B-7791B347E0A1}"/>
              </a:ext>
            </a:extLst>
          </p:cNvPr>
          <p:cNvSpPr txBox="1"/>
          <p:nvPr/>
        </p:nvSpPr>
        <p:spPr>
          <a:xfrm>
            <a:off x="238564" y="1406794"/>
            <a:ext cx="8190300" cy="37379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GB" sz="2000" b="1" i="0" dirty="0">
                <a:solidFill>
                  <a:srgbClr val="000000"/>
                </a:solidFill>
                <a:effectLst/>
                <a:latin typeface="ff4"/>
              </a:rPr>
              <a:t> Effective titles in academic research papers have several characteristics:</a:t>
            </a:r>
          </a:p>
          <a:p>
            <a:pPr algn="just">
              <a:lnSpc>
                <a:spcPct val="150000"/>
              </a:lnSpc>
            </a:pPr>
            <a:endParaRPr lang="en-GB" sz="2000" b="1" i="0" dirty="0">
              <a:solidFill>
                <a:srgbClr val="000000"/>
              </a:solidFill>
              <a:effectLst/>
              <a:latin typeface="ff4"/>
            </a:endParaRP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b="0" i="0" dirty="0">
                <a:solidFill>
                  <a:srgbClr val="000000"/>
                </a:solidFill>
                <a:effectLst/>
                <a:latin typeface="ff4"/>
              </a:rPr>
              <a:t>Suggest a relationship between variables which supports the major hypothesis.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b="0" i="0" dirty="0">
                <a:solidFill>
                  <a:srgbClr val="000000"/>
                </a:solidFill>
                <a:effectLst/>
                <a:latin typeface="ff4"/>
              </a:rPr>
              <a:t>Is limited to 10 to 15 substantive words.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b="0" i="0" dirty="0">
                <a:solidFill>
                  <a:srgbClr val="000000"/>
                </a:solidFill>
                <a:effectLst/>
                <a:latin typeface="ff4"/>
              </a:rPr>
              <a:t>Do not include "study of," "analysis of" or similar constructions.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b="0" i="0" dirty="0">
                <a:solidFill>
                  <a:srgbClr val="000000"/>
                </a:solidFill>
                <a:effectLst/>
                <a:latin typeface="ff4"/>
              </a:rPr>
              <a:t>Titles are usually in the form of a phrase, but can also be in the form of a question.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299913C-8982-F477-7EEE-619C28D387BE}"/>
              </a:ext>
            </a:extLst>
          </p:cNvPr>
          <p:cNvSpPr txBox="1"/>
          <p:nvPr/>
        </p:nvSpPr>
        <p:spPr>
          <a:xfrm>
            <a:off x="2484582" y="623360"/>
            <a:ext cx="41874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i="0" dirty="0">
                <a:solidFill>
                  <a:schemeClr val="bg1"/>
                </a:solidFill>
                <a:effectLst/>
                <a:latin typeface="ff5"/>
              </a:rPr>
              <a:t>HOW TO SELECT A RESEARCH Title?</a:t>
            </a:r>
            <a:endParaRPr lang="en-GB" sz="2000" b="1" dirty="0">
              <a:solidFill>
                <a:schemeClr val="bg1"/>
              </a:solidFill>
            </a:endParaRPr>
          </a:p>
        </p:txBody>
      </p:sp>
      <p:pic>
        <p:nvPicPr>
          <p:cNvPr id="11266" name="Picture 2" descr="6 Important Tips On Choosing a Research Paper Title - Enago Academy">
            <a:extLst>
              <a:ext uri="{FF2B5EF4-FFF2-40B4-BE49-F238E27FC236}">
                <a16:creationId xmlns:a16="http://schemas.microsoft.com/office/drawing/2014/main" id="{B5C99AB2-4F94-E078-0B23-44B04981DA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8265" y="911386"/>
            <a:ext cx="3089474" cy="990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48484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48023" y="0"/>
            <a:ext cx="2764719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sz="2400" b="1" dirty="0">
                <a:solidFill>
                  <a:schemeClr val="bg1"/>
                </a:solidFill>
              </a:rPr>
              <a:t>Lecture 2</a:t>
            </a:r>
            <a:endParaRPr lang="en-US" sz="24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797" y="5789228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868432" y="1018663"/>
            <a:ext cx="7646158" cy="6217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GB" sz="2000" b="1" dirty="0">
                <a:solidFill>
                  <a:schemeClr val="accent5"/>
                </a:solidFill>
              </a:rPr>
              <a:t>   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79DCF09-F237-B93A-B639-50522475786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68372" y="554566"/>
            <a:ext cx="3119743" cy="2192802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3BFC9579-C2D6-13C3-B38B-7791B347E0A1}"/>
              </a:ext>
            </a:extLst>
          </p:cNvPr>
          <p:cNvSpPr txBox="1"/>
          <p:nvPr/>
        </p:nvSpPr>
        <p:spPr>
          <a:xfrm>
            <a:off x="238564" y="1406794"/>
            <a:ext cx="8190300" cy="41996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GB" sz="2000" b="1" i="0" dirty="0">
                <a:solidFill>
                  <a:srgbClr val="000000"/>
                </a:solidFill>
                <a:effectLst/>
                <a:latin typeface="ff4"/>
              </a:rPr>
              <a:t> Effective titles in academic research papers have several characteristics:</a:t>
            </a:r>
          </a:p>
          <a:p>
            <a:pPr algn="just">
              <a:lnSpc>
                <a:spcPct val="150000"/>
              </a:lnSpc>
            </a:pPr>
            <a:endParaRPr lang="en-GB" sz="2000" b="1" i="0" dirty="0">
              <a:solidFill>
                <a:srgbClr val="000000"/>
              </a:solidFill>
              <a:effectLst/>
              <a:latin typeface="ff4"/>
            </a:endParaRP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b="0" i="0" dirty="0">
                <a:solidFill>
                  <a:srgbClr val="000000"/>
                </a:solidFill>
                <a:effectLst/>
                <a:latin typeface="ff4"/>
              </a:rPr>
              <a:t>Use correct grammar and capitalization with all first words and last words capitalized, including the first word of a subtitle. All nouns,  pronouns, verbs, adjectives, and adverbs that appear between the first and last words of the title are also capitalized.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GB" sz="2000" b="0" i="0" dirty="0">
              <a:solidFill>
                <a:srgbClr val="000000"/>
              </a:solidFill>
              <a:effectLst/>
              <a:latin typeface="ff4"/>
            </a:endParaRP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b="0" i="0" dirty="0">
                <a:solidFill>
                  <a:srgbClr val="000000"/>
                </a:solidFill>
                <a:effectLst/>
                <a:latin typeface="ff4"/>
              </a:rPr>
              <a:t>In academic papers, rarely is a title followed by an exclamation mark. However, a title or subtitle can be in the form of a question.</a:t>
            </a:r>
            <a:endParaRPr lang="en-GB" sz="200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299913C-8982-F477-7EEE-619C28D387BE}"/>
              </a:ext>
            </a:extLst>
          </p:cNvPr>
          <p:cNvSpPr txBox="1"/>
          <p:nvPr/>
        </p:nvSpPr>
        <p:spPr>
          <a:xfrm>
            <a:off x="2484582" y="623360"/>
            <a:ext cx="41874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i="0" dirty="0">
                <a:solidFill>
                  <a:schemeClr val="bg1"/>
                </a:solidFill>
                <a:effectLst/>
                <a:latin typeface="ff5"/>
              </a:rPr>
              <a:t>HOW TO SELECT A RESEARCH Title?</a:t>
            </a:r>
            <a:endParaRPr lang="en-GB" sz="2000" b="1" dirty="0">
              <a:solidFill>
                <a:schemeClr val="bg1"/>
              </a:solidFill>
            </a:endParaRPr>
          </a:p>
        </p:txBody>
      </p:sp>
      <p:pic>
        <p:nvPicPr>
          <p:cNvPr id="11266" name="Picture 2" descr="6 Important Tips On Choosing a Research Paper Title - Enago Academy">
            <a:extLst>
              <a:ext uri="{FF2B5EF4-FFF2-40B4-BE49-F238E27FC236}">
                <a16:creationId xmlns:a16="http://schemas.microsoft.com/office/drawing/2014/main" id="{B5C99AB2-4F94-E078-0B23-44B04981DA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8265" y="911386"/>
            <a:ext cx="3089474" cy="990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04453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48023" y="0"/>
            <a:ext cx="2764719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sz="2400" b="1" dirty="0">
                <a:solidFill>
                  <a:schemeClr val="bg1"/>
                </a:solidFill>
              </a:rPr>
              <a:t>Lecture 2</a:t>
            </a:r>
            <a:endParaRPr lang="en-US" sz="24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797" y="5789228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868432" y="1018663"/>
            <a:ext cx="7646158" cy="6217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GB" sz="2000" b="1" dirty="0">
                <a:solidFill>
                  <a:schemeClr val="accent5"/>
                </a:solidFill>
              </a:rPr>
              <a:t>   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79DCF09-F237-B93A-B639-50522475786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68372" y="554566"/>
            <a:ext cx="3119743" cy="2240885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3BFC9579-C2D6-13C3-B38B-7791B347E0A1}"/>
              </a:ext>
            </a:extLst>
          </p:cNvPr>
          <p:cNvSpPr txBox="1"/>
          <p:nvPr/>
        </p:nvSpPr>
        <p:spPr>
          <a:xfrm>
            <a:off x="238564" y="1406794"/>
            <a:ext cx="8190300" cy="466127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GB" sz="2000" b="0" i="0" dirty="0">
                <a:solidFill>
                  <a:srgbClr val="000000"/>
                </a:solidFill>
                <a:effectLst/>
                <a:latin typeface="ff4"/>
              </a:rPr>
              <a:t> the final title you submit to your professor is created after the research is complete so that the title accurately captures what was done.</a:t>
            </a:r>
          </a:p>
          <a:p>
            <a:pPr algn="just">
              <a:lnSpc>
                <a:spcPct val="150000"/>
              </a:lnSpc>
            </a:pPr>
            <a:endParaRPr lang="en-GB" sz="2000" b="0" i="0" dirty="0">
              <a:solidFill>
                <a:srgbClr val="000000"/>
              </a:solidFill>
              <a:effectLst/>
              <a:latin typeface="ff4"/>
            </a:endParaRPr>
          </a:p>
          <a:p>
            <a:pPr algn="just">
              <a:lnSpc>
                <a:spcPct val="150000"/>
              </a:lnSpc>
            </a:pPr>
            <a:r>
              <a:rPr lang="en-GB" sz="2000" b="0" i="0" dirty="0">
                <a:solidFill>
                  <a:srgbClr val="000000"/>
                </a:solidFill>
                <a:effectLst/>
                <a:latin typeface="ff4"/>
              </a:rPr>
              <a:t>The title should be developed early in the research process because it can help anchor the focus of the study in much the same way the research problem does.</a:t>
            </a:r>
          </a:p>
          <a:p>
            <a:pPr algn="just">
              <a:lnSpc>
                <a:spcPct val="150000"/>
              </a:lnSpc>
            </a:pPr>
            <a:r>
              <a:rPr lang="en-GB" sz="2000" b="0" i="0" dirty="0">
                <a:solidFill>
                  <a:srgbClr val="000000"/>
                </a:solidFill>
                <a:effectLst/>
                <a:latin typeface="ff4"/>
              </a:rPr>
              <a:t> Referring back to the working title can help you reorient yourself back to the main purpose of the study if you feel yourself drifting off on a tangent while writing.</a:t>
            </a:r>
          </a:p>
          <a:p>
            <a:pPr algn="just">
              <a:lnSpc>
                <a:spcPct val="150000"/>
              </a:lnSpc>
            </a:pPr>
            <a:endParaRPr lang="en-GB" sz="200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299913C-8982-F477-7EEE-619C28D387BE}"/>
              </a:ext>
            </a:extLst>
          </p:cNvPr>
          <p:cNvSpPr txBox="1"/>
          <p:nvPr/>
        </p:nvSpPr>
        <p:spPr>
          <a:xfrm>
            <a:off x="2484582" y="623360"/>
            <a:ext cx="41874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i="0" dirty="0">
                <a:solidFill>
                  <a:schemeClr val="bg1"/>
                </a:solidFill>
                <a:effectLst/>
                <a:latin typeface="ff5"/>
              </a:rPr>
              <a:t>HOW TO SELECT A RESEARCH Title?</a:t>
            </a:r>
            <a:endParaRPr lang="en-GB" sz="2000" b="1" dirty="0">
              <a:solidFill>
                <a:schemeClr val="bg1"/>
              </a:solidFill>
            </a:endParaRPr>
          </a:p>
        </p:txBody>
      </p:sp>
      <p:pic>
        <p:nvPicPr>
          <p:cNvPr id="11266" name="Picture 2" descr="6 Important Tips On Choosing a Research Paper Title - Enago Academy">
            <a:extLst>
              <a:ext uri="{FF2B5EF4-FFF2-40B4-BE49-F238E27FC236}">
                <a16:creationId xmlns:a16="http://schemas.microsoft.com/office/drawing/2014/main" id="{B5C99AB2-4F94-E078-0B23-44B04981DA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8265" y="911386"/>
            <a:ext cx="3089474" cy="990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758378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171256" y="12807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b="1" dirty="0">
                <a:solidFill>
                  <a:schemeClr val="bg1"/>
                </a:solidFill>
              </a:rPr>
              <a:t> </a:t>
            </a:r>
            <a:endParaRPr lang="en-US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884" y="5671062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679DCF09-F237-B93A-B639-50522475786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68372" y="554566"/>
            <a:ext cx="3119743" cy="533404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2FC6EC3-6CA9-9091-C3B4-C7D212C7950E}"/>
              </a:ext>
            </a:extLst>
          </p:cNvPr>
          <p:cNvSpPr txBox="1"/>
          <p:nvPr/>
        </p:nvSpPr>
        <p:spPr>
          <a:xfrm>
            <a:off x="296476" y="1516078"/>
            <a:ext cx="8286572" cy="44670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l">
              <a:lnSpc>
                <a:spcPct val="150000"/>
              </a:lnSpc>
              <a:buNone/>
            </a:pPr>
            <a:r>
              <a:rPr lang="en-GB" sz="2400" b="1" dirty="0"/>
              <a:t>Examples of why you may include a subtitle in social science research papers: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/>
              <a:t>Explains or provide additional context.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/>
              <a:t>Adds substance to a literary, provocative, or imaginative title.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/>
              <a:t>Qualifies the geographic scope of the research.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/>
              <a:t>Qualifies the temporal scope of the research.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/>
              <a:t>Focuses on investigating the ideas, theories, or work of a particular individual.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CB77B75-6D6B-587A-F690-5940BD388F6F}"/>
              </a:ext>
            </a:extLst>
          </p:cNvPr>
          <p:cNvSpPr txBox="1"/>
          <p:nvPr/>
        </p:nvSpPr>
        <p:spPr>
          <a:xfrm>
            <a:off x="2556741" y="600060"/>
            <a:ext cx="392978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b="1" i="0" dirty="0">
                <a:solidFill>
                  <a:schemeClr val="bg1"/>
                </a:solidFill>
                <a:effectLst/>
                <a:latin typeface="ff5"/>
              </a:rPr>
              <a:t>HOW TO SELECT A RESEARCH Subtitle?</a:t>
            </a:r>
            <a:endParaRPr lang="en-GB" sz="2000" b="1" dirty="0">
              <a:solidFill>
                <a:schemeClr val="bg1"/>
              </a:solidFill>
            </a:endParaRPr>
          </a:p>
        </p:txBody>
      </p:sp>
      <p:pic>
        <p:nvPicPr>
          <p:cNvPr id="13314" name="Picture 2" descr="Research Methodology and the Scientific Method SUBTITLE. - ppt download">
            <a:extLst>
              <a:ext uri="{FF2B5EF4-FFF2-40B4-BE49-F238E27FC236}">
                <a16:creationId xmlns:a16="http://schemas.microsoft.com/office/drawing/2014/main" id="{B644A4C1-2F70-30A9-5C2E-4D4D0FA35F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08884" y="969392"/>
            <a:ext cx="2857500" cy="4517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DAF49C1-D773-6423-AE52-5A6A0F7801FB}"/>
              </a:ext>
            </a:extLst>
          </p:cNvPr>
          <p:cNvSpPr txBox="1"/>
          <p:nvPr/>
        </p:nvSpPr>
        <p:spPr>
          <a:xfrm>
            <a:off x="167055" y="57741"/>
            <a:ext cx="1706539" cy="6217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GB" sz="2000" b="1" dirty="0">
                <a:solidFill>
                  <a:schemeClr val="bg1"/>
                </a:solidFill>
              </a:rPr>
              <a:t>Lecture 2</a:t>
            </a:r>
          </a:p>
        </p:txBody>
      </p:sp>
    </p:spTree>
    <p:extLst>
      <p:ext uri="{BB962C8B-B14F-4D97-AF65-F5344CB8AC3E}">
        <p14:creationId xmlns:p14="http://schemas.microsoft.com/office/powerpoint/2010/main" val="2965695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8691" y="309611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679DCF09-F237-B93A-B639-50522475786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68372" y="554566"/>
            <a:ext cx="3119743" cy="574886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2EC8026-82FF-1308-98B2-5813BBD63D13}"/>
              </a:ext>
            </a:extLst>
          </p:cNvPr>
          <p:cNvSpPr txBox="1"/>
          <p:nvPr/>
        </p:nvSpPr>
        <p:spPr>
          <a:xfrm>
            <a:off x="2420841" y="464824"/>
            <a:ext cx="467528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i="0" u="none" strike="noStrike" baseline="0" dirty="0">
                <a:solidFill>
                  <a:schemeClr val="bg1"/>
                </a:solidFill>
                <a:latin typeface="ArialMT"/>
              </a:rPr>
              <a:t>What is a research proposal?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78A9D9D-F973-E486-7ED8-5FD82AB293B3}"/>
              </a:ext>
            </a:extLst>
          </p:cNvPr>
          <p:cNvSpPr txBox="1"/>
          <p:nvPr/>
        </p:nvSpPr>
        <p:spPr>
          <a:xfrm>
            <a:off x="557111" y="1455518"/>
            <a:ext cx="7629582" cy="41996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GB" sz="2000" dirty="0"/>
              <a:t>A research proposal describes what you will investigate, why it’s important, and how you will do the research. The format of a research proposal varies between fields, but most proposals should contain at least these elements: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GB" sz="2000" b="1" dirty="0"/>
              <a:t>Cover page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GB" sz="2000" b="1" dirty="0"/>
              <a:t>Introduction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GB" sz="2000" b="1" dirty="0"/>
              <a:t>Literature review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GB" sz="2000" b="1" dirty="0"/>
              <a:t>Research design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GB" sz="2000" b="1" dirty="0"/>
              <a:t>Reference list</a:t>
            </a:r>
          </a:p>
        </p:txBody>
      </p:sp>
      <p:pic>
        <p:nvPicPr>
          <p:cNvPr id="18434" name="Picture 2" descr="How to write a research proposal - Paperpile">
            <a:extLst>
              <a:ext uri="{FF2B5EF4-FFF2-40B4-BE49-F238E27FC236}">
                <a16:creationId xmlns:a16="http://schemas.microsoft.com/office/drawing/2014/main" id="{882C87AF-0C86-107B-6F6C-7F961C45B4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37249" y="765125"/>
            <a:ext cx="2873829" cy="5184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16776B1-C01F-A862-5DB3-F5F05B24E242}"/>
              </a:ext>
            </a:extLst>
          </p:cNvPr>
          <p:cNvSpPr txBox="1"/>
          <p:nvPr/>
        </p:nvSpPr>
        <p:spPr>
          <a:xfrm>
            <a:off x="167055" y="57741"/>
            <a:ext cx="1706539" cy="6217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GB" sz="2000" b="1" dirty="0">
                <a:solidFill>
                  <a:schemeClr val="bg1"/>
                </a:solidFill>
              </a:rPr>
              <a:t>Lecture 2</a:t>
            </a:r>
          </a:p>
        </p:txBody>
      </p:sp>
    </p:spTree>
    <p:extLst>
      <p:ext uri="{BB962C8B-B14F-4D97-AF65-F5344CB8AC3E}">
        <p14:creationId xmlns:p14="http://schemas.microsoft.com/office/powerpoint/2010/main" val="4045943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8691" y="309611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679DCF09-F237-B93A-B639-50522475786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68372" y="554566"/>
            <a:ext cx="3119743" cy="539467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2EC8026-82FF-1308-98B2-5813BBD63D13}"/>
              </a:ext>
            </a:extLst>
          </p:cNvPr>
          <p:cNvSpPr txBox="1"/>
          <p:nvPr/>
        </p:nvSpPr>
        <p:spPr>
          <a:xfrm>
            <a:off x="2420841" y="464824"/>
            <a:ext cx="467528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i="0" u="none" strike="noStrike" baseline="0" dirty="0">
                <a:solidFill>
                  <a:schemeClr val="bg1"/>
                </a:solidFill>
                <a:latin typeface="ArialMT"/>
              </a:rPr>
              <a:t>What is a research proposal?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78A9D9D-F973-E486-7ED8-5FD82AB293B3}"/>
              </a:ext>
            </a:extLst>
          </p:cNvPr>
          <p:cNvSpPr txBox="1"/>
          <p:nvPr/>
        </p:nvSpPr>
        <p:spPr>
          <a:xfrm>
            <a:off x="303962" y="1571626"/>
            <a:ext cx="7629582" cy="391305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b="1" dirty="0"/>
              <a:t>Table of contents: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/>
              <a:t>Purpose of a research proposal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/>
              <a:t>Title page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/>
              <a:t>Introduction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/>
              <a:t>Literature review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/>
              <a:t>Research design and methods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/>
              <a:t>Implications and contribution to knowledge</a:t>
            </a:r>
          </a:p>
        </p:txBody>
      </p:sp>
      <p:pic>
        <p:nvPicPr>
          <p:cNvPr id="19458" name="Picture 2" descr="How to Write a Research Proposal | GRANTLAR.UZ">
            <a:extLst>
              <a:ext uri="{FF2B5EF4-FFF2-40B4-BE49-F238E27FC236}">
                <a16:creationId xmlns:a16="http://schemas.microsoft.com/office/drawing/2014/main" id="{959FB34C-C57E-0412-019C-9B51B8905D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9141" y="809898"/>
            <a:ext cx="2828925" cy="4674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BBB691B-C3FA-6A20-D0DC-050780517BE7}"/>
              </a:ext>
            </a:extLst>
          </p:cNvPr>
          <p:cNvSpPr txBox="1"/>
          <p:nvPr/>
        </p:nvSpPr>
        <p:spPr>
          <a:xfrm>
            <a:off x="167055" y="57741"/>
            <a:ext cx="1706539" cy="6217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GB" sz="2000" b="1" dirty="0">
                <a:solidFill>
                  <a:schemeClr val="bg1"/>
                </a:solidFill>
              </a:rPr>
              <a:t>Lecture 2</a:t>
            </a:r>
          </a:p>
        </p:txBody>
      </p:sp>
    </p:spTree>
    <p:extLst>
      <p:ext uri="{BB962C8B-B14F-4D97-AF65-F5344CB8AC3E}">
        <p14:creationId xmlns:p14="http://schemas.microsoft.com/office/powerpoint/2010/main" val="4369548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8691" y="309611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679DCF09-F237-B93A-B639-50522475786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68372" y="554566"/>
            <a:ext cx="3119743" cy="531501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2EC8026-82FF-1308-98B2-5813BBD63D13}"/>
              </a:ext>
            </a:extLst>
          </p:cNvPr>
          <p:cNvSpPr txBox="1"/>
          <p:nvPr/>
        </p:nvSpPr>
        <p:spPr>
          <a:xfrm>
            <a:off x="2420841" y="464824"/>
            <a:ext cx="467528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i="0" u="none" strike="noStrike" baseline="0" dirty="0">
                <a:solidFill>
                  <a:schemeClr val="bg1"/>
                </a:solidFill>
                <a:latin typeface="ArialMT"/>
              </a:rPr>
              <a:t>What is a research proposal?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78A9D9D-F973-E486-7ED8-5FD82AB293B3}"/>
              </a:ext>
            </a:extLst>
          </p:cNvPr>
          <p:cNvSpPr txBox="1"/>
          <p:nvPr/>
        </p:nvSpPr>
        <p:spPr>
          <a:xfrm>
            <a:off x="303962" y="1571626"/>
            <a:ext cx="7629582" cy="26108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800" b="1" dirty="0"/>
              <a:t>Table of contents: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800" dirty="0"/>
              <a:t>Reference list or bibliography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800" dirty="0"/>
              <a:t>Research schedule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800" dirty="0"/>
              <a:t>Revisions and Proofreading</a:t>
            </a:r>
          </a:p>
        </p:txBody>
      </p:sp>
      <p:pic>
        <p:nvPicPr>
          <p:cNvPr id="19458" name="Picture 2" descr="How to Write a Research Proposal | GRANTLAR.UZ">
            <a:extLst>
              <a:ext uri="{FF2B5EF4-FFF2-40B4-BE49-F238E27FC236}">
                <a16:creationId xmlns:a16="http://schemas.microsoft.com/office/drawing/2014/main" id="{959FB34C-C57E-0412-019C-9B51B8905D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83728" y="763511"/>
            <a:ext cx="2828925" cy="48734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A20A916-AF27-3461-C366-2A0E615370DD}"/>
              </a:ext>
            </a:extLst>
          </p:cNvPr>
          <p:cNvSpPr txBox="1"/>
          <p:nvPr/>
        </p:nvSpPr>
        <p:spPr>
          <a:xfrm>
            <a:off x="167055" y="57741"/>
            <a:ext cx="1706539" cy="6217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GB" sz="2000" b="1" dirty="0">
                <a:solidFill>
                  <a:schemeClr val="bg1"/>
                </a:solidFill>
              </a:rPr>
              <a:t>Lecture 2</a:t>
            </a:r>
          </a:p>
        </p:txBody>
      </p:sp>
    </p:spTree>
    <p:extLst>
      <p:ext uri="{BB962C8B-B14F-4D97-AF65-F5344CB8AC3E}">
        <p14:creationId xmlns:p14="http://schemas.microsoft.com/office/powerpoint/2010/main" val="33183557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793" y="5794416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250853" y="1432390"/>
            <a:ext cx="7524444" cy="51136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GB" sz="2000" b="0" i="0" u="none" strike="noStrike" baseline="0" dirty="0">
                <a:latin typeface="ArialMT"/>
              </a:rPr>
              <a:t>Academics often have to write research proposals to get funding for their projects. As a student, you might have to write a research proposal as part of a grad school application, or you might need to submit one before you start writing your thesis or dissertation.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en-GB" sz="2000" b="0" i="0" u="none" strike="noStrike" baseline="0" dirty="0">
              <a:latin typeface="ArialMT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GB" sz="2000" b="0" i="0" u="none" strike="noStrike" baseline="0" dirty="0">
                <a:latin typeface="ArialMT"/>
              </a:rPr>
              <a:t>All research proposals are designed to persuade someone—such as a funding body, educational institution, or supervisor—that your project is worthwhile.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en-GB" sz="2000" b="0" i="0" u="none" strike="noStrike" baseline="0" dirty="0">
              <a:latin typeface="ArialMT"/>
            </a:endParaRPr>
          </a:p>
          <a:p>
            <a:pPr marL="0" indent="0" algn="just">
              <a:lnSpc>
                <a:spcPct val="150000"/>
              </a:lnSpc>
              <a:buNone/>
            </a:pPr>
            <a:endParaRPr lang="en-GB" sz="2000" b="0" i="0" u="none" strike="noStrike" baseline="0" dirty="0">
              <a:latin typeface="ArialMT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79DCF09-F237-B93A-B639-50522475786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68372" y="554566"/>
            <a:ext cx="3119743" cy="574886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2EC8026-82FF-1308-98B2-5813BBD63D13}"/>
              </a:ext>
            </a:extLst>
          </p:cNvPr>
          <p:cNvSpPr txBox="1"/>
          <p:nvPr/>
        </p:nvSpPr>
        <p:spPr>
          <a:xfrm>
            <a:off x="2094815" y="578544"/>
            <a:ext cx="467719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>
              <a:buNone/>
            </a:pPr>
            <a:r>
              <a:rPr lang="en-GB" sz="2000" b="1" i="0" u="none" strike="noStrike" baseline="0" dirty="0">
                <a:solidFill>
                  <a:schemeClr val="bg1"/>
                </a:solidFill>
                <a:latin typeface="ArialMT"/>
              </a:rPr>
              <a:t> Purpose of a research proposal</a:t>
            </a:r>
          </a:p>
        </p:txBody>
      </p:sp>
      <p:pic>
        <p:nvPicPr>
          <p:cNvPr id="20482" name="Picture 2" descr="Research Proposal | Purpose, Types, Elements, Limitations, Drafting &amp;  Evaluating Research Proposal">
            <a:extLst>
              <a:ext uri="{FF2B5EF4-FFF2-40B4-BE49-F238E27FC236}">
                <a16:creationId xmlns:a16="http://schemas.microsoft.com/office/drawing/2014/main" id="{49FEA204-E7C4-E24A-0256-3143D4C8A8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30683" y="978654"/>
            <a:ext cx="2910000" cy="49705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8721E20-E831-CA79-4CEE-26D9CAF9D8C3}"/>
              </a:ext>
            </a:extLst>
          </p:cNvPr>
          <p:cNvSpPr txBox="1"/>
          <p:nvPr/>
        </p:nvSpPr>
        <p:spPr>
          <a:xfrm>
            <a:off x="167055" y="57741"/>
            <a:ext cx="1706539" cy="6217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GB" sz="2000" b="1" dirty="0">
                <a:solidFill>
                  <a:schemeClr val="bg1"/>
                </a:solidFill>
              </a:rPr>
              <a:t>Lecture 2</a:t>
            </a:r>
          </a:p>
        </p:txBody>
      </p:sp>
    </p:spTree>
    <p:extLst>
      <p:ext uri="{BB962C8B-B14F-4D97-AF65-F5344CB8AC3E}">
        <p14:creationId xmlns:p14="http://schemas.microsoft.com/office/powerpoint/2010/main" val="40380295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793" y="5794416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250853" y="1432390"/>
            <a:ext cx="7524444" cy="37286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GB" sz="2000" b="0" i="0" u="none" strike="noStrike" baseline="0" dirty="0">
                <a:latin typeface="ArialMT"/>
              </a:rPr>
              <a:t>Research proposal aims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GB" sz="2000" b="1" i="0" u="none" strike="noStrike" baseline="0" dirty="0">
                <a:latin typeface="ArialMT"/>
              </a:rPr>
              <a:t>Relevance:	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GB" sz="2000" b="0" i="0" u="none" strike="noStrike" baseline="0" dirty="0">
                <a:latin typeface="ArialMT"/>
              </a:rPr>
              <a:t>Convince the reader that your project is interesting, original, and important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GB" sz="2000" b="1" i="0" u="none" strike="noStrike" baseline="0" dirty="0">
                <a:latin typeface="ArialMT"/>
              </a:rPr>
              <a:t>Context:	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GB" sz="2000" b="0" i="0" u="none" strike="noStrike" baseline="0" dirty="0">
                <a:latin typeface="ArialMT"/>
              </a:rPr>
              <a:t>Show that you are familiar with the field, you understand the current state of research on the topic, and your ideas have a strong academic basis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79DCF09-F237-B93A-B639-50522475786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68372" y="554566"/>
            <a:ext cx="3119743" cy="574886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2EC8026-82FF-1308-98B2-5813BBD63D13}"/>
              </a:ext>
            </a:extLst>
          </p:cNvPr>
          <p:cNvSpPr txBox="1"/>
          <p:nvPr/>
        </p:nvSpPr>
        <p:spPr>
          <a:xfrm>
            <a:off x="2094815" y="578544"/>
            <a:ext cx="467719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>
              <a:buNone/>
            </a:pPr>
            <a:r>
              <a:rPr lang="en-GB" sz="2000" b="1" i="0" u="none" strike="noStrike" baseline="0" dirty="0">
                <a:solidFill>
                  <a:schemeClr val="bg1"/>
                </a:solidFill>
                <a:latin typeface="ArialMT"/>
              </a:rPr>
              <a:t> Purpose of a research proposal</a:t>
            </a:r>
          </a:p>
        </p:txBody>
      </p:sp>
      <p:pic>
        <p:nvPicPr>
          <p:cNvPr id="22530" name="Picture 2" descr="What is Research? - Purpose of Research">
            <a:extLst>
              <a:ext uri="{FF2B5EF4-FFF2-40B4-BE49-F238E27FC236}">
                <a16:creationId xmlns:a16="http://schemas.microsoft.com/office/drawing/2014/main" id="{0B8734B4-B47D-E13D-99DC-ACAD1408C2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8371" y="980193"/>
            <a:ext cx="3028950" cy="4969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332042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793" y="5794416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250853" y="1432390"/>
            <a:ext cx="7524444" cy="39018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GB" sz="2400" b="1" i="0" u="none" strike="noStrike" baseline="0" dirty="0">
                <a:latin typeface="ArialMT"/>
              </a:rPr>
              <a:t>Approach: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GB" sz="2400" b="0" i="0" u="none" strike="noStrike" baseline="0" dirty="0">
                <a:latin typeface="ArialMT"/>
              </a:rPr>
              <a:t>Make a case for your methodology, showing that you have carefully thought about the data, tools and procedures you will need to conduct the research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GB" sz="2400" b="1" i="0" u="none" strike="noStrike" baseline="0" dirty="0">
                <a:latin typeface="ArialMT"/>
              </a:rPr>
              <a:t>Feasibility: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GB" sz="2400" b="0" i="0" u="none" strike="noStrike" baseline="0" dirty="0">
                <a:latin typeface="ArialMT"/>
              </a:rPr>
              <a:t>Confirm that the project is possible within the practical constraints of the programme, institution or funding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79DCF09-F237-B93A-B639-50522475786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68372" y="554566"/>
            <a:ext cx="3119743" cy="574886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2EC8026-82FF-1308-98B2-5813BBD63D13}"/>
              </a:ext>
            </a:extLst>
          </p:cNvPr>
          <p:cNvSpPr txBox="1"/>
          <p:nvPr/>
        </p:nvSpPr>
        <p:spPr>
          <a:xfrm>
            <a:off x="2094815" y="578544"/>
            <a:ext cx="467719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>
              <a:buNone/>
            </a:pPr>
            <a:r>
              <a:rPr lang="en-GB" sz="2000" b="1" i="0" u="none" strike="noStrike" baseline="0" dirty="0">
                <a:solidFill>
                  <a:schemeClr val="bg1"/>
                </a:solidFill>
                <a:latin typeface="ArialMT"/>
              </a:rPr>
              <a:t> Purpose of a research proposal</a:t>
            </a:r>
          </a:p>
        </p:txBody>
      </p:sp>
      <p:pic>
        <p:nvPicPr>
          <p:cNvPr id="23554" name="Picture 2" descr="Consumer Marketing Research The Purpose Of Research - Purpose Of Research  Diagram Transparent PNG - 1080x1044 - Free Download on NicePNG">
            <a:extLst>
              <a:ext uri="{FF2B5EF4-FFF2-40B4-BE49-F238E27FC236}">
                <a16:creationId xmlns:a16="http://schemas.microsoft.com/office/drawing/2014/main" id="{777DF87C-B1D7-14B0-3BA6-123909FAE0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59941" y="973676"/>
            <a:ext cx="2476500" cy="4975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4BE447F-2E0B-2611-C690-8AD769486A95}"/>
              </a:ext>
            </a:extLst>
          </p:cNvPr>
          <p:cNvSpPr txBox="1"/>
          <p:nvPr/>
        </p:nvSpPr>
        <p:spPr>
          <a:xfrm>
            <a:off x="167055" y="57741"/>
            <a:ext cx="1706539" cy="6217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GB" sz="2000" b="1" dirty="0">
                <a:solidFill>
                  <a:schemeClr val="bg1"/>
                </a:solidFill>
              </a:rPr>
              <a:t>Lecture 2</a:t>
            </a:r>
          </a:p>
        </p:txBody>
      </p:sp>
    </p:spTree>
    <p:extLst>
      <p:ext uri="{BB962C8B-B14F-4D97-AF65-F5344CB8AC3E}">
        <p14:creationId xmlns:p14="http://schemas.microsoft.com/office/powerpoint/2010/main" val="4609576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793" y="5794416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250853" y="1432390"/>
            <a:ext cx="7524444" cy="4190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GB" sz="2000" b="0" i="0" u="none" strike="noStrike" baseline="0" dirty="0">
                <a:latin typeface="ArialMT"/>
              </a:rPr>
              <a:t>The length of a research proposal varies dramatically. A bachelor’s or master’s thesis proposal can be just a few pages, while proposals for Ph.D. dissertations and research funding are often very long and detailed.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en-GB" sz="2000" b="0" i="0" u="none" strike="noStrike" baseline="0" dirty="0">
              <a:latin typeface="ArialMT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GB" sz="2000" b="0" i="0" u="none" strike="noStrike" baseline="0" dirty="0">
                <a:latin typeface="ArialMT"/>
              </a:rPr>
              <a:t>Although you write it before you begin the research, the proposal’s structure usually looks like a shorter version of a thesis or dissertation (but without the results and discussion sections).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79DCF09-F237-B93A-B639-50522475786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68372" y="554566"/>
            <a:ext cx="3119743" cy="574886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2EC8026-82FF-1308-98B2-5813BBD63D13}"/>
              </a:ext>
            </a:extLst>
          </p:cNvPr>
          <p:cNvSpPr txBox="1"/>
          <p:nvPr/>
        </p:nvSpPr>
        <p:spPr>
          <a:xfrm>
            <a:off x="2094815" y="578544"/>
            <a:ext cx="4677196" cy="496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n-GB" sz="2000" b="1" i="0" u="none" strike="noStrike" baseline="0" dirty="0">
                <a:solidFill>
                  <a:schemeClr val="bg1"/>
                </a:solidFill>
                <a:latin typeface="ArialMT"/>
              </a:rPr>
              <a:t>How long is a research proposal?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A865861-5BF5-4E1B-C82E-C46BF21280EA}"/>
              </a:ext>
            </a:extLst>
          </p:cNvPr>
          <p:cNvSpPr txBox="1"/>
          <p:nvPr/>
        </p:nvSpPr>
        <p:spPr>
          <a:xfrm>
            <a:off x="167055" y="57741"/>
            <a:ext cx="1706539" cy="6217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GB" sz="2000" b="1" dirty="0">
                <a:solidFill>
                  <a:schemeClr val="bg1"/>
                </a:solidFill>
              </a:rPr>
              <a:t>Lecture 2</a:t>
            </a:r>
          </a:p>
        </p:txBody>
      </p:sp>
    </p:spTree>
    <p:extLst>
      <p:ext uri="{BB962C8B-B14F-4D97-AF65-F5344CB8AC3E}">
        <p14:creationId xmlns:p14="http://schemas.microsoft.com/office/powerpoint/2010/main" val="1305478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793" y="5794416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250853" y="1432390"/>
            <a:ext cx="7524444" cy="4190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GB" sz="2000" b="0" i="0" u="none" strike="noStrike" baseline="0" dirty="0">
                <a:latin typeface="ArialMT"/>
              </a:rPr>
              <a:t>Like your dissertation or thesis, the proposal will usually have a title page that includes: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b="1" i="0" u="none" strike="noStrike" baseline="0" dirty="0">
                <a:latin typeface="ArialMT"/>
              </a:rPr>
              <a:t>The proposed title of your project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b="1" i="0" u="none" strike="noStrike" baseline="0" dirty="0">
                <a:latin typeface="ArialMT"/>
              </a:rPr>
              <a:t>Your name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b="1" i="0" u="none" strike="noStrike" baseline="0" dirty="0">
                <a:latin typeface="ArialMT"/>
              </a:rPr>
              <a:t>Your supervisor’s name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b="1" i="0" u="none" strike="noStrike" baseline="0" dirty="0">
                <a:latin typeface="ArialMT"/>
              </a:rPr>
              <a:t>The institution and department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en-GB" sz="2000" b="0" i="0" u="none" strike="noStrike" baseline="0" dirty="0">
              <a:latin typeface="ArialMT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GB" sz="2000" b="0" i="0" u="none" strike="noStrike" baseline="0" dirty="0">
                <a:latin typeface="ArialMT"/>
              </a:rPr>
              <a:t>Check with the department or funding body to see if there are any specific formatting requirements.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79DCF09-F237-B93A-B639-50522475786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68372" y="554566"/>
            <a:ext cx="3119743" cy="574886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2EC8026-82FF-1308-98B2-5813BBD63D13}"/>
              </a:ext>
            </a:extLst>
          </p:cNvPr>
          <p:cNvSpPr txBox="1"/>
          <p:nvPr/>
        </p:nvSpPr>
        <p:spPr>
          <a:xfrm>
            <a:off x="2094815" y="578544"/>
            <a:ext cx="4677196" cy="496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n-GB" sz="2000" b="1" i="0" u="none" strike="noStrike" baseline="0" dirty="0">
                <a:solidFill>
                  <a:schemeClr val="bg1"/>
                </a:solidFill>
                <a:latin typeface="ArialMT"/>
              </a:rPr>
              <a:t>Title page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DAB431F-9F7D-14BC-504E-14E9497487B2}"/>
              </a:ext>
            </a:extLst>
          </p:cNvPr>
          <p:cNvSpPr txBox="1"/>
          <p:nvPr/>
        </p:nvSpPr>
        <p:spPr>
          <a:xfrm>
            <a:off x="167055" y="57741"/>
            <a:ext cx="1706539" cy="6217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GB" sz="2000" b="1" dirty="0">
                <a:solidFill>
                  <a:schemeClr val="bg1"/>
                </a:solidFill>
              </a:rPr>
              <a:t>Lecture 2</a:t>
            </a:r>
          </a:p>
        </p:txBody>
      </p:sp>
    </p:spTree>
    <p:extLst>
      <p:ext uri="{BB962C8B-B14F-4D97-AF65-F5344CB8AC3E}">
        <p14:creationId xmlns:p14="http://schemas.microsoft.com/office/powerpoint/2010/main" val="2221393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793" y="5794416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679DCF09-F237-B93A-B639-50522475786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68372" y="554566"/>
            <a:ext cx="3119743" cy="574886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2EC8026-82FF-1308-98B2-5813BBD63D13}"/>
              </a:ext>
            </a:extLst>
          </p:cNvPr>
          <p:cNvSpPr txBox="1"/>
          <p:nvPr/>
        </p:nvSpPr>
        <p:spPr>
          <a:xfrm>
            <a:off x="2338387" y="569064"/>
            <a:ext cx="4677196" cy="496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n-GB" sz="2000" b="1" i="0" u="none" strike="noStrike" baseline="0" dirty="0">
                <a:solidFill>
                  <a:schemeClr val="bg1"/>
                </a:solidFill>
                <a:latin typeface="ArialMT"/>
              </a:rPr>
              <a:t>Title page</a:t>
            </a:r>
          </a:p>
        </p:txBody>
      </p:sp>
      <p:pic>
        <p:nvPicPr>
          <p:cNvPr id="24578" name="Picture 2" descr="Research Proposal Title Page | Templates at allbusinesstemplates.com">
            <a:extLst>
              <a:ext uri="{FF2B5EF4-FFF2-40B4-BE49-F238E27FC236}">
                <a16:creationId xmlns:a16="http://schemas.microsoft.com/office/drawing/2014/main" id="{6706ED73-4E8E-00E5-F026-2678888FD9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7970" y="1382088"/>
            <a:ext cx="3365045" cy="435500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B899FD6-8303-2EE2-0BF1-28D2A2275F2D}"/>
              </a:ext>
            </a:extLst>
          </p:cNvPr>
          <p:cNvSpPr txBox="1"/>
          <p:nvPr/>
        </p:nvSpPr>
        <p:spPr>
          <a:xfrm>
            <a:off x="167055" y="57741"/>
            <a:ext cx="1706539" cy="6217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GB" sz="2000" b="1" dirty="0">
                <a:solidFill>
                  <a:schemeClr val="bg1"/>
                </a:solidFill>
              </a:rPr>
              <a:t>Lecture 2</a:t>
            </a:r>
          </a:p>
        </p:txBody>
      </p:sp>
    </p:spTree>
    <p:extLst>
      <p:ext uri="{BB962C8B-B14F-4D97-AF65-F5344CB8AC3E}">
        <p14:creationId xmlns:p14="http://schemas.microsoft.com/office/powerpoint/2010/main" val="5687869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793" y="5794416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679DCF09-F237-B93A-B639-50522475786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68372" y="1237896"/>
            <a:ext cx="3119743" cy="291609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2EC8026-82FF-1308-98B2-5813BBD63D13}"/>
              </a:ext>
            </a:extLst>
          </p:cNvPr>
          <p:cNvSpPr txBox="1"/>
          <p:nvPr/>
        </p:nvSpPr>
        <p:spPr>
          <a:xfrm>
            <a:off x="2435069" y="569064"/>
            <a:ext cx="467719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000" b="1" dirty="0">
                <a:solidFill>
                  <a:schemeClr val="bg1"/>
                </a:solidFill>
              </a:rPr>
              <a:t>Abstract and table of contents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C8C7F5E-96B9-F397-C171-C758D7BA63C2}"/>
              </a:ext>
            </a:extLst>
          </p:cNvPr>
          <p:cNvSpPr txBox="1"/>
          <p:nvPr/>
        </p:nvSpPr>
        <p:spPr>
          <a:xfrm>
            <a:off x="438150" y="1859138"/>
            <a:ext cx="7677150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endParaRPr lang="en-GB" sz="3200" dirty="0"/>
          </a:p>
          <a:p>
            <a:pPr algn="just"/>
            <a:r>
              <a:rPr lang="en-GB" sz="3200" dirty="0"/>
              <a:t>If your proposal is very long, you might also have to include an abstract and a table of contents to help the reader navigate the document.</a:t>
            </a:r>
          </a:p>
        </p:txBody>
      </p:sp>
      <p:pic>
        <p:nvPicPr>
          <p:cNvPr id="25602" name="Picture 2" descr="header footer - Problem with Table of Contents and Chapter on Introduction  - TeX - LaTeX Stack Exchange">
            <a:extLst>
              <a:ext uri="{FF2B5EF4-FFF2-40B4-BE49-F238E27FC236}">
                <a16:creationId xmlns:a16="http://schemas.microsoft.com/office/drawing/2014/main" id="{369B32EF-1AFE-ADA5-F273-DE9A7C73EA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18779" y="1713502"/>
            <a:ext cx="2935071" cy="1846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0AF216A-4E83-0440-D245-34BA31ADA11E}"/>
              </a:ext>
            </a:extLst>
          </p:cNvPr>
          <p:cNvSpPr txBox="1"/>
          <p:nvPr/>
        </p:nvSpPr>
        <p:spPr>
          <a:xfrm>
            <a:off x="167055" y="57741"/>
            <a:ext cx="1706539" cy="6217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GB" sz="2000" b="1" dirty="0">
                <a:solidFill>
                  <a:schemeClr val="bg1"/>
                </a:solidFill>
              </a:rPr>
              <a:t>Lecture 2</a:t>
            </a:r>
          </a:p>
        </p:txBody>
      </p:sp>
    </p:spTree>
    <p:extLst>
      <p:ext uri="{BB962C8B-B14F-4D97-AF65-F5344CB8AC3E}">
        <p14:creationId xmlns:p14="http://schemas.microsoft.com/office/powerpoint/2010/main" val="7326782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793" y="5794416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679DCF09-F237-B93A-B639-50522475786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851439" y="251569"/>
            <a:ext cx="3119743" cy="262458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2EC8026-82FF-1308-98B2-5813BBD63D13}"/>
              </a:ext>
            </a:extLst>
          </p:cNvPr>
          <p:cNvSpPr txBox="1"/>
          <p:nvPr/>
        </p:nvSpPr>
        <p:spPr>
          <a:xfrm>
            <a:off x="2435069" y="569064"/>
            <a:ext cx="467719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000" b="1" dirty="0">
                <a:solidFill>
                  <a:schemeClr val="bg1"/>
                </a:solidFill>
              </a:rPr>
              <a:t> Introduction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C8C7F5E-96B9-F397-C171-C758D7BA63C2}"/>
              </a:ext>
            </a:extLst>
          </p:cNvPr>
          <p:cNvSpPr txBox="1"/>
          <p:nvPr/>
        </p:nvSpPr>
        <p:spPr>
          <a:xfrm>
            <a:off x="344774" y="1563863"/>
            <a:ext cx="7677150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GB" sz="2400" dirty="0"/>
              <a:t>The first part of your proposal is the initial pitch for your project, so make sure it succinctly explains what you want to do and why. It should:</a:t>
            </a:r>
          </a:p>
          <a:p>
            <a:pPr algn="just"/>
            <a:endParaRPr lang="en-GB" sz="2400" dirty="0"/>
          </a:p>
          <a:p>
            <a:pPr algn="just"/>
            <a:r>
              <a:rPr lang="en-GB" sz="2400" dirty="0"/>
              <a:t>Introduce the topic</a:t>
            </a:r>
          </a:p>
          <a:p>
            <a:pPr algn="just"/>
            <a:r>
              <a:rPr lang="en-GB" sz="2400" dirty="0"/>
              <a:t>Give background and context</a:t>
            </a:r>
          </a:p>
          <a:p>
            <a:pPr algn="just"/>
            <a:r>
              <a:rPr lang="en-GB" sz="2400" dirty="0"/>
              <a:t>Outline your problem statement and research question(s)</a:t>
            </a:r>
          </a:p>
          <a:p>
            <a:pPr algn="just"/>
            <a:r>
              <a:rPr lang="en-GB" sz="2400" dirty="0"/>
              <a:t>Some important questions to guide your introduction include:</a:t>
            </a:r>
          </a:p>
          <a:p>
            <a:pPr algn="just"/>
            <a:endParaRPr lang="en-GB" sz="2400" dirty="0"/>
          </a:p>
        </p:txBody>
      </p:sp>
      <p:pic>
        <p:nvPicPr>
          <p:cNvPr id="29698" name="Picture 2" descr="How to Write a Research Paper Introduction - YouTube">
            <a:extLst>
              <a:ext uri="{FF2B5EF4-FFF2-40B4-BE49-F238E27FC236}">
                <a16:creationId xmlns:a16="http://schemas.microsoft.com/office/drawing/2014/main" id="{87169531-7733-F8FB-CDBC-E73342CCE67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492" b="5792"/>
          <a:stretch/>
        </p:blipFill>
        <p:spPr bwMode="auto">
          <a:xfrm>
            <a:off x="9004454" y="747243"/>
            <a:ext cx="2871830" cy="1560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B47AAF3-5A77-DE77-8402-6717456F6C31}"/>
              </a:ext>
            </a:extLst>
          </p:cNvPr>
          <p:cNvSpPr txBox="1"/>
          <p:nvPr/>
        </p:nvSpPr>
        <p:spPr>
          <a:xfrm>
            <a:off x="167055" y="57741"/>
            <a:ext cx="1706539" cy="6217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GB" sz="2000" b="1" dirty="0">
                <a:solidFill>
                  <a:schemeClr val="bg1"/>
                </a:solidFill>
              </a:rPr>
              <a:t>Lecture 2</a:t>
            </a:r>
          </a:p>
        </p:txBody>
      </p:sp>
    </p:spTree>
    <p:extLst>
      <p:ext uri="{BB962C8B-B14F-4D97-AF65-F5344CB8AC3E}">
        <p14:creationId xmlns:p14="http://schemas.microsoft.com/office/powerpoint/2010/main" val="23361553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793" y="5794416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679DCF09-F237-B93A-B639-50522475786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68372" y="554566"/>
            <a:ext cx="3119743" cy="403485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2EC8026-82FF-1308-98B2-5813BBD63D13}"/>
              </a:ext>
            </a:extLst>
          </p:cNvPr>
          <p:cNvSpPr txBox="1"/>
          <p:nvPr/>
        </p:nvSpPr>
        <p:spPr>
          <a:xfrm>
            <a:off x="2435069" y="569064"/>
            <a:ext cx="467719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000" b="1" dirty="0">
                <a:solidFill>
                  <a:schemeClr val="bg1"/>
                </a:solidFill>
              </a:rPr>
              <a:t> Introduction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C8C7F5E-96B9-F397-C171-C758D7BA63C2}"/>
              </a:ext>
            </a:extLst>
          </p:cNvPr>
          <p:cNvSpPr txBox="1"/>
          <p:nvPr/>
        </p:nvSpPr>
        <p:spPr>
          <a:xfrm>
            <a:off x="344774" y="1563863"/>
            <a:ext cx="7677150" cy="41996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GB" sz="2000" dirty="0"/>
              <a:t>Who has an interest in the topic (e.g. scientists, practitioners, policymakers, particular members of society)?</a:t>
            </a:r>
          </a:p>
          <a:p>
            <a:pPr algn="just">
              <a:lnSpc>
                <a:spcPct val="150000"/>
              </a:lnSpc>
            </a:pPr>
            <a:r>
              <a:rPr lang="en-GB" sz="2000" dirty="0"/>
              <a:t>How much is already known about the problem?</a:t>
            </a:r>
          </a:p>
          <a:p>
            <a:pPr algn="just">
              <a:lnSpc>
                <a:spcPct val="150000"/>
              </a:lnSpc>
            </a:pPr>
            <a:r>
              <a:rPr lang="en-GB" sz="2000" dirty="0"/>
              <a:t>What is missing from current knowledge?</a:t>
            </a:r>
          </a:p>
          <a:p>
            <a:pPr algn="just">
              <a:lnSpc>
                <a:spcPct val="150000"/>
              </a:lnSpc>
            </a:pPr>
            <a:r>
              <a:rPr lang="en-GB" sz="2000" dirty="0"/>
              <a:t>What new insights will your research contribute?</a:t>
            </a:r>
          </a:p>
          <a:p>
            <a:pPr algn="just">
              <a:lnSpc>
                <a:spcPct val="150000"/>
              </a:lnSpc>
            </a:pPr>
            <a:r>
              <a:rPr lang="en-GB" sz="2000" dirty="0"/>
              <a:t>Why is this research worth doing?</a:t>
            </a:r>
          </a:p>
          <a:p>
            <a:pPr algn="just">
              <a:lnSpc>
                <a:spcPct val="150000"/>
              </a:lnSpc>
            </a:pPr>
            <a:r>
              <a:rPr lang="en-GB" sz="2000" dirty="0"/>
              <a:t>If your proposal is very long, you might include separate sections with more detailed information on the background and context, problem statement, aims and objectives, and importance of the research.</a:t>
            </a:r>
          </a:p>
        </p:txBody>
      </p:sp>
      <p:pic>
        <p:nvPicPr>
          <p:cNvPr id="26626" name="Picture 2" descr="Tips On Writing Your Dissertation Introduction, Conclusion &amp; Abstract  Peachy Essay">
            <a:extLst>
              <a:ext uri="{FF2B5EF4-FFF2-40B4-BE49-F238E27FC236}">
                <a16:creationId xmlns:a16="http://schemas.microsoft.com/office/drawing/2014/main" id="{4686D60F-2D2A-38B3-DE3D-0C2B9FBEAC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59466" y="769119"/>
            <a:ext cx="2877450" cy="36809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EE6823C-DFA2-6E73-D4D7-43A8317E4CEC}"/>
              </a:ext>
            </a:extLst>
          </p:cNvPr>
          <p:cNvSpPr txBox="1"/>
          <p:nvPr/>
        </p:nvSpPr>
        <p:spPr>
          <a:xfrm>
            <a:off x="167055" y="57741"/>
            <a:ext cx="1706539" cy="6217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GB" sz="2000" b="1" dirty="0">
                <a:solidFill>
                  <a:schemeClr val="bg1"/>
                </a:solidFill>
              </a:rPr>
              <a:t>Lecture 2</a:t>
            </a:r>
          </a:p>
        </p:txBody>
      </p:sp>
    </p:spTree>
    <p:extLst>
      <p:ext uri="{BB962C8B-B14F-4D97-AF65-F5344CB8AC3E}">
        <p14:creationId xmlns:p14="http://schemas.microsoft.com/office/powerpoint/2010/main" val="21393265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892186" y="2282409"/>
            <a:ext cx="690399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b="1" dirty="0">
                <a:latin typeface="ArialMT"/>
              </a:rPr>
              <a:t>Thank you </a:t>
            </a:r>
            <a:endParaRPr lang="en-US" sz="6600" b="1" i="0" u="none" strike="noStrike" baseline="0" dirty="0">
              <a:latin typeface="ArialMT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79DCF09-F237-B93A-B639-50522475786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68372" y="554566"/>
            <a:ext cx="3119743" cy="574886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48BC57F-A399-E8CB-9321-2CF8A99C6789}"/>
              </a:ext>
            </a:extLst>
          </p:cNvPr>
          <p:cNvSpPr txBox="1"/>
          <p:nvPr/>
        </p:nvSpPr>
        <p:spPr>
          <a:xfrm>
            <a:off x="167055" y="57741"/>
            <a:ext cx="1706539" cy="6217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GB" sz="2000" b="1" dirty="0">
                <a:solidFill>
                  <a:schemeClr val="bg1"/>
                </a:solidFill>
              </a:rPr>
              <a:t>Lecture 2</a:t>
            </a:r>
          </a:p>
        </p:txBody>
      </p:sp>
    </p:spTree>
    <p:extLst>
      <p:ext uri="{BB962C8B-B14F-4D97-AF65-F5344CB8AC3E}">
        <p14:creationId xmlns:p14="http://schemas.microsoft.com/office/powerpoint/2010/main" val="36924701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8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5|0.8|1.5|95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8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1.3|1|0.8|0.7|0.9|0.8|79.2|1.2|98.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|12.8|2|1.4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1|0.8|0.9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118.7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1.2|1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3182</TotalTime>
  <Words>2605</Words>
  <Application>Microsoft Office PowerPoint</Application>
  <PresentationFormat>Widescreen</PresentationFormat>
  <Paragraphs>286</Paragraphs>
  <Slides>41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53" baseType="lpstr">
      <vt:lpstr>Arial</vt:lpstr>
      <vt:lpstr>ArialMT</vt:lpstr>
      <vt:lpstr>Calibri</vt:lpstr>
      <vt:lpstr>Calibri Light</vt:lpstr>
      <vt:lpstr>Calibri,Bold</vt:lpstr>
      <vt:lpstr>Commissioner</vt:lpstr>
      <vt:lpstr>ff4</vt:lpstr>
      <vt:lpstr>ff5</vt:lpstr>
      <vt:lpstr>RobotoRegular</vt:lpstr>
      <vt:lpstr>Tajawal Medium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MOHAMED.AWAIS@fart.bu.edu.eg</cp:lastModifiedBy>
  <cp:revision>112</cp:revision>
  <dcterms:created xsi:type="dcterms:W3CDTF">2021-08-03T13:03:26Z</dcterms:created>
  <dcterms:modified xsi:type="dcterms:W3CDTF">2022-10-13T04:05:56Z</dcterms:modified>
</cp:coreProperties>
</file>