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51"/>
  </p:notesMasterIdLst>
  <p:handoutMasterIdLst>
    <p:handoutMasterId r:id="rId52"/>
  </p:handoutMasterIdLst>
  <p:sldIdLst>
    <p:sldId id="264" r:id="rId3"/>
    <p:sldId id="327" r:id="rId4"/>
    <p:sldId id="409" r:id="rId5"/>
    <p:sldId id="408" r:id="rId6"/>
    <p:sldId id="410" r:id="rId7"/>
    <p:sldId id="406" r:id="rId8"/>
    <p:sldId id="413" r:id="rId9"/>
    <p:sldId id="412" r:id="rId10"/>
    <p:sldId id="457" r:id="rId11"/>
    <p:sldId id="411" r:id="rId12"/>
    <p:sldId id="425" r:id="rId13"/>
    <p:sldId id="416" r:id="rId14"/>
    <p:sldId id="417" r:id="rId15"/>
    <p:sldId id="423" r:id="rId16"/>
    <p:sldId id="418" r:id="rId17"/>
    <p:sldId id="419" r:id="rId18"/>
    <p:sldId id="420" r:id="rId19"/>
    <p:sldId id="424" r:id="rId20"/>
    <p:sldId id="428" r:id="rId21"/>
    <p:sldId id="429" r:id="rId22"/>
    <p:sldId id="427" r:id="rId23"/>
    <p:sldId id="430" r:id="rId24"/>
    <p:sldId id="426" r:id="rId25"/>
    <p:sldId id="431" r:id="rId26"/>
    <p:sldId id="433" r:id="rId27"/>
    <p:sldId id="434" r:id="rId28"/>
    <p:sldId id="432" r:id="rId29"/>
    <p:sldId id="435" r:id="rId30"/>
    <p:sldId id="436" r:id="rId31"/>
    <p:sldId id="437" r:id="rId32"/>
    <p:sldId id="438" r:id="rId33"/>
    <p:sldId id="439" r:id="rId34"/>
    <p:sldId id="440" r:id="rId35"/>
    <p:sldId id="441" r:id="rId36"/>
    <p:sldId id="442" r:id="rId37"/>
    <p:sldId id="443" r:id="rId38"/>
    <p:sldId id="444" r:id="rId39"/>
    <p:sldId id="445" r:id="rId40"/>
    <p:sldId id="446" r:id="rId41"/>
    <p:sldId id="447" r:id="rId42"/>
    <p:sldId id="448" r:id="rId43"/>
    <p:sldId id="450" r:id="rId44"/>
    <p:sldId id="451" r:id="rId45"/>
    <p:sldId id="452" r:id="rId46"/>
    <p:sldId id="453" r:id="rId47"/>
    <p:sldId id="456" r:id="rId48"/>
    <p:sldId id="454" r:id="rId49"/>
    <p:sldId id="45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7053" autoAdjust="0"/>
  </p:normalViewPr>
  <p:slideViewPr>
    <p:cSldViewPr snapToGrid="0">
      <p:cViewPr varScale="1">
        <p:scale>
          <a:sx n="68" d="100"/>
          <a:sy n="68"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08-Jun-22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08-Jun-22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823428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16606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725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98861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705077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Pairing</a:t>
            </a:r>
            <a:r>
              <a:rPr lang="en-US" sz="1200" b="0" i="0" kern="1200" dirty="0" smtClean="0">
                <a:solidFill>
                  <a:schemeClr val="tx1"/>
                </a:solidFill>
                <a:effectLst/>
                <a:latin typeface="+mn-lt"/>
                <a:ea typeface="+mn-ea"/>
                <a:cs typeface="+mn-cs"/>
              </a:rPr>
              <a:t> is two people and one keyboard, often with a WIP limit of one. </a:t>
            </a:r>
            <a:r>
              <a:rPr lang="en-US" sz="1200" b="1" i="0" kern="1200" dirty="0" smtClean="0">
                <a:solidFill>
                  <a:schemeClr val="tx1"/>
                </a:solidFill>
                <a:effectLst/>
                <a:latin typeface="+mn-lt"/>
                <a:ea typeface="+mn-ea"/>
                <a:cs typeface="+mn-cs"/>
              </a:rPr>
              <a:t>Swarming</a:t>
            </a:r>
            <a:r>
              <a:rPr lang="en-US" sz="1200" b="0" i="0" kern="1200" dirty="0" smtClean="0">
                <a:solidFill>
                  <a:schemeClr val="tx1"/>
                </a:solidFill>
                <a:effectLst/>
                <a:latin typeface="+mn-lt"/>
                <a:ea typeface="+mn-ea"/>
                <a:cs typeface="+mn-cs"/>
              </a:rPr>
              <a:t> has a WIP (work in progress) limit of one, where the team collaborates to get the one item to done. </a:t>
            </a:r>
            <a:r>
              <a:rPr lang="en-US" sz="1200" b="1" i="0" kern="1200" dirty="0" smtClean="0">
                <a:solidFill>
                  <a:schemeClr val="tx1"/>
                </a:solidFill>
                <a:effectLst/>
                <a:latin typeface="+mn-lt"/>
                <a:ea typeface="+mn-ea"/>
                <a:cs typeface="+mn-cs"/>
              </a:rPr>
              <a:t>Mobbing</a:t>
            </a:r>
            <a:r>
              <a:rPr lang="en-US" sz="1200" b="0" i="0" kern="1200" dirty="0" smtClean="0">
                <a:solidFill>
                  <a:schemeClr val="tx1"/>
                </a:solidFill>
                <a:effectLst/>
                <a:latin typeface="+mn-lt"/>
                <a:ea typeface="+mn-ea"/>
                <a:cs typeface="+mn-cs"/>
              </a:rPr>
              <a:t> has a WIP limit of one for an entire team with one keyboard</a:t>
            </a: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2004892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Using this scenario, at some point in the building or the testing following the building, the team may realize it had assumptions that are no longer valid. In this case,  the team wasted time in addressing </a:t>
            </a:r>
            <a:r>
              <a:rPr lang="en-US" sz="1200" b="0" i="1" u="none" strike="noStrike" kern="1200" baseline="0" dirty="0" smtClean="0">
                <a:solidFill>
                  <a:schemeClr val="tx1"/>
                </a:solidFill>
                <a:latin typeface="+mn-lt"/>
                <a:ea typeface="+mn-ea"/>
                <a:cs typeface="+mn-cs"/>
              </a:rPr>
              <a:t>all </a:t>
            </a:r>
            <a:r>
              <a:rPr lang="en-US" sz="1200" b="0" i="0" u="none" strike="noStrike" kern="1200" baseline="0" dirty="0" smtClean="0">
                <a:solidFill>
                  <a:schemeClr val="tx1"/>
                </a:solidFill>
                <a:latin typeface="+mn-lt"/>
                <a:ea typeface="+mn-ea"/>
                <a:cs typeface="+mn-cs"/>
              </a:rPr>
              <a:t>of the requirements. Instead, when team members collaborate to produce a small number of features across the board, they learn as they proceed and deliver smaller finished features.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156539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31</a:t>
            </a:fld>
            <a:endParaRPr lang="en-US"/>
          </a:p>
        </p:txBody>
      </p:sp>
    </p:spTree>
    <p:extLst>
      <p:ext uri="{BB962C8B-B14F-4D97-AF65-F5344CB8AC3E}">
        <p14:creationId xmlns:p14="http://schemas.microsoft.com/office/powerpoint/2010/main" val="94974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1232943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2568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one large, U.S.-based financial institution there was a program with a set of teams where the team members were based on the East Coast of the United States A</a:t>
            </a:r>
          </a:p>
          <a:p>
            <a:r>
              <a:rPr lang="en-US" sz="1200" b="0" i="0" u="none" strike="noStrike" kern="1200" baseline="0" dirty="0" smtClean="0">
                <a:solidFill>
                  <a:schemeClr val="tx1"/>
                </a:solidFill>
                <a:latin typeface="+mn-lt"/>
                <a:ea typeface="+mn-ea"/>
                <a:cs typeface="+mn-cs"/>
              </a:rPr>
              <a:t>and several locations throughout India. When the team first started, it was one large dispersed team (UX, analysts, developers, and testers) doing a “follow the sun”2 development practice where some working time overlapped across the team members to do warm hand-offs with the work. Team members conducted daily standups together and used webcams to include all team members. Key roles (analysts, product owners, UX designers, and development leads) in the U.S. would come in early to answer any questions from their India-based team members and help to resolve impediments.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As the product started getting larger, and more funding came through, they decided to break into five smaller teams. To do this, they decided to build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distributed teams in various locations. They made the decision to build cross-functional,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teams in each of these locations consisting of developers and testers.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They also had a core set of analysts, based in the two U.S. locations, who worked with their U.S.-based product manager and product owners and then worked with each of the teams, respectively. Although </a:t>
            </a:r>
            <a:r>
              <a:rPr lang="en-US" sz="1200" b="0" i="0" u="none" strike="noStrike" kern="1200" baseline="0" smtClean="0">
                <a:solidFill>
                  <a:schemeClr val="tx1"/>
                </a:solidFill>
                <a:latin typeface="+mn-lt"/>
                <a:ea typeface="+mn-ea"/>
                <a:cs typeface="+mn-cs"/>
              </a:rPr>
              <a:t>they had some </a:t>
            </a:r>
            <a:r>
              <a:rPr lang="en-US" sz="1200" b="0" i="0" u="none" strike="noStrike" kern="1200" baseline="0" dirty="0" smtClean="0">
                <a:solidFill>
                  <a:schemeClr val="tx1"/>
                </a:solidFill>
                <a:latin typeface="+mn-lt"/>
                <a:ea typeface="+mn-ea"/>
                <a:cs typeface="+mn-cs"/>
              </a:rPr>
              <a:t>structure in place where they conducted product reviews </a:t>
            </a:r>
            <a:r>
              <a:rPr lang="en-US" sz="1200" b="0" i="0" u="none" strike="noStrike" kern="1200" baseline="0" smtClean="0">
                <a:solidFill>
                  <a:schemeClr val="tx1"/>
                </a:solidFill>
                <a:latin typeface="+mn-lt"/>
                <a:ea typeface="+mn-ea"/>
                <a:cs typeface="+mn-cs"/>
              </a:rPr>
              <a:t>as an entire </a:t>
            </a:r>
            <a:r>
              <a:rPr lang="en-US" sz="1200" b="0" i="0" u="none" strike="noStrike" kern="1200" baseline="0" dirty="0" smtClean="0">
                <a:solidFill>
                  <a:schemeClr val="tx1"/>
                </a:solidFill>
                <a:latin typeface="+mn-lt"/>
                <a:ea typeface="+mn-ea"/>
                <a:cs typeface="+mn-cs"/>
              </a:rPr>
              <a:t>program, most of the other activities were conducted at </a:t>
            </a:r>
            <a:r>
              <a:rPr lang="en-US" sz="1200" b="0" i="0" u="none" strike="noStrike" kern="1200" baseline="0" smtClean="0">
                <a:solidFill>
                  <a:schemeClr val="tx1"/>
                </a:solidFill>
                <a:latin typeface="+mn-lt"/>
                <a:ea typeface="+mn-ea"/>
                <a:cs typeface="+mn-cs"/>
              </a:rPr>
              <a:t>a team level</a:t>
            </a:r>
            <a:r>
              <a:rPr lang="en-US" sz="1200" b="0" i="0" u="none" strike="noStrike" kern="1200" baseline="0" dirty="0" smtClean="0">
                <a:solidFill>
                  <a:schemeClr val="tx1"/>
                </a:solidFill>
                <a:latin typeface="+mn-lt"/>
                <a:ea typeface="+mn-ea"/>
                <a:cs typeface="+mn-cs"/>
              </a:rPr>
              <a:t>, based on what worked best for each team, to allow them to </a:t>
            </a:r>
            <a:r>
              <a:rPr lang="en-US" sz="1200" b="0" i="0" u="none" strike="noStrike" kern="1200" baseline="0" dirty="0" err="1" smtClean="0">
                <a:solidFill>
                  <a:schemeClr val="tx1"/>
                </a:solidFill>
                <a:latin typeface="+mn-lt"/>
                <a:ea typeface="+mn-ea"/>
                <a:cs typeface="+mn-cs"/>
              </a:rPr>
              <a:t>selforganize</a:t>
            </a:r>
            <a:r>
              <a:rPr lang="en-US" sz="1200" b="0" i="0" u="none" strike="noStrike" kern="1200" baseline="0" dirty="0" smtClean="0">
                <a:solidFill>
                  <a:schemeClr val="tx1"/>
                </a:solidFill>
                <a:latin typeface="+mn-lt"/>
                <a:ea typeface="+mn-ea"/>
                <a:cs typeface="+mn-cs"/>
              </a:rPr>
              <a: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31722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Not all teams have all the roles that they need. For example, some teams</a:t>
            </a:r>
          </a:p>
          <a:p>
            <a:r>
              <a:rPr lang="en-US" sz="1200" b="0" i="1" u="none" strike="noStrike" kern="1200" baseline="0" dirty="0" smtClean="0">
                <a:solidFill>
                  <a:schemeClr val="tx1"/>
                </a:solidFill>
                <a:latin typeface="+mn-lt"/>
                <a:ea typeface="+mn-ea"/>
                <a:cs typeface="+mn-cs"/>
              </a:rPr>
              <a:t>need support from database administrators or research analysts. When a</a:t>
            </a:r>
          </a:p>
          <a:p>
            <a:r>
              <a:rPr lang="en-US" sz="1200" b="0" i="1" u="none" strike="noStrike" kern="1200" baseline="0" dirty="0" smtClean="0">
                <a:solidFill>
                  <a:schemeClr val="tx1"/>
                </a:solidFill>
                <a:latin typeface="+mn-lt"/>
                <a:ea typeface="+mn-ea"/>
                <a:cs typeface="+mn-cs"/>
              </a:rPr>
              <a:t>team has temporarily assigned specialists, it is important to ensure that</a:t>
            </a:r>
          </a:p>
          <a:p>
            <a:r>
              <a:rPr lang="en-US" sz="1200" b="0" i="1" u="none" strike="noStrike" kern="1200" baseline="0" dirty="0" smtClean="0">
                <a:solidFill>
                  <a:schemeClr val="tx1"/>
                </a:solidFill>
                <a:latin typeface="+mn-lt"/>
                <a:ea typeface="+mn-ea"/>
                <a:cs typeface="+mn-cs"/>
              </a:rPr>
              <a:t>everyone has the same set of expectations. Is this specialist 100% allocated</a:t>
            </a:r>
          </a:p>
          <a:p>
            <a:r>
              <a:rPr lang="en-US" sz="1200" b="0" i="1" u="none" strike="noStrike" kern="1200" baseline="0" dirty="0" smtClean="0">
                <a:solidFill>
                  <a:schemeClr val="tx1"/>
                </a:solidFill>
                <a:latin typeface="+mn-lt"/>
                <a:ea typeface="+mn-ea"/>
                <a:cs typeface="+mn-cs"/>
              </a:rPr>
              <a:t>to the team and for how long? Set expectations with everyone (the specialist</a:t>
            </a:r>
          </a:p>
          <a:p>
            <a:r>
              <a:rPr lang="en-US" sz="1200" b="0" i="1" u="none" strike="noStrike" kern="1200" baseline="0" dirty="0" smtClean="0">
                <a:solidFill>
                  <a:schemeClr val="tx1"/>
                </a:solidFill>
                <a:latin typeface="+mn-lt"/>
                <a:ea typeface="+mn-ea"/>
                <a:cs typeface="+mn-cs"/>
              </a:rPr>
              <a:t>and the team) to clarify the level of commitment so the team can deliver.</a:t>
            </a:r>
          </a:p>
          <a:p>
            <a:r>
              <a:rPr lang="en-US" sz="1200" b="0" i="1" u="none" strike="noStrike" kern="1200" baseline="0" dirty="0" smtClean="0">
                <a:solidFill>
                  <a:schemeClr val="tx1"/>
                </a:solidFill>
                <a:latin typeface="+mn-lt"/>
                <a:ea typeface="+mn-ea"/>
                <a:cs typeface="+mn-cs"/>
              </a:rPr>
              <a:t>Part-time assignments create risks for the project.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41</a:t>
            </a:fld>
            <a:endParaRPr lang="en-US"/>
          </a:p>
        </p:txBody>
      </p:sp>
    </p:spTree>
    <p:extLst>
      <p:ext uri="{BB962C8B-B14F-4D97-AF65-F5344CB8AC3E}">
        <p14:creationId xmlns:p14="http://schemas.microsoft.com/office/powerpoint/2010/main" val="1558275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Information Radiators</a:t>
            </a:r>
          </a:p>
          <a:p>
            <a:r>
              <a:rPr lang="en-US" sz="1200" b="0" i="0" u="none" strike="noStrike" kern="1200" baseline="0" dirty="0" smtClean="0">
                <a:solidFill>
                  <a:schemeClr val="tx1"/>
                </a:solidFill>
                <a:latin typeface="+mn-lt"/>
                <a:ea typeface="+mn-ea"/>
                <a:cs typeface="+mn-cs"/>
              </a:rPr>
              <a: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42</a:t>
            </a:fld>
            <a:endParaRPr lang="en-US"/>
          </a:p>
        </p:txBody>
      </p:sp>
    </p:spTree>
    <p:extLst>
      <p:ext uri="{BB962C8B-B14F-4D97-AF65-F5344CB8AC3E}">
        <p14:creationId xmlns:p14="http://schemas.microsoft.com/office/powerpoint/2010/main" val="73434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7" name="Explosion 1 6"/>
          <p:cNvSpPr/>
          <p:nvPr/>
        </p:nvSpPr>
        <p:spPr>
          <a:xfrm rot="364609">
            <a:off x="4736400" y="668756"/>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Next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p:spTree>
    <p:extLst>
      <p:ext uri="{BB962C8B-B14F-4D97-AF65-F5344CB8AC3E}">
        <p14:creationId xmlns:p14="http://schemas.microsoft.com/office/powerpoint/2010/main" val="2855921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022806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18738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22780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618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5268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5912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4513386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581669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8830816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8695804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998446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A </a:t>
            </a:r>
            <a:r>
              <a:rPr lang="en-US" dirty="0"/>
              <a:t>core tenet in both the values and the principles of the Agile Manifesto is </a:t>
            </a:r>
            <a:r>
              <a:rPr lang="en-US" dirty="0" smtClean="0"/>
              <a:t>the importance </a:t>
            </a:r>
            <a:r>
              <a:rPr lang="en-US" dirty="0"/>
              <a:t>of individuals and interactions. </a:t>
            </a:r>
            <a:endParaRPr lang="en-US" dirty="0" smtClean="0"/>
          </a:p>
          <a:p>
            <a:r>
              <a:rPr lang="en-US" dirty="0" smtClean="0"/>
              <a:t>Agile </a:t>
            </a:r>
            <a:r>
              <a:rPr lang="en-US" dirty="0"/>
              <a:t>optimizes the flow of value</a:t>
            </a:r>
            <a:r>
              <a:rPr lang="en-US" dirty="0" smtClean="0"/>
              <a:t>, emphasizing </a:t>
            </a:r>
            <a:r>
              <a:rPr lang="en-US" dirty="0"/>
              <a:t>rapid feature delivery to the customer, rather than on how </a:t>
            </a:r>
            <a:r>
              <a:rPr lang="en-US" dirty="0" smtClean="0"/>
              <a:t>people are </a:t>
            </a:r>
            <a:r>
              <a:rPr lang="en-US" dirty="0"/>
              <a:t>“utilized</a:t>
            </a:r>
            <a:r>
              <a:rPr lang="en-US" dirty="0" smtClean="0"/>
              <a:t>.”</a:t>
            </a:r>
          </a:p>
          <a:p>
            <a:r>
              <a:rPr lang="en-US" i="1" dirty="0"/>
              <a:t>TIP: Build projects around motivated individuals. Give them the environment and support they need and trust them to get the job done.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41915361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6160727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0247734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2462465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effectiveness</a:t>
            </a:r>
            <a:endParaRPr lang="en-US" dirty="0"/>
          </a:p>
        </p:txBody>
      </p:sp>
      <p:sp>
        <p:nvSpPr>
          <p:cNvPr id="3" name="Content Placeholder 2"/>
          <p:cNvSpPr>
            <a:spLocks noGrp="1"/>
          </p:cNvSpPr>
          <p:nvPr>
            <p:ph idx="1"/>
          </p:nvPr>
        </p:nvSpPr>
        <p:spPr/>
        <p:txBody>
          <a:bodyPr/>
          <a:lstStyle/>
          <a:p>
            <a:r>
              <a:rPr lang="en-US" dirty="0"/>
              <a:t>T</a:t>
            </a:r>
            <a:r>
              <a:rPr lang="en-US" dirty="0" smtClean="0"/>
              <a:t>he </a:t>
            </a:r>
            <a:r>
              <a:rPr lang="en-US" dirty="0"/>
              <a:t>more a team limits its </a:t>
            </a:r>
            <a:r>
              <a:rPr lang="en-US" b="1" dirty="0"/>
              <a:t>work </a:t>
            </a:r>
            <a:r>
              <a:rPr lang="en-US" b="1" dirty="0" smtClean="0"/>
              <a:t>in progress</a:t>
            </a:r>
            <a:r>
              <a:rPr lang="en-US" dirty="0"/>
              <a:t>, the more likely its members can collaborate to expedite work </a:t>
            </a:r>
            <a:r>
              <a:rPr lang="en-US" dirty="0" smtClean="0"/>
              <a:t>across the board</a:t>
            </a:r>
          </a:p>
          <a:p>
            <a:r>
              <a:rPr lang="en-US" dirty="0"/>
              <a:t>Team members in successful agile teams work to collaborate </a:t>
            </a:r>
            <a:r>
              <a:rPr lang="en-US" dirty="0" smtClean="0"/>
              <a:t>in various </a:t>
            </a:r>
            <a:r>
              <a:rPr lang="en-US" dirty="0"/>
              <a:t>ways (such as </a:t>
            </a:r>
            <a:r>
              <a:rPr lang="en-US" b="1" dirty="0"/>
              <a:t>pairing, swarming, and mobbing</a:t>
            </a:r>
            <a:r>
              <a:rPr lang="en-US" dirty="0"/>
              <a:t>) so they do not fall </a:t>
            </a:r>
            <a:r>
              <a:rPr lang="en-US" dirty="0" smtClean="0"/>
              <a:t>into the </a:t>
            </a:r>
            <a:r>
              <a:rPr lang="en-US" b="1" dirty="0"/>
              <a:t>trap of mini-waterfalls </a:t>
            </a:r>
            <a:r>
              <a:rPr lang="en-US" dirty="0"/>
              <a:t>instead of collaborative work</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4848186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collaboration</a:t>
            </a:r>
            <a:endParaRPr lang="en-US" dirty="0"/>
          </a:p>
        </p:txBody>
      </p:sp>
      <p:sp>
        <p:nvSpPr>
          <p:cNvPr id="3" name="Content Placeholder 2"/>
          <p:cNvSpPr>
            <a:spLocks noGrp="1"/>
          </p:cNvSpPr>
          <p:nvPr>
            <p:ph idx="1"/>
          </p:nvPr>
        </p:nvSpPr>
        <p:spPr/>
        <p:txBody>
          <a:bodyPr/>
          <a:lstStyle/>
          <a:p>
            <a:r>
              <a:rPr lang="en-US" b="1" dirty="0"/>
              <a:t>Pair Work. </a:t>
            </a:r>
            <a:r>
              <a:rPr lang="en-US" dirty="0"/>
              <a:t>A technique of pairing two team members to work </a:t>
            </a:r>
            <a:r>
              <a:rPr lang="en-US" dirty="0" smtClean="0"/>
              <a:t>simultaneously on </a:t>
            </a:r>
            <a:r>
              <a:rPr lang="en-US" dirty="0"/>
              <a:t>the same work </a:t>
            </a:r>
            <a:r>
              <a:rPr lang="en-US" dirty="0" smtClean="0"/>
              <a:t>item</a:t>
            </a:r>
          </a:p>
          <a:p>
            <a:r>
              <a:rPr lang="en-US" b="1" dirty="0"/>
              <a:t>Swarming. </a:t>
            </a:r>
            <a:r>
              <a:rPr lang="en-US" dirty="0"/>
              <a:t>A technique in which multiple team members focus collectively </a:t>
            </a:r>
            <a:r>
              <a:rPr lang="en-US" dirty="0" smtClean="0"/>
              <a:t>on resolving </a:t>
            </a:r>
            <a:r>
              <a:rPr lang="en-US" dirty="0"/>
              <a:t>a specific </a:t>
            </a:r>
            <a:r>
              <a:rPr lang="en-US" dirty="0" smtClean="0"/>
              <a:t>impediment</a:t>
            </a:r>
          </a:p>
          <a:p>
            <a:r>
              <a:rPr lang="en-US" b="1" dirty="0"/>
              <a:t>Mobbing. </a:t>
            </a:r>
            <a:r>
              <a:rPr lang="en-US" dirty="0"/>
              <a:t>A technique in which multiple team members focus </a:t>
            </a:r>
            <a:r>
              <a:rPr lang="en-US" dirty="0" smtClean="0"/>
              <a:t>simultaneously and </a:t>
            </a:r>
            <a:r>
              <a:rPr lang="en-US" dirty="0"/>
              <a:t>coordinate their contributions on a particular work item</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4928145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Mini-waterfalls</a:t>
            </a:r>
          </a:p>
        </p:txBody>
      </p:sp>
      <p:sp>
        <p:nvSpPr>
          <p:cNvPr id="3" name="Content Placeholder 2"/>
          <p:cNvSpPr>
            <a:spLocks noGrp="1"/>
          </p:cNvSpPr>
          <p:nvPr>
            <p:ph idx="1"/>
          </p:nvPr>
        </p:nvSpPr>
        <p:spPr/>
        <p:txBody>
          <a:bodyPr/>
          <a:lstStyle/>
          <a:p>
            <a:r>
              <a:rPr lang="en-US" dirty="0"/>
              <a:t>Mini-waterfalls </a:t>
            </a:r>
            <a:r>
              <a:rPr lang="en-US" dirty="0" smtClean="0"/>
              <a:t>occur when </a:t>
            </a:r>
            <a:r>
              <a:rPr lang="en-US" dirty="0"/>
              <a:t>the team addresses </a:t>
            </a:r>
            <a:r>
              <a:rPr lang="en-US" i="1" dirty="0"/>
              <a:t>all </a:t>
            </a:r>
            <a:r>
              <a:rPr lang="en-US" dirty="0"/>
              <a:t>of the requirements in a given period, then </a:t>
            </a:r>
            <a:r>
              <a:rPr lang="en-US" dirty="0" smtClean="0"/>
              <a:t>attempts to </a:t>
            </a:r>
            <a:r>
              <a:rPr lang="en-US" dirty="0"/>
              <a:t>do </a:t>
            </a:r>
            <a:r>
              <a:rPr lang="en-US" i="1" dirty="0"/>
              <a:t>all </a:t>
            </a:r>
            <a:r>
              <a:rPr lang="en-US" dirty="0"/>
              <a:t>of the design, then moves on to do </a:t>
            </a:r>
            <a:r>
              <a:rPr lang="en-US" i="1" dirty="0"/>
              <a:t>all </a:t>
            </a:r>
            <a:r>
              <a:rPr lang="en-US" dirty="0"/>
              <a:t>of the building</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66040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74204951"/>
              </p:ext>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989340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02157565"/>
              </p:ext>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21798263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132974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53474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4106919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9238709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0638765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54010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GENERALIZING SPECIALISTS</a:t>
            </a:r>
          </a:p>
        </p:txBody>
      </p:sp>
      <p:sp>
        <p:nvSpPr>
          <p:cNvPr id="3" name="Content Placeholder 2"/>
          <p:cNvSpPr>
            <a:spLocks noGrp="1"/>
          </p:cNvSpPr>
          <p:nvPr>
            <p:ph idx="1"/>
          </p:nvPr>
        </p:nvSpPr>
        <p:spPr/>
        <p:txBody>
          <a:bodyPr/>
          <a:lstStyle/>
          <a:p>
            <a:r>
              <a:rPr lang="en-US" dirty="0"/>
              <a:t>M</a:t>
            </a:r>
            <a:r>
              <a:rPr lang="en-US" dirty="0" smtClean="0"/>
              <a:t>any </a:t>
            </a:r>
            <a:r>
              <a:rPr lang="en-US" dirty="0"/>
              <a:t>successful agile teams are made up of generalizing specialists, or </a:t>
            </a:r>
            <a:r>
              <a:rPr lang="en-US" b="1" dirty="0"/>
              <a:t>“T-shaped” </a:t>
            </a:r>
            <a:r>
              <a:rPr lang="en-US" dirty="0"/>
              <a:t>people</a:t>
            </a:r>
            <a:r>
              <a:rPr lang="en-US" dirty="0" smtClean="0"/>
              <a:t>.</a:t>
            </a:r>
          </a:p>
          <a:p>
            <a:r>
              <a:rPr lang="en-US" dirty="0"/>
              <a:t>A single person's throughput is not relevant</a:t>
            </a:r>
            <a:r>
              <a:rPr lang="en-US" dirty="0" smtClean="0"/>
              <a:t>. </a:t>
            </a:r>
            <a:r>
              <a:rPr lang="en-US" dirty="0"/>
              <a:t>The goal is for the </a:t>
            </a:r>
            <a:r>
              <a:rPr lang="en-US" i="1" dirty="0"/>
              <a:t>team </a:t>
            </a:r>
            <a:r>
              <a:rPr lang="en-US" dirty="0"/>
              <a:t>to optimize the delivery of finished work to </a:t>
            </a:r>
            <a:r>
              <a:rPr lang="en-US" dirty="0" smtClean="0"/>
              <a:t>get feedback.</a:t>
            </a:r>
          </a:p>
          <a:p>
            <a:r>
              <a:rPr lang="en-US" dirty="0"/>
              <a:t>The team's objective is flow efficiency</a:t>
            </a:r>
            <a:r>
              <a:rPr lang="en-US" dirty="0" smtClean="0"/>
              <a:t>, optimizing </a:t>
            </a:r>
            <a:r>
              <a:rPr lang="en-US" dirty="0"/>
              <a:t>the throughput of the entire team.</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39401281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STRUCTURES</a:t>
            </a:r>
          </a:p>
        </p:txBody>
      </p:sp>
      <p:sp>
        <p:nvSpPr>
          <p:cNvPr id="3" name="Content Placeholder 2"/>
          <p:cNvSpPr>
            <a:spLocks noGrp="1"/>
          </p:cNvSpPr>
          <p:nvPr>
            <p:ph idx="1"/>
          </p:nvPr>
        </p:nvSpPr>
        <p:spPr/>
        <p:txBody>
          <a:bodyPr/>
          <a:lstStyle/>
          <a:p>
            <a:r>
              <a:rPr lang="en-US" dirty="0" smtClean="0"/>
              <a:t>Organize </a:t>
            </a:r>
            <a:r>
              <a:rPr lang="en-US" dirty="0"/>
              <a:t>people into cross-functional teams to iteratively develop </a:t>
            </a:r>
            <a:r>
              <a:rPr lang="en-US" dirty="0" smtClean="0"/>
              <a:t>working products</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1189268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p:txBody>
          <a:bodyPr>
            <a:normAutofit/>
          </a:bodyPr>
          <a:lstStyle/>
          <a:p>
            <a:r>
              <a:rPr lang="en-US" i="1" dirty="0"/>
              <a:t>The core team assembled to write this practice guide had </a:t>
            </a:r>
            <a:r>
              <a:rPr lang="en-US" i="1" dirty="0" smtClean="0"/>
              <a:t>varied backgrounds—some </a:t>
            </a:r>
            <a:r>
              <a:rPr lang="en-US" i="1" dirty="0"/>
              <a:t>represented PMI and some represented Agile Alliance.</a:t>
            </a:r>
          </a:p>
          <a:p>
            <a:r>
              <a:rPr lang="en-US" i="1" dirty="0"/>
              <a:t>They were self-organizing and worked in increments to complete the work.</a:t>
            </a:r>
          </a:p>
          <a:p>
            <a:r>
              <a:rPr lang="en-US" i="1" dirty="0"/>
              <a:t>PMI assembled a group of subject matter experts to inspect the work, </a:t>
            </a:r>
            <a:r>
              <a:rPr lang="en-US" i="1" dirty="0" smtClean="0"/>
              <a:t>and this </a:t>
            </a:r>
            <a:r>
              <a:rPr lang="en-US" i="1" dirty="0"/>
              <a:t>allowed the team to incorporate feedback and improve the product as </a:t>
            </a:r>
            <a:r>
              <a:rPr lang="en-US" i="1" dirty="0" smtClean="0"/>
              <a:t>it was </a:t>
            </a:r>
            <a:r>
              <a:rPr lang="en-US" i="1" dirty="0"/>
              <a:t>developed. </a:t>
            </a:r>
            <a:endParaRPr lang="en-US" i="1" dirty="0" smtClean="0"/>
          </a:p>
          <a:p>
            <a:r>
              <a:rPr lang="en-US" i="1" dirty="0" smtClean="0"/>
              <a:t>However </a:t>
            </a:r>
            <a:r>
              <a:rPr lang="en-US" i="1" dirty="0"/>
              <a:t>the core team was not representative of a </a:t>
            </a:r>
            <a:r>
              <a:rPr lang="en-US" i="1" dirty="0" smtClean="0"/>
              <a:t>typical agile </a:t>
            </a:r>
            <a:r>
              <a:rPr lang="en-US" i="1" dirty="0"/>
              <a:t>team because its members’ time was not 100% dedicated to </a:t>
            </a:r>
            <a:r>
              <a:rPr lang="en-US" i="1" dirty="0" smtClean="0"/>
              <a:t>this endeavor</a:t>
            </a:r>
            <a:r>
              <a:rPr lang="en-US" i="1" dirty="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5425074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CO-LOCATED, DISTRIBUTED AND DISPERSED TEAMS</a:t>
            </a:r>
            <a:endParaRPr lang="en-US" dirty="0"/>
          </a:p>
        </p:txBody>
      </p:sp>
      <p:sp>
        <p:nvSpPr>
          <p:cNvPr id="3" name="Content Placeholder 2"/>
          <p:cNvSpPr>
            <a:spLocks noGrp="1"/>
          </p:cNvSpPr>
          <p:nvPr>
            <p:ph idx="1"/>
          </p:nvPr>
        </p:nvSpPr>
        <p:spPr/>
        <p:txBody>
          <a:bodyPr>
            <a:normAutofit/>
          </a:bodyPr>
          <a:lstStyle/>
          <a:p>
            <a:r>
              <a:rPr lang="en-US" dirty="0"/>
              <a:t>Some organizations have been able to create </a:t>
            </a:r>
            <a:r>
              <a:rPr lang="en-US" dirty="0" smtClean="0"/>
              <a:t>co-located</a:t>
            </a:r>
            <a:r>
              <a:rPr lang="en-US" dirty="0"/>
              <a:t>, cross-functional</a:t>
            </a:r>
          </a:p>
          <a:p>
            <a:r>
              <a:rPr lang="en-US" dirty="0" smtClean="0"/>
              <a:t>teams. </a:t>
            </a:r>
          </a:p>
          <a:p>
            <a:r>
              <a:rPr lang="en-US" dirty="0" smtClean="0"/>
              <a:t>Some </a:t>
            </a:r>
            <a:r>
              <a:rPr lang="en-US" dirty="0"/>
              <a:t>organizations have distributed or dispersed teams. </a:t>
            </a:r>
            <a:endParaRPr lang="en-US" dirty="0" smtClean="0"/>
          </a:p>
          <a:p>
            <a:r>
              <a:rPr lang="en-US" dirty="0" smtClean="0"/>
              <a:t>Distributed teams </a:t>
            </a:r>
            <a:r>
              <a:rPr lang="en-US" dirty="0"/>
              <a:t>have cross-functional teams in different locations. </a:t>
            </a:r>
            <a:endParaRPr lang="en-US" dirty="0" smtClean="0"/>
          </a:p>
          <a:p>
            <a:r>
              <a:rPr lang="en-US" dirty="0" smtClean="0"/>
              <a:t>Dispersed </a:t>
            </a:r>
            <a:r>
              <a:rPr lang="en-US" dirty="0"/>
              <a:t>teams </a:t>
            </a:r>
            <a:r>
              <a:rPr lang="en-US" dirty="0" smtClean="0"/>
              <a:t>may have </a:t>
            </a:r>
            <a:r>
              <a:rPr lang="en-US" dirty="0"/>
              <a:t>each team member working in a completely different location, either in </a:t>
            </a:r>
            <a:r>
              <a:rPr lang="en-US" dirty="0" smtClean="0"/>
              <a:t>an office </a:t>
            </a:r>
            <a:r>
              <a:rPr lang="en-US" dirty="0"/>
              <a:t>or from home. </a:t>
            </a:r>
            <a:endParaRPr lang="en-US" dirty="0" smtClean="0"/>
          </a:p>
          <a:p>
            <a:r>
              <a:rPr lang="en-US" dirty="0" smtClean="0"/>
              <a:t>While </a:t>
            </a:r>
            <a:r>
              <a:rPr lang="en-US" dirty="0"/>
              <a:t>these arrangements are not ideal due to </a:t>
            </a:r>
            <a:r>
              <a:rPr lang="en-US" dirty="0" smtClean="0"/>
              <a:t>increased communication </a:t>
            </a:r>
            <a:r>
              <a:rPr lang="en-US" dirty="0"/>
              <a:t>costs, they may still be workable.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6553013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DEDICATED TEAM MEMBERS</a:t>
            </a:r>
          </a:p>
        </p:txBody>
      </p:sp>
      <p:sp>
        <p:nvSpPr>
          <p:cNvPr id="3" name="Content Placeholder 2"/>
          <p:cNvSpPr>
            <a:spLocks noGrp="1"/>
          </p:cNvSpPr>
          <p:nvPr>
            <p:ph idx="1"/>
          </p:nvPr>
        </p:nvSpPr>
        <p:spPr/>
        <p:txBody>
          <a:bodyPr>
            <a:normAutofit fontScale="85000" lnSpcReduction="10000"/>
          </a:bodyPr>
          <a:lstStyle/>
          <a:p>
            <a:r>
              <a:rPr lang="en-US" dirty="0"/>
              <a:t>Multitasking reduces </a:t>
            </a:r>
            <a:r>
              <a:rPr lang="en-US" dirty="0" smtClean="0"/>
              <a:t>the throughput </a:t>
            </a:r>
            <a:r>
              <a:rPr lang="en-US" dirty="0"/>
              <a:t>of the team's work and impacts the team's ability to predict </a:t>
            </a:r>
            <a:r>
              <a:rPr lang="en-US" dirty="0" smtClean="0"/>
              <a:t>delivery consistently.</a:t>
            </a:r>
          </a:p>
          <a:p>
            <a:r>
              <a:rPr lang="en-US" dirty="0"/>
              <a:t>People experience productivity losses somewhere between 20% and 40</a:t>
            </a:r>
            <a:r>
              <a:rPr lang="en-US" dirty="0" smtClean="0"/>
              <a:t>% when </a:t>
            </a:r>
            <a:r>
              <a:rPr lang="en-US" dirty="0"/>
              <a:t>task switching. The loss increases exponentially with the number of tasks</a:t>
            </a:r>
            <a:r>
              <a:rPr lang="en-US" dirty="0" smtClean="0"/>
              <a:t>.</a:t>
            </a:r>
          </a:p>
          <a:p>
            <a:r>
              <a:rPr lang="en-US" dirty="0"/>
              <a:t>When a person multitasks between two projects, that person is not 50% </a:t>
            </a:r>
            <a:r>
              <a:rPr lang="en-US" dirty="0" smtClean="0"/>
              <a:t>on each </a:t>
            </a:r>
            <a:r>
              <a:rPr lang="en-US" dirty="0"/>
              <a:t>project. Instead, due to the cost of task switching, the person is </a:t>
            </a:r>
            <a:r>
              <a:rPr lang="en-US" dirty="0" smtClean="0"/>
              <a:t>somewhere between </a:t>
            </a:r>
            <a:r>
              <a:rPr lang="en-US" dirty="0"/>
              <a:t>20% and 40% on each project</a:t>
            </a:r>
            <a:r>
              <a:rPr lang="en-US" dirty="0" smtClean="0"/>
              <a:t>.</a:t>
            </a:r>
          </a:p>
          <a:p>
            <a:r>
              <a:rPr lang="en-US" dirty="0"/>
              <a:t>People are more likely to make mistakes when they multitask. </a:t>
            </a:r>
            <a:r>
              <a:rPr lang="en-US" dirty="0" smtClean="0"/>
              <a:t>Task-switching consumes </a:t>
            </a:r>
            <a:r>
              <a:rPr lang="en-US" dirty="0"/>
              <a:t>working memory and people are less likely to remember their </a:t>
            </a:r>
            <a:r>
              <a:rPr lang="en-US" dirty="0" smtClean="0"/>
              <a:t>context when </a:t>
            </a:r>
            <a:r>
              <a:rPr lang="en-US" dirty="0"/>
              <a:t>they multitask</a:t>
            </a:r>
            <a:r>
              <a:rPr lang="en-US" dirty="0" smtClean="0"/>
              <a:t>.</a:t>
            </a:r>
          </a:p>
          <a:p>
            <a:r>
              <a:rPr lang="en-US" dirty="0"/>
              <a:t>When everyone on the team is 100% allocated to one project, they </a:t>
            </a:r>
            <a:r>
              <a:rPr lang="en-US" dirty="0" smtClean="0"/>
              <a:t>can continuously </a:t>
            </a:r>
            <a:r>
              <a:rPr lang="en-US" dirty="0"/>
              <a:t>collaborate as a team, making everyone's work more effective.</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6656015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WORKSPACES</a:t>
            </a:r>
          </a:p>
        </p:txBody>
      </p:sp>
      <p:sp>
        <p:nvSpPr>
          <p:cNvPr id="3" name="Content Placeholder 2"/>
          <p:cNvSpPr>
            <a:spLocks noGrp="1"/>
          </p:cNvSpPr>
          <p:nvPr>
            <p:ph idx="1"/>
          </p:nvPr>
        </p:nvSpPr>
        <p:spPr/>
        <p:txBody>
          <a:bodyPr>
            <a:normAutofit fontScale="92500"/>
          </a:bodyPr>
          <a:lstStyle/>
          <a:p>
            <a:r>
              <a:rPr lang="en-US" dirty="0"/>
              <a:t>Teams need a space in which they can work together, to understand their </a:t>
            </a:r>
            <a:r>
              <a:rPr lang="en-US" dirty="0" smtClean="0"/>
              <a:t>state as </a:t>
            </a:r>
            <a:r>
              <a:rPr lang="en-US" dirty="0"/>
              <a:t>a team, and to collaborate. </a:t>
            </a:r>
            <a:endParaRPr lang="en-US" dirty="0" smtClean="0"/>
          </a:p>
          <a:p>
            <a:r>
              <a:rPr lang="en-US" dirty="0" smtClean="0"/>
              <a:t>Some </a:t>
            </a:r>
            <a:r>
              <a:rPr lang="en-US" dirty="0"/>
              <a:t>agile teams all work in one room together.</a:t>
            </a:r>
          </a:p>
          <a:p>
            <a:r>
              <a:rPr lang="en-US" dirty="0"/>
              <a:t>Some teams have a team workspace for their standups and charts, and work </a:t>
            </a:r>
            <a:r>
              <a:rPr lang="en-US" dirty="0" smtClean="0"/>
              <a:t>on their </a:t>
            </a:r>
            <a:r>
              <a:rPr lang="en-US" dirty="0"/>
              <a:t>own in cubicles or offices</a:t>
            </a:r>
            <a:r>
              <a:rPr lang="en-US" dirty="0" smtClean="0"/>
              <a:t>.</a:t>
            </a:r>
          </a:p>
          <a:p>
            <a:r>
              <a:rPr lang="en-US" dirty="0"/>
              <a:t>When teams have geographically distributed members, the team decides </a:t>
            </a:r>
            <a:r>
              <a:rPr lang="en-US" dirty="0" smtClean="0"/>
              <a:t>how much </a:t>
            </a:r>
            <a:r>
              <a:rPr lang="en-US" dirty="0"/>
              <a:t>of their workplace is virtual and how much is physical</a:t>
            </a:r>
            <a:r>
              <a:rPr lang="en-US" dirty="0" smtClean="0"/>
              <a:t>.</a:t>
            </a:r>
          </a:p>
          <a:p>
            <a:r>
              <a:rPr lang="en-US" dirty="0"/>
              <a:t>Geographically distributed teams need virtual workspaces. In addition</a:t>
            </a:r>
            <a:r>
              <a:rPr lang="en-US" dirty="0" smtClean="0"/>
              <a:t>, consider </a:t>
            </a:r>
            <a:r>
              <a:rPr lang="en-US" dirty="0"/>
              <a:t>getting the team together in person at regular intervals so the team </a:t>
            </a:r>
            <a:r>
              <a:rPr lang="en-US" dirty="0" smtClean="0"/>
              <a:t>can build </a:t>
            </a:r>
            <a:r>
              <a:rPr lang="en-US" dirty="0"/>
              <a:t>trust and learn how to work together.</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552119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for managing communication </a:t>
            </a:r>
            <a:r>
              <a:rPr lang="en-US" dirty="0"/>
              <a:t>in dispersed teams</a:t>
            </a:r>
          </a:p>
        </p:txBody>
      </p:sp>
      <p:sp>
        <p:nvSpPr>
          <p:cNvPr id="3" name="Content Placeholder 2"/>
          <p:cNvSpPr>
            <a:spLocks noGrp="1"/>
          </p:cNvSpPr>
          <p:nvPr>
            <p:ph idx="1"/>
          </p:nvPr>
        </p:nvSpPr>
        <p:spPr/>
        <p:txBody>
          <a:bodyPr/>
          <a:lstStyle/>
          <a:p>
            <a:r>
              <a:rPr lang="en-US" i="1" dirty="0" smtClean="0"/>
              <a:t>Fishbowl windows</a:t>
            </a:r>
          </a:p>
          <a:p>
            <a:r>
              <a:rPr lang="en-US" i="1" dirty="0" smtClean="0"/>
              <a:t>Remote pairing</a:t>
            </a:r>
          </a:p>
          <a:p>
            <a:r>
              <a:rPr lang="en-US" i="1" dirty="0" smtClean="0"/>
              <a:t>Follow-the-sun </a:t>
            </a:r>
            <a:r>
              <a:rPr lang="en-US" i="1" dirty="0"/>
              <a:t>development process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32833551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Fishbowl window</a:t>
            </a:r>
            <a:endParaRPr lang="en-US" dirty="0"/>
          </a:p>
        </p:txBody>
      </p:sp>
      <p:sp>
        <p:nvSpPr>
          <p:cNvPr id="3" name="Content Placeholder 2"/>
          <p:cNvSpPr>
            <a:spLocks noGrp="1"/>
          </p:cNvSpPr>
          <p:nvPr>
            <p:ph idx="1"/>
          </p:nvPr>
        </p:nvSpPr>
        <p:spPr/>
        <p:txBody>
          <a:bodyPr/>
          <a:lstStyle/>
          <a:p>
            <a:r>
              <a:rPr lang="en-US" dirty="0" smtClean="0"/>
              <a:t>Create </a:t>
            </a:r>
            <a:r>
              <a:rPr lang="en-US" dirty="0"/>
              <a:t>a fishbowl window by setting up long-lived video conferencing links between the various locations in which the team is dispersed. People start the link at the beginning of a workday, and close it at the end. In this way, people can see and engage spontaneously with each other, reducing the collaboration lag otherwise inherent in the geographical separation.</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39497790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pairing</a:t>
            </a:r>
            <a:endParaRPr lang="en-US" dirty="0"/>
          </a:p>
        </p:txBody>
      </p:sp>
      <p:sp>
        <p:nvSpPr>
          <p:cNvPr id="3" name="Content Placeholder 2"/>
          <p:cNvSpPr>
            <a:spLocks noGrp="1"/>
          </p:cNvSpPr>
          <p:nvPr>
            <p:ph idx="1"/>
          </p:nvPr>
        </p:nvSpPr>
        <p:spPr/>
        <p:txBody>
          <a:bodyPr/>
          <a:lstStyle/>
          <a:p>
            <a:r>
              <a:rPr lang="en-US" dirty="0"/>
              <a:t>Set up remote pairing by using virtual conferencing tools to </a:t>
            </a:r>
            <a:r>
              <a:rPr lang="en-US" dirty="0" smtClean="0"/>
              <a:t>share screens</a:t>
            </a:r>
            <a:r>
              <a:rPr lang="en-US" dirty="0"/>
              <a:t>, including voice and video links. As long as the time </a:t>
            </a:r>
            <a:r>
              <a:rPr lang="en-US" dirty="0" smtClean="0"/>
              <a:t>zone differences </a:t>
            </a:r>
            <a:r>
              <a:rPr lang="en-US" dirty="0"/>
              <a:t>are accounted for, this may prove almost as effective </a:t>
            </a:r>
            <a:r>
              <a:rPr lang="en-US" dirty="0" smtClean="0"/>
              <a:t>as face-to-face </a:t>
            </a:r>
            <a:r>
              <a:rPr lang="en-US" dirty="0"/>
              <a:t>pairing.</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7100865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follow-the-sun development process</a:t>
            </a:r>
          </a:p>
        </p:txBody>
      </p:sp>
      <p:sp>
        <p:nvSpPr>
          <p:cNvPr id="3" name="Content Placeholder 2"/>
          <p:cNvSpPr>
            <a:spLocks noGrp="1"/>
          </p:cNvSpPr>
          <p:nvPr>
            <p:ph idx="1"/>
          </p:nvPr>
        </p:nvSpPr>
        <p:spPr/>
        <p:txBody>
          <a:bodyPr/>
          <a:lstStyle/>
          <a:p>
            <a:r>
              <a:rPr lang="en-US" dirty="0"/>
              <a:t>W</a:t>
            </a:r>
            <a:r>
              <a:rPr lang="en-US" dirty="0" smtClean="0"/>
              <a:t>ork </a:t>
            </a:r>
            <a:r>
              <a:rPr lang="en-US" dirty="0"/>
              <a:t>is handed off at the end of every day </a:t>
            </a:r>
            <a:r>
              <a:rPr lang="en-US" dirty="0" smtClean="0"/>
              <a:t>from one </a:t>
            </a:r>
            <a:r>
              <a:rPr lang="en-US" dirty="0"/>
              <a:t>site to the next, many time zones away in order to speed up product development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27919335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OVERCOMING ORGANIZATIONAL SILOS</a:t>
            </a:r>
          </a:p>
        </p:txBody>
      </p:sp>
      <p:sp>
        <p:nvSpPr>
          <p:cNvPr id="3" name="Content Placeholder 2"/>
          <p:cNvSpPr>
            <a:spLocks noGrp="1"/>
          </p:cNvSpPr>
          <p:nvPr>
            <p:ph idx="1"/>
          </p:nvPr>
        </p:nvSpPr>
        <p:spPr/>
        <p:txBody>
          <a:bodyPr>
            <a:normAutofit lnSpcReduction="10000"/>
          </a:bodyPr>
          <a:lstStyle/>
          <a:p>
            <a:r>
              <a:rPr lang="en-US" dirty="0"/>
              <a:t>The best place to start when forming agile teams is by building a </a:t>
            </a:r>
            <a:r>
              <a:rPr lang="en-US" b="1" dirty="0" smtClean="0"/>
              <a:t>foundational trust </a:t>
            </a:r>
            <a:r>
              <a:rPr lang="en-US" dirty="0"/>
              <a:t>and a </a:t>
            </a:r>
            <a:r>
              <a:rPr lang="en-US" b="1" dirty="0"/>
              <a:t>safe work environment </a:t>
            </a:r>
            <a:r>
              <a:rPr lang="en-US" dirty="0"/>
              <a:t>to ensure that all team members have </a:t>
            </a:r>
            <a:r>
              <a:rPr lang="en-US" b="1" dirty="0"/>
              <a:t>an </a:t>
            </a:r>
            <a:r>
              <a:rPr lang="en-US" b="1" dirty="0" smtClean="0"/>
              <a:t>equal voice </a:t>
            </a:r>
            <a:r>
              <a:rPr lang="en-US" dirty="0"/>
              <a:t>and </a:t>
            </a:r>
            <a:r>
              <a:rPr lang="en-US" b="1" dirty="0"/>
              <a:t>can be heard </a:t>
            </a:r>
            <a:r>
              <a:rPr lang="en-US" dirty="0"/>
              <a:t>and </a:t>
            </a:r>
            <a:r>
              <a:rPr lang="en-US" b="1" dirty="0"/>
              <a:t>considered</a:t>
            </a:r>
            <a:r>
              <a:rPr lang="en-US" dirty="0"/>
              <a:t>. This, along with building the </a:t>
            </a:r>
            <a:r>
              <a:rPr lang="en-US" dirty="0" smtClean="0"/>
              <a:t>agile mindset </a:t>
            </a:r>
            <a:r>
              <a:rPr lang="en-US" dirty="0"/>
              <a:t>is the underlying success </a:t>
            </a:r>
            <a:r>
              <a:rPr lang="en-US" dirty="0" smtClean="0"/>
              <a:t>factor.</a:t>
            </a:r>
          </a:p>
          <a:p>
            <a:r>
              <a:rPr lang="en-US" dirty="0" smtClean="0"/>
              <a:t>The </a:t>
            </a:r>
            <a:r>
              <a:rPr lang="en-US" dirty="0"/>
              <a:t>team members </a:t>
            </a:r>
            <a:r>
              <a:rPr lang="en-US" dirty="0" smtClean="0"/>
              <a:t>report </a:t>
            </a:r>
            <a:r>
              <a:rPr lang="en-US" dirty="0"/>
              <a:t>to different </a:t>
            </a:r>
            <a:r>
              <a:rPr lang="en-US" dirty="0" smtClean="0"/>
              <a:t>managers. </a:t>
            </a:r>
            <a:r>
              <a:rPr lang="en-US" dirty="0"/>
              <a:t>Managers need to focus on flow </a:t>
            </a:r>
            <a:r>
              <a:rPr lang="en-US" dirty="0" smtClean="0"/>
              <a:t>efficiency (</a:t>
            </a:r>
            <a:r>
              <a:rPr lang="en-US" dirty="0"/>
              <a:t>and </a:t>
            </a:r>
            <a:r>
              <a:rPr lang="en-US" b="1" dirty="0"/>
              <a:t>team-based metrics</a:t>
            </a:r>
            <a:r>
              <a:rPr lang="en-US" dirty="0"/>
              <a:t>) rather than resource efficiency</a:t>
            </a:r>
            <a:r>
              <a:rPr lang="en-US" dirty="0" smtClean="0"/>
              <a:t>.</a:t>
            </a:r>
          </a:p>
          <a:p>
            <a:r>
              <a:rPr lang="en-US" dirty="0"/>
              <a:t>To overcome organizational silos, work with the various managers of </a:t>
            </a:r>
            <a:r>
              <a:rPr lang="en-US" dirty="0" smtClean="0"/>
              <a:t>these team </a:t>
            </a:r>
            <a:r>
              <a:rPr lang="en-US" dirty="0"/>
              <a:t>members and have them dedicate the necessary individuals to the </a:t>
            </a:r>
            <a:r>
              <a:rPr lang="en-US" dirty="0" err="1" smtClean="0"/>
              <a:t>crossfunctional</a:t>
            </a:r>
            <a:r>
              <a:rPr lang="en-US" dirty="0" smtClean="0"/>
              <a:t> team.</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Tree>
    <p:extLst>
      <p:ext uri="{BB962C8B-B14F-4D97-AF65-F5344CB8AC3E}">
        <p14:creationId xmlns:p14="http://schemas.microsoft.com/office/powerpoint/2010/main" val="214464156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As an agile project leader, first focus on how you can create a team </a:t>
            </a:r>
            <a:r>
              <a:rPr lang="en-US" i="1" dirty="0" smtClean="0"/>
              <a:t>that is </a:t>
            </a:r>
            <a:r>
              <a:rPr lang="en-US" i="1" dirty="0"/>
              <a:t>cross-functional and 100% dedicated to one team. Even if it means </a:t>
            </a:r>
            <a:r>
              <a:rPr lang="en-US" i="1" dirty="0" smtClean="0"/>
              <a:t>just getting </a:t>
            </a:r>
            <a:r>
              <a:rPr lang="en-US" i="1" dirty="0"/>
              <a:t>key team members, such as the developers and testers, to work </a:t>
            </a:r>
            <a:r>
              <a:rPr lang="en-US" i="1" dirty="0" smtClean="0"/>
              <a:t>and communicate </a:t>
            </a:r>
            <a:r>
              <a:rPr lang="en-US" i="1" dirty="0"/>
              <a:t>together on a daily basis, that is a step in the right </a:t>
            </a:r>
            <a:r>
              <a:rPr lang="en-US" i="1" dirty="0" smtClean="0"/>
              <a:t>direction toward </a:t>
            </a:r>
            <a:r>
              <a:rPr lang="en-US" i="1" dirty="0"/>
              <a:t>agility.</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48</a:t>
            </a:fld>
            <a:endParaRPr lang="en-US"/>
          </a:p>
        </p:txBody>
      </p:sp>
    </p:spTree>
    <p:extLst>
      <p:ext uri="{BB962C8B-B14F-4D97-AF65-F5344CB8AC3E}">
        <p14:creationId xmlns:p14="http://schemas.microsoft.com/office/powerpoint/2010/main" val="271195912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4619</TotalTime>
  <Words>4103</Words>
  <Application>Microsoft Office PowerPoint</Application>
  <PresentationFormat>Widescreen</PresentationFormat>
  <Paragraphs>451</Paragraphs>
  <Slides>48</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Calibri</vt:lpstr>
      <vt:lpstr>Calibri Light</vt:lpstr>
      <vt:lpstr>Wingdings</vt:lpstr>
      <vt:lpstr>1_Office Theme</vt:lpstr>
      <vt:lpstr>Office Theme</vt:lpstr>
      <vt:lpstr> PMG 622 Agile Project Management LECTURE 03: IMPLEMENTING AGILE: CREATING AN AGILE ENVIRONMENT</vt:lpstr>
      <vt:lpstr>Quick Review and Introduction</vt:lpstr>
      <vt:lpstr>The agile mindset</vt:lpstr>
      <vt:lpstr>Agile Manifesto / “4 Values”</vt:lpstr>
      <vt:lpstr>PowerPoint Presentation</vt:lpstr>
      <vt:lpstr>Characteristics of Four Categories of Life Cycles</vt:lpstr>
      <vt:lpstr>Subject matter experts</vt:lpstr>
      <vt:lpstr>Creating an agile environment</vt:lpstr>
      <vt:lpstr>Current and Next lecture overview</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TEAM COMPOSITION</vt:lpstr>
      <vt:lpstr>introduction</vt:lpstr>
      <vt:lpstr>Benefits of optimizing the flow of value</vt:lpstr>
      <vt:lpstr>AGILE TEAMS [1/2]</vt:lpstr>
      <vt:lpstr>AGILE TEAMS [2/2]</vt:lpstr>
      <vt:lpstr>Agile Teams effectiveness</vt:lpstr>
      <vt:lpstr>Agile Teams collaboration</vt:lpstr>
      <vt:lpstr>Mini-waterfalls</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GENERALIZING SPECIALISTS</vt:lpstr>
      <vt:lpstr>TEAM STRUCTURES</vt:lpstr>
      <vt:lpstr>CASE</vt:lpstr>
      <vt:lpstr>CO-LOCATED, DISTRIBUTED AND DISPERSED TEAMS</vt:lpstr>
      <vt:lpstr>DEDICATED TEAM MEMBERS</vt:lpstr>
      <vt:lpstr>TEAM WORKSPACES</vt:lpstr>
      <vt:lpstr>Techniques for managing communication in dispersed teams</vt:lpstr>
      <vt:lpstr>Fishbowl window</vt:lpstr>
      <vt:lpstr>Remote pairing</vt:lpstr>
      <vt:lpstr>follow-the-sun development process</vt:lpstr>
      <vt:lpstr>OVERCOMING ORGANIZATIONAL SILOS</vt:lpstr>
      <vt:lpstr>TIP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469</cp:revision>
  <dcterms:created xsi:type="dcterms:W3CDTF">2020-10-15T07:04:09Z</dcterms:created>
  <dcterms:modified xsi:type="dcterms:W3CDTF">2022-06-08T21:30:01Z</dcterms:modified>
</cp:coreProperties>
</file>