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480" r:id="rId2"/>
    <p:sldId id="303" r:id="rId3"/>
    <p:sldId id="313" r:id="rId4"/>
    <p:sldId id="290" r:id="rId5"/>
    <p:sldId id="291" r:id="rId6"/>
    <p:sldId id="292" r:id="rId7"/>
    <p:sldId id="321" r:id="rId8"/>
    <p:sldId id="482" r:id="rId9"/>
    <p:sldId id="293" r:id="rId10"/>
    <p:sldId id="282" r:id="rId11"/>
    <p:sldId id="283" r:id="rId12"/>
    <p:sldId id="294" r:id="rId13"/>
    <p:sldId id="295" r:id="rId14"/>
    <p:sldId id="308" r:id="rId15"/>
    <p:sldId id="296" r:id="rId16"/>
    <p:sldId id="297" r:id="rId17"/>
    <p:sldId id="314" r:id="rId18"/>
    <p:sldId id="326" r:id="rId19"/>
    <p:sldId id="327" r:id="rId20"/>
    <p:sldId id="328" r:id="rId21"/>
    <p:sldId id="299" r:id="rId22"/>
    <p:sldId id="329" r:id="rId23"/>
    <p:sldId id="302" r:id="rId24"/>
    <p:sldId id="330" r:id="rId25"/>
    <p:sldId id="331" r:id="rId26"/>
    <p:sldId id="324" r:id="rId27"/>
    <p:sldId id="483" r:id="rId28"/>
    <p:sldId id="332" r:id="rId29"/>
    <p:sldId id="333" r:id="rId30"/>
    <p:sldId id="316" r:id="rId31"/>
    <p:sldId id="317" r:id="rId32"/>
    <p:sldId id="349"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90"/>
            <p14:sldId id="291"/>
            <p14:sldId id="292"/>
            <p14:sldId id="321"/>
            <p14:sldId id="482"/>
            <p14:sldId id="293"/>
            <p14:sldId id="282"/>
            <p14:sldId id="283"/>
            <p14:sldId id="294"/>
            <p14:sldId id="295"/>
            <p14:sldId id="308"/>
            <p14:sldId id="296"/>
            <p14:sldId id="297"/>
            <p14:sldId id="314"/>
            <p14:sldId id="326"/>
            <p14:sldId id="327"/>
            <p14:sldId id="328"/>
            <p14:sldId id="299"/>
            <p14:sldId id="329"/>
            <p14:sldId id="302"/>
            <p14:sldId id="330"/>
            <p14:sldId id="331"/>
            <p14:sldId id="324"/>
            <p14:sldId id="483"/>
            <p14:sldId id="332"/>
            <p14:sldId id="333"/>
            <p14:sldId id="316"/>
            <p14:sldId id="31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3769" autoAdjust="0"/>
  </p:normalViewPr>
  <p:slideViewPr>
    <p:cSldViewPr snapToGrid="0">
      <p:cViewPr varScale="1">
        <p:scale>
          <a:sx n="74" d="100"/>
          <a:sy n="74" d="100"/>
        </p:scale>
        <p:origin x="1013"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B7E9C56A-C21B-4D37-AE83-56ED21F0CB39}" type="slidenum">
              <a:rPr lang="en-US" altLang="en-US" sz="1200" smtClean="0"/>
              <a:pPr/>
              <a:t>4</a:t>
            </a:fld>
            <a:endParaRPr lang="en-US" altLang="en-US" sz="1200" dirty="0"/>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9249796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47F6049D-5F25-4FB0-A0A8-185503F9EC65}" type="slidenum">
              <a:rPr lang="en-US" altLang="en-US" sz="1200" smtClean="0"/>
              <a:pPr/>
              <a:t>5</a:t>
            </a:fld>
            <a:endParaRPr lang="en-US" altLang="en-US" sz="1200" dirty="0"/>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7792373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DFC6D488-8E8A-479F-98C2-F4C89C80A2C9}" type="slidenum">
              <a:rPr lang="en-US" altLang="en-US" sz="1200" smtClean="0"/>
              <a:pPr/>
              <a:t>6</a:t>
            </a:fld>
            <a:endParaRPr lang="en-US" altLang="en-US" sz="1200" dirty="0"/>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20804624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DBCF4ACE-1884-415C-B347-3EC06BE8060A}" type="slidenum">
              <a:rPr lang="en-US" altLang="en-US" sz="1200" smtClean="0"/>
              <a:pPr/>
              <a:t>7</a:t>
            </a:fld>
            <a:endParaRPr lang="en-US" altLang="en-US" sz="1200" dirty="0"/>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0041777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1B68FEFE-DB8C-4D5C-8EC0-F1D2D0CF5843}" type="slidenum">
              <a:rPr lang="en-US" altLang="en-US" sz="1200" smtClean="0"/>
              <a:pPr/>
              <a:t>8</a:t>
            </a:fld>
            <a:endParaRPr lang="en-US" altLang="en-US" sz="1200" dirty="0"/>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p:spPr>
        <p:txBody>
          <a:bodyPr/>
          <a:lstStyle/>
          <a:p>
            <a:pPr marL="0" indent="0">
              <a:buFontTx/>
              <a:buNone/>
            </a:pPr>
            <a:r>
              <a:rPr lang="en-US" sz="1200" b="0" i="0" u="none" strike="noStrike" kern="1200" baseline="0" dirty="0">
                <a:solidFill>
                  <a:schemeClr val="tx1"/>
                </a:solidFill>
                <a:latin typeface="+mn-lt"/>
                <a:ea typeface="+mn-ea"/>
                <a:cs typeface="+mn-cs"/>
              </a:rPr>
              <a:t>The financial crisis had a significant impact on primary market sales by firms. New issues fell to $1,068.0 billion in 2008, during the worst of the crisis, from $2,389.1 billion in 2007, pre-crisis. As of 2018, primary market sales had still not recovered as only $1,725.2 billion new securities were issued for the year.</a:t>
            </a:r>
          </a:p>
        </p:txBody>
      </p:sp>
    </p:spTree>
    <p:extLst>
      <p:ext uri="{BB962C8B-B14F-4D97-AF65-F5344CB8AC3E}">
        <p14:creationId xmlns:p14="http://schemas.microsoft.com/office/powerpoint/2010/main" val="1408406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E9DE5D31-6BAA-4641-8065-FEBBF08FE00F}" type="slidenum">
              <a:rPr lang="en-US" altLang="en-US" sz="1200" smtClean="0"/>
              <a:pPr/>
              <a:t>9</a:t>
            </a:fld>
            <a:endParaRPr lang="en-US" altLang="en-US" sz="1200" dirty="0"/>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5812877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C769294E-DE21-460F-B68B-5E8DDCBC73E0}" type="slidenum">
              <a:rPr lang="en-US" altLang="en-US" sz="1200" smtClean="0"/>
              <a:pPr/>
              <a:t>10</a:t>
            </a:fld>
            <a:endParaRPr lang="en-US" altLang="en-US" sz="1200" dirty="0"/>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p:spPr>
        <p:txBody>
          <a:bodyPr/>
          <a:lstStyle/>
          <a:p>
            <a:r>
              <a:rPr lang="en-US" sz="1200" b="0" i="0" u="none" strike="noStrike" kern="1200" baseline="0" dirty="0">
                <a:solidFill>
                  <a:schemeClr val="tx1"/>
                </a:solidFill>
                <a:latin typeface="+mn-lt"/>
                <a:ea typeface="+mn-ea"/>
                <a:cs typeface="+mn-cs"/>
              </a:rPr>
              <a:t>Notice that, in 2019, federal funds and repurchase agreements, followed by Treasury bills, negotiable CDs, and commercial paper, had the largest amounts outstanding. </a:t>
            </a:r>
            <a:endParaRPr lang="en-US" altLang="en-US" dirty="0">
              <a:latin typeface="+mn-lt"/>
            </a:endParaRPr>
          </a:p>
        </p:txBody>
      </p:sp>
    </p:spTree>
    <p:extLst>
      <p:ext uri="{BB962C8B-B14F-4D97-AF65-F5344CB8AC3E}">
        <p14:creationId xmlns:p14="http://schemas.microsoft.com/office/powerpoint/2010/main" val="7998015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9FEB0FDA-550D-442A-98B2-74774827159C}" type="slidenum">
              <a:rPr lang="en-US" altLang="en-US" sz="1200" smtClean="0"/>
              <a:pPr/>
              <a:t>11</a:t>
            </a:fld>
            <a:endParaRPr lang="en-US" altLang="en-US" sz="1200" dirty="0"/>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p:spPr>
        <p:txBody>
          <a:bodyPr/>
          <a:lstStyle/>
          <a:p>
            <a:r>
              <a:rPr lang="en-US" sz="1200" b="0" i="0" u="none" strike="noStrike" kern="1200" baseline="0" dirty="0">
                <a:solidFill>
                  <a:schemeClr val="tx1"/>
                </a:solidFill>
                <a:latin typeface="+mn-lt"/>
                <a:ea typeface="+mn-ea"/>
                <a:cs typeface="+mn-cs"/>
              </a:rPr>
              <a:t>Stock prices fell precipitously during the financial crisis of 2008–2009. As of mid-March 2009, the Dow Jones Industrial Average (DJIA) had fallen 53.8 percent in value in less than 1½ years, larger than the decline during the market crash of 1929 when it fell 49 percent. However, stock prices recovered, along with the economy, in the last half of 2009, rising 71.1 percent between March 2009 and April 2010. </a:t>
            </a:r>
            <a:endParaRPr lang="en-US" altLang="en-US" dirty="0">
              <a:latin typeface="+mn-lt"/>
            </a:endParaRPr>
          </a:p>
        </p:txBody>
      </p:sp>
    </p:spTree>
    <p:extLst>
      <p:ext uri="{BB962C8B-B14F-4D97-AF65-F5344CB8AC3E}">
        <p14:creationId xmlns:p14="http://schemas.microsoft.com/office/powerpoint/2010/main" val="11640168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7F061611-C2EB-418B-A113-8B49C92FB5E5}" type="slidenum">
              <a:rPr lang="en-US" altLang="en-US" sz="1200" smtClean="0"/>
              <a:pPr/>
              <a:t>12</a:t>
            </a:fld>
            <a:endParaRPr lang="en-US" altLang="en-US" sz="1200" dirty="0"/>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555771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2326F090-B3FB-4EDF-86C0-2EC989AD2B7B}" type="slidenum">
              <a:rPr lang="en-US" altLang="en-US" sz="1200" smtClean="0"/>
              <a:pPr/>
              <a:t>13</a:t>
            </a:fld>
            <a:endParaRPr lang="en-US" altLang="en-US" sz="1200" dirty="0"/>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p:spPr>
        <p:txBody>
          <a:bodyPr/>
          <a:lstStyle/>
          <a:p>
            <a:r>
              <a:rPr lang="en-US" sz="1200" b="0" i="0" u="none" strike="noStrike" kern="1200" baseline="0" dirty="0">
                <a:solidFill>
                  <a:schemeClr val="tx1"/>
                </a:solidFill>
                <a:latin typeface="+mn-lt"/>
                <a:ea typeface="+mn-ea"/>
                <a:cs typeface="+mn-cs"/>
              </a:rPr>
              <a:t>Indeed, at the center of the recent financial crisis were losses associated with off-balance-sheet mortgage-backed (derivative) securities created and held by FIs. Losses from the falling value of subprime mortgages and the derivative securities backed by these mortgages reached $700 billion worldwide by early 2009 and resulted in the failure, acquisition, or bailout of some of the largest FIs and the near collapse of the world’s financial and economic systems. </a:t>
            </a:r>
            <a:endParaRPr lang="en-US" altLang="en-US" dirty="0">
              <a:latin typeface="+mn-lt"/>
            </a:endParaRPr>
          </a:p>
        </p:txBody>
      </p:sp>
    </p:spTree>
    <p:extLst>
      <p:ext uri="{BB962C8B-B14F-4D97-AF65-F5344CB8AC3E}">
        <p14:creationId xmlns:p14="http://schemas.microsoft.com/office/powerpoint/2010/main" val="20772236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8E442FBE-B8F7-4075-822D-6B3E76C78CD8}" type="slidenum">
              <a:rPr lang="en-US" altLang="en-US" sz="1200" smtClean="0"/>
              <a:pPr/>
              <a:t>14</a:t>
            </a:fld>
            <a:endParaRPr lang="en-US" altLang="en-US" sz="1200" dirty="0"/>
          </a:p>
        </p:txBody>
      </p:sp>
      <p:sp>
        <p:nvSpPr>
          <p:cNvPr id="55299" name="Rectangle 2"/>
          <p:cNvSpPr>
            <a:spLocks noGrp="1" noRot="1" noChangeAspect="1" noChangeArrowheads="1" noTextEdit="1"/>
          </p:cNvSpPr>
          <p:nvPr>
            <p:ph type="sldImg"/>
          </p:nvPr>
        </p:nvSpPr>
        <p:spPr>
          <a:ln/>
        </p:spPr>
      </p:sp>
      <p:sp>
        <p:nvSpPr>
          <p:cNvPr id="109571" name="Rectangle 3"/>
          <p:cNvSpPr>
            <a:spLocks noGrp="1" noChangeArrowheads="1"/>
          </p:cNvSpPr>
          <p:nvPr>
            <p:ph type="body" idx="1"/>
          </p:nvPr>
        </p:nvSpPr>
        <p:spPr/>
        <p:txBody>
          <a:bodyPr/>
          <a:lstStyle/>
          <a:p>
            <a:pPr>
              <a:defRPr/>
            </a:pPr>
            <a:r>
              <a:rPr lang="en-US" altLang="en-US" sz="1200" dirty="0"/>
              <a:t>The Volcker Rule prohibits bank holding companies from engaging in proprietary trading.</a:t>
            </a:r>
            <a:endParaRPr lang="en-US" dirty="0"/>
          </a:p>
        </p:txBody>
      </p:sp>
    </p:spTree>
    <p:extLst>
      <p:ext uri="{BB962C8B-B14F-4D97-AF65-F5344CB8AC3E}">
        <p14:creationId xmlns:p14="http://schemas.microsoft.com/office/powerpoint/2010/main" val="17635587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3702751E-2C5D-4EB9-A3D5-9DE47D4D0E85}" type="slidenum">
              <a:rPr lang="en-US" altLang="en-US" sz="1200" smtClean="0"/>
              <a:pPr/>
              <a:t>15</a:t>
            </a:fld>
            <a:endParaRPr lang="en-US" altLang="en-US" sz="1200" dirty="0"/>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2953777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6EE8174A-8893-4A8A-82F5-50FD5971DE5D}" type="slidenum">
              <a:rPr lang="en-US" altLang="en-US" sz="1200" smtClean="0"/>
              <a:pPr/>
              <a:t>16</a:t>
            </a:fld>
            <a:endParaRPr lang="en-US" altLang="en-US" sz="1200" dirty="0"/>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2244460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a:ln/>
        </p:spPr>
      </p:sp>
      <p:sp>
        <p:nvSpPr>
          <p:cNvPr id="59395" name="Notes Placeholder 2"/>
          <p:cNvSpPr>
            <a:spLocks noGrp="1"/>
          </p:cNvSpPr>
          <p:nvPr>
            <p:ph type="body" idx="1"/>
          </p:nvPr>
        </p:nvSpPr>
        <p:spPr>
          <a:noFill/>
        </p:spPr>
        <p:txBody>
          <a:bodyPr/>
          <a:lstStyle/>
          <a:p>
            <a:endParaRPr lang="en-US" altLang="en-US" dirty="0"/>
          </a:p>
        </p:txBody>
      </p:sp>
      <p:sp>
        <p:nvSpPr>
          <p:cNvPr id="59396" name="Slide Number Placeholder 3"/>
          <p:cNvSpPr>
            <a:spLocks noGrp="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88FEE1A6-2D11-4505-AFF6-9C187C045879}" type="slidenum">
              <a:rPr lang="en-US" altLang="en-US" sz="1200" smtClean="0"/>
              <a:pPr/>
              <a:t>17</a:t>
            </a:fld>
            <a:endParaRPr lang="en-US" altLang="en-US" sz="1200" dirty="0"/>
          </a:p>
        </p:txBody>
      </p:sp>
    </p:spTree>
    <p:extLst>
      <p:ext uri="{BB962C8B-B14F-4D97-AF65-F5344CB8AC3E}">
        <p14:creationId xmlns:p14="http://schemas.microsoft.com/office/powerpoint/2010/main" val="12841000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a:ln/>
        </p:spPr>
      </p:sp>
      <p:sp>
        <p:nvSpPr>
          <p:cNvPr id="59395" name="Notes Placeholder 2"/>
          <p:cNvSpPr>
            <a:spLocks noGrp="1"/>
          </p:cNvSpPr>
          <p:nvPr>
            <p:ph type="body" idx="1"/>
          </p:nvPr>
        </p:nvSpPr>
        <p:spPr>
          <a:noFill/>
        </p:spPr>
        <p:txBody>
          <a:bodyPr/>
          <a:lstStyle/>
          <a:p>
            <a:r>
              <a:rPr lang="en-US" altLang="en-US" dirty="0"/>
              <a:t>In a world without FIs, we have a </a:t>
            </a:r>
            <a:r>
              <a:rPr lang="en-US" altLang="en-US" b="1" dirty="0"/>
              <a:t>direct transfer </a:t>
            </a:r>
            <a:r>
              <a:rPr lang="en-US" altLang="en-US" dirty="0"/>
              <a:t>of funds from suppliers of funds to users of funds. Likewise, financial claims would flow directly from users of funds to suppliers of funds.</a:t>
            </a:r>
          </a:p>
          <a:p>
            <a:endParaRPr lang="en-US" altLang="en-US" dirty="0"/>
          </a:p>
          <a:p>
            <a:r>
              <a:rPr lang="en-US" altLang="en-US" dirty="0"/>
              <a:t>With FIs, we have </a:t>
            </a:r>
            <a:r>
              <a:rPr lang="en-US" altLang="en-US" b="1" dirty="0"/>
              <a:t>indirect transfers</a:t>
            </a:r>
            <a:r>
              <a:rPr lang="en-US" altLang="en-US" dirty="0"/>
              <a:t>, a transfer of funds between suppliers and users of funds through a financial intermediary.</a:t>
            </a:r>
          </a:p>
        </p:txBody>
      </p:sp>
      <p:sp>
        <p:nvSpPr>
          <p:cNvPr id="59396" name="Slide Number Placeholder 3"/>
          <p:cNvSpPr>
            <a:spLocks noGrp="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88FEE1A6-2D11-4505-AFF6-9C187C045879}" type="slidenum">
              <a:rPr lang="en-US" altLang="en-US" sz="1200" smtClean="0"/>
              <a:pPr/>
              <a:t>18</a:t>
            </a:fld>
            <a:endParaRPr lang="en-US" altLang="en-US" sz="1200" dirty="0"/>
          </a:p>
        </p:txBody>
      </p:sp>
    </p:spTree>
    <p:extLst>
      <p:ext uri="{BB962C8B-B14F-4D97-AF65-F5344CB8AC3E}">
        <p14:creationId xmlns:p14="http://schemas.microsoft.com/office/powerpoint/2010/main" val="31039180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D631EB98-2BAC-4FB0-94D3-903DF9BCBA28}" type="slidenum">
              <a:rPr lang="en-US" altLang="en-US" sz="1200" smtClean="0"/>
              <a:pPr/>
              <a:t>19</a:t>
            </a:fld>
            <a:endParaRPr lang="en-US" altLang="en-US" sz="1200" dirty="0"/>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24280713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D631EB98-2BAC-4FB0-94D3-903DF9BCBA28}" type="slidenum">
              <a:rPr lang="en-US" altLang="en-US" sz="1200" smtClean="0"/>
              <a:pPr/>
              <a:t>20</a:t>
            </a:fld>
            <a:endParaRPr lang="en-US" altLang="en-US" sz="1200" dirty="0"/>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0949131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D631EB98-2BAC-4FB0-94D3-903DF9BCBA28}" type="slidenum">
              <a:rPr lang="en-US" altLang="en-US" sz="1200" smtClean="0"/>
              <a:pPr/>
              <a:t>21</a:t>
            </a:fld>
            <a:endParaRPr lang="en-US" altLang="en-US" sz="1200" dirty="0"/>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5439578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D631EB98-2BAC-4FB0-94D3-903DF9BCBA28}" type="slidenum">
              <a:rPr lang="en-US" altLang="en-US" sz="1200" smtClean="0"/>
              <a:pPr/>
              <a:t>22</a:t>
            </a:fld>
            <a:endParaRPr lang="en-US" altLang="en-US" sz="1200" dirty="0"/>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6024727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41A1DCB1-9A32-4075-BE56-40F3F761C3EB}" type="slidenum">
              <a:rPr lang="en-US" altLang="en-US" sz="1200" smtClean="0"/>
              <a:pPr/>
              <a:t>23</a:t>
            </a:fld>
            <a:endParaRPr lang="en-US" altLang="en-US" sz="1200" dirty="0"/>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6516691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41A1DCB1-9A32-4075-BE56-40F3F761C3EB}" type="slidenum">
              <a:rPr lang="en-US" altLang="en-US" sz="1200" smtClean="0"/>
              <a:pPr/>
              <a:t>24</a:t>
            </a:fld>
            <a:endParaRPr lang="en-US" altLang="en-US" sz="1200" dirty="0"/>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p:spPr>
        <p:txBody>
          <a:bodyPr/>
          <a:lstStyle/>
          <a:p>
            <a:r>
              <a:rPr lang="en-US" altLang="en-US" dirty="0"/>
              <a:t>Investment companies and pension funds differ from banks and insurance companies in that they give savers cheaper access to the direct securities market.</a:t>
            </a:r>
          </a:p>
        </p:txBody>
      </p:sp>
    </p:spTree>
    <p:extLst>
      <p:ext uri="{BB962C8B-B14F-4D97-AF65-F5344CB8AC3E}">
        <p14:creationId xmlns:p14="http://schemas.microsoft.com/office/powerpoint/2010/main" val="29939817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41A1DCB1-9A32-4075-BE56-40F3F761C3EB}" type="slidenum">
              <a:rPr lang="en-US" altLang="en-US" sz="1200" smtClean="0"/>
              <a:pPr/>
              <a:t>25</a:t>
            </a:fld>
            <a:endParaRPr lang="en-US" altLang="en-US" sz="1200" dirty="0"/>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5945604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41A1DCB1-9A32-4075-BE56-40F3F761C3EB}" type="slidenum">
              <a:rPr lang="en-US" altLang="en-US" sz="1200" smtClean="0"/>
              <a:pPr/>
              <a:t>26</a:t>
            </a:fld>
            <a:endParaRPr lang="en-US" altLang="en-US" sz="1200" dirty="0"/>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181202462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99498D27-251F-4A7F-A8FE-0C7D43F921F7}" type="slidenum">
              <a:rPr lang="en-US" altLang="en-US" sz="1200" smtClean="0"/>
              <a:pPr/>
              <a:t>27</a:t>
            </a:fld>
            <a:endParaRPr lang="en-US" altLang="en-US" sz="1200" dirty="0"/>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50334547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99498D27-251F-4A7F-A8FE-0C7D43F921F7}" type="slidenum">
              <a:rPr lang="en-US" altLang="en-US" sz="1200" smtClean="0"/>
              <a:pPr/>
              <a:t>28</a:t>
            </a:fld>
            <a:endParaRPr lang="en-US" altLang="en-US" sz="1200" dirty="0"/>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290059163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99498D27-251F-4A7F-A8FE-0C7D43F921F7}" type="slidenum">
              <a:rPr lang="en-US" altLang="en-US" sz="1200" smtClean="0"/>
              <a:pPr/>
              <a:t>29</a:t>
            </a:fld>
            <a:endParaRPr lang="en-US" altLang="en-US" sz="1200" dirty="0"/>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p:spPr>
        <p:txBody>
          <a:bodyPr/>
          <a:lstStyle/>
          <a:p>
            <a:endParaRPr lang="en-US" altLang="en-US" dirty="0"/>
          </a:p>
        </p:txBody>
      </p:sp>
    </p:spTree>
    <p:extLst>
      <p:ext uri="{BB962C8B-B14F-4D97-AF65-F5344CB8AC3E}">
        <p14:creationId xmlns:p14="http://schemas.microsoft.com/office/powerpoint/2010/main" val="93414468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833FCF7F-2943-4ADC-B1C8-CCDC7A16618E}" type="slidenum">
              <a:rPr lang="en-US" altLang="en-US" sz="1200" smtClean="0"/>
              <a:pPr/>
              <a:t>30</a:t>
            </a:fld>
            <a:endParaRPr lang="en-US" altLang="en-US" sz="1200" dirty="0"/>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p:spPr>
        <p:txBody>
          <a:bodyPr/>
          <a:lstStyle/>
          <a:p>
            <a:r>
              <a:rPr lang="en-US" altLang="en-US" dirty="0"/>
              <a:t>The Dow fell more than 500 points as news spread that Lehman Brothers would not survive. This was the largest drop in over seven years.</a:t>
            </a:r>
          </a:p>
        </p:txBody>
      </p:sp>
    </p:spTree>
    <p:extLst>
      <p:ext uri="{BB962C8B-B14F-4D97-AF65-F5344CB8AC3E}">
        <p14:creationId xmlns:p14="http://schemas.microsoft.com/office/powerpoint/2010/main" val="169729753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p:spPr>
        <p:txBody>
          <a:bodyPr/>
          <a:lstStyle>
            <a:lvl1pPr>
              <a:defRPr sz="2400">
                <a:solidFill>
                  <a:schemeClr val="tx1"/>
                </a:solidFill>
                <a:latin typeface="Times New Roman" pitchFamily="18" charset="0"/>
              </a:defRPr>
            </a:lvl1pPr>
            <a:lvl2pPr marL="742950" indent="-285750">
              <a:defRPr sz="2400">
                <a:solidFill>
                  <a:schemeClr val="tx1"/>
                </a:solidFill>
                <a:latin typeface="Times New Roman" pitchFamily="18" charset="0"/>
              </a:defRPr>
            </a:lvl2pPr>
            <a:lvl3pPr marL="1143000" indent="-228600">
              <a:defRPr sz="2400">
                <a:solidFill>
                  <a:schemeClr val="tx1"/>
                </a:solidFill>
                <a:latin typeface="Times New Roman" pitchFamily="18" charset="0"/>
              </a:defRPr>
            </a:lvl3pPr>
            <a:lvl4pPr marL="1600200"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fld id="{EFDCD39B-DBEC-454B-9BF9-8FDE042D06E0}" type="slidenum">
              <a:rPr lang="en-US" altLang="en-US" sz="1200" smtClean="0"/>
              <a:pPr/>
              <a:t>31</a:t>
            </a:fld>
            <a:endParaRPr lang="en-US" altLang="en-US" sz="1200" dirty="0"/>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p:spPr>
        <p:txBody>
          <a:bodyPr/>
          <a:lstStyle/>
          <a:p>
            <a:r>
              <a:rPr lang="en-US" sz="1200" b="0" i="0" u="none" strike="noStrike" kern="1200" baseline="0" dirty="0">
                <a:solidFill>
                  <a:schemeClr val="tx1"/>
                </a:solidFill>
                <a:latin typeface="+mn-lt"/>
                <a:ea typeface="+mn-ea"/>
                <a:cs typeface="+mn-cs"/>
              </a:rPr>
              <a:t>By mid-September 2008, financial markets froze, and banks stopped lending to each other at anything but exorbitantly high rates. The overnight London Interbank Offered Rate (LIBOR, a benchmark rate that reflects the rate at which banks lend to one another) more than doubled (see figure above).</a:t>
            </a:r>
            <a:endParaRPr lang="en-US" altLang="en-US" dirty="0">
              <a:latin typeface="+mn-lt"/>
            </a:endParaRPr>
          </a:p>
        </p:txBody>
      </p:sp>
    </p:spTree>
    <p:extLst>
      <p:ext uri="{BB962C8B-B14F-4D97-AF65-F5344CB8AC3E}">
        <p14:creationId xmlns:p14="http://schemas.microsoft.com/office/powerpoint/2010/main" val="145432041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5.xml"/><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image" Target="../media/image21.jpg"/><Relationship Id="rId3" Type="http://schemas.openxmlformats.org/officeDocument/2006/relationships/image" Target="../media/image19.png"/><Relationship Id="rId7"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15.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Sara Ahmed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51343" y="2592274"/>
            <a:ext cx="5849999" cy="707886"/>
          </a:xfrm>
          <a:prstGeom prst="rect">
            <a:avLst/>
          </a:prstGeom>
          <a:noFill/>
        </p:spPr>
        <p:txBody>
          <a:bodyPr wrap="non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Introduction to Financing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6" y="5843657"/>
            <a:ext cx="3990047"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    Orientation Lecture </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65218"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MGM 611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303961" y="3388530"/>
            <a:ext cx="6414962" cy="769441"/>
          </a:xfrm>
          <a:prstGeom prst="rect">
            <a:avLst/>
          </a:prstGeom>
          <a:noFill/>
        </p:spPr>
        <p:txBody>
          <a:bodyPr wrap="none" rtlCol="0">
            <a:spAutoFit/>
          </a:bodyPr>
          <a:lstStyle/>
          <a:p>
            <a:pPr marL="0" algn="r" defTabSz="914400" rtl="1" eaLnBrk="1" latinLnBrk="0" hangingPunct="1"/>
            <a:r>
              <a:rPr lang="en-US" sz="4400" b="1" dirty="0">
                <a:solidFill>
                  <a:srgbClr val="00B0F0"/>
                </a:solidFill>
                <a:latin typeface="Times New Roman" panose="02020603050405020304" pitchFamily="18" charset="0"/>
                <a:cs typeface="Times New Roman" panose="02020603050405020304" pitchFamily="18" charset="0"/>
              </a:rPr>
              <a:t>Introduction to Financing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Orientation Lecture</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6521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611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Sara Ahmed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509241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3">
            <a:extLst>
              <a:ext uri="{FF2B5EF4-FFF2-40B4-BE49-F238E27FC236}">
                <a16:creationId xmlns:a16="http://schemas.microsoft.com/office/drawing/2014/main" id="{24DADD44-054F-6D6A-F6D2-25AEF10807C3}"/>
              </a:ext>
            </a:extLst>
          </p:cNvPr>
          <p:cNvSpPr txBox="1">
            <a:spLocks noChangeArrowheads="1"/>
          </p:cNvSpPr>
          <p:nvPr/>
        </p:nvSpPr>
        <p:spPr>
          <a:xfrm>
            <a:off x="3874976" y="2355469"/>
            <a:ext cx="7685383" cy="4050430"/>
          </a:xfrm>
          <a:prstGeom prst="rect">
            <a:avLst/>
          </a:prstGeom>
          <a:solidFill>
            <a:schemeClr val="bg1"/>
          </a:solidFill>
          <a:ln w="31750">
            <a:solidFill>
              <a:srgbClr val="007FBE"/>
            </a:solidFill>
            <a:miter lim="800000"/>
            <a:headEnd/>
            <a:tailEnd/>
          </a:ln>
          <a:effectLst>
            <a:outerShdw dist="107763" dir="2700000" algn="ctr" rotWithShape="0">
              <a:schemeClr val="bg2"/>
            </a:outerShdw>
          </a:effectLst>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a:cs typeface="Calibri" panose="020F0502020204030204" pitchFamily="34" charset="0"/>
              </a:rPr>
              <a:t>Differentiate between primary and secondary markets</a:t>
            </a:r>
          </a:p>
          <a:p>
            <a:r>
              <a:rPr lang="en-US" altLang="en-US" sz="2400">
                <a:cs typeface="Calibri" panose="020F0502020204030204" pitchFamily="34" charset="0"/>
              </a:rPr>
              <a:t>Differentiate between money and capital markets</a:t>
            </a:r>
          </a:p>
          <a:p>
            <a:r>
              <a:rPr lang="en-US" altLang="en-US" sz="2400">
                <a:cs typeface="Calibri" panose="020F0502020204030204" pitchFamily="34" charset="0"/>
              </a:rPr>
              <a:t>Understand the concept of foreign exchange markets</a:t>
            </a:r>
          </a:p>
          <a:p>
            <a:r>
              <a:rPr lang="en-US" altLang="en-US" sz="2400">
                <a:cs typeface="Calibri" panose="020F0502020204030204" pitchFamily="34" charset="0"/>
              </a:rPr>
              <a:t>Understand the concept of derivative security markets</a:t>
            </a:r>
          </a:p>
          <a:p>
            <a:r>
              <a:rPr lang="en-US" altLang="en-US" sz="2400">
                <a:cs typeface="Calibri" panose="020F0502020204030204" pitchFamily="34" charset="0"/>
              </a:rPr>
              <a:t>Distinguish between the different types of financial institutions</a:t>
            </a:r>
          </a:p>
          <a:p>
            <a:r>
              <a:rPr lang="en-US" altLang="en-US" sz="2400">
                <a:cs typeface="Calibri" panose="020F0502020204030204" pitchFamily="34" charset="0"/>
              </a:rPr>
              <a:t>Know the services financial institutions perform</a:t>
            </a:r>
          </a:p>
          <a:p>
            <a:r>
              <a:rPr lang="en-US" altLang="en-US" sz="2400">
                <a:cs typeface="Calibri" panose="020F0502020204030204" pitchFamily="34" charset="0"/>
              </a:rPr>
              <a:t>Know the risks financial institutions face</a:t>
            </a:r>
          </a:p>
          <a:p>
            <a:r>
              <a:rPr lang="en-US" altLang="en-US" sz="2400">
                <a:cs typeface="Calibri" panose="020F0502020204030204" pitchFamily="34" charset="0"/>
              </a:rPr>
              <a:t>Appreciate why financial institutions are regulated</a:t>
            </a:r>
          </a:p>
          <a:p>
            <a:r>
              <a:rPr lang="en-US" altLang="en-US" sz="2400">
                <a:cs typeface="Calibri" panose="020F0502020204030204" pitchFamily="34" charset="0"/>
              </a:rPr>
              <a:t>Recognize that markets are become increasingly global</a:t>
            </a:r>
            <a:endParaRPr lang="en-US" altLang="en-US" sz="2400" dirty="0">
              <a:cs typeface="Calibri" panose="020F0502020204030204" pitchFamily="34" charset="0"/>
            </a:endParaRP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20D26CB-AC99-D0AD-43BC-AB4019D57DB8}"/>
              </a:ext>
            </a:extLst>
          </p:cNvPr>
          <p:cNvSpPr/>
          <p:nvPr/>
        </p:nvSpPr>
        <p:spPr>
          <a:xfrm>
            <a:off x="762000" y="481263"/>
            <a:ext cx="10734675" cy="601161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099" name="Rectangle 2"/>
          <p:cNvSpPr>
            <a:spLocks noGrp="1" noChangeArrowheads="1"/>
          </p:cNvSpPr>
          <p:nvPr>
            <p:ph type="title" idx="4294967295"/>
          </p:nvPr>
        </p:nvSpPr>
        <p:spPr/>
        <p:txBody>
          <a:bodyPr anchor="ctr"/>
          <a:lstStyle/>
          <a:p>
            <a:pPr eaLnBrk="1" hangingPunct="1"/>
            <a:r>
              <a:rPr lang="en-US" altLang="en-US" sz="3500" dirty="0">
                <a:cs typeface="Calibri" panose="020F0502020204030204" pitchFamily="34" charset="0"/>
              </a:rPr>
              <a:t>Why Study Financial Markets </a:t>
            </a:r>
            <a:br>
              <a:rPr lang="en-US" altLang="en-US" sz="3500" dirty="0">
                <a:cs typeface="Calibri" panose="020F0502020204030204" pitchFamily="34" charset="0"/>
              </a:rPr>
            </a:br>
            <a:r>
              <a:rPr lang="en-US" altLang="en-US" sz="3500" dirty="0">
                <a:cs typeface="Calibri" panose="020F0502020204030204" pitchFamily="34" charset="0"/>
              </a:rPr>
              <a:t>and Institutions?</a:t>
            </a:r>
          </a:p>
        </p:txBody>
      </p:sp>
      <p:sp>
        <p:nvSpPr>
          <p:cNvPr id="4100" name="Rectangle 3"/>
          <p:cNvSpPr>
            <a:spLocks noGrp="1" noChangeArrowheads="1"/>
          </p:cNvSpPr>
          <p:nvPr>
            <p:ph type="body" sz="half" idx="4294967295"/>
          </p:nvPr>
        </p:nvSpPr>
        <p:spPr>
          <a:xfrm>
            <a:off x="1981200" y="1719263"/>
            <a:ext cx="8148638" cy="4411662"/>
          </a:xfrm>
          <a:solidFill>
            <a:schemeClr val="bg1"/>
          </a:solidFill>
          <a:ln w="31750">
            <a:solidFill>
              <a:srgbClr val="007FBE"/>
            </a:solidFill>
            <a:miter lim="800000"/>
            <a:headEnd/>
            <a:tailEnd/>
          </a:ln>
          <a:effectLst>
            <a:outerShdw dist="107763" dir="2700000" algn="ctr" rotWithShape="0">
              <a:schemeClr val="bg2"/>
            </a:outerShdw>
          </a:effectLst>
        </p:spPr>
        <p:txBody>
          <a:bodyPr/>
          <a:lstStyle/>
          <a:p>
            <a:pPr algn="just" eaLnBrk="1" hangingPunct="1"/>
            <a:r>
              <a:rPr lang="en-US" altLang="en-US" dirty="0">
                <a:cs typeface="Calibri" panose="020F0502020204030204" pitchFamily="34" charset="0"/>
              </a:rPr>
              <a:t>Markets and institutions are primary channels through which capital is allocated in our society</a:t>
            </a:r>
          </a:p>
          <a:p>
            <a:pPr marL="586875" lvl="2" indent="-291600" algn="just">
              <a:spcBef>
                <a:spcPts val="1000"/>
              </a:spcBef>
              <a:buClr>
                <a:schemeClr val="accent2"/>
              </a:buClr>
            </a:pPr>
            <a:r>
              <a:rPr lang="en-US" altLang="en-US" sz="2600" dirty="0">
                <a:cs typeface="Calibri" panose="020F0502020204030204" pitchFamily="34" charset="0"/>
              </a:rPr>
              <a:t>Investment and financing decisions require managers and individual investors to understand the flow of funds throughout the economy</a:t>
            </a:r>
          </a:p>
          <a:p>
            <a:pPr marL="586875" lvl="2" indent="-291600" algn="just">
              <a:spcBef>
                <a:spcPts val="1000"/>
              </a:spcBef>
              <a:buClr>
                <a:schemeClr val="accent2"/>
              </a:buClr>
            </a:pPr>
            <a:r>
              <a:rPr lang="en-US" altLang="en-US" sz="2600" dirty="0">
                <a:cs typeface="Calibri" panose="020F0502020204030204" pitchFamily="34" charset="0"/>
              </a:rPr>
              <a:t>Managers and individuals must also understand the operation and structure of domestic and international financial markets</a:t>
            </a:r>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46E11A1-AD9A-DAFB-3AF4-FD6624498029}"/>
              </a:ext>
            </a:extLst>
          </p:cNvPr>
          <p:cNvSpPr/>
          <p:nvPr/>
        </p:nvSpPr>
        <p:spPr>
          <a:xfrm>
            <a:off x="762000" y="647699"/>
            <a:ext cx="10734675" cy="584517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6147" name="Rectangle 2"/>
          <p:cNvSpPr>
            <a:spLocks noGrp="1" noChangeArrowheads="1"/>
          </p:cNvSpPr>
          <p:nvPr>
            <p:ph type="title" idx="4294967295"/>
          </p:nvPr>
        </p:nvSpPr>
        <p:spPr/>
        <p:txBody>
          <a:bodyPr anchor="ctr"/>
          <a:lstStyle/>
          <a:p>
            <a:pPr eaLnBrk="1" hangingPunct="1"/>
            <a:r>
              <a:rPr lang="en-US" altLang="en-US" sz="3500" dirty="0">
                <a:cs typeface="Calibri" panose="020F0502020204030204" pitchFamily="34" charset="0"/>
              </a:rPr>
              <a:t>Financial Markets</a:t>
            </a:r>
          </a:p>
        </p:txBody>
      </p:sp>
      <p:sp>
        <p:nvSpPr>
          <p:cNvPr id="6148" name="Rectangle 3"/>
          <p:cNvSpPr>
            <a:spLocks noGrp="1" noChangeArrowheads="1"/>
          </p:cNvSpPr>
          <p:nvPr>
            <p:ph type="body" sz="half" idx="4294967295"/>
          </p:nvPr>
        </p:nvSpPr>
        <p:spPr>
          <a:xfrm>
            <a:off x="1981200" y="1719263"/>
            <a:ext cx="8148638" cy="4411662"/>
          </a:xfrm>
          <a:solidFill>
            <a:schemeClr val="bg1"/>
          </a:solidFill>
          <a:ln w="31750">
            <a:solidFill>
              <a:srgbClr val="007FBE"/>
            </a:solidFill>
            <a:miter lim="800000"/>
            <a:headEnd/>
            <a:tailEnd/>
          </a:ln>
          <a:effectLst>
            <a:outerShdw dist="107763" dir="2700000" algn="ctr" rotWithShape="0">
              <a:schemeClr val="bg2"/>
            </a:outerShdw>
          </a:effectLst>
        </p:spPr>
        <p:txBody>
          <a:bodyPr/>
          <a:lstStyle/>
          <a:p>
            <a:pPr eaLnBrk="1" hangingPunct="1"/>
            <a:r>
              <a:rPr lang="en-US" altLang="en-US" dirty="0">
                <a:cs typeface="Calibri" panose="020F0502020204030204" pitchFamily="34" charset="0"/>
              </a:rPr>
              <a:t>Financial markets are structures through which funds flow</a:t>
            </a:r>
          </a:p>
          <a:p>
            <a:pPr eaLnBrk="1" hangingPunct="1"/>
            <a:r>
              <a:rPr lang="en-US" altLang="en-US" dirty="0">
                <a:cs typeface="Calibri" panose="020F0502020204030204" pitchFamily="34" charset="0"/>
              </a:rPr>
              <a:t>Financial markets can be distinguished along two major dimensions:</a:t>
            </a:r>
          </a:p>
          <a:p>
            <a:pPr lvl="1" eaLnBrk="1" hangingPunct="1"/>
            <a:r>
              <a:rPr lang="en-US" altLang="en-US" dirty="0">
                <a:cs typeface="Calibri" panose="020F0502020204030204" pitchFamily="34" charset="0"/>
              </a:rPr>
              <a:t>Primary versus secondary markets</a:t>
            </a:r>
          </a:p>
          <a:p>
            <a:pPr lvl="1" eaLnBrk="1" hangingPunct="1"/>
            <a:r>
              <a:rPr lang="en-US" altLang="en-US" dirty="0">
                <a:cs typeface="Calibri" panose="020F0502020204030204" pitchFamily="34" charset="0"/>
              </a:rPr>
              <a:t>Money versus capital markets</a:t>
            </a: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96F311E-987C-0FA2-80AB-E443A53BB7BC}"/>
              </a:ext>
            </a:extLst>
          </p:cNvPr>
          <p:cNvSpPr/>
          <p:nvPr/>
        </p:nvSpPr>
        <p:spPr>
          <a:xfrm>
            <a:off x="762000" y="647700"/>
            <a:ext cx="10734675" cy="596966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7171" name="Rectangle 2"/>
          <p:cNvSpPr>
            <a:spLocks noGrp="1" noChangeArrowheads="1"/>
          </p:cNvSpPr>
          <p:nvPr>
            <p:ph type="title" idx="4294967295"/>
          </p:nvPr>
        </p:nvSpPr>
        <p:spPr/>
        <p:txBody>
          <a:bodyPr anchor="ctr"/>
          <a:lstStyle/>
          <a:p>
            <a:pPr eaLnBrk="1" hangingPunct="1"/>
            <a:r>
              <a:rPr lang="en-US" altLang="en-US" sz="3500" dirty="0">
                <a:cs typeface="Calibri" panose="020F0502020204030204" pitchFamily="34" charset="0"/>
              </a:rPr>
              <a:t>Primary versus Secondary Markets</a:t>
            </a:r>
          </a:p>
        </p:txBody>
      </p:sp>
      <p:sp>
        <p:nvSpPr>
          <p:cNvPr id="7172" name="Rectangle 3"/>
          <p:cNvSpPr>
            <a:spLocks noGrp="1" noChangeArrowheads="1"/>
          </p:cNvSpPr>
          <p:nvPr>
            <p:ph type="body" sz="half" idx="4294967295"/>
          </p:nvPr>
        </p:nvSpPr>
        <p:spPr>
          <a:xfrm>
            <a:off x="1981200" y="1752600"/>
            <a:ext cx="8148638" cy="4495800"/>
          </a:xfrm>
          <a:solidFill>
            <a:schemeClr val="bg1"/>
          </a:solidFill>
          <a:ln w="31750">
            <a:solidFill>
              <a:srgbClr val="007FBE"/>
            </a:solidFill>
            <a:miter lim="800000"/>
            <a:headEnd/>
            <a:tailEnd/>
          </a:ln>
          <a:effectLst>
            <a:outerShdw dist="107763" dir="2700000" algn="ctr" rotWithShape="0">
              <a:schemeClr val="bg2"/>
            </a:outerShdw>
          </a:effectLst>
        </p:spPr>
        <p:txBody>
          <a:bodyPr/>
          <a:lstStyle/>
          <a:p>
            <a:pPr eaLnBrk="1" hangingPunct="1"/>
            <a:r>
              <a:rPr lang="en-US" altLang="en-US" b="1" dirty="0">
                <a:cs typeface="Calibri" panose="020F0502020204030204" pitchFamily="34" charset="0"/>
              </a:rPr>
              <a:t>Primary markets</a:t>
            </a:r>
          </a:p>
          <a:p>
            <a:pPr lvl="1" eaLnBrk="1" hangingPunct="1"/>
            <a:r>
              <a:rPr lang="en-US" altLang="en-US" dirty="0">
                <a:cs typeface="Calibri" panose="020F0502020204030204" pitchFamily="34" charset="0"/>
              </a:rPr>
              <a:t>Markets in which users of funds (e.g., corporations) raise funds through new issues of financial instruments, such as stocks and bonds</a:t>
            </a:r>
          </a:p>
          <a:p>
            <a:pPr lvl="1" eaLnBrk="1" hangingPunct="1"/>
            <a:r>
              <a:rPr lang="en-US" altLang="en-US" dirty="0">
                <a:cs typeface="Calibri" panose="020F0502020204030204" pitchFamily="34" charset="0"/>
              </a:rPr>
              <a:t>Include issues of equity by firms initially going public, referred to as </a:t>
            </a:r>
            <a:r>
              <a:rPr lang="en-US" altLang="en-US" b="1" i="1" dirty="0">
                <a:cs typeface="Calibri" panose="020F0502020204030204" pitchFamily="34" charset="0"/>
              </a:rPr>
              <a:t>initial public offerings (IPOs)</a:t>
            </a:r>
          </a:p>
          <a:p>
            <a:pPr eaLnBrk="1" hangingPunct="1"/>
            <a:r>
              <a:rPr lang="en-US" altLang="en-US" b="1" dirty="0">
                <a:cs typeface="Calibri" panose="020F0502020204030204" pitchFamily="34" charset="0"/>
              </a:rPr>
              <a:t>Secondary markets</a:t>
            </a:r>
          </a:p>
          <a:p>
            <a:pPr lvl="1" eaLnBrk="1" hangingPunct="1"/>
            <a:r>
              <a:rPr lang="en-US" altLang="en-US" dirty="0">
                <a:cs typeface="Calibri" panose="020F0502020204030204" pitchFamily="34" charset="0"/>
              </a:rPr>
              <a:t>Markets that trade financial instruments once they are issued</a:t>
            </a: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A63B93E-43A9-92EA-8989-2ED4A1078F71}"/>
              </a:ext>
            </a:extLst>
          </p:cNvPr>
          <p:cNvSpPr/>
          <p:nvPr/>
        </p:nvSpPr>
        <p:spPr>
          <a:xfrm>
            <a:off x="762000" y="647700"/>
            <a:ext cx="10734675" cy="62103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8195" name="Rectangle 2"/>
          <p:cNvSpPr>
            <a:spLocks noGrp="1" noChangeArrowheads="1"/>
          </p:cNvSpPr>
          <p:nvPr>
            <p:ph type="title"/>
          </p:nvPr>
        </p:nvSpPr>
        <p:spPr/>
        <p:txBody>
          <a:bodyPr wrap="square" anchor="b">
            <a:normAutofit/>
          </a:bodyPr>
          <a:lstStyle/>
          <a:p>
            <a:pPr eaLnBrk="1" hangingPunct="1"/>
            <a:r>
              <a:rPr lang="en-US" altLang="en-US" sz="3500" dirty="0"/>
              <a:t>Primary and Secondary Market Transfer of Funds Time Line</a:t>
            </a:r>
          </a:p>
        </p:txBody>
      </p:sp>
      <p:pic>
        <p:nvPicPr>
          <p:cNvPr id="5" name="Content Placeholder 4" descr="Diagram&#10;&#10;Description automatically generated">
            <a:extLst>
              <a:ext uri="{FF2B5EF4-FFF2-40B4-BE49-F238E27FC236}">
                <a16:creationId xmlns:a16="http://schemas.microsoft.com/office/drawing/2014/main" id="{A84E9948-1770-4B45-93C7-55F01A49E90B}"/>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071660" y="1208522"/>
            <a:ext cx="5569052" cy="5088655"/>
          </a:xfrm>
        </p:spPr>
      </p:pic>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D80B2B8-BBDE-9495-C630-7723209D2B94}"/>
              </a:ext>
            </a:extLst>
          </p:cNvPr>
          <p:cNvSpPr/>
          <p:nvPr/>
        </p:nvSpPr>
        <p:spPr>
          <a:xfrm>
            <a:off x="762000" y="647699"/>
            <a:ext cx="10734675" cy="584517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9219" name="Rectangle 2"/>
          <p:cNvSpPr>
            <a:spLocks noGrp="1" noChangeArrowheads="1"/>
          </p:cNvSpPr>
          <p:nvPr>
            <p:ph type="title" idx="4294967295"/>
          </p:nvPr>
        </p:nvSpPr>
        <p:spPr/>
        <p:txBody>
          <a:bodyPr anchor="ctr"/>
          <a:lstStyle/>
          <a:p>
            <a:pPr eaLnBrk="1" hangingPunct="1"/>
            <a:r>
              <a:rPr lang="en-US" altLang="en-US" sz="3500" dirty="0"/>
              <a:t>Primary versus Secondary Markets (Continued)</a:t>
            </a:r>
          </a:p>
        </p:txBody>
      </p:sp>
      <p:sp>
        <p:nvSpPr>
          <p:cNvPr id="9220" name="Rectangle 3"/>
          <p:cNvSpPr>
            <a:spLocks noGrp="1" noChangeArrowheads="1"/>
          </p:cNvSpPr>
          <p:nvPr>
            <p:ph type="body" sz="half" idx="4294967295"/>
          </p:nvPr>
        </p:nvSpPr>
        <p:spPr>
          <a:xfrm>
            <a:off x="1981200" y="1719263"/>
            <a:ext cx="8148638" cy="4529137"/>
          </a:xfrm>
          <a:solidFill>
            <a:schemeClr val="bg1"/>
          </a:solidFill>
          <a:ln w="31750">
            <a:solidFill>
              <a:srgbClr val="007FBE"/>
            </a:solidFill>
            <a:miter lim="800000"/>
            <a:headEnd/>
            <a:tailEnd/>
          </a:ln>
          <a:effectLst>
            <a:outerShdw dist="107763" dir="2700000" algn="ctr" rotWithShape="0">
              <a:schemeClr val="bg2"/>
            </a:outerShdw>
          </a:effectLst>
        </p:spPr>
        <p:txBody>
          <a:bodyPr/>
          <a:lstStyle/>
          <a:p>
            <a:pPr eaLnBrk="1" hangingPunct="1"/>
            <a:r>
              <a:rPr lang="en-US" altLang="en-US" dirty="0"/>
              <a:t>How were primary markets affected by the financial crisis?</a:t>
            </a:r>
          </a:p>
          <a:p>
            <a:pPr eaLnBrk="1" hangingPunct="1"/>
            <a:r>
              <a:rPr lang="en-US" altLang="en-US" dirty="0"/>
              <a:t>Secondary markets offer the following:</a:t>
            </a:r>
          </a:p>
          <a:p>
            <a:pPr lvl="1" eaLnBrk="1" hangingPunct="1"/>
            <a:r>
              <a:rPr lang="en-US" altLang="en-US" dirty="0"/>
              <a:t>Liquidity, or the ability to turn an asset into cash quickly at its fair market value</a:t>
            </a:r>
          </a:p>
          <a:p>
            <a:pPr lvl="1" eaLnBrk="1" hangingPunct="1"/>
            <a:r>
              <a:rPr lang="en-US" altLang="en-US" dirty="0"/>
              <a:t>Information about the prices or the value of investments</a:t>
            </a:r>
          </a:p>
          <a:p>
            <a:pPr lvl="1" eaLnBrk="1" hangingPunct="1"/>
            <a:r>
              <a:rPr lang="en-US" altLang="en-US" dirty="0"/>
              <a:t>Trading with low transaction costs</a:t>
            </a:r>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E10F762-7B7B-EF66-D2DC-BA078BBF7AFF}"/>
              </a:ext>
            </a:extLst>
          </p:cNvPr>
          <p:cNvSpPr/>
          <p:nvPr/>
        </p:nvSpPr>
        <p:spPr>
          <a:xfrm>
            <a:off x="762000" y="647700"/>
            <a:ext cx="10734675" cy="602982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243" name="Rectangle 2"/>
          <p:cNvSpPr>
            <a:spLocks noGrp="1" noChangeArrowheads="1"/>
          </p:cNvSpPr>
          <p:nvPr>
            <p:ph type="title" idx="4294967295"/>
          </p:nvPr>
        </p:nvSpPr>
        <p:spPr/>
        <p:txBody>
          <a:bodyPr anchor="ctr"/>
          <a:lstStyle/>
          <a:p>
            <a:pPr eaLnBrk="1" hangingPunct="1"/>
            <a:r>
              <a:rPr lang="en-US" altLang="en-US" sz="3500" dirty="0"/>
              <a:t>Money versus Capital Markets</a:t>
            </a:r>
          </a:p>
        </p:txBody>
      </p:sp>
      <p:sp>
        <p:nvSpPr>
          <p:cNvPr id="10244" name="Rectangle 3"/>
          <p:cNvSpPr>
            <a:spLocks noGrp="1" noChangeArrowheads="1"/>
          </p:cNvSpPr>
          <p:nvPr>
            <p:ph type="body" sz="half" idx="4294967295"/>
          </p:nvPr>
        </p:nvSpPr>
        <p:spPr>
          <a:xfrm>
            <a:off x="1981200" y="1719262"/>
            <a:ext cx="8148638" cy="4757738"/>
          </a:xfrm>
          <a:solidFill>
            <a:schemeClr val="bg1"/>
          </a:solidFill>
          <a:ln w="31750">
            <a:solidFill>
              <a:srgbClr val="007FBE"/>
            </a:solidFill>
            <a:miter lim="800000"/>
            <a:headEnd/>
            <a:tailEnd/>
          </a:ln>
          <a:effectLst>
            <a:outerShdw dist="107763" dir="2700000" algn="ctr" rotWithShape="0">
              <a:schemeClr val="bg2"/>
            </a:outerShdw>
          </a:effectLst>
        </p:spPr>
        <p:txBody>
          <a:bodyPr/>
          <a:lstStyle/>
          <a:p>
            <a:pPr eaLnBrk="1" hangingPunct="1"/>
            <a:r>
              <a:rPr lang="en-US" altLang="en-US" sz="2600" dirty="0"/>
              <a:t>Money markets trade debt securities or instruments with maturities of one year or less</a:t>
            </a:r>
          </a:p>
          <a:p>
            <a:pPr lvl="1" eaLnBrk="1" hangingPunct="1"/>
            <a:r>
              <a:rPr lang="en-US" altLang="en-US" sz="2200" dirty="0"/>
              <a:t>Most U.S. money markets are </a:t>
            </a:r>
            <a:r>
              <a:rPr lang="en-US" altLang="en-US" sz="2200" b="1" i="1" dirty="0"/>
              <a:t>over-the-counter (OTC) markets</a:t>
            </a:r>
          </a:p>
          <a:p>
            <a:pPr eaLnBrk="1" hangingPunct="1"/>
            <a:r>
              <a:rPr lang="en-US" altLang="en-US" sz="2600" dirty="0"/>
              <a:t>Capital markets trade debt (bonds) and equity (stocks) instruments with maturities of more than one year</a:t>
            </a:r>
          </a:p>
          <a:p>
            <a:pPr lvl="1" eaLnBrk="1" hangingPunct="1"/>
            <a:r>
              <a:rPr lang="en-US" altLang="en-US" sz="2200" dirty="0"/>
              <a:t>Wider price fluctuations than money market instruments</a:t>
            </a:r>
          </a:p>
        </p:txBody>
      </p:sp>
      <p:pic>
        <p:nvPicPr>
          <p:cNvPr id="3" name="Picture 2" descr="Timeline&#10;&#10;Description automatically generated with low confidence">
            <a:extLst>
              <a:ext uri="{FF2B5EF4-FFF2-40B4-BE49-F238E27FC236}">
                <a16:creationId xmlns:a16="http://schemas.microsoft.com/office/drawing/2014/main" id="{1C68893A-33C4-4711-9C25-2FE93826BF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36172" y="5029200"/>
            <a:ext cx="6919656" cy="1299416"/>
          </a:xfrm>
          <a:prstGeom prst="rect">
            <a:avLst/>
          </a:prstGeom>
        </p:spPr>
      </p:pic>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A3F248D-2235-22F7-6578-B6C8575121BF}"/>
              </a:ext>
            </a:extLst>
          </p:cNvPr>
          <p:cNvSpPr/>
          <p:nvPr/>
        </p:nvSpPr>
        <p:spPr>
          <a:xfrm>
            <a:off x="762000" y="647700"/>
            <a:ext cx="10734675" cy="59817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1267" name="Rectangle 2"/>
          <p:cNvSpPr>
            <a:spLocks noGrp="1" noChangeArrowheads="1"/>
          </p:cNvSpPr>
          <p:nvPr>
            <p:ph type="title"/>
          </p:nvPr>
        </p:nvSpPr>
        <p:spPr/>
        <p:txBody>
          <a:bodyPr anchor="ctr"/>
          <a:lstStyle/>
          <a:p>
            <a:pPr eaLnBrk="1" hangingPunct="1"/>
            <a:r>
              <a:rPr lang="en-US" altLang="en-US" sz="3500" dirty="0"/>
              <a:t>Money Market Instruments Outstanding</a:t>
            </a:r>
          </a:p>
        </p:txBody>
      </p:sp>
      <p:pic>
        <p:nvPicPr>
          <p:cNvPr id="4" name="Content Placeholder 3" descr="Chart, pie chart&#10;&#10;Description automatically generated">
            <a:extLst>
              <a:ext uri="{FF2B5EF4-FFF2-40B4-BE49-F238E27FC236}">
                <a16:creationId xmlns:a16="http://schemas.microsoft.com/office/drawing/2014/main" id="{04C9DAA2-B4DD-4511-A4BD-8FE36D2D8E5F}"/>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362201" y="1524000"/>
            <a:ext cx="7201609" cy="4986358"/>
          </a:xfrm>
        </p:spPr>
      </p:pic>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9F75428-9F02-49DC-7815-5043EA78822D}"/>
              </a:ext>
            </a:extLst>
          </p:cNvPr>
          <p:cNvSpPr/>
          <p:nvPr/>
        </p:nvSpPr>
        <p:spPr>
          <a:xfrm>
            <a:off x="762000" y="647699"/>
            <a:ext cx="10734675" cy="616514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2291" name="Rectangle 2"/>
          <p:cNvSpPr>
            <a:spLocks noGrp="1" noChangeArrowheads="1"/>
          </p:cNvSpPr>
          <p:nvPr>
            <p:ph type="title"/>
          </p:nvPr>
        </p:nvSpPr>
        <p:spPr/>
        <p:txBody>
          <a:bodyPr anchor="ctr"/>
          <a:lstStyle/>
          <a:p>
            <a:pPr eaLnBrk="1" hangingPunct="1"/>
            <a:r>
              <a:rPr lang="en-US" altLang="en-US" sz="3500" dirty="0"/>
              <a:t>Capital Market Instruments Outstanding</a:t>
            </a:r>
          </a:p>
        </p:txBody>
      </p:sp>
      <p:pic>
        <p:nvPicPr>
          <p:cNvPr id="4" name="Content Placeholder 3" descr="Chart, pie chart&#10;&#10;Description automatically generated">
            <a:extLst>
              <a:ext uri="{FF2B5EF4-FFF2-40B4-BE49-F238E27FC236}">
                <a16:creationId xmlns:a16="http://schemas.microsoft.com/office/drawing/2014/main" id="{13479F4F-9E61-49D5-809C-D83EFC7127CF}"/>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962400" y="1553013"/>
            <a:ext cx="3886200" cy="5259830"/>
          </a:xfrm>
        </p:spPr>
      </p:pic>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FBAAFDB-EE35-583B-7BF3-2613BB20FD1E}"/>
              </a:ext>
            </a:extLst>
          </p:cNvPr>
          <p:cNvSpPr/>
          <p:nvPr/>
        </p:nvSpPr>
        <p:spPr>
          <a:xfrm>
            <a:off x="762000" y="623635"/>
            <a:ext cx="10734675" cy="584517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3315" name="Rectangle 2"/>
          <p:cNvSpPr>
            <a:spLocks noGrp="1" noChangeArrowheads="1"/>
          </p:cNvSpPr>
          <p:nvPr>
            <p:ph type="title" idx="4294967295"/>
          </p:nvPr>
        </p:nvSpPr>
        <p:spPr/>
        <p:txBody>
          <a:bodyPr anchor="ctr"/>
          <a:lstStyle/>
          <a:p>
            <a:pPr eaLnBrk="1" hangingPunct="1"/>
            <a:r>
              <a:rPr lang="en-US" altLang="en-US" sz="3500" dirty="0"/>
              <a:t>Foreign Exchange Markets</a:t>
            </a:r>
          </a:p>
        </p:txBody>
      </p:sp>
      <p:sp>
        <p:nvSpPr>
          <p:cNvPr id="13316" name="Rectangle 3"/>
          <p:cNvSpPr>
            <a:spLocks noGrp="1" noChangeArrowheads="1"/>
          </p:cNvSpPr>
          <p:nvPr>
            <p:ph type="body" sz="half" idx="4294967295"/>
          </p:nvPr>
        </p:nvSpPr>
        <p:spPr>
          <a:xfrm>
            <a:off x="1981200" y="1719263"/>
            <a:ext cx="8148638" cy="4411662"/>
          </a:xfrm>
          <a:solidFill>
            <a:schemeClr val="bg1"/>
          </a:solidFill>
          <a:ln w="31750">
            <a:solidFill>
              <a:srgbClr val="007FBE"/>
            </a:solidFill>
            <a:miter lim="800000"/>
            <a:headEnd/>
            <a:tailEnd/>
          </a:ln>
          <a:effectLst>
            <a:outerShdw dist="107763" dir="2700000" algn="ctr" rotWithShape="0">
              <a:schemeClr val="bg2"/>
            </a:outerShdw>
          </a:effectLst>
        </p:spPr>
        <p:txBody>
          <a:bodyPr/>
          <a:lstStyle/>
          <a:p>
            <a:pPr eaLnBrk="1" hangingPunct="1"/>
            <a:r>
              <a:rPr lang="en-US" altLang="en-US" i="1" dirty="0"/>
              <a:t>Foreign exchange risk </a:t>
            </a:r>
            <a:r>
              <a:rPr lang="en-US" altLang="en-US" dirty="0"/>
              <a:t>is the sensitivity of the value of cash flows on foreign investments to changes in the foreign currency’s price in terms of dollars</a:t>
            </a:r>
          </a:p>
          <a:p>
            <a:pPr lvl="1" eaLnBrk="1" hangingPunct="1"/>
            <a:r>
              <a:rPr lang="en-US" altLang="en-US" dirty="0"/>
              <a:t>U.S. dollars received on a foreign investment depends on the exchange rate between the U.S. dollar and the foreign currency when the nondollar cash flow is converted into U.S. dollars</a:t>
            </a:r>
          </a:p>
          <a:p>
            <a:pPr lvl="1" eaLnBrk="1" hangingPunct="1"/>
            <a:endParaRPr lang="en-US" altLang="en-US" dirty="0"/>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E041C40-D7DF-A84D-0006-90E40B659311}"/>
              </a:ext>
            </a:extLst>
          </p:cNvPr>
          <p:cNvSpPr/>
          <p:nvPr/>
        </p:nvSpPr>
        <p:spPr>
          <a:xfrm>
            <a:off x="762000" y="647700"/>
            <a:ext cx="10734675" cy="61020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4339" name="Rectangle 2"/>
          <p:cNvSpPr>
            <a:spLocks noGrp="1" noChangeArrowheads="1"/>
          </p:cNvSpPr>
          <p:nvPr>
            <p:ph type="title" idx="4294967295"/>
          </p:nvPr>
        </p:nvSpPr>
        <p:spPr/>
        <p:txBody>
          <a:bodyPr anchor="ctr"/>
          <a:lstStyle/>
          <a:p>
            <a:pPr eaLnBrk="1" hangingPunct="1"/>
            <a:r>
              <a:rPr lang="en-US" altLang="en-US" sz="3500" dirty="0"/>
              <a:t>Derivative Security Markets</a:t>
            </a:r>
          </a:p>
        </p:txBody>
      </p:sp>
      <p:sp>
        <p:nvSpPr>
          <p:cNvPr id="14340" name="Rectangle 3"/>
          <p:cNvSpPr>
            <a:spLocks noGrp="1" noChangeArrowheads="1"/>
          </p:cNvSpPr>
          <p:nvPr>
            <p:ph type="body" sz="half" idx="4294967295"/>
          </p:nvPr>
        </p:nvSpPr>
        <p:spPr>
          <a:xfrm>
            <a:off x="1790700" y="1828800"/>
            <a:ext cx="8610600" cy="4724400"/>
          </a:xfrm>
          <a:solidFill>
            <a:schemeClr val="bg1"/>
          </a:solidFill>
          <a:ln w="31750">
            <a:solidFill>
              <a:srgbClr val="007FBE"/>
            </a:solidFill>
            <a:miter lim="800000"/>
            <a:headEnd/>
            <a:tailEnd/>
          </a:ln>
          <a:effectLst>
            <a:outerShdw dist="107763" dir="2700000" algn="ctr" rotWithShape="0">
              <a:schemeClr val="bg2"/>
            </a:outerShdw>
          </a:effectLst>
        </p:spPr>
        <p:txBody>
          <a:bodyPr/>
          <a:lstStyle/>
          <a:p>
            <a:pPr eaLnBrk="1" hangingPunct="1"/>
            <a:r>
              <a:rPr lang="en-US" altLang="en-US" dirty="0"/>
              <a:t>A </a:t>
            </a:r>
            <a:r>
              <a:rPr lang="en-US" altLang="en-US" b="1" dirty="0"/>
              <a:t>derivative security </a:t>
            </a:r>
            <a:r>
              <a:rPr lang="en-US" altLang="en-US" dirty="0"/>
              <a:t>is a financial security (e.g., future, option, swap, or mortgage-backed security) whose payoff is linked to another, previously issued security, such as a security traded in capital or foreign exchange markets</a:t>
            </a:r>
          </a:p>
          <a:p>
            <a:pPr lvl="1" eaLnBrk="1" hangingPunct="1"/>
            <a:r>
              <a:rPr lang="en-US" altLang="en-US" sz="2500" dirty="0"/>
              <a:t>Derivatives are traded in </a:t>
            </a:r>
            <a:r>
              <a:rPr lang="en-US" altLang="en-US" sz="2500" b="1" dirty="0"/>
              <a:t>derivative security markets</a:t>
            </a:r>
          </a:p>
          <a:p>
            <a:pPr lvl="1" eaLnBrk="1" hangingPunct="1"/>
            <a:r>
              <a:rPr lang="en-US" altLang="en-US" sz="2500" dirty="0"/>
              <a:t>Generally involves agreement between two parties to exchange a standard quantity of an asset or cash flow at a predetermined price and at a specified future date</a:t>
            </a:r>
          </a:p>
          <a:p>
            <a:pPr lvl="1" eaLnBrk="1" hangingPunct="1"/>
            <a:r>
              <a:rPr lang="en-US" altLang="en-US" sz="2500" dirty="0"/>
              <a:t>Derivative markets are the newest of financial security markets and are also potentially the riskiest security</a:t>
            </a: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690D84-065A-A880-63F2-9A7C265B639C}"/>
              </a:ext>
            </a:extLst>
          </p:cNvPr>
          <p:cNvSpPr/>
          <p:nvPr/>
        </p:nvSpPr>
        <p:spPr>
          <a:xfrm>
            <a:off x="762000" y="647699"/>
            <a:ext cx="10734675" cy="601779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6387" name="Rectangle 2"/>
          <p:cNvSpPr>
            <a:spLocks noGrp="1" noChangeArrowheads="1"/>
          </p:cNvSpPr>
          <p:nvPr>
            <p:ph type="title" idx="4294967295"/>
          </p:nvPr>
        </p:nvSpPr>
        <p:spPr/>
        <p:txBody>
          <a:bodyPr anchor="ctr"/>
          <a:lstStyle/>
          <a:p>
            <a:pPr eaLnBrk="1" hangingPunct="1"/>
            <a:r>
              <a:rPr lang="en-US" altLang="en-US" sz="3500" dirty="0"/>
              <a:t>Derivative Security Markets (Continued)</a:t>
            </a:r>
          </a:p>
        </p:txBody>
      </p:sp>
      <p:sp>
        <p:nvSpPr>
          <p:cNvPr id="16388" name="Rectangle 3"/>
          <p:cNvSpPr>
            <a:spLocks noGrp="1" noChangeArrowheads="1"/>
          </p:cNvSpPr>
          <p:nvPr>
            <p:ph type="body" sz="half" idx="4294967295"/>
          </p:nvPr>
        </p:nvSpPr>
        <p:spPr>
          <a:xfrm>
            <a:off x="1981200" y="1660359"/>
            <a:ext cx="8148638" cy="4892841"/>
          </a:xfrm>
          <a:solidFill>
            <a:schemeClr val="bg1"/>
          </a:solidFill>
          <a:ln w="31750">
            <a:solidFill>
              <a:srgbClr val="007FBE"/>
            </a:solidFill>
            <a:miter lim="800000"/>
            <a:headEnd/>
            <a:tailEnd/>
          </a:ln>
          <a:effectLst>
            <a:outerShdw dist="107763" dir="2700000" algn="ctr" rotWithShape="0">
              <a:schemeClr val="bg2"/>
            </a:outerShdw>
          </a:effectLst>
        </p:spPr>
        <p:txBody>
          <a:bodyPr/>
          <a:lstStyle/>
          <a:p>
            <a:pPr eaLnBrk="1" hangingPunct="1"/>
            <a:r>
              <a:rPr lang="en-US" altLang="en-US" dirty="0"/>
              <a:t>Derivative activity:</a:t>
            </a:r>
          </a:p>
          <a:p>
            <a:pPr lvl="1" eaLnBrk="1" hangingPunct="1"/>
            <a:r>
              <a:rPr lang="en-US" altLang="en-US" dirty="0"/>
              <a:t>Tremendous growth between 1992-2013</a:t>
            </a:r>
          </a:p>
          <a:p>
            <a:pPr lvl="1" eaLnBrk="1" hangingPunct="1"/>
            <a:r>
              <a:rPr lang="en-US" altLang="en-US" dirty="0"/>
              <a:t>Large drop from 2013 to 2019, due largely to the 2014 implementation of the Volcker Rule</a:t>
            </a:r>
            <a:br>
              <a:rPr lang="en-US" altLang="en-US" dirty="0"/>
            </a:br>
            <a:endParaRPr lang="en-US" altLang="en-US" dirty="0"/>
          </a:p>
        </p:txBody>
      </p:sp>
      <p:pic>
        <p:nvPicPr>
          <p:cNvPr id="3" name="Picture 2" descr="Timeline&#10;&#10;Description automatically generated">
            <a:extLst>
              <a:ext uri="{FF2B5EF4-FFF2-40B4-BE49-F238E27FC236}">
                <a16:creationId xmlns:a16="http://schemas.microsoft.com/office/drawing/2014/main" id="{C36FE1D9-E67E-4F81-A597-9E92E69003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40819" y="3733801"/>
            <a:ext cx="6629400" cy="2661367"/>
          </a:xfrm>
          <a:prstGeom prst="rect">
            <a:avLst/>
          </a:prstGeom>
        </p:spPr>
      </p:pic>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55A3C86-E1D7-A22C-042B-967C30A25756}"/>
              </a:ext>
            </a:extLst>
          </p:cNvPr>
          <p:cNvSpPr/>
          <p:nvPr/>
        </p:nvSpPr>
        <p:spPr>
          <a:xfrm>
            <a:off x="762000" y="647699"/>
            <a:ext cx="10734675" cy="584517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8435" name="Rectangle 2"/>
          <p:cNvSpPr>
            <a:spLocks noGrp="1" noChangeArrowheads="1"/>
          </p:cNvSpPr>
          <p:nvPr>
            <p:ph type="title" idx="4294967295"/>
          </p:nvPr>
        </p:nvSpPr>
        <p:spPr/>
        <p:txBody>
          <a:bodyPr anchor="ctr"/>
          <a:lstStyle/>
          <a:p>
            <a:pPr eaLnBrk="1" hangingPunct="1"/>
            <a:r>
              <a:rPr lang="en-US" altLang="en-US" sz="3500" dirty="0"/>
              <a:t>Financial Market Regulation</a:t>
            </a:r>
          </a:p>
        </p:txBody>
      </p:sp>
      <p:sp>
        <p:nvSpPr>
          <p:cNvPr id="18436" name="Rectangle 3"/>
          <p:cNvSpPr>
            <a:spLocks noGrp="1" noChangeArrowheads="1"/>
          </p:cNvSpPr>
          <p:nvPr>
            <p:ph type="body" sz="half" idx="4294967295"/>
          </p:nvPr>
        </p:nvSpPr>
        <p:spPr>
          <a:xfrm>
            <a:off x="1981200" y="1719263"/>
            <a:ext cx="8148638" cy="4605338"/>
          </a:xfrm>
          <a:solidFill>
            <a:schemeClr val="bg1"/>
          </a:solidFill>
          <a:ln w="31750">
            <a:solidFill>
              <a:srgbClr val="007FBE"/>
            </a:solidFill>
            <a:miter lim="800000"/>
            <a:headEnd/>
            <a:tailEnd/>
          </a:ln>
          <a:effectLst>
            <a:outerShdw dist="107763" dir="2700000" algn="ctr" rotWithShape="0">
              <a:schemeClr val="bg2"/>
            </a:outerShdw>
          </a:effectLst>
        </p:spPr>
        <p:txBody>
          <a:bodyPr/>
          <a:lstStyle/>
          <a:p>
            <a:pPr eaLnBrk="1" hangingPunct="1"/>
            <a:r>
              <a:rPr lang="en-US" altLang="en-US" dirty="0"/>
              <a:t>Financial instruments are subject to regulations imposed by regulatory agencies, such as the Securities and Exchange Commission (SEC)</a:t>
            </a:r>
          </a:p>
          <a:p>
            <a:pPr lvl="1" eaLnBrk="1" hangingPunct="1"/>
            <a:r>
              <a:rPr lang="en-US" altLang="en-US" dirty="0"/>
              <a:t>Main emphasis of SEC regulations is on full and fair disclosure of information on securities issues to actual and potential investors</a:t>
            </a:r>
          </a:p>
          <a:p>
            <a:pPr lvl="1" eaLnBrk="1" hangingPunct="1"/>
            <a:r>
              <a:rPr lang="en-US" altLang="en-US" dirty="0"/>
              <a:t>SEC monitors trading on the major exchanges to ensure stockholders and managers do not trade on inside information about their own firms</a:t>
            </a:r>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AF20FB-8786-16E5-A1FB-160CF49B7B5B}"/>
              </a:ext>
            </a:extLst>
          </p:cNvPr>
          <p:cNvSpPr/>
          <p:nvPr/>
        </p:nvSpPr>
        <p:spPr>
          <a:xfrm>
            <a:off x="762000" y="647700"/>
            <a:ext cx="10734675" cy="602982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9459" name="Rectangle 2"/>
          <p:cNvSpPr>
            <a:spLocks noGrp="1" noChangeArrowheads="1"/>
          </p:cNvSpPr>
          <p:nvPr>
            <p:ph type="title" idx="4294967295"/>
          </p:nvPr>
        </p:nvSpPr>
        <p:spPr/>
        <p:txBody>
          <a:bodyPr anchor="ctr"/>
          <a:lstStyle/>
          <a:p>
            <a:pPr eaLnBrk="1" hangingPunct="1"/>
            <a:r>
              <a:rPr lang="en-US" altLang="en-US" sz="3500" dirty="0"/>
              <a:t>Overview of Financial Institutions (FIs)</a:t>
            </a:r>
          </a:p>
        </p:txBody>
      </p:sp>
      <p:sp>
        <p:nvSpPr>
          <p:cNvPr id="19460" name="Rectangle 3"/>
          <p:cNvSpPr>
            <a:spLocks noGrp="1" noChangeArrowheads="1"/>
          </p:cNvSpPr>
          <p:nvPr>
            <p:ph type="body" sz="half" idx="4294967295"/>
          </p:nvPr>
        </p:nvSpPr>
        <p:spPr>
          <a:xfrm>
            <a:off x="1981200" y="1719263"/>
            <a:ext cx="8148638" cy="4833937"/>
          </a:xfrm>
          <a:solidFill>
            <a:schemeClr val="bg1"/>
          </a:solidFill>
          <a:ln w="31750">
            <a:solidFill>
              <a:srgbClr val="007FBE"/>
            </a:solidFill>
            <a:miter lim="800000"/>
            <a:headEnd/>
            <a:tailEnd/>
          </a:ln>
          <a:effectLst>
            <a:outerShdw dist="107763" dir="2700000" algn="ctr" rotWithShape="0">
              <a:schemeClr val="bg2"/>
            </a:outerShdw>
          </a:effectLst>
        </p:spPr>
        <p:txBody>
          <a:bodyPr/>
          <a:lstStyle/>
          <a:p>
            <a:pPr eaLnBrk="1" hangingPunct="1"/>
            <a:r>
              <a:rPr lang="en-US" altLang="en-US" b="1" dirty="0"/>
              <a:t>Financial institutions </a:t>
            </a:r>
            <a:r>
              <a:rPr lang="en-US" altLang="en-US" dirty="0"/>
              <a:t>perform the essential function of channeling funds from those with surplus funds to those with shortages of funds</a:t>
            </a:r>
          </a:p>
          <a:p>
            <a:pPr eaLnBrk="1" hangingPunct="1"/>
            <a:r>
              <a:rPr lang="en-US" altLang="en-US" dirty="0"/>
              <a:t>In a world without FIs, the level of funds flowing between suppliers and users would likely be quite low due to the following reasons:</a:t>
            </a:r>
          </a:p>
          <a:p>
            <a:pPr lvl="1" eaLnBrk="1" hangingPunct="1"/>
            <a:r>
              <a:rPr lang="en-US" altLang="en-US" dirty="0"/>
              <a:t>Monitoring costs</a:t>
            </a:r>
          </a:p>
          <a:p>
            <a:pPr lvl="1" eaLnBrk="1" hangingPunct="1"/>
            <a:r>
              <a:rPr lang="en-US" altLang="en-US" dirty="0"/>
              <a:t>Liquidity costs</a:t>
            </a:r>
          </a:p>
          <a:p>
            <a:pPr lvl="1" eaLnBrk="1" hangingPunct="1"/>
            <a:r>
              <a:rPr lang="en-US" altLang="en-US" b="1" dirty="0"/>
              <a:t>Price risk</a:t>
            </a:r>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FC7BE5-BCE5-D6B1-88CF-509069166EA4}"/>
              </a:ext>
            </a:extLst>
          </p:cNvPr>
          <p:cNvSpPr/>
          <p:nvPr/>
        </p:nvSpPr>
        <p:spPr>
          <a:xfrm>
            <a:off x="762000" y="647699"/>
            <a:ext cx="10734675" cy="594560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0482" name="Title 1"/>
          <p:cNvSpPr>
            <a:spLocks noGrp="1"/>
          </p:cNvSpPr>
          <p:nvPr>
            <p:ph type="title"/>
          </p:nvPr>
        </p:nvSpPr>
        <p:spPr/>
        <p:txBody>
          <a:bodyPr anchor="ctr"/>
          <a:lstStyle/>
          <a:p>
            <a:pPr eaLnBrk="1" hangingPunct="1"/>
            <a:r>
              <a:rPr lang="en-US" altLang="en-US" sz="3500" dirty="0"/>
              <a:t>Types of Financial Institutions</a:t>
            </a:r>
          </a:p>
        </p:txBody>
      </p:sp>
      <p:pic>
        <p:nvPicPr>
          <p:cNvPr id="9" name="Content Placeholder 8">
            <a:extLst>
              <a:ext uri="{FF2B5EF4-FFF2-40B4-BE49-F238E27FC236}">
                <a16:creationId xmlns:a16="http://schemas.microsoft.com/office/drawing/2014/main" id="{7895CE23-EB05-407D-A190-C18FCF81AB48}"/>
              </a:ext>
            </a:extLst>
          </p:cNvPr>
          <p:cNvPicPr>
            <a:picLocks noGrp="1" noChangeAspect="1"/>
          </p:cNvPicPr>
          <p:nvPr>
            <p:ph idx="1"/>
          </p:nvPr>
        </p:nvPicPr>
        <p:blipFill>
          <a:blip r:embed="rId3"/>
          <a:stretch>
            <a:fillRect/>
          </a:stretch>
        </p:blipFill>
        <p:spPr>
          <a:xfrm>
            <a:off x="2988568" y="1230057"/>
            <a:ext cx="6214864" cy="5205668"/>
          </a:xfrm>
          <a:prstGeom prst="rect">
            <a:avLst/>
          </a:prstGeom>
        </p:spPr>
      </p:pic>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2AE6DCD-DE25-49D9-8C0B-E977C32E91F8}"/>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0482" name="Title 1"/>
          <p:cNvSpPr>
            <a:spLocks noGrp="1"/>
          </p:cNvSpPr>
          <p:nvPr>
            <p:ph type="title"/>
          </p:nvPr>
        </p:nvSpPr>
        <p:spPr>
          <a:xfrm>
            <a:off x="1981200" y="274638"/>
            <a:ext cx="8229600" cy="1143000"/>
          </a:xfrm>
        </p:spPr>
        <p:txBody>
          <a:bodyPr wrap="square" anchor="b">
            <a:normAutofit/>
          </a:bodyPr>
          <a:lstStyle/>
          <a:p>
            <a:pPr eaLnBrk="1" hangingPunct="1"/>
            <a:r>
              <a:rPr lang="en-US" altLang="en-US" sz="3500" dirty="0"/>
              <a:t>Flow of Funds</a:t>
            </a:r>
          </a:p>
        </p:txBody>
      </p:sp>
      <p:sp>
        <p:nvSpPr>
          <p:cNvPr id="71" name="Text Placeholder 2">
            <a:extLst>
              <a:ext uri="{FF2B5EF4-FFF2-40B4-BE49-F238E27FC236}">
                <a16:creationId xmlns:a16="http://schemas.microsoft.com/office/drawing/2014/main" id="{1CD8696C-E4C5-4FBB-A802-47B5C514686E}"/>
              </a:ext>
            </a:extLst>
          </p:cNvPr>
          <p:cNvSpPr>
            <a:spLocks noGrp="1"/>
          </p:cNvSpPr>
          <p:nvPr>
            <p:ph type="body" idx="1"/>
          </p:nvPr>
        </p:nvSpPr>
        <p:spPr>
          <a:xfrm>
            <a:off x="1981200" y="1969732"/>
            <a:ext cx="4040188" cy="639762"/>
          </a:xfrm>
        </p:spPr>
        <p:txBody>
          <a:bodyPr>
            <a:normAutofit fontScale="92500" lnSpcReduction="10000"/>
          </a:bodyPr>
          <a:lstStyle/>
          <a:p>
            <a:r>
              <a:rPr lang="en-US" dirty="0"/>
              <a:t>Flow of Funds in a World without FIs</a:t>
            </a:r>
          </a:p>
        </p:txBody>
      </p:sp>
      <p:pic>
        <p:nvPicPr>
          <p:cNvPr id="3" name="Content Placeholder 2">
            <a:extLst>
              <a:ext uri="{FF2B5EF4-FFF2-40B4-BE49-F238E27FC236}">
                <a16:creationId xmlns:a16="http://schemas.microsoft.com/office/drawing/2014/main" id="{AC91EEDD-7BC2-4D55-BDB8-310660B3145E}"/>
              </a:ext>
            </a:extLst>
          </p:cNvPr>
          <p:cNvPicPr>
            <a:picLocks noGrp="1" noChangeAspect="1"/>
          </p:cNvPicPr>
          <p:nvPr>
            <p:ph sz="half" idx="2"/>
          </p:nvPr>
        </p:nvPicPr>
        <p:blipFill>
          <a:blip r:embed="rId3"/>
          <a:stretch>
            <a:fillRect/>
          </a:stretch>
        </p:blipFill>
        <p:spPr>
          <a:xfrm>
            <a:off x="1587291" y="3335482"/>
            <a:ext cx="4434097" cy="1497079"/>
          </a:xfrm>
          <a:prstGeom prst="rect">
            <a:avLst/>
          </a:prstGeom>
          <a:noFill/>
        </p:spPr>
      </p:pic>
      <p:sp>
        <p:nvSpPr>
          <p:cNvPr id="73" name="Text Placeholder 4">
            <a:extLst>
              <a:ext uri="{FF2B5EF4-FFF2-40B4-BE49-F238E27FC236}">
                <a16:creationId xmlns:a16="http://schemas.microsoft.com/office/drawing/2014/main" id="{BC885965-DCCB-4DAE-9BBC-D08C61F152A2}"/>
              </a:ext>
            </a:extLst>
          </p:cNvPr>
          <p:cNvSpPr>
            <a:spLocks noGrp="1"/>
          </p:cNvSpPr>
          <p:nvPr>
            <p:ph type="body" sz="quarter" idx="3"/>
          </p:nvPr>
        </p:nvSpPr>
        <p:spPr>
          <a:xfrm>
            <a:off x="6169026" y="1969732"/>
            <a:ext cx="4041775" cy="639762"/>
          </a:xfrm>
        </p:spPr>
        <p:txBody>
          <a:bodyPr>
            <a:normAutofit fontScale="92500" lnSpcReduction="10000"/>
          </a:bodyPr>
          <a:lstStyle/>
          <a:p>
            <a:r>
              <a:rPr lang="en-US" dirty="0"/>
              <a:t>Flow of Funds in a World with FIs</a:t>
            </a:r>
          </a:p>
        </p:txBody>
      </p:sp>
      <p:pic>
        <p:nvPicPr>
          <p:cNvPr id="6" name="Content Placeholder 5" descr="Diagram&#10;&#10;Description automatically generated">
            <a:extLst>
              <a:ext uri="{FF2B5EF4-FFF2-40B4-BE49-F238E27FC236}">
                <a16:creationId xmlns:a16="http://schemas.microsoft.com/office/drawing/2014/main" id="{FB618F7C-49C3-43C3-9C9B-00DBAD97E04B}"/>
              </a:ext>
            </a:extLst>
          </p:cNvPr>
          <p:cNvPicPr>
            <a:picLocks noGrp="1" noChangeAspect="1"/>
          </p:cNvPicPr>
          <p:nvPr>
            <p:ph sz="quarter" idx="4"/>
          </p:nvPr>
        </p:nvPicPr>
        <p:blipFill>
          <a:blip r:embed="rId4">
            <a:extLst>
              <a:ext uri="{28A0092B-C50C-407E-A947-70E740481C1C}">
                <a14:useLocalDpi xmlns:a14="http://schemas.microsoft.com/office/drawing/2010/main" val="0"/>
              </a:ext>
            </a:extLst>
          </a:blip>
          <a:stretch>
            <a:fillRect/>
          </a:stretch>
        </p:blipFill>
        <p:spPr>
          <a:xfrm>
            <a:off x="6313390" y="2982556"/>
            <a:ext cx="4827374" cy="2368762"/>
          </a:xfrm>
        </p:spPr>
      </p:pic>
    </p:spTree>
    <p:extLst>
      <p:ext uri="{BB962C8B-B14F-4D97-AF65-F5344CB8AC3E}">
        <p14:creationId xmlns:p14="http://schemas.microsoft.com/office/powerpoint/2010/main" val="1029365510"/>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4459A1-B801-20A9-82F2-896E0D9630AC}"/>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4579" name="Rectangle 2"/>
          <p:cNvSpPr>
            <a:spLocks noGrp="1" noChangeArrowheads="1"/>
          </p:cNvSpPr>
          <p:nvPr>
            <p:ph type="title" idx="4294967295"/>
          </p:nvPr>
        </p:nvSpPr>
        <p:spPr/>
        <p:txBody>
          <a:bodyPr anchor="ctr"/>
          <a:lstStyle/>
          <a:p>
            <a:pPr eaLnBrk="1" hangingPunct="1"/>
            <a:r>
              <a:rPr lang="en-US" altLang="en-US" sz="3500" dirty="0"/>
              <a:t>Monitoring Costs</a:t>
            </a:r>
          </a:p>
        </p:txBody>
      </p:sp>
      <p:sp>
        <p:nvSpPr>
          <p:cNvPr id="24580" name="Rectangle 3"/>
          <p:cNvSpPr>
            <a:spLocks noGrp="1" noChangeArrowheads="1"/>
          </p:cNvSpPr>
          <p:nvPr>
            <p:ph type="body" sz="half" idx="4294967295"/>
          </p:nvPr>
        </p:nvSpPr>
        <p:spPr>
          <a:xfrm>
            <a:off x="1981200" y="1719263"/>
            <a:ext cx="8148638" cy="4411662"/>
          </a:xfrm>
          <a:solidFill>
            <a:schemeClr val="bg1"/>
          </a:solidFill>
          <a:ln w="31750">
            <a:solidFill>
              <a:srgbClr val="007FBE"/>
            </a:solidFill>
            <a:miter lim="800000"/>
            <a:headEnd/>
            <a:tailEnd/>
          </a:ln>
          <a:effectLst>
            <a:outerShdw dist="107763" dir="2700000" algn="ctr" rotWithShape="0">
              <a:schemeClr val="bg2"/>
            </a:outerShdw>
          </a:effectLst>
        </p:spPr>
        <p:txBody>
          <a:bodyPr/>
          <a:lstStyle/>
          <a:p>
            <a:pPr eaLnBrk="1" hangingPunct="1"/>
            <a:r>
              <a:rPr lang="en-US" altLang="en-US" dirty="0"/>
              <a:t>A supplier of funds who directly invests in a fund user’s financial claims faces a high cost of monitoring the fund user’s actions in a timely and complete fashion</a:t>
            </a:r>
          </a:p>
          <a:p>
            <a:pPr lvl="1" eaLnBrk="1" hangingPunct="1"/>
            <a:r>
              <a:rPr lang="en-US" altLang="en-US" dirty="0"/>
              <a:t>A solution is for many small investors to group their funds together by holding the claims issued by a FI (i.e., aggregation of funds)</a:t>
            </a:r>
          </a:p>
          <a:p>
            <a:pPr marL="344487" lvl="1" indent="0">
              <a:buNone/>
            </a:pPr>
            <a:endParaRPr lang="en-US" altLang="en-US" dirty="0"/>
          </a:p>
          <a:p>
            <a:pPr lvl="1" eaLnBrk="1" hangingPunct="1"/>
            <a:endParaRPr lang="en-US" altLang="en-US" dirty="0"/>
          </a:p>
        </p:txBody>
      </p:sp>
    </p:spTree>
    <p:extLst>
      <p:ext uri="{BB962C8B-B14F-4D97-AF65-F5344CB8AC3E}">
        <p14:creationId xmlns:p14="http://schemas.microsoft.com/office/powerpoint/2010/main" val="3087890917"/>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A36BACB-8D95-A404-3A9A-6158B86FB1DC}"/>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4579" name="Rectangle 2"/>
          <p:cNvSpPr>
            <a:spLocks noGrp="1" noChangeArrowheads="1"/>
          </p:cNvSpPr>
          <p:nvPr>
            <p:ph type="title" idx="4294967295"/>
          </p:nvPr>
        </p:nvSpPr>
        <p:spPr/>
        <p:txBody>
          <a:bodyPr anchor="ctr"/>
          <a:lstStyle/>
          <a:p>
            <a:pPr eaLnBrk="1" hangingPunct="1"/>
            <a:r>
              <a:rPr lang="en-US" altLang="en-US" sz="3500" dirty="0"/>
              <a:t>Liquidity and Price Risk</a:t>
            </a:r>
          </a:p>
        </p:txBody>
      </p:sp>
      <p:sp>
        <p:nvSpPr>
          <p:cNvPr id="24580" name="Rectangle 3"/>
          <p:cNvSpPr>
            <a:spLocks noGrp="1" noChangeArrowheads="1"/>
          </p:cNvSpPr>
          <p:nvPr>
            <p:ph type="body" sz="half" idx="4294967295"/>
          </p:nvPr>
        </p:nvSpPr>
        <p:spPr>
          <a:xfrm>
            <a:off x="1981200" y="1719263"/>
            <a:ext cx="8148638" cy="4411662"/>
          </a:xfrm>
          <a:solidFill>
            <a:schemeClr val="bg1"/>
          </a:solidFill>
          <a:ln w="31750">
            <a:solidFill>
              <a:srgbClr val="007FBE"/>
            </a:solidFill>
            <a:miter lim="800000"/>
            <a:headEnd/>
            <a:tailEnd/>
          </a:ln>
          <a:effectLst>
            <a:outerShdw dist="107763" dir="2700000" algn="ctr" rotWithShape="0">
              <a:schemeClr val="bg2"/>
            </a:outerShdw>
          </a:effectLst>
        </p:spPr>
        <p:txBody>
          <a:bodyPr/>
          <a:lstStyle/>
          <a:p>
            <a:pPr eaLnBrk="1" hangingPunct="1"/>
            <a:r>
              <a:rPr lang="en-US" altLang="en-US" dirty="0"/>
              <a:t>FIs act as </a:t>
            </a:r>
            <a:r>
              <a:rPr lang="en-US" altLang="en-US" b="1" dirty="0"/>
              <a:t>asset transformers</a:t>
            </a:r>
            <a:r>
              <a:rPr lang="en-US" altLang="en-US" dirty="0"/>
              <a:t>, financial claims issued by an FI that are more attractive to investors than are the claims directly issued by corporations</a:t>
            </a:r>
          </a:p>
          <a:p>
            <a:pPr eaLnBrk="1" hangingPunct="1"/>
            <a:r>
              <a:rPr lang="en-US" altLang="en-US" dirty="0"/>
              <a:t>Often, claims issued by FIs have liquidity attributes that are superior to those of primary securities</a:t>
            </a:r>
          </a:p>
          <a:p>
            <a:pPr eaLnBrk="1" hangingPunct="1"/>
            <a:r>
              <a:rPr lang="en-US" altLang="en-US" dirty="0"/>
              <a:t>FIs </a:t>
            </a:r>
            <a:r>
              <a:rPr lang="en-US" altLang="en-US" b="1" dirty="0"/>
              <a:t>diversify</a:t>
            </a:r>
            <a:r>
              <a:rPr lang="en-US" altLang="en-US" dirty="0"/>
              <a:t> away some, but not all, of their investment risk</a:t>
            </a:r>
          </a:p>
        </p:txBody>
      </p:sp>
    </p:spTree>
    <p:extLst>
      <p:ext uri="{BB962C8B-B14F-4D97-AF65-F5344CB8AC3E}">
        <p14:creationId xmlns:p14="http://schemas.microsoft.com/office/powerpoint/2010/main" val="1387236585"/>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B5E70E4-D009-62B8-3AA2-A962F23C2549}"/>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4579" name="Rectangle 2"/>
          <p:cNvSpPr>
            <a:spLocks noGrp="1" noChangeArrowheads="1"/>
          </p:cNvSpPr>
          <p:nvPr>
            <p:ph type="title" idx="4294967295"/>
          </p:nvPr>
        </p:nvSpPr>
        <p:spPr/>
        <p:txBody>
          <a:bodyPr anchor="ctr"/>
          <a:lstStyle/>
          <a:p>
            <a:pPr eaLnBrk="1" hangingPunct="1"/>
            <a:r>
              <a:rPr lang="en-US" altLang="en-US" sz="3500" dirty="0"/>
              <a:t>Additional Benefits and Functions of FIs</a:t>
            </a:r>
          </a:p>
        </p:txBody>
      </p:sp>
      <p:sp>
        <p:nvSpPr>
          <p:cNvPr id="24580" name="Rectangle 3"/>
          <p:cNvSpPr>
            <a:spLocks noGrp="1" noChangeArrowheads="1"/>
          </p:cNvSpPr>
          <p:nvPr>
            <p:ph type="body" sz="half" idx="4294967295"/>
          </p:nvPr>
        </p:nvSpPr>
        <p:spPr>
          <a:xfrm>
            <a:off x="1981200" y="1600200"/>
            <a:ext cx="8148638" cy="4876800"/>
          </a:xfrm>
          <a:solidFill>
            <a:schemeClr val="bg1"/>
          </a:solidFill>
          <a:ln w="31750">
            <a:solidFill>
              <a:srgbClr val="007FBE"/>
            </a:solidFill>
            <a:miter lim="800000"/>
            <a:headEnd/>
            <a:tailEnd/>
          </a:ln>
          <a:effectLst>
            <a:outerShdw dist="107763" dir="2700000" algn="ctr" rotWithShape="0">
              <a:schemeClr val="bg2"/>
            </a:outerShdw>
          </a:effectLst>
        </p:spPr>
        <p:txBody>
          <a:bodyPr/>
          <a:lstStyle/>
          <a:p>
            <a:pPr eaLnBrk="1" hangingPunct="1"/>
            <a:r>
              <a:rPr lang="en-US" altLang="en-US" sz="2600" dirty="0"/>
              <a:t>Additional benefits FIs provide to suppliers of funds:</a:t>
            </a:r>
          </a:p>
          <a:p>
            <a:pPr lvl="1" eaLnBrk="1" hangingPunct="1"/>
            <a:r>
              <a:rPr lang="en-US" altLang="en-US" dirty="0"/>
              <a:t>Reduced transaction cost</a:t>
            </a:r>
          </a:p>
          <a:p>
            <a:pPr lvl="1" eaLnBrk="1" hangingPunct="1"/>
            <a:r>
              <a:rPr lang="en-US" altLang="en-US" dirty="0"/>
              <a:t>Maturity intermediation</a:t>
            </a:r>
          </a:p>
          <a:p>
            <a:pPr lvl="1" eaLnBrk="1" hangingPunct="1"/>
            <a:r>
              <a:rPr lang="en-US" altLang="en-US" dirty="0"/>
              <a:t>Denomination intermediation</a:t>
            </a: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E9FD557-5CC9-1BA6-7691-96F0A317CF5F}"/>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4579" name="Rectangle 2"/>
          <p:cNvSpPr>
            <a:spLocks noGrp="1" noChangeArrowheads="1"/>
          </p:cNvSpPr>
          <p:nvPr>
            <p:ph type="title" idx="4294967295"/>
          </p:nvPr>
        </p:nvSpPr>
        <p:spPr/>
        <p:txBody>
          <a:bodyPr anchor="ctr"/>
          <a:lstStyle/>
          <a:p>
            <a:pPr eaLnBrk="1" hangingPunct="1"/>
            <a:r>
              <a:rPr lang="en-US" altLang="en-US" sz="3500" dirty="0"/>
              <a:t>Risks Incurred by Financial Institutions</a:t>
            </a:r>
          </a:p>
        </p:txBody>
      </p:sp>
      <p:sp>
        <p:nvSpPr>
          <p:cNvPr id="24580" name="Rectangle 3"/>
          <p:cNvSpPr>
            <a:spLocks noGrp="1" noChangeArrowheads="1"/>
          </p:cNvSpPr>
          <p:nvPr>
            <p:ph type="body" sz="half" idx="4294967295"/>
          </p:nvPr>
        </p:nvSpPr>
        <p:spPr>
          <a:xfrm>
            <a:off x="1981200" y="1600200"/>
            <a:ext cx="8148638" cy="4876800"/>
          </a:xfrm>
          <a:solidFill>
            <a:schemeClr val="bg1"/>
          </a:solidFill>
          <a:ln w="31750">
            <a:solidFill>
              <a:srgbClr val="007FBE"/>
            </a:solidFill>
            <a:miter lim="800000"/>
            <a:headEnd/>
            <a:tailEnd/>
          </a:ln>
          <a:effectLst>
            <a:outerShdw dist="107763" dir="2700000" algn="ctr" rotWithShape="0">
              <a:schemeClr val="bg2"/>
            </a:outerShdw>
          </a:effectLst>
        </p:spPr>
        <p:txBody>
          <a:bodyPr/>
          <a:lstStyle/>
          <a:p>
            <a:pPr eaLnBrk="1" hangingPunct="1"/>
            <a:r>
              <a:rPr lang="en-US" altLang="en-US" dirty="0"/>
              <a:t>FIs face various types of risks:</a:t>
            </a:r>
          </a:p>
          <a:p>
            <a:pPr lvl="1" eaLnBrk="1" hangingPunct="1"/>
            <a:r>
              <a:rPr lang="en-US" altLang="en-US" dirty="0"/>
              <a:t>Default risk (i.e., credit risk)</a:t>
            </a:r>
          </a:p>
          <a:p>
            <a:pPr lvl="1" eaLnBrk="1" hangingPunct="1"/>
            <a:r>
              <a:rPr lang="en-US" altLang="en-US" dirty="0"/>
              <a:t>Foreign exchange risk and country (i.e., sovereign) risk</a:t>
            </a:r>
          </a:p>
          <a:p>
            <a:pPr lvl="1" eaLnBrk="1" hangingPunct="1"/>
            <a:r>
              <a:rPr lang="en-US" altLang="en-US" dirty="0"/>
              <a:t>Interest rate risk</a:t>
            </a:r>
          </a:p>
          <a:p>
            <a:pPr lvl="1" eaLnBrk="1" hangingPunct="1"/>
            <a:r>
              <a:rPr lang="en-US" altLang="en-US" dirty="0"/>
              <a:t>Market risk, or asset price risk</a:t>
            </a:r>
          </a:p>
          <a:p>
            <a:pPr lvl="1" eaLnBrk="1" hangingPunct="1"/>
            <a:r>
              <a:rPr lang="en-US" altLang="en-US" dirty="0"/>
              <a:t>Off-balance sheet risk</a:t>
            </a:r>
          </a:p>
          <a:p>
            <a:pPr lvl="1" eaLnBrk="1" hangingPunct="1"/>
            <a:r>
              <a:rPr lang="en-US" altLang="en-US" dirty="0"/>
              <a:t>Liquidity risk</a:t>
            </a:r>
          </a:p>
          <a:p>
            <a:pPr lvl="1" eaLnBrk="1" hangingPunct="1"/>
            <a:r>
              <a:rPr lang="en-US" altLang="en-US" dirty="0"/>
              <a:t>Technology and operational risk</a:t>
            </a:r>
          </a:p>
          <a:p>
            <a:pPr lvl="1" eaLnBrk="1" hangingPunct="1"/>
            <a:r>
              <a:rPr lang="en-US" altLang="en-US" dirty="0"/>
              <a:t>Insolvency risk</a:t>
            </a:r>
          </a:p>
          <a:p>
            <a:pPr lvl="1" eaLnBrk="1" hangingPunct="1"/>
            <a:endParaRPr lang="en-US" altLang="en-US" dirty="0"/>
          </a:p>
          <a:p>
            <a:pPr lvl="1" eaLnBrk="1" hangingPunct="1"/>
            <a:endParaRPr lang="en-US" altLang="en-US" dirty="0"/>
          </a:p>
          <a:p>
            <a:pPr lvl="1" eaLnBrk="1" hangingPunct="1"/>
            <a:endParaRPr lang="en-US" altLang="en-US" dirty="0"/>
          </a:p>
        </p:txBody>
      </p:sp>
    </p:spTree>
    <p:extLst>
      <p:ext uri="{BB962C8B-B14F-4D97-AF65-F5344CB8AC3E}">
        <p14:creationId xmlns:p14="http://schemas.microsoft.com/office/powerpoint/2010/main" val="3287706029"/>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2FF1634-95FE-A0EB-B36A-580258F5A1C3}"/>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7651" name="Rectangle 2"/>
          <p:cNvSpPr>
            <a:spLocks noGrp="1" noChangeArrowheads="1"/>
          </p:cNvSpPr>
          <p:nvPr>
            <p:ph type="title" idx="4294967295"/>
          </p:nvPr>
        </p:nvSpPr>
        <p:spPr/>
        <p:txBody>
          <a:bodyPr anchor="ctr"/>
          <a:lstStyle/>
          <a:p>
            <a:pPr eaLnBrk="1" hangingPunct="1"/>
            <a:r>
              <a:rPr lang="en-US" altLang="en-US" sz="3500" dirty="0"/>
              <a:t>Regulation of Financial Institutions</a:t>
            </a:r>
          </a:p>
        </p:txBody>
      </p:sp>
      <p:sp>
        <p:nvSpPr>
          <p:cNvPr id="27652" name="Rectangle 3"/>
          <p:cNvSpPr>
            <a:spLocks noGrp="1" noChangeArrowheads="1"/>
          </p:cNvSpPr>
          <p:nvPr>
            <p:ph type="body" sz="half" idx="4294967295"/>
          </p:nvPr>
        </p:nvSpPr>
        <p:spPr>
          <a:xfrm>
            <a:off x="1981200" y="1719263"/>
            <a:ext cx="8148638" cy="4411662"/>
          </a:xfrm>
          <a:solidFill>
            <a:schemeClr val="bg1"/>
          </a:solidFill>
          <a:ln w="31750">
            <a:solidFill>
              <a:srgbClr val="007FBE"/>
            </a:solidFill>
            <a:miter lim="800000"/>
            <a:headEnd/>
            <a:tailEnd/>
          </a:ln>
          <a:effectLst>
            <a:outerShdw dist="107763" dir="2700000" algn="ctr" rotWithShape="0">
              <a:schemeClr val="bg2"/>
            </a:outerShdw>
          </a:effectLst>
        </p:spPr>
        <p:txBody>
          <a:bodyPr/>
          <a:lstStyle/>
          <a:p>
            <a:pPr eaLnBrk="1" hangingPunct="1"/>
            <a:r>
              <a:rPr lang="en-US" altLang="en-US" dirty="0"/>
              <a:t>Failures of FIs can cause widespread panic and withdrawal runs on institutions</a:t>
            </a:r>
          </a:p>
          <a:p>
            <a:pPr lvl="1" eaLnBrk="1" hangingPunct="1"/>
            <a:r>
              <a:rPr lang="en-US" altLang="en-US" dirty="0"/>
              <a:t>The 2008 increase in the deposit cap (to $250,000 per person per bank) was intended to instill confidence in the banking system</a:t>
            </a:r>
          </a:p>
          <a:p>
            <a:pPr eaLnBrk="1" hangingPunct="1"/>
            <a:r>
              <a:rPr lang="en-US" altLang="en-US" dirty="0"/>
              <a:t>FIs are regulated to prevent market failures, as well as associated costs on the economy and society at large</a:t>
            </a:r>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3E1A8E2-B00D-B47C-520E-B3A82A00A37B}"/>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7651" name="Rectangle 2"/>
          <p:cNvSpPr>
            <a:spLocks noGrp="1" noChangeArrowheads="1"/>
          </p:cNvSpPr>
          <p:nvPr>
            <p:ph type="title" idx="4294967295"/>
          </p:nvPr>
        </p:nvSpPr>
        <p:spPr/>
        <p:txBody>
          <a:bodyPr anchor="ctr"/>
          <a:lstStyle/>
          <a:p>
            <a:pPr eaLnBrk="1" hangingPunct="1"/>
            <a:r>
              <a:rPr lang="en-US" altLang="en-US" sz="3500" dirty="0"/>
              <a:t>Trends in the United States</a:t>
            </a:r>
          </a:p>
        </p:txBody>
      </p:sp>
      <p:sp>
        <p:nvSpPr>
          <p:cNvPr id="27652" name="Rectangle 3"/>
          <p:cNvSpPr>
            <a:spLocks noGrp="1" noChangeArrowheads="1"/>
          </p:cNvSpPr>
          <p:nvPr>
            <p:ph type="body" sz="half" idx="4294967295"/>
          </p:nvPr>
        </p:nvSpPr>
        <p:spPr>
          <a:xfrm>
            <a:off x="1981200" y="1719263"/>
            <a:ext cx="8148638" cy="4529137"/>
          </a:xfrm>
          <a:solidFill>
            <a:schemeClr val="bg1"/>
          </a:solidFill>
          <a:ln w="31750">
            <a:solidFill>
              <a:srgbClr val="007FBE"/>
            </a:solidFill>
            <a:miter lim="800000"/>
            <a:headEnd/>
            <a:tailEnd/>
          </a:ln>
          <a:effectLst>
            <a:outerShdw dist="107763" dir="2700000" algn="ctr" rotWithShape="0">
              <a:schemeClr val="bg2"/>
            </a:outerShdw>
          </a:effectLst>
        </p:spPr>
        <p:txBody>
          <a:bodyPr/>
          <a:lstStyle/>
          <a:p>
            <a:pPr eaLnBrk="1" hangingPunct="1"/>
            <a:r>
              <a:rPr lang="en-US" altLang="en-US" dirty="0"/>
              <a:t>The following trends are evident in the U.S. between 1948-2019:</a:t>
            </a:r>
          </a:p>
          <a:p>
            <a:pPr lvl="1" eaLnBrk="1" hangingPunct="1"/>
            <a:r>
              <a:rPr lang="en-US" dirty="0"/>
              <a:t>Share of depository institutions declined from 62.7% to 30.9% </a:t>
            </a:r>
          </a:p>
          <a:p>
            <a:pPr lvl="1" eaLnBrk="1" hangingPunct="1"/>
            <a:r>
              <a:rPr lang="en-US" dirty="0"/>
              <a:t>Insurance companies also witnessed a decline in their share, from 23.4% to 13.8%</a:t>
            </a:r>
          </a:p>
          <a:p>
            <a:pPr lvl="1" eaLnBrk="1" hangingPunct="1"/>
            <a:r>
              <a:rPr lang="en-US" dirty="0"/>
              <a:t>Investment companies increased their share from 1.1% to 31.0%, while pension funds increased from 9.1% to 13.2%</a:t>
            </a:r>
          </a:p>
          <a:p>
            <a:pPr lvl="1" eaLnBrk="1" hangingPunct="1"/>
            <a:r>
              <a:rPr lang="en-US" dirty="0"/>
              <a:t> Overall assets increased from $0.27t to $75.21t</a:t>
            </a:r>
            <a:endParaRPr lang="en-US" altLang="en-US" dirty="0"/>
          </a:p>
        </p:txBody>
      </p:sp>
    </p:spTree>
    <p:extLst>
      <p:ext uri="{BB962C8B-B14F-4D97-AF65-F5344CB8AC3E}">
        <p14:creationId xmlns:p14="http://schemas.microsoft.com/office/powerpoint/2010/main" val="3377493500"/>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3F98976-5119-176A-CBB7-DDCB0565D00C}"/>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7651" name="Rectangle 2"/>
          <p:cNvSpPr>
            <a:spLocks noGrp="1" noChangeArrowheads="1"/>
          </p:cNvSpPr>
          <p:nvPr>
            <p:ph type="title" idx="4294967295"/>
          </p:nvPr>
        </p:nvSpPr>
        <p:spPr/>
        <p:txBody>
          <a:bodyPr anchor="ctr"/>
          <a:lstStyle/>
          <a:p>
            <a:pPr eaLnBrk="1" hangingPunct="1"/>
            <a:r>
              <a:rPr lang="en-US" altLang="en-US" sz="3500" dirty="0"/>
              <a:t>Trends in the United States (Continued)</a:t>
            </a:r>
          </a:p>
        </p:txBody>
      </p:sp>
      <p:sp>
        <p:nvSpPr>
          <p:cNvPr id="27652" name="Rectangle 3"/>
          <p:cNvSpPr>
            <a:spLocks noGrp="1" noChangeArrowheads="1"/>
          </p:cNvSpPr>
          <p:nvPr>
            <p:ph type="body" sz="half" idx="4294967295"/>
          </p:nvPr>
        </p:nvSpPr>
        <p:spPr>
          <a:xfrm>
            <a:off x="1981200" y="1643062"/>
            <a:ext cx="8148638" cy="4833938"/>
          </a:xfrm>
          <a:solidFill>
            <a:schemeClr val="bg1"/>
          </a:solidFill>
          <a:ln w="31750">
            <a:solidFill>
              <a:srgbClr val="007FBE"/>
            </a:solidFill>
            <a:miter lim="800000"/>
            <a:headEnd/>
            <a:tailEnd/>
          </a:ln>
          <a:effectLst>
            <a:outerShdw dist="107763" dir="2700000" algn="ctr" rotWithShape="0">
              <a:schemeClr val="bg2"/>
            </a:outerShdw>
          </a:effectLst>
        </p:spPr>
        <p:txBody>
          <a:bodyPr/>
          <a:lstStyle/>
          <a:p>
            <a:pPr eaLnBrk="1" hangingPunct="1"/>
            <a:r>
              <a:rPr lang="en-US" altLang="en-US" dirty="0"/>
              <a:t>Rise of financial services holding companies</a:t>
            </a:r>
          </a:p>
          <a:p>
            <a:pPr lvl="1" eaLnBrk="1" hangingPunct="1"/>
            <a:r>
              <a:rPr lang="en-US" altLang="en-US" sz="2500" dirty="0"/>
              <a:t>Savers increasingly prefer investments that closely mimic diversified investments in the direct securities markets over the transformed financial claims offered by traditional FIs</a:t>
            </a:r>
          </a:p>
          <a:p>
            <a:pPr eaLnBrk="1" hangingPunct="1"/>
            <a:r>
              <a:rPr lang="en-US" altLang="en-US" dirty="0"/>
              <a:t>Shift away from risk measurement and management and the financial crisis</a:t>
            </a:r>
          </a:p>
          <a:p>
            <a:pPr lvl="1" eaLnBrk="1" hangingPunct="1"/>
            <a:r>
              <a:rPr lang="en-US" sz="2500" dirty="0"/>
              <a:t>Under the traditional originate-and-hold banking model, banks may have been reluctant to so aggressively pursue low-credit-quality borrowers for fear of default</a:t>
            </a:r>
          </a:p>
        </p:txBody>
      </p:sp>
    </p:spTree>
    <p:extLst>
      <p:ext uri="{BB962C8B-B14F-4D97-AF65-F5344CB8AC3E}">
        <p14:creationId xmlns:p14="http://schemas.microsoft.com/office/powerpoint/2010/main" val="152049172"/>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52E2510-8157-978A-F874-EEF07C2E961C}"/>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7651" name="Rectangle 2"/>
          <p:cNvSpPr>
            <a:spLocks noGrp="1" noChangeArrowheads="1"/>
          </p:cNvSpPr>
          <p:nvPr>
            <p:ph type="title" idx="4294967295"/>
          </p:nvPr>
        </p:nvSpPr>
        <p:spPr/>
        <p:txBody>
          <a:bodyPr anchor="ctr"/>
          <a:lstStyle/>
          <a:p>
            <a:pPr eaLnBrk="1" hangingPunct="1"/>
            <a:r>
              <a:rPr lang="en-US" altLang="en-US" sz="3500" dirty="0"/>
              <a:t>Enterprise Risk Management</a:t>
            </a:r>
          </a:p>
        </p:txBody>
      </p:sp>
      <p:sp>
        <p:nvSpPr>
          <p:cNvPr id="27652" name="Rectangle 3"/>
          <p:cNvSpPr>
            <a:spLocks noGrp="1" noChangeArrowheads="1"/>
          </p:cNvSpPr>
          <p:nvPr>
            <p:ph type="body" sz="half" idx="4294967295"/>
          </p:nvPr>
        </p:nvSpPr>
        <p:spPr>
          <a:xfrm>
            <a:off x="1905000" y="1752600"/>
            <a:ext cx="8382000" cy="4800600"/>
          </a:xfrm>
          <a:solidFill>
            <a:schemeClr val="bg1"/>
          </a:solidFill>
          <a:ln w="31750">
            <a:solidFill>
              <a:srgbClr val="007FBE"/>
            </a:solidFill>
            <a:miter lim="800000"/>
            <a:headEnd/>
            <a:tailEnd/>
          </a:ln>
          <a:effectLst>
            <a:outerShdw dist="107763" dir="2700000" algn="ctr" rotWithShape="0">
              <a:schemeClr val="bg2"/>
            </a:outerShdw>
          </a:effectLst>
        </p:spPr>
        <p:txBody>
          <a:bodyPr/>
          <a:lstStyle/>
          <a:p>
            <a:pPr eaLnBrk="1" hangingPunct="1"/>
            <a:r>
              <a:rPr lang="en-US" altLang="en-US" b="1" dirty="0"/>
              <a:t>Enterprise risk management</a:t>
            </a:r>
          </a:p>
          <a:p>
            <a:pPr lvl="1" eaLnBrk="1" hangingPunct="1"/>
            <a:r>
              <a:rPr lang="en-US" altLang="en-US" sz="2500" dirty="0"/>
              <a:t>Recognizes the importance of managing the combined impact of the full spectrum of risks as an interrelated risk portfolio</a:t>
            </a:r>
          </a:p>
          <a:p>
            <a:pPr lvl="1" eaLnBrk="1" hangingPunct="1"/>
            <a:r>
              <a:rPr lang="en-US" altLang="en-US" dirty="0"/>
              <a:t>Seeks to embed risk management as a component in all critical decisions throughout FI</a:t>
            </a:r>
          </a:p>
          <a:p>
            <a:pPr lvl="1" eaLnBrk="1" hangingPunct="1"/>
            <a:r>
              <a:rPr lang="en-US" altLang="en-US" dirty="0"/>
              <a:t>Popularity rose as a result of the failure of advanced risk measurement and management systems to detect exposures that led to the financial crisis</a:t>
            </a:r>
          </a:p>
          <a:p>
            <a:pPr lvl="1" eaLnBrk="1" hangingPunct="1"/>
            <a:r>
              <a:rPr lang="en-US" altLang="en-US" dirty="0"/>
              <a:t>Stresses importance of building strong risk culture </a:t>
            </a:r>
          </a:p>
          <a:p>
            <a:pPr eaLnBrk="1" hangingPunct="1"/>
            <a:endParaRPr lang="en-US" altLang="en-US" sz="2600" dirty="0"/>
          </a:p>
        </p:txBody>
      </p:sp>
    </p:spTree>
    <p:extLst>
      <p:ext uri="{BB962C8B-B14F-4D97-AF65-F5344CB8AC3E}">
        <p14:creationId xmlns:p14="http://schemas.microsoft.com/office/powerpoint/2010/main" val="574320434"/>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A44D55F-A553-E4E3-8D59-66CBD4515735}"/>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1747" name="Rectangle 2"/>
          <p:cNvSpPr>
            <a:spLocks noGrp="1" noChangeArrowheads="1"/>
          </p:cNvSpPr>
          <p:nvPr>
            <p:ph type="title" idx="4294967295"/>
          </p:nvPr>
        </p:nvSpPr>
        <p:spPr/>
        <p:txBody>
          <a:bodyPr anchor="ctr"/>
          <a:lstStyle/>
          <a:p>
            <a:pPr eaLnBrk="1" hangingPunct="1"/>
            <a:r>
              <a:rPr lang="en-US" altLang="en-US" sz="3500" dirty="0"/>
              <a:t>Fintech</a:t>
            </a:r>
          </a:p>
        </p:txBody>
      </p:sp>
      <p:sp>
        <p:nvSpPr>
          <p:cNvPr id="31748" name="Rectangle 3"/>
          <p:cNvSpPr>
            <a:spLocks noGrp="1" noChangeArrowheads="1"/>
          </p:cNvSpPr>
          <p:nvPr>
            <p:ph type="body" sz="half" idx="4294967295"/>
          </p:nvPr>
        </p:nvSpPr>
        <p:spPr>
          <a:xfrm>
            <a:off x="1981200" y="1719262"/>
            <a:ext cx="8148638" cy="4833938"/>
          </a:xfrm>
          <a:solidFill>
            <a:schemeClr val="bg1"/>
          </a:solidFill>
          <a:ln w="31750">
            <a:solidFill>
              <a:srgbClr val="007FBE"/>
            </a:solidFill>
            <a:miter lim="800000"/>
            <a:headEnd/>
            <a:tailEnd/>
          </a:ln>
          <a:effectLst>
            <a:outerShdw dist="107763" dir="2700000" algn="ctr" rotWithShape="0">
              <a:schemeClr val="bg2"/>
            </a:outerShdw>
          </a:effectLst>
        </p:spPr>
        <p:txBody>
          <a:bodyPr/>
          <a:lstStyle/>
          <a:p>
            <a:pPr>
              <a:tabLst>
                <a:tab pos="6750050" algn="l"/>
              </a:tabLst>
            </a:pPr>
            <a:r>
              <a:rPr lang="en-US" altLang="en-US" dirty="0"/>
              <a:t>Financial technology, or fintech, refers to the use of technology to deliver financial solutions in a manner that competes with traditional financial methods</a:t>
            </a:r>
          </a:p>
          <a:p>
            <a:pPr lvl="1">
              <a:tabLst>
                <a:tab pos="6750050" algn="l"/>
              </a:tabLst>
            </a:pPr>
            <a:r>
              <a:rPr lang="en-US" altLang="en-US" dirty="0"/>
              <a:t>Includes services such as cryptocurrencies (e.g., bitcoin) and blockchain</a:t>
            </a:r>
          </a:p>
          <a:p>
            <a:pPr lvl="1">
              <a:tabLst>
                <a:tab pos="6750050" algn="l"/>
              </a:tabLst>
            </a:pPr>
            <a:r>
              <a:rPr lang="en-US" altLang="en-US" dirty="0"/>
              <a:t>Fintech risk involves the risk that fintech firms could disrupt business of financial services firms in the form of lost customers and lost revenue</a:t>
            </a:r>
          </a:p>
          <a:p>
            <a:pPr lvl="1">
              <a:tabLst>
                <a:tab pos="6750050" algn="l"/>
              </a:tabLst>
            </a:pPr>
            <a:r>
              <a:rPr lang="en-US" altLang="en-US" dirty="0"/>
              <a:t>Supports models of peer-to-peer mass collaboration</a:t>
            </a:r>
          </a:p>
        </p:txBody>
      </p:sp>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0611562-333C-A525-FDC3-233B2177A703}"/>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1747" name="Rectangle 2"/>
          <p:cNvSpPr>
            <a:spLocks noGrp="1" noChangeArrowheads="1"/>
          </p:cNvSpPr>
          <p:nvPr>
            <p:ph type="title" idx="4294967295"/>
          </p:nvPr>
        </p:nvSpPr>
        <p:spPr/>
        <p:txBody>
          <a:bodyPr anchor="ctr"/>
          <a:lstStyle/>
          <a:p>
            <a:pPr eaLnBrk="1" hangingPunct="1"/>
            <a:r>
              <a:rPr lang="en-US" altLang="en-US" sz="3500" dirty="0"/>
              <a:t>Globalization of Financial Markets and Institutions</a:t>
            </a:r>
          </a:p>
        </p:txBody>
      </p:sp>
      <p:sp>
        <p:nvSpPr>
          <p:cNvPr id="31748" name="Rectangle 3"/>
          <p:cNvSpPr>
            <a:spLocks noGrp="1" noChangeArrowheads="1"/>
          </p:cNvSpPr>
          <p:nvPr>
            <p:ph type="body" sz="half" idx="4294967295"/>
          </p:nvPr>
        </p:nvSpPr>
        <p:spPr>
          <a:xfrm>
            <a:off x="1981200" y="1719263"/>
            <a:ext cx="8148638" cy="4681537"/>
          </a:xfrm>
          <a:solidFill>
            <a:schemeClr val="bg1"/>
          </a:solidFill>
          <a:ln w="31750">
            <a:solidFill>
              <a:srgbClr val="007FBE"/>
            </a:solidFill>
            <a:miter lim="800000"/>
            <a:headEnd/>
            <a:tailEnd/>
          </a:ln>
          <a:effectLst>
            <a:outerShdw dist="107763" dir="2700000" algn="ctr" rotWithShape="0">
              <a:schemeClr val="bg2"/>
            </a:outerShdw>
          </a:effectLst>
        </p:spPr>
        <p:txBody>
          <a:bodyPr/>
          <a:lstStyle/>
          <a:p>
            <a:pPr>
              <a:tabLst>
                <a:tab pos="6750050" algn="l"/>
              </a:tabLst>
            </a:pPr>
            <a:r>
              <a:rPr lang="en-US" altLang="en-US" dirty="0"/>
              <a:t>U.S. markets are the world’s largest, but international markets have seen rapid growth in recent years as a result of various factors:</a:t>
            </a:r>
          </a:p>
          <a:p>
            <a:pPr marL="801687" lvl="1" indent="-457200">
              <a:buFont typeface="+mj-lt"/>
              <a:buAutoNum type="arabicPeriod"/>
              <a:tabLst>
                <a:tab pos="6750050" algn="l"/>
              </a:tabLst>
            </a:pPr>
            <a:r>
              <a:rPr lang="en-US" altLang="en-US" dirty="0"/>
              <a:t>Pool of savings in foreign countries has increased</a:t>
            </a:r>
          </a:p>
          <a:p>
            <a:pPr marL="801687" lvl="1" indent="-457200">
              <a:buFont typeface="+mj-lt"/>
              <a:buAutoNum type="arabicPeriod"/>
              <a:tabLst>
                <a:tab pos="6750050" algn="l"/>
              </a:tabLst>
            </a:pPr>
            <a:r>
              <a:rPr lang="en-US" altLang="en-US" dirty="0"/>
              <a:t>International investors have turned to U.S. and other markets to expand their investment opportunities</a:t>
            </a:r>
          </a:p>
          <a:p>
            <a:pPr marL="801687" lvl="1" indent="-457200">
              <a:buFont typeface="+mj-lt"/>
              <a:buAutoNum type="arabicPeriod"/>
              <a:tabLst>
                <a:tab pos="6750050" algn="l"/>
              </a:tabLst>
            </a:pPr>
            <a:r>
              <a:rPr lang="en-US" altLang="en-US" dirty="0"/>
              <a:t>Information on foreign investments and markets is now more accessible and thorough</a:t>
            </a:r>
          </a:p>
          <a:p>
            <a:pPr marL="801687" lvl="1" indent="-457200">
              <a:buFont typeface="+mj-lt"/>
              <a:buAutoNum type="arabicPeriod"/>
              <a:tabLst>
                <a:tab pos="6750050" algn="l"/>
              </a:tabLst>
            </a:pPr>
            <a:r>
              <a:rPr lang="en-US" altLang="en-US" dirty="0"/>
              <a:t>Some U.S. FIs offer their customers opportunities to invest in foreign securities and emerging markets at relatively low transaction costs</a:t>
            </a:r>
          </a:p>
          <a:p>
            <a:pPr marL="801687" lvl="1" indent="-457200">
              <a:buFont typeface="+mj-lt"/>
              <a:buAutoNum type="arabicPeriod"/>
              <a:tabLst>
                <a:tab pos="6750050" algn="l"/>
              </a:tabLst>
            </a:pPr>
            <a:endParaRPr lang="en-US" altLang="en-US" dirty="0"/>
          </a:p>
        </p:txBody>
      </p:sp>
    </p:spTree>
    <p:extLst>
      <p:ext uri="{BB962C8B-B14F-4D97-AF65-F5344CB8AC3E}">
        <p14:creationId xmlns:p14="http://schemas.microsoft.com/office/powerpoint/2010/main" val="1411348707"/>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7BF2643-338C-3696-C95E-ADB61816C545}"/>
              </a:ext>
            </a:extLst>
          </p:cNvPr>
          <p:cNvSpPr/>
          <p:nvPr/>
        </p:nvSpPr>
        <p:spPr>
          <a:xfrm>
            <a:off x="762000" y="365125"/>
            <a:ext cx="10734675" cy="580707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1747" name="Rectangle 2"/>
          <p:cNvSpPr>
            <a:spLocks noGrp="1" noChangeArrowheads="1"/>
          </p:cNvSpPr>
          <p:nvPr>
            <p:ph type="title" idx="4294967295"/>
          </p:nvPr>
        </p:nvSpPr>
        <p:spPr/>
        <p:txBody>
          <a:bodyPr anchor="ctr"/>
          <a:lstStyle/>
          <a:p>
            <a:pPr eaLnBrk="1" hangingPunct="1"/>
            <a:r>
              <a:rPr lang="en-US" altLang="en-US" sz="3500" dirty="0"/>
              <a:t>Globalization of Financial Markets and Institutions (Continued)</a:t>
            </a:r>
          </a:p>
        </p:txBody>
      </p:sp>
      <p:sp>
        <p:nvSpPr>
          <p:cNvPr id="31748" name="Rectangle 3"/>
          <p:cNvSpPr>
            <a:spLocks noGrp="1" noChangeArrowheads="1"/>
          </p:cNvSpPr>
          <p:nvPr>
            <p:ph type="body" sz="half" idx="4294967295"/>
          </p:nvPr>
        </p:nvSpPr>
        <p:spPr>
          <a:xfrm>
            <a:off x="1981200" y="1719263"/>
            <a:ext cx="8305800" cy="4681537"/>
          </a:xfrm>
          <a:solidFill>
            <a:schemeClr val="bg1"/>
          </a:solidFill>
          <a:ln w="31750">
            <a:solidFill>
              <a:srgbClr val="007FBE"/>
            </a:solidFill>
            <a:miter lim="800000"/>
            <a:headEnd/>
            <a:tailEnd/>
          </a:ln>
          <a:effectLst>
            <a:outerShdw dist="107763" dir="2700000" algn="ctr" rotWithShape="0">
              <a:schemeClr val="bg2"/>
            </a:outerShdw>
          </a:effectLst>
        </p:spPr>
        <p:txBody>
          <a:bodyPr/>
          <a:lstStyle/>
          <a:p>
            <a:pPr>
              <a:tabLst>
                <a:tab pos="6750050" algn="l"/>
              </a:tabLst>
            </a:pPr>
            <a:r>
              <a:rPr lang="en-US" altLang="en-US" dirty="0"/>
              <a:t>U.S. markets are the world’s largest, but international markets have seen rapid growth in recent years as a result of various factors:</a:t>
            </a:r>
          </a:p>
          <a:p>
            <a:pPr marL="801687" lvl="1" indent="-457200">
              <a:buFont typeface="+mj-lt"/>
              <a:buAutoNum type="arabicPeriod" startAt="5"/>
              <a:tabLst>
                <a:tab pos="6750050" algn="l"/>
              </a:tabLst>
            </a:pPr>
            <a:r>
              <a:rPr lang="en-US" altLang="en-US" dirty="0"/>
              <a:t>The euro is having a notable impact on the global financial system</a:t>
            </a:r>
          </a:p>
          <a:p>
            <a:pPr marL="801687" lvl="1" indent="-457200">
              <a:buFont typeface="+mj-lt"/>
              <a:buAutoNum type="arabicPeriod" startAt="5"/>
              <a:tabLst>
                <a:tab pos="6750050" algn="l"/>
              </a:tabLst>
            </a:pPr>
            <a:r>
              <a:rPr lang="en-US" altLang="en-US" dirty="0"/>
              <a:t>Economic growth in Pacific Basin countries, China, and other emerging countries has resulted in significant growth in their stock markets</a:t>
            </a:r>
          </a:p>
          <a:p>
            <a:pPr marL="801687" lvl="1" indent="-457200">
              <a:buFont typeface="+mj-lt"/>
              <a:buAutoNum type="arabicPeriod" startAt="5"/>
              <a:tabLst>
                <a:tab pos="6750050" algn="l"/>
              </a:tabLst>
            </a:pPr>
            <a:r>
              <a:rPr lang="en-US" altLang="en-US" dirty="0"/>
              <a:t>Deregulation in many foreign countries has allowed international investors greater access and allowed the deregulating countries to expand their investor base</a:t>
            </a:r>
          </a:p>
          <a:p>
            <a:pPr marL="801687" lvl="1" indent="-457200">
              <a:buFont typeface="+mj-lt"/>
              <a:buAutoNum type="arabicPeriod" startAt="5"/>
              <a:tabLst>
                <a:tab pos="6750050" algn="l"/>
              </a:tabLst>
            </a:pPr>
            <a:endParaRPr lang="en-US" altLang="en-US" dirty="0"/>
          </a:p>
          <a:p>
            <a:pPr marL="801687" lvl="1" indent="-457200">
              <a:buFont typeface="+mj-lt"/>
              <a:buAutoNum type="arabicPeriod" startAt="5"/>
              <a:tabLst>
                <a:tab pos="6750050" algn="l"/>
              </a:tabLst>
            </a:pPr>
            <a:endParaRPr lang="en-US" altLang="en-US" dirty="0"/>
          </a:p>
        </p:txBody>
      </p:sp>
    </p:spTree>
    <p:extLst>
      <p:ext uri="{BB962C8B-B14F-4D97-AF65-F5344CB8AC3E}">
        <p14:creationId xmlns:p14="http://schemas.microsoft.com/office/powerpoint/2010/main" val="2939650839"/>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F8FFB2C-0C0F-E69E-6302-3B9A4C5786B4}"/>
              </a:ext>
            </a:extLst>
          </p:cNvPr>
          <p:cNvSpPr/>
          <p:nvPr/>
        </p:nvSpPr>
        <p:spPr>
          <a:xfrm>
            <a:off x="762000" y="365125"/>
            <a:ext cx="10734675" cy="580707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4819" name="Rectangle 2"/>
          <p:cNvSpPr>
            <a:spLocks noGrp="1" noChangeArrowheads="1"/>
          </p:cNvSpPr>
          <p:nvPr>
            <p:ph type="title" idx="4294967295"/>
          </p:nvPr>
        </p:nvSpPr>
        <p:spPr/>
        <p:txBody>
          <a:bodyPr anchor="ctr"/>
          <a:lstStyle/>
          <a:p>
            <a:pPr eaLnBrk="1" hangingPunct="1"/>
            <a:r>
              <a:rPr lang="en-US" altLang="en-US" sz="3500" dirty="0"/>
              <a:t>The Dow Jones Industrial Average, October 2007 – January 2010</a:t>
            </a:r>
          </a:p>
        </p:txBody>
      </p:sp>
      <p:pic>
        <p:nvPicPr>
          <p:cNvPr id="2" name="Picture 1">
            <a:extLst>
              <a:ext uri="{FF2B5EF4-FFF2-40B4-BE49-F238E27FC236}">
                <a16:creationId xmlns:a16="http://schemas.microsoft.com/office/drawing/2014/main" id="{A6338AB3-88DB-490E-B715-29B39DB325BB}"/>
              </a:ext>
            </a:extLst>
          </p:cNvPr>
          <p:cNvPicPr>
            <a:picLocks noChangeAspect="1"/>
          </p:cNvPicPr>
          <p:nvPr/>
        </p:nvPicPr>
        <p:blipFill>
          <a:blip r:embed="rId3"/>
          <a:stretch>
            <a:fillRect/>
          </a:stretch>
        </p:blipFill>
        <p:spPr>
          <a:xfrm>
            <a:off x="1876425" y="1866107"/>
            <a:ext cx="8439150" cy="4238625"/>
          </a:xfrm>
          <a:prstGeom prst="rect">
            <a:avLst/>
          </a:prstGeom>
        </p:spPr>
      </p:pic>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6AA3194-CDD9-1681-979E-F71AF779F73D}"/>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35843" name="Rectangle 2"/>
          <p:cNvSpPr>
            <a:spLocks noGrp="1" noChangeArrowheads="1"/>
          </p:cNvSpPr>
          <p:nvPr>
            <p:ph type="title" idx="4294967295"/>
          </p:nvPr>
        </p:nvSpPr>
        <p:spPr/>
        <p:txBody>
          <a:bodyPr anchor="ctr"/>
          <a:lstStyle/>
          <a:p>
            <a:pPr eaLnBrk="1" hangingPunct="1"/>
            <a:r>
              <a:rPr lang="en-US" altLang="en-US" sz="3500" dirty="0"/>
              <a:t>Overnight LIBOR, 2001-2010</a:t>
            </a:r>
          </a:p>
        </p:txBody>
      </p:sp>
      <p:pic>
        <p:nvPicPr>
          <p:cNvPr id="2" name="Picture 1">
            <a:extLst>
              <a:ext uri="{FF2B5EF4-FFF2-40B4-BE49-F238E27FC236}">
                <a16:creationId xmlns:a16="http://schemas.microsoft.com/office/drawing/2014/main" id="{35E13D83-DC17-4115-A715-6FAB8FAAA344}"/>
              </a:ext>
            </a:extLst>
          </p:cNvPr>
          <p:cNvPicPr>
            <a:picLocks noChangeAspect="1"/>
          </p:cNvPicPr>
          <p:nvPr/>
        </p:nvPicPr>
        <p:blipFill>
          <a:blip r:embed="rId3"/>
          <a:stretch>
            <a:fillRect/>
          </a:stretch>
        </p:blipFill>
        <p:spPr>
          <a:xfrm>
            <a:off x="1772194" y="2057400"/>
            <a:ext cx="8647612" cy="3552825"/>
          </a:xfrm>
          <a:prstGeom prst="rect">
            <a:avLst/>
          </a:prstGeom>
        </p:spPr>
      </p:pic>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621</TotalTime>
  <Words>1930</Words>
  <Application>Microsoft Office PowerPoint</Application>
  <PresentationFormat>Widescreen</PresentationFormat>
  <Paragraphs>182</Paragraphs>
  <Slides>32</Slides>
  <Notes>32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32</vt:i4>
      </vt:variant>
    </vt:vector>
  </HeadingPairs>
  <TitlesOfParts>
    <vt:vector size="37" baseType="lpstr">
      <vt:lpstr>Arial</vt:lpstr>
      <vt:lpstr>Calibri</vt:lpstr>
      <vt:lpstr>Calibri Light</vt:lpstr>
      <vt:lpstr>Times New Roman</vt:lpstr>
      <vt:lpstr>Office Theme</vt:lpstr>
      <vt:lpstr>PowerPoint Presentation</vt:lpstr>
      <vt:lpstr>PowerPoint Presentation</vt:lpstr>
      <vt:lpstr>PowerPoint Presentation</vt:lpstr>
      <vt:lpstr>Why Study Financial Markets  and Institutions?</vt:lpstr>
      <vt:lpstr>Financial Markets</vt:lpstr>
      <vt:lpstr>Primary versus Secondary Markets</vt:lpstr>
      <vt:lpstr>Primary and Secondary Market Transfer of Funds Time Line</vt:lpstr>
      <vt:lpstr>Primary versus Secondary Markets (Continued)</vt:lpstr>
      <vt:lpstr>Money versus Capital Markets</vt:lpstr>
      <vt:lpstr>Money Market Instruments Outstanding</vt:lpstr>
      <vt:lpstr>Capital Market Instruments Outstanding</vt:lpstr>
      <vt:lpstr>Foreign Exchange Markets</vt:lpstr>
      <vt:lpstr>Derivative Security Markets</vt:lpstr>
      <vt:lpstr>Derivative Security Markets (Continued)</vt:lpstr>
      <vt:lpstr>Financial Market Regulation</vt:lpstr>
      <vt:lpstr>Overview of Financial Institutions (FIs)</vt:lpstr>
      <vt:lpstr>Types of Financial Institutions</vt:lpstr>
      <vt:lpstr>Flow of Funds</vt:lpstr>
      <vt:lpstr>Monitoring Costs</vt:lpstr>
      <vt:lpstr>Liquidity and Price Risk</vt:lpstr>
      <vt:lpstr>Additional Benefits and Functions of FIs</vt:lpstr>
      <vt:lpstr>Risks Incurred by Financial Institutions</vt:lpstr>
      <vt:lpstr>Regulation of Financial Institutions</vt:lpstr>
      <vt:lpstr>Trends in the United States</vt:lpstr>
      <vt:lpstr>Trends in the United States (Continued)</vt:lpstr>
      <vt:lpstr>Enterprise Risk Management</vt:lpstr>
      <vt:lpstr>Fintech</vt:lpstr>
      <vt:lpstr>Globalization of Financial Markets and Institutions</vt:lpstr>
      <vt:lpstr>Globalization of Financial Markets and Institutions (Continued)</vt:lpstr>
      <vt:lpstr>The Dow Jones Industrial Average, October 2007 – January 2010</vt:lpstr>
      <vt:lpstr>Overnight LIBOR, 2001-2010</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TABARAK</cp:lastModifiedBy>
  <cp:revision>21</cp:revision>
  <dcterms:created xsi:type="dcterms:W3CDTF">2023-04-29T09:08:23Z</dcterms:created>
  <dcterms:modified xsi:type="dcterms:W3CDTF">2023-09-25T07:10:32Z</dcterms:modified>
</cp:coreProperties>
</file>