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6"/>
  </p:notesMasterIdLst>
  <p:sldIdLst>
    <p:sldId id="303" r:id="rId5"/>
    <p:sldId id="256" r:id="rId6"/>
    <p:sldId id="496" r:id="rId7"/>
    <p:sldId id="497" r:id="rId8"/>
    <p:sldId id="519" r:id="rId9"/>
    <p:sldId id="498" r:id="rId10"/>
    <p:sldId id="523" r:id="rId11"/>
    <p:sldId id="499" r:id="rId12"/>
    <p:sldId id="501" r:id="rId13"/>
    <p:sldId id="502" r:id="rId14"/>
    <p:sldId id="503" r:id="rId15"/>
    <p:sldId id="518" r:id="rId16"/>
    <p:sldId id="504" r:id="rId17"/>
    <p:sldId id="517" r:id="rId18"/>
    <p:sldId id="505" r:id="rId19"/>
    <p:sldId id="506" r:id="rId20"/>
    <p:sldId id="507" r:id="rId21"/>
    <p:sldId id="508" r:id="rId22"/>
    <p:sldId id="509" r:id="rId23"/>
    <p:sldId id="510" r:id="rId24"/>
    <p:sldId id="511" r:id="rId25"/>
    <p:sldId id="512" r:id="rId26"/>
    <p:sldId id="513" r:id="rId27"/>
    <p:sldId id="514" r:id="rId28"/>
    <p:sldId id="520" r:id="rId29"/>
    <p:sldId id="521" r:id="rId30"/>
    <p:sldId id="522" r:id="rId31"/>
    <p:sldId id="515" r:id="rId32"/>
    <p:sldId id="516" r:id="rId33"/>
    <p:sldId id="524"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56"/>
            <p14:sldId id="496"/>
            <p14:sldId id="497"/>
            <p14:sldId id="519"/>
            <p14:sldId id="498"/>
            <p14:sldId id="523"/>
            <p14:sldId id="499"/>
            <p14:sldId id="501"/>
            <p14:sldId id="502"/>
            <p14:sldId id="503"/>
            <p14:sldId id="518"/>
            <p14:sldId id="504"/>
            <p14:sldId id="517"/>
            <p14:sldId id="505"/>
            <p14:sldId id="506"/>
            <p14:sldId id="507"/>
            <p14:sldId id="508"/>
            <p14:sldId id="509"/>
            <p14:sldId id="510"/>
            <p14:sldId id="511"/>
            <p14:sldId id="512"/>
            <p14:sldId id="513"/>
            <p14:sldId id="514"/>
            <p14:sldId id="520"/>
            <p14:sldId id="521"/>
            <p14:sldId id="522"/>
            <p14:sldId id="515"/>
            <p14:sldId id="516"/>
            <p14:sldId id="5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C24A38-7832-6868-CAF4-EA9920DA05A0}" v="2" dt="2024-09-26T12:15:31.4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1" d="100"/>
          <a:sy n="51" d="100"/>
        </p:scale>
        <p:origin x="14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4FC24A38-7832-6868-CAF4-EA9920DA05A0}"/>
    <pc:docChg chg="modSld">
      <pc:chgData name="" userId="" providerId="" clId="Web-{4FC24A38-7832-6868-CAF4-EA9920DA05A0}" dt="2024-09-26T12:15:30.276" v="0" actId="1076"/>
      <pc:docMkLst>
        <pc:docMk/>
      </pc:docMkLst>
      <pc:sldChg chg="modSp">
        <pc:chgData name="" userId="" providerId="" clId="Web-{4FC24A38-7832-6868-CAF4-EA9920DA05A0}" dt="2024-09-26T12:15:30.276" v="0" actId="1076"/>
        <pc:sldMkLst>
          <pc:docMk/>
          <pc:sldMk cId="0" sldId="303"/>
        </pc:sldMkLst>
        <pc:spChg chg="mod">
          <ac:chgData name="" userId="" providerId="" clId="Web-{4FC24A38-7832-6868-CAF4-EA9920DA05A0}" dt="2024-09-26T12:15:30.276" v="0" actId="1076"/>
          <ac:spMkLst>
            <pc:docMk/>
            <pc:sldMk cId="0" sldId="303"/>
            <ac:spMk id="2" creationId="{00000000-0000-0000-0000-000000000000}"/>
          </ac:spMkLst>
        </pc:spChg>
      </pc:sldChg>
    </pc:docChg>
  </pc:docChgLst>
  <pc:docChgLst>
    <pc:chgData name="HebaKamal" userId="S::heba.kamal@midocean.edu.km::9fc029e5-6cb1-45ba-bfaf-d15ea9e5ba01" providerId="AD" clId="Web-{4FC24A38-7832-6868-CAF4-EA9920DA05A0}"/>
    <pc:docChg chg="modSld">
      <pc:chgData name="HebaKamal" userId="S::heba.kamal@midocean.edu.km::9fc029e5-6cb1-45ba-bfaf-d15ea9e5ba01" providerId="AD" clId="Web-{4FC24A38-7832-6868-CAF4-EA9920DA05A0}" dt="2024-09-26T12:15:31.495" v="0" actId="1076"/>
      <pc:docMkLst>
        <pc:docMk/>
      </pc:docMkLst>
      <pc:sldChg chg="modSp">
        <pc:chgData name="HebaKamal" userId="S::heba.kamal@midocean.edu.km::9fc029e5-6cb1-45ba-bfaf-d15ea9e5ba01" providerId="AD" clId="Web-{4FC24A38-7832-6868-CAF4-EA9920DA05A0}" dt="2024-09-26T12:15:31.495" v="0" actId="1076"/>
        <pc:sldMkLst>
          <pc:docMk/>
          <pc:sldMk cId="0" sldId="303"/>
        </pc:sldMkLst>
        <pc:spChg chg="mod">
          <ac:chgData name="HebaKamal" userId="S::heba.kamal@midocean.edu.km::9fc029e5-6cb1-45ba-bfaf-d15ea9e5ba01" providerId="AD" clId="Web-{4FC24A38-7832-6868-CAF4-EA9920DA05A0}" dt="2024-09-26T12:15:31.495" v="0" actId="1076"/>
          <ac:spMkLst>
            <pc:docMk/>
            <pc:sldMk cId="0" sldId="303"/>
            <ac:spMk id="2"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F8CC80-7883-4833-BB08-A41A9A4EC2D9}"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pPr rtl="1"/>
          <a:endParaRPr lang="ar-EG"/>
        </a:p>
      </dgm:t>
    </dgm:pt>
    <dgm:pt modelId="{2D4BEF12-4F79-414A-8D58-3A502D6F196C}">
      <dgm:prSet/>
      <dgm:spPr/>
      <dgm:t>
        <a:bodyPr/>
        <a:lstStyle/>
        <a:p>
          <a:pPr rtl="1"/>
          <a:r>
            <a:rPr lang="ar-EG"/>
            <a:t>خطوات مراحل  البحث العلمي </a:t>
          </a:r>
        </a:p>
      </dgm:t>
    </dgm:pt>
    <dgm:pt modelId="{3CB216CE-AD54-43C4-BFF2-CEAA781450B0}" type="parTrans" cxnId="{ED8452BD-7801-47F3-B393-E732EBD45689}">
      <dgm:prSet/>
      <dgm:spPr/>
      <dgm:t>
        <a:bodyPr/>
        <a:lstStyle/>
        <a:p>
          <a:pPr rtl="1"/>
          <a:endParaRPr lang="ar-EG"/>
        </a:p>
      </dgm:t>
    </dgm:pt>
    <dgm:pt modelId="{ACB15C87-C378-46B8-B019-45D8CF147140}" type="sibTrans" cxnId="{ED8452BD-7801-47F3-B393-E732EBD45689}">
      <dgm:prSet/>
      <dgm:spPr/>
      <dgm:t>
        <a:bodyPr/>
        <a:lstStyle/>
        <a:p>
          <a:pPr rtl="1"/>
          <a:endParaRPr lang="ar-EG"/>
        </a:p>
      </dgm:t>
    </dgm:pt>
    <dgm:pt modelId="{BF131366-C935-4B3F-A326-6B0957EA679C}">
      <dgm:prSet/>
      <dgm:spPr/>
      <dgm:t>
        <a:bodyPr/>
        <a:lstStyle/>
        <a:p>
          <a:pPr rtl="1"/>
          <a:r>
            <a:rPr lang="ar-EG"/>
            <a:t>الشعور والإحساس بالمشكلة </a:t>
          </a:r>
        </a:p>
      </dgm:t>
    </dgm:pt>
    <dgm:pt modelId="{CC2234CE-9114-4606-ABC6-9F86EA5BD543}" type="parTrans" cxnId="{5DD07056-DEF5-4674-A5A2-EB5E585A8089}">
      <dgm:prSet/>
      <dgm:spPr/>
      <dgm:t>
        <a:bodyPr/>
        <a:lstStyle/>
        <a:p>
          <a:pPr rtl="1"/>
          <a:endParaRPr lang="ar-EG"/>
        </a:p>
      </dgm:t>
    </dgm:pt>
    <dgm:pt modelId="{A9207FD8-A8C5-4A37-9E0D-E9B9709DDD39}" type="sibTrans" cxnId="{5DD07056-DEF5-4674-A5A2-EB5E585A8089}">
      <dgm:prSet/>
      <dgm:spPr/>
      <dgm:t>
        <a:bodyPr/>
        <a:lstStyle/>
        <a:p>
          <a:pPr rtl="1"/>
          <a:endParaRPr lang="ar-EG"/>
        </a:p>
      </dgm:t>
    </dgm:pt>
    <dgm:pt modelId="{502BF63A-F974-49C4-B312-F758CCFBEC8B}">
      <dgm:prSet/>
      <dgm:spPr/>
      <dgm:t>
        <a:bodyPr/>
        <a:lstStyle/>
        <a:p>
          <a:pPr rtl="1"/>
          <a:r>
            <a:rPr lang="ar-EG"/>
            <a:t>تحديد مشكلة البحث </a:t>
          </a:r>
        </a:p>
      </dgm:t>
    </dgm:pt>
    <dgm:pt modelId="{4840CD68-6809-48E6-AB1C-5D13C0BF8FE2}" type="parTrans" cxnId="{E3A73B27-7F43-47BB-B4B5-01FE9846B758}">
      <dgm:prSet/>
      <dgm:spPr/>
      <dgm:t>
        <a:bodyPr/>
        <a:lstStyle/>
        <a:p>
          <a:pPr rtl="1"/>
          <a:endParaRPr lang="ar-EG"/>
        </a:p>
      </dgm:t>
    </dgm:pt>
    <dgm:pt modelId="{21815A2D-6703-4BA6-9FDB-AB84E78776C0}" type="sibTrans" cxnId="{E3A73B27-7F43-47BB-B4B5-01FE9846B758}">
      <dgm:prSet/>
      <dgm:spPr/>
      <dgm:t>
        <a:bodyPr/>
        <a:lstStyle/>
        <a:p>
          <a:pPr rtl="1"/>
          <a:endParaRPr lang="ar-EG"/>
        </a:p>
      </dgm:t>
    </dgm:pt>
    <dgm:pt modelId="{970CAAAE-8931-41BA-809B-8498AE160209}">
      <dgm:prSet/>
      <dgm:spPr/>
      <dgm:t>
        <a:bodyPr/>
        <a:lstStyle/>
        <a:p>
          <a:pPr rtl="1"/>
          <a:r>
            <a:rPr lang="ar-EG"/>
            <a:t>تحديد  أهمية البحث </a:t>
          </a:r>
        </a:p>
      </dgm:t>
    </dgm:pt>
    <dgm:pt modelId="{AFE9B44E-C040-492D-8327-3F4CF0DD3FCC}" type="parTrans" cxnId="{5EC764D3-9B02-451E-891A-378E4A9FABF6}">
      <dgm:prSet/>
      <dgm:spPr/>
      <dgm:t>
        <a:bodyPr/>
        <a:lstStyle/>
        <a:p>
          <a:pPr rtl="1"/>
          <a:endParaRPr lang="ar-EG"/>
        </a:p>
      </dgm:t>
    </dgm:pt>
    <dgm:pt modelId="{AE2EB79B-F391-4F17-8244-6CD1EDD15B4C}" type="sibTrans" cxnId="{5EC764D3-9B02-451E-891A-378E4A9FABF6}">
      <dgm:prSet/>
      <dgm:spPr/>
      <dgm:t>
        <a:bodyPr/>
        <a:lstStyle/>
        <a:p>
          <a:pPr rtl="1"/>
          <a:endParaRPr lang="ar-EG"/>
        </a:p>
      </dgm:t>
    </dgm:pt>
    <dgm:pt modelId="{5ECD221F-96FA-4CC5-96D9-CD3FA3E09F2B}">
      <dgm:prSet/>
      <dgm:spPr/>
      <dgm:t>
        <a:bodyPr/>
        <a:lstStyle/>
        <a:p>
          <a:pPr rtl="1"/>
          <a:r>
            <a:rPr lang="ar-EG"/>
            <a:t>تحديد أهداف البحث </a:t>
          </a:r>
        </a:p>
      </dgm:t>
    </dgm:pt>
    <dgm:pt modelId="{77E2B686-F493-42D4-9B74-5472F1EFA6FC}" type="parTrans" cxnId="{6298C7E3-18F0-4034-9D6A-99306594E136}">
      <dgm:prSet/>
      <dgm:spPr/>
      <dgm:t>
        <a:bodyPr/>
        <a:lstStyle/>
        <a:p>
          <a:pPr rtl="1"/>
          <a:endParaRPr lang="ar-EG"/>
        </a:p>
      </dgm:t>
    </dgm:pt>
    <dgm:pt modelId="{0C5782CB-98DC-4048-9320-8C320F74FE2C}" type="sibTrans" cxnId="{6298C7E3-18F0-4034-9D6A-99306594E136}">
      <dgm:prSet/>
      <dgm:spPr/>
      <dgm:t>
        <a:bodyPr/>
        <a:lstStyle/>
        <a:p>
          <a:pPr rtl="1"/>
          <a:endParaRPr lang="ar-EG"/>
        </a:p>
      </dgm:t>
    </dgm:pt>
    <dgm:pt modelId="{80E8F388-0F5A-4D6F-A31A-C73A6C4C7482}">
      <dgm:prSet/>
      <dgm:spPr/>
      <dgm:t>
        <a:bodyPr/>
        <a:lstStyle/>
        <a:p>
          <a:pPr rtl="1"/>
          <a:r>
            <a:rPr lang="ar-EG"/>
            <a:t>الإطار النظري للدراسة </a:t>
          </a:r>
        </a:p>
      </dgm:t>
    </dgm:pt>
    <dgm:pt modelId="{7D0142DC-3591-43CA-B130-3760ACB5E133}" type="parTrans" cxnId="{2BCD4803-5125-4A40-902B-A8CE3D7AF7E7}">
      <dgm:prSet/>
      <dgm:spPr/>
      <dgm:t>
        <a:bodyPr/>
        <a:lstStyle/>
        <a:p>
          <a:pPr rtl="1"/>
          <a:endParaRPr lang="ar-EG"/>
        </a:p>
      </dgm:t>
    </dgm:pt>
    <dgm:pt modelId="{5C3648BE-3AA8-45EC-95B7-167317FCEACF}" type="sibTrans" cxnId="{2BCD4803-5125-4A40-902B-A8CE3D7AF7E7}">
      <dgm:prSet/>
      <dgm:spPr/>
      <dgm:t>
        <a:bodyPr/>
        <a:lstStyle/>
        <a:p>
          <a:pPr rtl="1"/>
          <a:endParaRPr lang="ar-EG"/>
        </a:p>
      </dgm:t>
    </dgm:pt>
    <dgm:pt modelId="{C9E6EB5E-AE96-4216-B60C-329D705DC549}">
      <dgm:prSet/>
      <dgm:spPr/>
      <dgm:t>
        <a:bodyPr/>
        <a:lstStyle/>
        <a:p>
          <a:pPr rtl="1"/>
          <a:r>
            <a:rPr lang="ar-EG"/>
            <a:t>تحديد وصياغة أسئلة  وفروض البحث </a:t>
          </a:r>
        </a:p>
      </dgm:t>
    </dgm:pt>
    <dgm:pt modelId="{948C7565-3525-4EEA-965B-079E3209DCE6}" type="parTrans" cxnId="{7E960837-8609-43EF-A51F-C9EEECD6B1C4}">
      <dgm:prSet/>
      <dgm:spPr/>
      <dgm:t>
        <a:bodyPr/>
        <a:lstStyle/>
        <a:p>
          <a:pPr rtl="1"/>
          <a:endParaRPr lang="ar-EG"/>
        </a:p>
      </dgm:t>
    </dgm:pt>
    <dgm:pt modelId="{0BBEFEF1-C4FC-4441-A33B-0836EC0999E3}" type="sibTrans" cxnId="{7E960837-8609-43EF-A51F-C9EEECD6B1C4}">
      <dgm:prSet/>
      <dgm:spPr/>
      <dgm:t>
        <a:bodyPr/>
        <a:lstStyle/>
        <a:p>
          <a:pPr rtl="1"/>
          <a:endParaRPr lang="ar-EG"/>
        </a:p>
      </dgm:t>
    </dgm:pt>
    <dgm:pt modelId="{C1B90A31-A19C-4003-9ECE-6FF6E8E4E7F7}">
      <dgm:prSet/>
      <dgm:spPr/>
      <dgm:t>
        <a:bodyPr/>
        <a:lstStyle/>
        <a:p>
          <a:pPr rtl="1"/>
          <a:r>
            <a:rPr lang="ar-EG"/>
            <a:t>تحديد منهج البحث </a:t>
          </a:r>
        </a:p>
      </dgm:t>
    </dgm:pt>
    <dgm:pt modelId="{73EFF8F1-D9F3-414D-9451-B8074EAF7DF9}" type="parTrans" cxnId="{3FD96686-94DA-430F-984B-D2B746DE2133}">
      <dgm:prSet/>
      <dgm:spPr/>
      <dgm:t>
        <a:bodyPr/>
        <a:lstStyle/>
        <a:p>
          <a:pPr rtl="1"/>
          <a:endParaRPr lang="ar-EG"/>
        </a:p>
      </dgm:t>
    </dgm:pt>
    <dgm:pt modelId="{908D1559-0A26-43A3-980F-BE5026373D13}" type="sibTrans" cxnId="{3FD96686-94DA-430F-984B-D2B746DE2133}">
      <dgm:prSet/>
      <dgm:spPr/>
      <dgm:t>
        <a:bodyPr/>
        <a:lstStyle/>
        <a:p>
          <a:pPr rtl="1"/>
          <a:endParaRPr lang="ar-EG"/>
        </a:p>
      </dgm:t>
    </dgm:pt>
    <dgm:pt modelId="{EDB87651-2FF8-4617-B9A7-C860D34F707C}">
      <dgm:prSet/>
      <dgm:spPr/>
      <dgm:t>
        <a:bodyPr/>
        <a:lstStyle/>
        <a:p>
          <a:pPr rtl="1"/>
          <a:r>
            <a:rPr lang="ar-EG"/>
            <a:t>تحليل البيانات واختيار الفرضيات </a:t>
          </a:r>
        </a:p>
      </dgm:t>
    </dgm:pt>
    <dgm:pt modelId="{C9F556F6-504F-4239-A4B4-AEF323963E07}" type="parTrans" cxnId="{D079D6A7-711C-4CF0-93B2-65932563C29C}">
      <dgm:prSet/>
      <dgm:spPr/>
      <dgm:t>
        <a:bodyPr/>
        <a:lstStyle/>
        <a:p>
          <a:pPr rtl="1"/>
          <a:endParaRPr lang="ar-EG"/>
        </a:p>
      </dgm:t>
    </dgm:pt>
    <dgm:pt modelId="{B8F22F59-2D7C-4ECC-8E16-E75A51BBEFA0}" type="sibTrans" cxnId="{D079D6A7-711C-4CF0-93B2-65932563C29C}">
      <dgm:prSet/>
      <dgm:spPr/>
      <dgm:t>
        <a:bodyPr/>
        <a:lstStyle/>
        <a:p>
          <a:pPr rtl="1"/>
          <a:endParaRPr lang="ar-EG"/>
        </a:p>
      </dgm:t>
    </dgm:pt>
    <dgm:pt modelId="{9F5D881E-AF4F-4E01-9715-0635C13892D3}">
      <dgm:prSet/>
      <dgm:spPr/>
      <dgm:t>
        <a:bodyPr/>
        <a:lstStyle/>
        <a:p>
          <a:pPr rtl="1"/>
          <a:r>
            <a:rPr lang="ar-EG"/>
            <a:t>عرض البيانات </a:t>
          </a:r>
        </a:p>
      </dgm:t>
    </dgm:pt>
    <dgm:pt modelId="{20409B82-0748-4239-8775-26E3003004DC}" type="parTrans" cxnId="{B9030475-A783-4773-9842-57123BA5C6F4}">
      <dgm:prSet/>
      <dgm:spPr/>
      <dgm:t>
        <a:bodyPr/>
        <a:lstStyle/>
        <a:p>
          <a:pPr rtl="1"/>
          <a:endParaRPr lang="ar-EG"/>
        </a:p>
      </dgm:t>
    </dgm:pt>
    <dgm:pt modelId="{2782B875-8CC8-4788-AD4E-B4426EEC8CD4}" type="sibTrans" cxnId="{B9030475-A783-4773-9842-57123BA5C6F4}">
      <dgm:prSet/>
      <dgm:spPr/>
      <dgm:t>
        <a:bodyPr/>
        <a:lstStyle/>
        <a:p>
          <a:pPr rtl="1"/>
          <a:endParaRPr lang="ar-EG"/>
        </a:p>
      </dgm:t>
    </dgm:pt>
    <dgm:pt modelId="{0FADA291-C25E-4B26-8CF1-E39E14854249}">
      <dgm:prSet/>
      <dgm:spPr/>
      <dgm:t>
        <a:bodyPr/>
        <a:lstStyle/>
        <a:p>
          <a:pPr rtl="1"/>
          <a:r>
            <a:rPr lang="ar-EG"/>
            <a:t>النتائج والتوصيات </a:t>
          </a:r>
        </a:p>
      </dgm:t>
    </dgm:pt>
    <dgm:pt modelId="{6A714440-7D0A-4F22-9CF1-77C84FEB1BEB}" type="parTrans" cxnId="{4EC9FFDE-749A-4DCA-B8DC-D5C141D6204E}">
      <dgm:prSet/>
      <dgm:spPr/>
      <dgm:t>
        <a:bodyPr/>
        <a:lstStyle/>
        <a:p>
          <a:pPr rtl="1"/>
          <a:endParaRPr lang="ar-EG"/>
        </a:p>
      </dgm:t>
    </dgm:pt>
    <dgm:pt modelId="{A6953DFB-56C0-45F7-9677-0192A34F88A8}" type="sibTrans" cxnId="{4EC9FFDE-749A-4DCA-B8DC-D5C141D6204E}">
      <dgm:prSet/>
      <dgm:spPr/>
      <dgm:t>
        <a:bodyPr/>
        <a:lstStyle/>
        <a:p>
          <a:pPr rtl="1"/>
          <a:endParaRPr lang="ar-EG"/>
        </a:p>
      </dgm:t>
    </dgm:pt>
    <dgm:pt modelId="{2CC0813F-1FFE-4274-A8A7-8B083CF45D56}">
      <dgm:prSet/>
      <dgm:spPr/>
      <dgm:t>
        <a:bodyPr/>
        <a:lstStyle/>
        <a:p>
          <a:pPr rtl="1"/>
          <a:r>
            <a:rPr lang="ar-EG"/>
            <a:t>توثيق المراجع </a:t>
          </a:r>
        </a:p>
      </dgm:t>
    </dgm:pt>
    <dgm:pt modelId="{9C665A91-2025-4603-85A3-511FBDBD8351}" type="parTrans" cxnId="{FBE10CC1-82A0-43D6-90EF-EDFF393A23EE}">
      <dgm:prSet/>
      <dgm:spPr/>
      <dgm:t>
        <a:bodyPr/>
        <a:lstStyle/>
        <a:p>
          <a:pPr rtl="1"/>
          <a:endParaRPr lang="ar-EG"/>
        </a:p>
      </dgm:t>
    </dgm:pt>
    <dgm:pt modelId="{2BA11DF9-E610-429C-8CFC-71E0EC0173AF}" type="sibTrans" cxnId="{FBE10CC1-82A0-43D6-90EF-EDFF393A23EE}">
      <dgm:prSet/>
      <dgm:spPr/>
      <dgm:t>
        <a:bodyPr/>
        <a:lstStyle/>
        <a:p>
          <a:pPr rtl="1"/>
          <a:endParaRPr lang="ar-EG"/>
        </a:p>
      </dgm:t>
    </dgm:pt>
    <dgm:pt modelId="{ADC8A447-FBAA-44C0-808F-DA2008661FA7}">
      <dgm:prSet/>
      <dgm:spPr/>
      <dgm:t>
        <a:bodyPr/>
        <a:lstStyle/>
        <a:p>
          <a:pPr rtl="1"/>
          <a:r>
            <a:rPr lang="ar-EG" dirty="0"/>
            <a:t>كتابة البحث العلمي </a:t>
          </a:r>
        </a:p>
      </dgm:t>
    </dgm:pt>
    <dgm:pt modelId="{18A26F72-84E0-472E-B373-D7CE1E97F700}" type="parTrans" cxnId="{71B7D899-36B1-44DF-92AD-CA212E2C3045}">
      <dgm:prSet/>
      <dgm:spPr/>
      <dgm:t>
        <a:bodyPr/>
        <a:lstStyle/>
        <a:p>
          <a:pPr rtl="1"/>
          <a:endParaRPr lang="ar-EG"/>
        </a:p>
      </dgm:t>
    </dgm:pt>
    <dgm:pt modelId="{90394316-87F5-46C2-AE19-512DAA8AAC7D}" type="sibTrans" cxnId="{71B7D899-36B1-44DF-92AD-CA212E2C3045}">
      <dgm:prSet/>
      <dgm:spPr/>
      <dgm:t>
        <a:bodyPr/>
        <a:lstStyle/>
        <a:p>
          <a:pPr rtl="1"/>
          <a:endParaRPr lang="ar-EG"/>
        </a:p>
      </dgm:t>
    </dgm:pt>
    <dgm:pt modelId="{81CA7C25-7832-4BDA-9E53-ED39C738A709}" type="pres">
      <dgm:prSet presAssocID="{90F8CC80-7883-4833-BB08-A41A9A4EC2D9}" presName="linearFlow" presStyleCnt="0">
        <dgm:presLayoutVars>
          <dgm:dir val="rev"/>
          <dgm:animLvl val="lvl"/>
          <dgm:resizeHandles val="exact"/>
        </dgm:presLayoutVars>
      </dgm:prSet>
      <dgm:spPr/>
    </dgm:pt>
    <dgm:pt modelId="{14270CD2-BD26-4729-B981-731B16E2E3A2}" type="pres">
      <dgm:prSet presAssocID="{2D4BEF12-4F79-414A-8D58-3A502D6F196C}" presName="composite" presStyleCnt="0"/>
      <dgm:spPr/>
    </dgm:pt>
    <dgm:pt modelId="{3A99B90D-C683-42D9-9216-B9C33DEBA075}" type="pres">
      <dgm:prSet presAssocID="{2D4BEF12-4F79-414A-8D58-3A502D6F196C}" presName="parentText" presStyleLbl="alignNode1" presStyleIdx="0" presStyleCnt="1">
        <dgm:presLayoutVars>
          <dgm:chMax val="1"/>
          <dgm:bulletEnabled val="1"/>
        </dgm:presLayoutVars>
      </dgm:prSet>
      <dgm:spPr/>
    </dgm:pt>
    <dgm:pt modelId="{0DA9B077-E7FE-4813-9EC2-8381189095DC}" type="pres">
      <dgm:prSet presAssocID="{2D4BEF12-4F79-414A-8D58-3A502D6F196C}" presName="descendantText" presStyleLbl="alignAcc1" presStyleIdx="0" presStyleCnt="1" custScaleY="166455">
        <dgm:presLayoutVars>
          <dgm:bulletEnabled val="1"/>
        </dgm:presLayoutVars>
      </dgm:prSet>
      <dgm:spPr/>
    </dgm:pt>
  </dgm:ptLst>
  <dgm:cxnLst>
    <dgm:cxn modelId="{2BCD4803-5125-4A40-902B-A8CE3D7AF7E7}" srcId="{2D4BEF12-4F79-414A-8D58-3A502D6F196C}" destId="{80E8F388-0F5A-4D6F-A31A-C73A6C4C7482}" srcOrd="4" destOrd="0" parTransId="{7D0142DC-3591-43CA-B130-3760ACB5E133}" sibTransId="{5C3648BE-3AA8-45EC-95B7-167317FCEACF}"/>
    <dgm:cxn modelId="{10F2590D-5353-44F8-A13D-6D757454AF1F}" type="presOf" srcId="{502BF63A-F974-49C4-B312-F758CCFBEC8B}" destId="{0DA9B077-E7FE-4813-9EC2-8381189095DC}" srcOrd="0" destOrd="1" presId="urn:microsoft.com/office/officeart/2005/8/layout/chevron2"/>
    <dgm:cxn modelId="{01E10015-F83E-4367-B478-E7FC0BA91406}" type="presOf" srcId="{80E8F388-0F5A-4D6F-A31A-C73A6C4C7482}" destId="{0DA9B077-E7FE-4813-9EC2-8381189095DC}" srcOrd="0" destOrd="4" presId="urn:microsoft.com/office/officeart/2005/8/layout/chevron2"/>
    <dgm:cxn modelId="{6FA9F118-1834-4E6F-AF43-ACED121CA4FC}" type="presOf" srcId="{5ECD221F-96FA-4CC5-96D9-CD3FA3E09F2B}" destId="{0DA9B077-E7FE-4813-9EC2-8381189095DC}" srcOrd="0" destOrd="3" presId="urn:microsoft.com/office/officeart/2005/8/layout/chevron2"/>
    <dgm:cxn modelId="{3E76411E-6147-4E4F-BA54-BDEAE22E2B53}" type="presOf" srcId="{C1B90A31-A19C-4003-9ECE-6FF6E8E4E7F7}" destId="{0DA9B077-E7FE-4813-9EC2-8381189095DC}" srcOrd="0" destOrd="6" presId="urn:microsoft.com/office/officeart/2005/8/layout/chevron2"/>
    <dgm:cxn modelId="{B57C0522-2647-49F9-9920-C52B61EA1E72}" type="presOf" srcId="{2CC0813F-1FFE-4274-A8A7-8B083CF45D56}" destId="{0DA9B077-E7FE-4813-9EC2-8381189095DC}" srcOrd="0" destOrd="10" presId="urn:microsoft.com/office/officeart/2005/8/layout/chevron2"/>
    <dgm:cxn modelId="{24449724-4E89-4133-999C-BA81722A258A}" type="presOf" srcId="{C9E6EB5E-AE96-4216-B60C-329D705DC549}" destId="{0DA9B077-E7FE-4813-9EC2-8381189095DC}" srcOrd="0" destOrd="5" presId="urn:microsoft.com/office/officeart/2005/8/layout/chevron2"/>
    <dgm:cxn modelId="{E3A73B27-7F43-47BB-B4B5-01FE9846B758}" srcId="{2D4BEF12-4F79-414A-8D58-3A502D6F196C}" destId="{502BF63A-F974-49C4-B312-F758CCFBEC8B}" srcOrd="1" destOrd="0" parTransId="{4840CD68-6809-48E6-AB1C-5D13C0BF8FE2}" sibTransId="{21815A2D-6703-4BA6-9FDB-AB84E78776C0}"/>
    <dgm:cxn modelId="{E48BD628-1EE4-4631-9D1C-DE24273513D2}" type="presOf" srcId="{ADC8A447-FBAA-44C0-808F-DA2008661FA7}" destId="{0DA9B077-E7FE-4813-9EC2-8381189095DC}" srcOrd="0" destOrd="11" presId="urn:microsoft.com/office/officeart/2005/8/layout/chevron2"/>
    <dgm:cxn modelId="{9D376030-AB7B-4FC4-BBF5-60BB346CCCEB}" type="presOf" srcId="{BF131366-C935-4B3F-A326-6B0957EA679C}" destId="{0DA9B077-E7FE-4813-9EC2-8381189095DC}" srcOrd="0" destOrd="0" presId="urn:microsoft.com/office/officeart/2005/8/layout/chevron2"/>
    <dgm:cxn modelId="{52442732-1878-42FA-B01E-1F8CB1C6DD31}" type="presOf" srcId="{2D4BEF12-4F79-414A-8D58-3A502D6F196C}" destId="{3A99B90D-C683-42D9-9216-B9C33DEBA075}" srcOrd="0" destOrd="0" presId="urn:microsoft.com/office/officeart/2005/8/layout/chevron2"/>
    <dgm:cxn modelId="{7E960837-8609-43EF-A51F-C9EEECD6B1C4}" srcId="{2D4BEF12-4F79-414A-8D58-3A502D6F196C}" destId="{C9E6EB5E-AE96-4216-B60C-329D705DC549}" srcOrd="5" destOrd="0" parTransId="{948C7565-3525-4EEA-965B-079E3209DCE6}" sibTransId="{0BBEFEF1-C4FC-4441-A33B-0836EC0999E3}"/>
    <dgm:cxn modelId="{B9030475-A783-4773-9842-57123BA5C6F4}" srcId="{2D4BEF12-4F79-414A-8D58-3A502D6F196C}" destId="{9F5D881E-AF4F-4E01-9715-0635C13892D3}" srcOrd="8" destOrd="0" parTransId="{20409B82-0748-4239-8775-26E3003004DC}" sibTransId="{2782B875-8CC8-4788-AD4E-B4426EEC8CD4}"/>
    <dgm:cxn modelId="{5DD07056-DEF5-4674-A5A2-EB5E585A8089}" srcId="{2D4BEF12-4F79-414A-8D58-3A502D6F196C}" destId="{BF131366-C935-4B3F-A326-6B0957EA679C}" srcOrd="0" destOrd="0" parTransId="{CC2234CE-9114-4606-ABC6-9F86EA5BD543}" sibTransId="{A9207FD8-A8C5-4A37-9E0D-E9B9709DDD39}"/>
    <dgm:cxn modelId="{330FE456-0D79-4636-9B23-DF8F0795B185}" type="presOf" srcId="{90F8CC80-7883-4833-BB08-A41A9A4EC2D9}" destId="{81CA7C25-7832-4BDA-9E53-ED39C738A709}" srcOrd="0" destOrd="0" presId="urn:microsoft.com/office/officeart/2005/8/layout/chevron2"/>
    <dgm:cxn modelId="{3FD96686-94DA-430F-984B-D2B746DE2133}" srcId="{2D4BEF12-4F79-414A-8D58-3A502D6F196C}" destId="{C1B90A31-A19C-4003-9ECE-6FF6E8E4E7F7}" srcOrd="6" destOrd="0" parTransId="{73EFF8F1-D9F3-414D-9451-B8074EAF7DF9}" sibTransId="{908D1559-0A26-43A3-980F-BE5026373D13}"/>
    <dgm:cxn modelId="{093E8F8D-874F-45B9-9B91-F87C222577DC}" type="presOf" srcId="{0FADA291-C25E-4B26-8CF1-E39E14854249}" destId="{0DA9B077-E7FE-4813-9EC2-8381189095DC}" srcOrd="0" destOrd="9" presId="urn:microsoft.com/office/officeart/2005/8/layout/chevron2"/>
    <dgm:cxn modelId="{71B7D899-36B1-44DF-92AD-CA212E2C3045}" srcId="{2D4BEF12-4F79-414A-8D58-3A502D6F196C}" destId="{ADC8A447-FBAA-44C0-808F-DA2008661FA7}" srcOrd="11" destOrd="0" parTransId="{18A26F72-84E0-472E-B373-D7CE1E97F700}" sibTransId="{90394316-87F5-46C2-AE19-512DAA8AAC7D}"/>
    <dgm:cxn modelId="{D079D6A7-711C-4CF0-93B2-65932563C29C}" srcId="{2D4BEF12-4F79-414A-8D58-3A502D6F196C}" destId="{EDB87651-2FF8-4617-B9A7-C860D34F707C}" srcOrd="7" destOrd="0" parTransId="{C9F556F6-504F-4239-A4B4-AEF323963E07}" sibTransId="{B8F22F59-2D7C-4ECC-8E16-E75A51BBEFA0}"/>
    <dgm:cxn modelId="{F9BFA6A8-6C65-463E-B2D8-DB1FB450246F}" type="presOf" srcId="{9F5D881E-AF4F-4E01-9715-0635C13892D3}" destId="{0DA9B077-E7FE-4813-9EC2-8381189095DC}" srcOrd="0" destOrd="8" presId="urn:microsoft.com/office/officeart/2005/8/layout/chevron2"/>
    <dgm:cxn modelId="{ED8452BD-7801-47F3-B393-E732EBD45689}" srcId="{90F8CC80-7883-4833-BB08-A41A9A4EC2D9}" destId="{2D4BEF12-4F79-414A-8D58-3A502D6F196C}" srcOrd="0" destOrd="0" parTransId="{3CB216CE-AD54-43C4-BFF2-CEAA781450B0}" sibTransId="{ACB15C87-C378-46B8-B019-45D8CF147140}"/>
    <dgm:cxn modelId="{FBE10CC1-82A0-43D6-90EF-EDFF393A23EE}" srcId="{2D4BEF12-4F79-414A-8D58-3A502D6F196C}" destId="{2CC0813F-1FFE-4274-A8A7-8B083CF45D56}" srcOrd="10" destOrd="0" parTransId="{9C665A91-2025-4603-85A3-511FBDBD8351}" sibTransId="{2BA11DF9-E610-429C-8CFC-71E0EC0173AF}"/>
    <dgm:cxn modelId="{5EC764D3-9B02-451E-891A-378E4A9FABF6}" srcId="{2D4BEF12-4F79-414A-8D58-3A502D6F196C}" destId="{970CAAAE-8931-41BA-809B-8498AE160209}" srcOrd="2" destOrd="0" parTransId="{AFE9B44E-C040-492D-8327-3F4CF0DD3FCC}" sibTransId="{AE2EB79B-F391-4F17-8244-6CD1EDD15B4C}"/>
    <dgm:cxn modelId="{4EC9FFDE-749A-4DCA-B8DC-D5C141D6204E}" srcId="{2D4BEF12-4F79-414A-8D58-3A502D6F196C}" destId="{0FADA291-C25E-4B26-8CF1-E39E14854249}" srcOrd="9" destOrd="0" parTransId="{6A714440-7D0A-4F22-9CF1-77C84FEB1BEB}" sibTransId="{A6953DFB-56C0-45F7-9677-0192A34F88A8}"/>
    <dgm:cxn modelId="{6298C7E3-18F0-4034-9D6A-99306594E136}" srcId="{2D4BEF12-4F79-414A-8D58-3A502D6F196C}" destId="{5ECD221F-96FA-4CC5-96D9-CD3FA3E09F2B}" srcOrd="3" destOrd="0" parTransId="{77E2B686-F493-42D4-9B74-5472F1EFA6FC}" sibTransId="{0C5782CB-98DC-4048-9320-8C320F74FE2C}"/>
    <dgm:cxn modelId="{C092C9F1-FA22-4BDC-B6E6-0862A3C3E275}" type="presOf" srcId="{EDB87651-2FF8-4617-B9A7-C860D34F707C}" destId="{0DA9B077-E7FE-4813-9EC2-8381189095DC}" srcOrd="0" destOrd="7" presId="urn:microsoft.com/office/officeart/2005/8/layout/chevron2"/>
    <dgm:cxn modelId="{5D5331F6-249E-43BB-B6E7-F1FC2F2AD292}" type="presOf" srcId="{970CAAAE-8931-41BA-809B-8498AE160209}" destId="{0DA9B077-E7FE-4813-9EC2-8381189095DC}" srcOrd="0" destOrd="2" presId="urn:microsoft.com/office/officeart/2005/8/layout/chevron2"/>
    <dgm:cxn modelId="{F7A19A4A-10A0-4180-887F-F80A78D7BBCD}" type="presParOf" srcId="{81CA7C25-7832-4BDA-9E53-ED39C738A709}" destId="{14270CD2-BD26-4729-B981-731B16E2E3A2}" srcOrd="0" destOrd="0" presId="urn:microsoft.com/office/officeart/2005/8/layout/chevron2"/>
    <dgm:cxn modelId="{3AC04C55-4533-42DB-85D6-A638EDDCDD64}" type="presParOf" srcId="{14270CD2-BD26-4729-B981-731B16E2E3A2}" destId="{3A99B90D-C683-42D9-9216-B9C33DEBA075}" srcOrd="0" destOrd="0" presId="urn:microsoft.com/office/officeart/2005/8/layout/chevron2"/>
    <dgm:cxn modelId="{184A8C2B-9B67-477F-BF5C-732E49BC6642}" type="presParOf" srcId="{14270CD2-BD26-4729-B981-731B16E2E3A2}" destId="{0DA9B077-E7FE-4813-9EC2-8381189095D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99B90D-C683-42D9-9216-B9C33DEBA075}">
      <dsp:nvSpPr>
        <dsp:cNvPr id="0" name=""/>
        <dsp:cNvSpPr/>
      </dsp:nvSpPr>
      <dsp:spPr>
        <a:xfrm rot="5400000">
          <a:off x="5101114" y="1371096"/>
          <a:ext cx="3745496" cy="262184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1778000" rtl="1">
            <a:lnSpc>
              <a:spcPct val="90000"/>
            </a:lnSpc>
            <a:spcBef>
              <a:spcPct val="0"/>
            </a:spcBef>
            <a:spcAft>
              <a:spcPct val="35000"/>
            </a:spcAft>
            <a:buNone/>
          </a:pPr>
          <a:r>
            <a:rPr lang="ar-EG" sz="4000" kern="1200"/>
            <a:t>خطوات مراحل  البحث العلمي </a:t>
          </a:r>
        </a:p>
      </dsp:txBody>
      <dsp:txXfrm rot="-5400000">
        <a:off x="5662939" y="2120196"/>
        <a:ext cx="2621847" cy="1123649"/>
      </dsp:txXfrm>
    </dsp:sp>
    <dsp:sp modelId="{0DA9B077-E7FE-4813-9EC2-8381189095DC}">
      <dsp:nvSpPr>
        <dsp:cNvPr id="0" name=""/>
        <dsp:cNvSpPr/>
      </dsp:nvSpPr>
      <dsp:spPr>
        <a:xfrm rot="16200000">
          <a:off x="805235" y="-804910"/>
          <a:ext cx="4052467" cy="566293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28016" bIns="11430" numCol="1" spcCol="1270" anchor="ctr" anchorCtr="0">
          <a:noAutofit/>
        </a:bodyPr>
        <a:lstStyle/>
        <a:p>
          <a:pPr marL="171450" lvl="1" indent="-171450" algn="r" defTabSz="800100" rtl="1">
            <a:lnSpc>
              <a:spcPct val="90000"/>
            </a:lnSpc>
            <a:spcBef>
              <a:spcPct val="0"/>
            </a:spcBef>
            <a:spcAft>
              <a:spcPct val="15000"/>
            </a:spcAft>
            <a:buChar char="•"/>
          </a:pPr>
          <a:r>
            <a:rPr lang="ar-EG" sz="1800" kern="1200"/>
            <a:t>الشعور والإحساس بالمشكلة </a:t>
          </a:r>
        </a:p>
        <a:p>
          <a:pPr marL="171450" lvl="1" indent="-171450" algn="r" defTabSz="800100" rtl="1">
            <a:lnSpc>
              <a:spcPct val="90000"/>
            </a:lnSpc>
            <a:spcBef>
              <a:spcPct val="0"/>
            </a:spcBef>
            <a:spcAft>
              <a:spcPct val="15000"/>
            </a:spcAft>
            <a:buChar char="•"/>
          </a:pPr>
          <a:r>
            <a:rPr lang="ar-EG" sz="1800" kern="1200"/>
            <a:t>تحديد مشكلة البحث </a:t>
          </a:r>
        </a:p>
        <a:p>
          <a:pPr marL="171450" lvl="1" indent="-171450" algn="r" defTabSz="800100" rtl="1">
            <a:lnSpc>
              <a:spcPct val="90000"/>
            </a:lnSpc>
            <a:spcBef>
              <a:spcPct val="0"/>
            </a:spcBef>
            <a:spcAft>
              <a:spcPct val="15000"/>
            </a:spcAft>
            <a:buChar char="•"/>
          </a:pPr>
          <a:r>
            <a:rPr lang="ar-EG" sz="1800" kern="1200"/>
            <a:t>تحديد  أهمية البحث </a:t>
          </a:r>
        </a:p>
        <a:p>
          <a:pPr marL="171450" lvl="1" indent="-171450" algn="r" defTabSz="800100" rtl="1">
            <a:lnSpc>
              <a:spcPct val="90000"/>
            </a:lnSpc>
            <a:spcBef>
              <a:spcPct val="0"/>
            </a:spcBef>
            <a:spcAft>
              <a:spcPct val="15000"/>
            </a:spcAft>
            <a:buChar char="•"/>
          </a:pPr>
          <a:r>
            <a:rPr lang="ar-EG" sz="1800" kern="1200"/>
            <a:t>تحديد أهداف البحث </a:t>
          </a:r>
        </a:p>
        <a:p>
          <a:pPr marL="171450" lvl="1" indent="-171450" algn="r" defTabSz="800100" rtl="1">
            <a:lnSpc>
              <a:spcPct val="90000"/>
            </a:lnSpc>
            <a:spcBef>
              <a:spcPct val="0"/>
            </a:spcBef>
            <a:spcAft>
              <a:spcPct val="15000"/>
            </a:spcAft>
            <a:buChar char="•"/>
          </a:pPr>
          <a:r>
            <a:rPr lang="ar-EG" sz="1800" kern="1200"/>
            <a:t>الإطار النظري للدراسة </a:t>
          </a:r>
        </a:p>
        <a:p>
          <a:pPr marL="171450" lvl="1" indent="-171450" algn="r" defTabSz="800100" rtl="1">
            <a:lnSpc>
              <a:spcPct val="90000"/>
            </a:lnSpc>
            <a:spcBef>
              <a:spcPct val="0"/>
            </a:spcBef>
            <a:spcAft>
              <a:spcPct val="15000"/>
            </a:spcAft>
            <a:buChar char="•"/>
          </a:pPr>
          <a:r>
            <a:rPr lang="ar-EG" sz="1800" kern="1200"/>
            <a:t>تحديد وصياغة أسئلة  وفروض البحث </a:t>
          </a:r>
        </a:p>
        <a:p>
          <a:pPr marL="171450" lvl="1" indent="-171450" algn="r" defTabSz="800100" rtl="1">
            <a:lnSpc>
              <a:spcPct val="90000"/>
            </a:lnSpc>
            <a:spcBef>
              <a:spcPct val="0"/>
            </a:spcBef>
            <a:spcAft>
              <a:spcPct val="15000"/>
            </a:spcAft>
            <a:buChar char="•"/>
          </a:pPr>
          <a:r>
            <a:rPr lang="ar-EG" sz="1800" kern="1200"/>
            <a:t>تحديد منهج البحث </a:t>
          </a:r>
        </a:p>
        <a:p>
          <a:pPr marL="171450" lvl="1" indent="-171450" algn="r" defTabSz="800100" rtl="1">
            <a:lnSpc>
              <a:spcPct val="90000"/>
            </a:lnSpc>
            <a:spcBef>
              <a:spcPct val="0"/>
            </a:spcBef>
            <a:spcAft>
              <a:spcPct val="15000"/>
            </a:spcAft>
            <a:buChar char="•"/>
          </a:pPr>
          <a:r>
            <a:rPr lang="ar-EG" sz="1800" kern="1200"/>
            <a:t>تحليل البيانات واختيار الفرضيات </a:t>
          </a:r>
        </a:p>
        <a:p>
          <a:pPr marL="171450" lvl="1" indent="-171450" algn="r" defTabSz="800100" rtl="1">
            <a:lnSpc>
              <a:spcPct val="90000"/>
            </a:lnSpc>
            <a:spcBef>
              <a:spcPct val="0"/>
            </a:spcBef>
            <a:spcAft>
              <a:spcPct val="15000"/>
            </a:spcAft>
            <a:buChar char="•"/>
          </a:pPr>
          <a:r>
            <a:rPr lang="ar-EG" sz="1800" kern="1200"/>
            <a:t>عرض البيانات </a:t>
          </a:r>
        </a:p>
        <a:p>
          <a:pPr marL="171450" lvl="1" indent="-171450" algn="r" defTabSz="800100" rtl="1">
            <a:lnSpc>
              <a:spcPct val="90000"/>
            </a:lnSpc>
            <a:spcBef>
              <a:spcPct val="0"/>
            </a:spcBef>
            <a:spcAft>
              <a:spcPct val="15000"/>
            </a:spcAft>
            <a:buChar char="•"/>
          </a:pPr>
          <a:r>
            <a:rPr lang="ar-EG" sz="1800" kern="1200"/>
            <a:t>النتائج والتوصيات </a:t>
          </a:r>
        </a:p>
        <a:p>
          <a:pPr marL="171450" lvl="1" indent="-171450" algn="r" defTabSz="800100" rtl="1">
            <a:lnSpc>
              <a:spcPct val="90000"/>
            </a:lnSpc>
            <a:spcBef>
              <a:spcPct val="0"/>
            </a:spcBef>
            <a:spcAft>
              <a:spcPct val="15000"/>
            </a:spcAft>
            <a:buChar char="•"/>
          </a:pPr>
          <a:r>
            <a:rPr lang="ar-EG" sz="1800" kern="1200"/>
            <a:t>توثيق المراجع </a:t>
          </a:r>
        </a:p>
        <a:p>
          <a:pPr marL="171450" lvl="1" indent="-171450" algn="r" defTabSz="800100" rtl="1">
            <a:lnSpc>
              <a:spcPct val="90000"/>
            </a:lnSpc>
            <a:spcBef>
              <a:spcPct val="0"/>
            </a:spcBef>
            <a:spcAft>
              <a:spcPct val="15000"/>
            </a:spcAft>
            <a:buChar char="•"/>
          </a:pPr>
          <a:r>
            <a:rPr lang="ar-EG" sz="1800" kern="1200" dirty="0"/>
            <a:t>كتابة البحث العلمي </a:t>
          </a:r>
        </a:p>
      </dsp:txBody>
      <dsp:txXfrm rot="5400000">
        <a:off x="197825" y="198150"/>
        <a:ext cx="5465113" cy="3656817"/>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81428" y="-12821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توجيهية </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a:t>
            </a:r>
            <a:r>
              <a:rPr lang="en-US" sz="2800" b="1" dirty="0" err="1">
                <a:solidFill>
                  <a:srgbClr val="00B0F0"/>
                </a:solidFill>
                <a:latin typeface="Alexandria" charset="0"/>
                <a:cs typeface="Alexandria" charset="0"/>
              </a:rPr>
              <a:t>Gado</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4524315"/>
          </a:xfrm>
          <a:prstGeom prst="rect">
            <a:avLst/>
          </a:prstGeom>
          <a:noFill/>
        </p:spPr>
        <p:txBody>
          <a:bodyPr wrap="square" rtlCol="0">
            <a:spAutoFit/>
          </a:bodyPr>
          <a:lstStyle/>
          <a:p>
            <a:pPr algn="ctr"/>
            <a:r>
              <a:rPr lang="ar-EG" u="sng" dirty="0">
                <a:solidFill>
                  <a:schemeClr val="accent5"/>
                </a:solidFill>
                <a:latin typeface="Alexandria" charset="0"/>
                <a:cs typeface="Alexandria" charset="0"/>
              </a:rPr>
              <a:t>التعريف بأستاذ المقرر</a:t>
            </a:r>
          </a:p>
          <a:p>
            <a:pPr algn="r"/>
            <a:r>
              <a:rPr lang="ar-EG" dirty="0">
                <a:solidFill>
                  <a:schemeClr val="accent5"/>
                </a:solidFill>
                <a:latin typeface="Alexandria" charset="0"/>
                <a:cs typeface="Alexandria" charset="0"/>
              </a:rPr>
              <a:t>العمل الأكاديمي</a:t>
            </a:r>
          </a:p>
          <a:p>
            <a:pPr algn="r"/>
            <a:r>
              <a:rPr lang="ar-EG" dirty="0">
                <a:solidFill>
                  <a:srgbClr val="2D3956"/>
                </a:solidFill>
                <a:latin typeface="Alexandria" charset="0"/>
                <a:cs typeface="Alexandria" charset="0"/>
              </a:rPr>
              <a:t> - أستاذ مساعد بكلية الإدارة جامعة </a:t>
            </a:r>
            <a:r>
              <a:rPr lang="ar-EG" dirty="0" err="1">
                <a:solidFill>
                  <a:srgbClr val="2D3956"/>
                </a:solidFill>
                <a:latin typeface="Alexandria" charset="0"/>
                <a:cs typeface="Alexandria" charset="0"/>
              </a:rPr>
              <a:t>ميدأوشن</a:t>
            </a:r>
            <a:r>
              <a:rPr lang="ar-EG" dirty="0">
                <a:solidFill>
                  <a:srgbClr val="2D3956"/>
                </a:solidFill>
                <a:latin typeface="Alexandria" charset="0"/>
                <a:cs typeface="Alexandria" charset="0"/>
              </a:rPr>
              <a:t>  منذ يونيو 2023 وحتى الآن.  </a:t>
            </a:r>
          </a:p>
          <a:p>
            <a:pPr algn="r"/>
            <a:r>
              <a:rPr lang="ar-EG" dirty="0">
                <a:solidFill>
                  <a:srgbClr val="2D3956"/>
                </a:solidFill>
                <a:latin typeface="Alexandria" charset="0"/>
                <a:cs typeface="Alexandria" charset="0"/>
              </a:rPr>
              <a:t>-أعمل حاليا، أستاذ مساعد الاقتصاد بكلية التجارة بنات -جامعة الأزهر  منذ عام 2019 وحتى   الآن. </a:t>
            </a:r>
          </a:p>
          <a:p>
            <a:pPr algn="r"/>
            <a:r>
              <a:rPr lang="ar-EG" dirty="0">
                <a:solidFill>
                  <a:srgbClr val="2D3956"/>
                </a:solidFill>
                <a:latin typeface="Alexandria" charset="0"/>
                <a:cs typeface="Alexandria" charset="0"/>
              </a:rPr>
              <a:t>- مدرس مساعد الاقتصاد منذ 2013 وحتى 2018. </a:t>
            </a:r>
          </a:p>
          <a:p>
            <a:pPr algn="r"/>
            <a:r>
              <a:rPr lang="ar-EG" dirty="0">
                <a:solidFill>
                  <a:srgbClr val="2D3956"/>
                </a:solidFill>
                <a:latin typeface="Alexandria" charset="0"/>
                <a:cs typeface="Alexandria" charset="0"/>
              </a:rPr>
              <a:t>- معيد بقسم الاقتصاد منذ 2006 وحتى 2012. </a:t>
            </a:r>
          </a:p>
          <a:p>
            <a:pPr algn="r"/>
            <a:r>
              <a:rPr lang="ar-EG" dirty="0">
                <a:solidFill>
                  <a:schemeClr val="accent5"/>
                </a:solidFill>
                <a:latin typeface="Alexandria" charset="0"/>
                <a:cs typeface="Alexandria" charset="0"/>
              </a:rPr>
              <a:t>الشهادات الأكاديمية </a:t>
            </a:r>
          </a:p>
          <a:p>
            <a:pPr algn="r"/>
            <a:r>
              <a:rPr lang="ar-EG" dirty="0">
                <a:solidFill>
                  <a:srgbClr val="2D3956"/>
                </a:solidFill>
                <a:latin typeface="Alexandria" charset="0"/>
                <a:cs typeface="Alexandria" charset="0"/>
              </a:rPr>
              <a:t>- حصلت على الدكتوراة في فلسفة الاقتصاد من جامعة الأزهر عام 2019 مع التوصية بنشر الرسالة على مستوى الجامعات المصرية. </a:t>
            </a:r>
          </a:p>
          <a:p>
            <a:pPr algn="r"/>
            <a:r>
              <a:rPr lang="ar-EG" dirty="0">
                <a:solidFill>
                  <a:srgbClr val="2D3956"/>
                </a:solidFill>
                <a:latin typeface="Alexandria" charset="0"/>
                <a:cs typeface="Alexandria" charset="0"/>
              </a:rPr>
              <a:t>- حصلت على الماجستير في الاقتصاد الدولي من الجامعة الأمريكية بالقاهرة عام 2013.</a:t>
            </a:r>
          </a:p>
          <a:p>
            <a:pPr algn="r"/>
            <a:r>
              <a:rPr lang="ar-EG" dirty="0">
                <a:solidFill>
                  <a:srgbClr val="2D3956"/>
                </a:solidFill>
                <a:latin typeface="Alexandria" charset="0"/>
                <a:cs typeface="Alexandria" charset="0"/>
              </a:rPr>
              <a:t>- حصلت على بكالوريوس الاقتصاد بتقدير ممتاز مع مرتبة الشرف </a:t>
            </a:r>
          </a:p>
          <a:p>
            <a:pPr algn="r"/>
            <a:r>
              <a:rPr lang="ar-EG" dirty="0">
                <a:solidFill>
                  <a:schemeClr val="accent5"/>
                </a:solidFill>
                <a:latin typeface="Alexandria" charset="0"/>
                <a:cs typeface="Alexandria" charset="0"/>
              </a:rPr>
              <a:t>الشهادات المهنية </a:t>
            </a:r>
          </a:p>
          <a:p>
            <a:pPr algn="r"/>
            <a:r>
              <a:rPr lang="ar-EG" dirty="0">
                <a:latin typeface="Alexandria" charset="0"/>
                <a:cs typeface="Alexandria" charset="0"/>
              </a:rPr>
              <a:t>- الدبلوم المهني في  الاقتصاد القياسي بتقدير ممتاز عام 2018 من كلية الدراسات الإحصائية جامعة القاهرة .</a:t>
            </a:r>
          </a:p>
          <a:p>
            <a:pPr algn="r"/>
            <a:r>
              <a:rPr lang="ar-EG" dirty="0">
                <a:latin typeface="Alexandria" charset="0"/>
                <a:cs typeface="Alexandria" charset="0"/>
              </a:rPr>
              <a:t>- الدبلوم المهني في تحليل البيانات عام 2022 من الأكاديمية العربية للعلوم والتكنولوجيا والنقل البحري. </a:t>
            </a:r>
          </a:p>
          <a:p>
            <a:pPr algn="r" rtl="1"/>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3693319"/>
          </a:xfrm>
          <a:prstGeom prst="rect">
            <a:avLst/>
          </a:prstGeom>
          <a:noFill/>
        </p:spPr>
        <p:txBody>
          <a:bodyPr wrap="square" rtlCol="0">
            <a:spAutoFit/>
          </a:bodyPr>
          <a:lstStyle/>
          <a:p>
            <a:pPr algn="r"/>
            <a:r>
              <a:rPr lang="ar-EG" dirty="0">
                <a:solidFill>
                  <a:schemeClr val="accent5"/>
                </a:solidFill>
                <a:latin typeface="Alexandria" charset="0"/>
                <a:cs typeface="Alexandria" charset="0"/>
              </a:rPr>
              <a:t>الخبرات الأكاديمية السابقة</a:t>
            </a:r>
          </a:p>
          <a:p>
            <a:pPr algn="r"/>
            <a:r>
              <a:rPr lang="ar-EG" dirty="0">
                <a:latin typeface="Alexandria" charset="0"/>
                <a:cs typeface="Alexandria" charset="0"/>
              </a:rPr>
              <a:t>- مساعد باحث بالجامعة الأمريكية بالقاهرة </a:t>
            </a:r>
          </a:p>
          <a:p>
            <a:pPr algn="r"/>
            <a:r>
              <a:rPr lang="ar-EG" dirty="0">
                <a:latin typeface="Alexandria" charset="0"/>
                <a:cs typeface="Alexandria" charset="0"/>
              </a:rPr>
              <a:t>- مساعد باحث ببرنامج إدراك بمؤسسة الملكة رانيا للتعليم والتنمية.  </a:t>
            </a:r>
          </a:p>
          <a:p>
            <a:pPr algn="r" rtl="1"/>
            <a:r>
              <a:rPr lang="ar-EG" dirty="0">
                <a:solidFill>
                  <a:schemeClr val="accent5"/>
                </a:solidFill>
                <a:latin typeface="Alexandria" charset="0"/>
                <a:cs typeface="Alexandria" charset="0"/>
              </a:rPr>
              <a:t>الخبرات المهنية</a:t>
            </a:r>
          </a:p>
          <a:p>
            <a:pPr algn="r" rtl="1"/>
            <a:r>
              <a:rPr lang="ar-EG" dirty="0">
                <a:latin typeface="Alexandria" charset="0"/>
                <a:cs typeface="Alexandria" charset="0"/>
              </a:rPr>
              <a:t>- منسق خدمة المجتمع وتنمية البيئة بكلية التجارة بنات جامعة الأزهر</a:t>
            </a:r>
          </a:p>
          <a:p>
            <a:pPr algn="r" rtl="1"/>
            <a:r>
              <a:rPr lang="ar-EG" dirty="0">
                <a:latin typeface="Alexandria" charset="0"/>
                <a:cs typeface="Alexandria" charset="0"/>
              </a:rPr>
              <a:t>- اعداد التقارير الاقتصادية للشركات كشركة نادك وهيئة كفاءة الإنفاق بالمملكة العربية السعودية </a:t>
            </a:r>
            <a:endParaRPr lang="en-US" dirty="0">
              <a:latin typeface="Alexandria" charset="0"/>
              <a:cs typeface="Alexandria" charset="0"/>
            </a:endParaRPr>
          </a:p>
          <a:p>
            <a:pPr algn="r" rtl="1"/>
            <a:r>
              <a:rPr lang="ar-EG" dirty="0">
                <a:solidFill>
                  <a:schemeClr val="accent5"/>
                </a:solidFill>
                <a:latin typeface="Alexandria" charset="0"/>
                <a:cs typeface="Alexandria" charset="0"/>
              </a:rPr>
              <a:t>معلومات أخرى </a:t>
            </a:r>
          </a:p>
          <a:p>
            <a:pPr algn="r" rtl="1"/>
            <a:r>
              <a:rPr lang="ar-EG" dirty="0">
                <a:latin typeface="Alexandria" charset="0"/>
                <a:cs typeface="Alexandria" charset="0"/>
              </a:rPr>
              <a:t>- أبحاث منشورة في مجلات علمية محكمة </a:t>
            </a:r>
          </a:p>
          <a:p>
            <a:pPr algn="r" rtl="1"/>
            <a:r>
              <a:rPr lang="ar-EG" dirty="0">
                <a:latin typeface="Alexandria" charset="0"/>
                <a:cs typeface="Alexandria" charset="0"/>
              </a:rPr>
              <a:t>- عدد من أوراق العمل تم مشاركتها في مؤتمرات دولية </a:t>
            </a:r>
          </a:p>
          <a:p>
            <a:pPr algn="r" rtl="1"/>
            <a:r>
              <a:rPr lang="ar-EG" dirty="0">
                <a:latin typeface="Alexandria" charset="0"/>
                <a:cs typeface="Alexandria" charset="0"/>
              </a:rPr>
              <a:t>- الحصول على عدة شهادات تدريبية  في مجال جودة التعليم العالي. </a:t>
            </a:r>
          </a:p>
          <a:p>
            <a:pPr algn="r" rtl="1"/>
            <a:r>
              <a:rPr lang="ar-EG" dirty="0">
                <a:latin typeface="Alexandria" charset="0"/>
                <a:cs typeface="Alexandria" charset="0"/>
              </a:rPr>
              <a:t>- الحصول على عدة دورات تدريبية من مؤسسات بحثية في مجال التخصص. </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426243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10614" y="1285192"/>
            <a:ext cx="9316198" cy="4932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4801314"/>
          </a:xfrm>
          <a:prstGeom prst="rect">
            <a:avLst/>
          </a:prstGeom>
          <a:noFill/>
        </p:spPr>
        <p:txBody>
          <a:bodyPr wrap="square" rtlCol="0">
            <a:spAutoFit/>
          </a:bodyPr>
          <a:lstStyle/>
          <a:p>
            <a:pPr algn="r" rtl="1"/>
            <a:r>
              <a:rPr lang="ar-EG" dirty="0">
                <a:solidFill>
                  <a:schemeClr val="accent5"/>
                </a:solidFill>
                <a:latin typeface="Alexandria" charset="0"/>
                <a:cs typeface="Alexandria" charset="0"/>
              </a:rPr>
              <a:t>وصف المقرر: </a:t>
            </a:r>
          </a:p>
          <a:p>
            <a:pPr algn="r" rtl="1"/>
            <a:r>
              <a:rPr lang="ar-EG" dirty="0">
                <a:solidFill>
                  <a:srgbClr val="2D3956"/>
                </a:solidFill>
                <a:latin typeface="Alexandria" charset="0"/>
                <a:cs typeface="Alexandria" charset="0"/>
              </a:rPr>
              <a:t>يتناول المقرر المهارات الأساسية للبحث العلمي في العلوم الاجتماعية، ومناهج البحث العلمي وتطبيقات مناهج البحث العلمي في العلوم الاجتماعية والدراسات الميدانية.</a:t>
            </a:r>
          </a:p>
          <a:p>
            <a:pPr algn="r" rtl="1"/>
            <a:r>
              <a:rPr lang="ar-EG" dirty="0">
                <a:solidFill>
                  <a:schemeClr val="accent5"/>
                </a:solidFill>
                <a:latin typeface="Alexandria" charset="0"/>
                <a:cs typeface="Alexandria" charset="0"/>
              </a:rPr>
              <a:t>أهداف المقرر: </a:t>
            </a:r>
          </a:p>
          <a:p>
            <a:pPr algn="r" rtl="1"/>
            <a:r>
              <a:rPr lang="ar-EG" dirty="0">
                <a:solidFill>
                  <a:srgbClr val="2D3956"/>
                </a:solidFill>
                <a:latin typeface="Alexandria" charset="0"/>
                <a:cs typeface="Alexandria" charset="0"/>
              </a:rPr>
              <a:t>- تعريف الباحث بمناهج البحث العلمي، وطرقها. </a:t>
            </a:r>
          </a:p>
          <a:p>
            <a:pPr algn="r" rtl="1"/>
            <a:r>
              <a:rPr lang="ar-EG" dirty="0">
                <a:solidFill>
                  <a:srgbClr val="2D3956"/>
                </a:solidFill>
                <a:latin typeface="Alexandria" charset="0"/>
                <a:cs typeface="Alexandria" charset="0"/>
              </a:rPr>
              <a:t>- إكساب الباحث مهارة الاستفادة من الدراسات المرجعية المختلفة لكتابة بحث علمي.  </a:t>
            </a:r>
          </a:p>
          <a:p>
            <a:pPr algn="r" rtl="1"/>
            <a:r>
              <a:rPr lang="ar-EG" dirty="0">
                <a:solidFill>
                  <a:srgbClr val="2D3956"/>
                </a:solidFill>
                <a:latin typeface="Alexandria" charset="0"/>
                <a:cs typeface="Alexandria" charset="0"/>
              </a:rPr>
              <a:t>- تمكين الباحث من تطبيق طرق ووسائل البحث العلمي في مجال العلوم الاجتماعية.  </a:t>
            </a:r>
          </a:p>
          <a:p>
            <a:pPr algn="r" rtl="1"/>
            <a:r>
              <a:rPr lang="ar-EG" dirty="0">
                <a:solidFill>
                  <a:srgbClr val="2D3956"/>
                </a:solidFill>
                <a:latin typeface="Alexandria" charset="0"/>
                <a:cs typeface="Alexandria" charset="0"/>
              </a:rPr>
              <a:t>- تحسس المشكلات المختلفة في مجال التخصص وتوظيف ما اكتسبه الباحث من مهارات وخبرات ومعارف لاستكشاف الحلول المناسبة للمشكلات المختلفة في مجال التخصص</a:t>
            </a:r>
          </a:p>
          <a:p>
            <a:pPr algn="r" rtl="1"/>
            <a:r>
              <a:rPr lang="ar-EG" dirty="0">
                <a:solidFill>
                  <a:srgbClr val="2D3956"/>
                </a:solidFill>
                <a:latin typeface="Alexandria" charset="0"/>
                <a:cs typeface="Alexandria" charset="0"/>
              </a:rPr>
              <a:t>- استخدام التقنية الحديثة في عرض الموضوعات البحثية في مجال التخصص. </a:t>
            </a:r>
          </a:p>
          <a:p>
            <a:pPr algn="r" rtl="1"/>
            <a:r>
              <a:rPr lang="ar-EG" dirty="0">
                <a:solidFill>
                  <a:srgbClr val="2D3956"/>
                </a:solidFill>
                <a:latin typeface="Alexandria" charset="0"/>
                <a:cs typeface="Alexandria" charset="0"/>
              </a:rPr>
              <a:t>- تمكين الباحث من ممارسة وتطبيق التحليل الاحصائي باستخدام البرنامج الاحصائي </a:t>
            </a:r>
            <a:r>
              <a:rPr lang="en-US" dirty="0">
                <a:solidFill>
                  <a:srgbClr val="2D3956"/>
                </a:solidFill>
                <a:latin typeface="Alexandria" charset="0"/>
                <a:cs typeface="Alexandria" charset="0"/>
              </a:rPr>
              <a:t>SPSS </a:t>
            </a:r>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 العمل الجاد وإدراك أهمية التعلم الذاتي ومواجهة الضغوط الدراسية وتحدياتها وما يرتبط بذلك من مهارات التخطيط والتنظيم وإدارة الوقت والانضباط والمثابرة والتعاون مع زملاء الدراسة للاستفادة من مصادر التعلم المتنوعة. </a:t>
            </a:r>
          </a:p>
          <a:p>
            <a:pPr marL="285750" indent="-285750" algn="r" rtl="1">
              <a:buFontTx/>
              <a:buChar char="-"/>
            </a:pPr>
            <a:endParaRPr lang="en-US"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33193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2862322"/>
          </a:xfrm>
          <a:prstGeom prst="rect">
            <a:avLst/>
          </a:prstGeom>
          <a:noFill/>
        </p:spPr>
        <p:txBody>
          <a:bodyPr wrap="square" rtlCol="0">
            <a:spAutoFit/>
          </a:bodyPr>
          <a:lstStyle/>
          <a:p>
            <a:pPr algn="ctr" rtl="1"/>
            <a:r>
              <a:rPr lang="ar-EG" sz="2000" b="1" u="sng" dirty="0">
                <a:latin typeface="Alexandria" charset="0"/>
                <a:cs typeface="Alexandria" charset="0"/>
              </a:rPr>
              <a:t>طريقة التقييم لمقرر مهارات بحثية 2 </a:t>
            </a:r>
          </a:p>
          <a:p>
            <a:pPr algn="ctr" rtl="1"/>
            <a:endParaRPr lang="ar-EG" sz="2000" dirty="0">
              <a:latin typeface="Alexandria" charset="0"/>
              <a:cs typeface="Alexandria" charset="0"/>
            </a:endParaRPr>
          </a:p>
          <a:p>
            <a:pPr marL="342900" indent="-342900" algn="r" rtl="1">
              <a:buFont typeface="Wingdings" panose="05000000000000000000" pitchFamily="2" charset="2"/>
              <a:buChar char="q"/>
            </a:pPr>
            <a:r>
              <a:rPr lang="ar-EG" sz="2000" dirty="0">
                <a:latin typeface="Alexandria" charset="0"/>
                <a:cs typeface="Alexandria" charset="0"/>
              </a:rPr>
              <a:t>سوف يقوم أستاذ المقرر بإعطاء الباحثين في نهاية المحاضرة المسجلة  مهمة بحثية  ( تكليف محدد) يتمثل في عمل فيديو مدته من 5 إلى 10 دقائق في أحد الموضوعات التي تتعلق بالمقرر  والذي يتم تحديده من قبل أستاذ المقرر. </a:t>
            </a:r>
          </a:p>
          <a:p>
            <a:pPr marL="342900" indent="-342900" algn="r" rtl="1">
              <a:buFont typeface="Wingdings" panose="05000000000000000000" pitchFamily="2" charset="2"/>
              <a:buChar char="q"/>
            </a:pPr>
            <a:r>
              <a:rPr lang="ar-EG" sz="2000" dirty="0">
                <a:latin typeface="Alexandria" charset="0"/>
                <a:cs typeface="Alexandria" charset="0"/>
              </a:rPr>
              <a:t>يجب على كل باحث الالتزام بالعنوان المحدد في المهمة ( التكليف الأسبوعي ) ولا يقوم بتناول شيء آخر خلاف المهمة التي تحددت في نهاية المحاضرة  فقط </a:t>
            </a:r>
          </a:p>
          <a:p>
            <a:pPr marL="342900" indent="-342900" algn="r" rtl="1">
              <a:buFont typeface="Wingdings" panose="05000000000000000000" pitchFamily="2" charset="2"/>
              <a:buChar char="q"/>
            </a:pPr>
            <a:r>
              <a:rPr lang="ar-EG" sz="2000" dirty="0">
                <a:latin typeface="Alexandria" charset="0"/>
                <a:cs typeface="Alexandria" charset="0"/>
              </a:rPr>
              <a:t>عدم استجابتك في تقديم التكليف المحدد في ميعاده المحدد على </a:t>
            </a:r>
            <a:r>
              <a:rPr lang="ar-EG" sz="2000" dirty="0" err="1">
                <a:latin typeface="Alexandria" charset="0"/>
                <a:cs typeface="Alexandria" charset="0"/>
              </a:rPr>
              <a:t>المودل</a:t>
            </a:r>
            <a:r>
              <a:rPr lang="ar-EG" sz="2000" dirty="0">
                <a:latin typeface="Alexandria" charset="0"/>
                <a:cs typeface="Alexandria" charset="0"/>
              </a:rPr>
              <a:t> يفقدك درجة التقييم الأسبوعية بالكامل </a:t>
            </a:r>
          </a:p>
          <a:p>
            <a:pPr marL="342900" indent="-342900" algn="r" rtl="1">
              <a:buFont typeface="Wingdings" panose="05000000000000000000" pitchFamily="2" charset="2"/>
              <a:buChar char="q"/>
            </a:pPr>
            <a:r>
              <a:rPr lang="ar-EG" sz="2000" dirty="0">
                <a:latin typeface="Alexandria" charset="0"/>
                <a:cs typeface="Alexandria" charset="0"/>
              </a:rPr>
              <a:t>تسليم التكليف ناقصا ( سواء الفيديو أو ملف </a:t>
            </a:r>
            <a:r>
              <a:rPr lang="en-US" sz="2000" dirty="0">
                <a:latin typeface="Alexandria" charset="0"/>
                <a:cs typeface="Alexandria" charset="0"/>
              </a:rPr>
              <a:t>PDF</a:t>
            </a:r>
            <a:r>
              <a:rPr lang="ar-EG" sz="2000" dirty="0">
                <a:latin typeface="Alexandria" charset="0"/>
                <a:cs typeface="Alexandria" charset="0"/>
              </a:rPr>
              <a:t>) ينقص درجتك إلى النصف ولذلك يجب التأكد من أنك قمت برفع المطلوب ( الفيديو وملف </a:t>
            </a:r>
            <a:r>
              <a:rPr lang="en-US" sz="2000" dirty="0">
                <a:latin typeface="Alexandria" charset="0"/>
                <a:cs typeface="Alexandria" charset="0"/>
              </a:rPr>
              <a:t>PDF </a:t>
            </a:r>
            <a:r>
              <a:rPr lang="ar-EG" sz="2000" dirty="0">
                <a:latin typeface="Alexandria" charset="0"/>
                <a:cs typeface="Alexandria" charset="0"/>
              </a:rPr>
              <a:t>) بطرقة صحيحة وذات جودة عالية.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3477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3170099"/>
          </a:xfrm>
          <a:prstGeom prst="rect">
            <a:avLst/>
          </a:prstGeom>
          <a:noFill/>
        </p:spPr>
        <p:txBody>
          <a:bodyPr wrap="square" rtlCol="0">
            <a:spAutoFit/>
          </a:bodyPr>
          <a:lstStyle/>
          <a:p>
            <a:pPr algn="r" rtl="1"/>
            <a:endParaRPr lang="en-US" dirty="0">
              <a:solidFill>
                <a:srgbClr val="2D3956"/>
              </a:solidFill>
              <a:latin typeface="Alexandria" charset="0"/>
              <a:cs typeface="Alexandria" charset="0"/>
            </a:endParaRPr>
          </a:p>
          <a:p>
            <a:pPr algn="ctr" rtl="1"/>
            <a:r>
              <a:rPr lang="ar-EG" sz="2000" b="1" dirty="0">
                <a:solidFill>
                  <a:srgbClr val="2D3956"/>
                </a:solidFill>
                <a:latin typeface="Alexandria" charset="0"/>
                <a:cs typeface="Alexandria" charset="0"/>
              </a:rPr>
              <a:t>محاور الحلقات النقاشية</a:t>
            </a:r>
          </a:p>
          <a:p>
            <a:pPr algn="r" rtl="1"/>
            <a:r>
              <a:rPr lang="ar-EG" u="sng" dirty="0">
                <a:solidFill>
                  <a:schemeClr val="accent5"/>
                </a:solidFill>
                <a:latin typeface="Alexandria" charset="0"/>
                <a:cs typeface="Alexandria" charset="0"/>
              </a:rPr>
              <a:t>الموضوعات الرئيسية التي سوف يتم تناولها على مدار عشر محاضرات </a:t>
            </a:r>
          </a:p>
          <a:p>
            <a:pPr algn="r" rtl="1"/>
            <a:r>
              <a:rPr lang="ar-EG" dirty="0">
                <a:latin typeface="Alexandria" charset="0"/>
                <a:cs typeface="Alexandria" charset="0"/>
              </a:rPr>
              <a:t>- محاضرة توجيهية ( تمهيد لمقرر مهارات بحثية 2) </a:t>
            </a:r>
          </a:p>
          <a:p>
            <a:pPr marL="285750" indent="-285750" algn="r" rtl="1">
              <a:buFontTx/>
              <a:buChar char="-"/>
            </a:pPr>
            <a:r>
              <a:rPr lang="ar-EG" dirty="0">
                <a:latin typeface="Alexandria" charset="0"/>
                <a:cs typeface="Alexandria" charset="0"/>
              </a:rPr>
              <a:t>تصميم البحث العلمي </a:t>
            </a:r>
          </a:p>
          <a:p>
            <a:pPr marL="285750" indent="-285750" algn="r" rtl="1">
              <a:buFontTx/>
              <a:buChar char="-"/>
            </a:pPr>
            <a:r>
              <a:rPr lang="ar-EG" dirty="0">
                <a:latin typeface="Alexandria" charset="0"/>
                <a:cs typeface="Alexandria" charset="0"/>
              </a:rPr>
              <a:t>جمع البيانات : الأدوات والاستراتيجيات ( استبيانات ، مقابلات ، إلخ) </a:t>
            </a:r>
          </a:p>
          <a:p>
            <a:pPr marL="285750" indent="-285750" algn="r" rtl="1">
              <a:buFontTx/>
              <a:buChar char="-"/>
            </a:pPr>
            <a:r>
              <a:rPr lang="ar-EG" dirty="0">
                <a:latin typeface="Alexandria" charset="0"/>
                <a:cs typeface="Alexandria" charset="0"/>
              </a:rPr>
              <a:t>التحليل الكمي والكيفي </a:t>
            </a:r>
          </a:p>
          <a:p>
            <a:pPr marL="285750" indent="-285750" algn="r" rtl="1">
              <a:buFontTx/>
              <a:buChar char="-"/>
            </a:pPr>
            <a:r>
              <a:rPr lang="ar-EG" dirty="0">
                <a:latin typeface="Alexandria" charset="0"/>
                <a:cs typeface="Alexandria" charset="0"/>
              </a:rPr>
              <a:t>استخدام البرمجيات التحليلية ( </a:t>
            </a:r>
            <a:r>
              <a:rPr lang="en-US" dirty="0">
                <a:latin typeface="Alexandria" charset="0"/>
                <a:cs typeface="Alexandria" charset="0"/>
              </a:rPr>
              <a:t>SPSS</a:t>
            </a:r>
            <a:r>
              <a:rPr lang="ar-EG" dirty="0">
                <a:latin typeface="Alexandria" charset="0"/>
                <a:cs typeface="Alexandria" charset="0"/>
              </a:rPr>
              <a:t> ) </a:t>
            </a:r>
          </a:p>
          <a:p>
            <a:pPr marL="285750" indent="-285750" algn="r" rtl="1">
              <a:buFontTx/>
              <a:buChar char="-"/>
            </a:pPr>
            <a:r>
              <a:rPr lang="ar-EG" dirty="0">
                <a:latin typeface="Alexandria" charset="0"/>
                <a:cs typeface="Alexandria" charset="0"/>
              </a:rPr>
              <a:t>تفسير نتائج التحليل </a:t>
            </a:r>
          </a:p>
          <a:p>
            <a:pPr marL="285750" indent="-285750" algn="r" rtl="1">
              <a:buFontTx/>
              <a:buChar char="-"/>
            </a:pPr>
            <a:r>
              <a:rPr lang="ar-EG" dirty="0">
                <a:latin typeface="Alexandria" charset="0"/>
                <a:cs typeface="Alexandria" charset="0"/>
              </a:rPr>
              <a:t>كتابة الدراسات المرجعية ونقدها</a:t>
            </a:r>
          </a:p>
          <a:p>
            <a:pPr algn="r" rtl="1"/>
            <a:r>
              <a:rPr lang="ar-EG" dirty="0">
                <a:solidFill>
                  <a:srgbClr val="2D3956"/>
                </a:solidFill>
                <a:latin typeface="Alexandria" charset="0"/>
                <a:cs typeface="Alexandria" charset="0"/>
              </a:rPr>
              <a:t> </a:t>
            </a:r>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638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2308324"/>
          </a:xfrm>
          <a:prstGeom prst="rect">
            <a:avLst/>
          </a:prstGeom>
          <a:noFill/>
        </p:spPr>
        <p:txBody>
          <a:bodyPr wrap="square" rtlCol="0">
            <a:spAutoFit/>
          </a:bodyPr>
          <a:lstStyle/>
          <a:p>
            <a:pPr algn="r" rtl="1"/>
            <a:r>
              <a:rPr lang="ar-EG" b="1" u="sng" dirty="0">
                <a:solidFill>
                  <a:srgbClr val="2D3956"/>
                </a:solidFill>
                <a:latin typeface="Alexandria" charset="0"/>
                <a:cs typeface="Alexandria" charset="0"/>
              </a:rPr>
              <a:t>المراجع المقترحة: </a:t>
            </a:r>
          </a:p>
          <a:p>
            <a:pPr marL="285750" indent="-285750" algn="r" rtl="1">
              <a:buFont typeface="Arial" panose="020B0604020202020204" pitchFamily="34" charset="0"/>
              <a:buChar char="•"/>
            </a:pPr>
            <a:r>
              <a:rPr lang="ar-EG" dirty="0">
                <a:solidFill>
                  <a:srgbClr val="2D3956"/>
                </a:solidFill>
                <a:latin typeface="Alexandria" charset="0"/>
                <a:cs typeface="Alexandria" charset="0"/>
              </a:rPr>
              <a:t>النجار، فايز جمعة (2009). أساليب البحث العلمي: منظور تطبيقي. الأردن، عمان: دار الحامد للنشر والتوزيع. </a:t>
            </a:r>
          </a:p>
          <a:p>
            <a:pPr marL="285750" indent="-285750" algn="r" rtl="1">
              <a:buFont typeface="Arial" panose="020B0604020202020204" pitchFamily="34" charset="0"/>
              <a:buChar char="•"/>
            </a:pPr>
            <a:r>
              <a:rPr lang="ar-EG" dirty="0">
                <a:solidFill>
                  <a:srgbClr val="2D3956"/>
                </a:solidFill>
                <a:latin typeface="Alexandria" charset="0"/>
                <a:cs typeface="Alexandria" charset="0"/>
              </a:rPr>
              <a:t>البحر، غيث، </a:t>
            </a:r>
            <a:r>
              <a:rPr lang="ar-EG" dirty="0" err="1">
                <a:solidFill>
                  <a:srgbClr val="2D3956"/>
                </a:solidFill>
                <a:latin typeface="Alexandria" charset="0"/>
                <a:cs typeface="Alexandria" charset="0"/>
              </a:rPr>
              <a:t>والتنجي</a:t>
            </a:r>
            <a:r>
              <a:rPr lang="ar-EG" dirty="0">
                <a:solidFill>
                  <a:srgbClr val="2D3956"/>
                </a:solidFill>
                <a:latin typeface="Alexandria" charset="0"/>
                <a:cs typeface="Alexandria" charset="0"/>
              </a:rPr>
              <a:t>، معن (2014). التحليل الإحصائي للاستبيانات باستخدام برنامج </a:t>
            </a:r>
            <a:r>
              <a:rPr lang="en-US" dirty="0">
                <a:solidFill>
                  <a:srgbClr val="2D3956"/>
                </a:solidFill>
                <a:latin typeface="Alexandria" charset="0"/>
                <a:cs typeface="Alexandria" charset="0"/>
              </a:rPr>
              <a:t>IBM SPSS Statistics. </a:t>
            </a:r>
            <a:r>
              <a:rPr lang="ar-EG" dirty="0">
                <a:solidFill>
                  <a:srgbClr val="2D3956"/>
                </a:solidFill>
                <a:latin typeface="Alexandria" charset="0"/>
                <a:cs typeface="Alexandria" charset="0"/>
              </a:rPr>
              <a:t>مركز سبر للدراسات الإحصائية والسياسات العامة. تركيا. </a:t>
            </a:r>
          </a:p>
          <a:p>
            <a:pPr marL="285750" indent="-285750" algn="r" rtl="1">
              <a:buFont typeface="Arial" panose="020B0604020202020204" pitchFamily="34" charset="0"/>
              <a:buChar char="•"/>
            </a:pPr>
            <a:r>
              <a:rPr lang="ar-EG" dirty="0">
                <a:solidFill>
                  <a:srgbClr val="2D3956"/>
                </a:solidFill>
                <a:latin typeface="Alexandria" charset="0"/>
                <a:cs typeface="Alexandria" charset="0"/>
              </a:rPr>
              <a:t>جبريل، رامي صلاح (2020). تحليل البيانات خطوة بخطوة في </a:t>
            </a:r>
            <a:r>
              <a:rPr lang="en-US" dirty="0">
                <a:solidFill>
                  <a:srgbClr val="2D3956"/>
                </a:solidFill>
                <a:latin typeface="Alexandria" charset="0"/>
                <a:cs typeface="Alexandria" charset="0"/>
              </a:rPr>
              <a:t>SPSS. </a:t>
            </a:r>
            <a:r>
              <a:rPr lang="ar-EG" dirty="0">
                <a:solidFill>
                  <a:srgbClr val="2D3956"/>
                </a:solidFill>
                <a:latin typeface="Alexandria" charset="0"/>
                <a:cs typeface="Alexandria" charset="0"/>
              </a:rPr>
              <a:t>ليبيا، بنغازي: دار الكتب الوطنية. </a:t>
            </a:r>
          </a:p>
          <a:p>
            <a:pPr marL="285750" indent="-285750" algn="r" rtl="1">
              <a:buFont typeface="Arial" panose="020B0604020202020204" pitchFamily="34" charset="0"/>
              <a:buChar char="•"/>
            </a:pPr>
            <a:r>
              <a:rPr lang="ar-EG" dirty="0">
                <a:solidFill>
                  <a:srgbClr val="2D3956"/>
                </a:solidFill>
                <a:latin typeface="Alexandria" charset="0"/>
                <a:cs typeface="Alexandria" charset="0"/>
              </a:rPr>
              <a:t>جودة، محفوظ (2008). التحليل الإحصائي الأساسي باستخدام </a:t>
            </a:r>
            <a:r>
              <a:rPr lang="en-US" dirty="0">
                <a:solidFill>
                  <a:srgbClr val="2D3956"/>
                </a:solidFill>
                <a:latin typeface="Alexandria" charset="0"/>
                <a:cs typeface="Alexandria" charset="0"/>
              </a:rPr>
              <a:t>SPSS.</a:t>
            </a:r>
            <a:r>
              <a:rPr lang="ar-EG" dirty="0">
                <a:solidFill>
                  <a:srgbClr val="2D3956"/>
                </a:solidFill>
                <a:latin typeface="Alexandria" charset="0"/>
                <a:cs typeface="Alexandria" charset="0"/>
              </a:rPr>
              <a:t>الأردن، عمان: دار وائل للنشر والتوزيع.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79236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5277" y="1894442"/>
            <a:ext cx="8417320" cy="2062103"/>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المدخل إلى البحث العلمي </a:t>
            </a:r>
          </a:p>
          <a:p>
            <a:pPr algn="r" rtl="1"/>
            <a:r>
              <a:rPr lang="ar-EG" u="sng" dirty="0">
                <a:solidFill>
                  <a:schemeClr val="accent5"/>
                </a:solidFill>
                <a:latin typeface="Alexandria" charset="0"/>
                <a:cs typeface="Alexandria" charset="0"/>
              </a:rPr>
              <a:t>البحث ومفهومه </a:t>
            </a:r>
          </a:p>
          <a:p>
            <a:pPr algn="r" rtl="1"/>
            <a:r>
              <a:rPr lang="ar-EG" dirty="0">
                <a:solidFill>
                  <a:srgbClr val="2D3956"/>
                </a:solidFill>
                <a:latin typeface="Alexandria" charset="0"/>
                <a:cs typeface="Alexandria" charset="0"/>
              </a:rPr>
              <a:t>- يمثل البحث طريقة منظمة لاكتشاف حقائق  جديدة أو التثبت والتحقق من حقائق قديمة والعلاقات التي تربط بينهما أو القوانين التي تحكمها ، وبما يسهم ذلك في نمو المعرفة الإنسانية. </a:t>
            </a:r>
          </a:p>
          <a:p>
            <a:pPr algn="r" rtl="1"/>
            <a:r>
              <a:rPr lang="ar-EG" dirty="0">
                <a:solidFill>
                  <a:srgbClr val="2D3956"/>
                </a:solidFill>
                <a:latin typeface="Alexandria" charset="0"/>
                <a:cs typeface="Alexandria" charset="0"/>
              </a:rPr>
              <a:t>- البحث وسيلة وليس غاية لأن الباحث يحاول من خلال بحثه إشباع حاجته من المعرفة وتوسيعها ،أو دراسة ظاهرة معينة أو مشكلة ما ؛ للتعرف على العوامل التي أدت إلى وقوعها ثم الخروج بنتيجة أو حل وعلاج  للمشكلة . </a:t>
            </a: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7213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198598" cy="4011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31306" y="1594753"/>
            <a:ext cx="8284786" cy="4001095"/>
          </a:xfrm>
          <a:prstGeom prst="rect">
            <a:avLst/>
          </a:prstGeom>
          <a:noFill/>
        </p:spPr>
        <p:txBody>
          <a:bodyPr wrap="square" rtlCol="0">
            <a:spAutoFit/>
          </a:bodyPr>
          <a:lstStyle/>
          <a:p>
            <a:pPr algn="r" rtl="1"/>
            <a:endParaRPr lang="en-US" dirty="0">
              <a:solidFill>
                <a:srgbClr val="2D3956"/>
              </a:solidFill>
              <a:latin typeface="Alexandria" charset="0"/>
              <a:cs typeface="Alexandria" charset="0"/>
            </a:endParaRPr>
          </a:p>
          <a:p>
            <a:pPr algn="ctr" rtl="1"/>
            <a:r>
              <a:rPr lang="ar-EG" sz="2000" b="1" dirty="0">
                <a:solidFill>
                  <a:srgbClr val="2D3956"/>
                </a:solidFill>
                <a:latin typeface="Alexandria" charset="0"/>
                <a:cs typeface="Alexandria" charset="0"/>
              </a:rPr>
              <a:t>صفات الباحث </a:t>
            </a:r>
          </a:p>
          <a:p>
            <a:pPr marL="285750" indent="-285750" algn="r" rtl="1">
              <a:buFont typeface="Arial" panose="020B0604020202020204" pitchFamily="34" charset="0"/>
              <a:buChar char="•"/>
            </a:pPr>
            <a:r>
              <a:rPr lang="ar-EG" dirty="0">
                <a:solidFill>
                  <a:srgbClr val="2D3956"/>
                </a:solidFill>
                <a:latin typeface="Alexandria" charset="0"/>
                <a:cs typeface="Alexandria" charset="0"/>
              </a:rPr>
              <a:t>الصبر وعدم الاستسلام </a:t>
            </a:r>
          </a:p>
          <a:p>
            <a:pPr marL="285750" indent="-285750" algn="r" rtl="1">
              <a:buFont typeface="Arial" panose="020B0604020202020204" pitchFamily="34" charset="0"/>
              <a:buChar char="•"/>
            </a:pPr>
            <a:r>
              <a:rPr lang="ar-EG" dirty="0">
                <a:solidFill>
                  <a:srgbClr val="2D3956"/>
                </a:solidFill>
                <a:latin typeface="Alexandria" charset="0"/>
                <a:cs typeface="Alexandria" charset="0"/>
              </a:rPr>
              <a:t>التواضع وقبول النقد الموجه من الآخرين </a:t>
            </a:r>
          </a:p>
          <a:p>
            <a:pPr marL="285750" indent="-285750" algn="r" rtl="1">
              <a:buFont typeface="Arial" panose="020B0604020202020204" pitchFamily="34" charset="0"/>
              <a:buChar char="•"/>
            </a:pPr>
            <a:r>
              <a:rPr lang="ar-EG" dirty="0">
                <a:solidFill>
                  <a:srgbClr val="2D3956"/>
                </a:solidFill>
                <a:latin typeface="Alexandria" charset="0"/>
                <a:cs typeface="Alexandria" charset="0"/>
              </a:rPr>
              <a:t>الإبداع والذكاء  والسعي نحو إيجاد البدائل الجديدة </a:t>
            </a:r>
          </a:p>
          <a:p>
            <a:pPr marL="285750" indent="-285750" algn="r" rtl="1">
              <a:buFont typeface="Arial" panose="020B0604020202020204" pitchFamily="34" charset="0"/>
              <a:buChar char="•"/>
            </a:pPr>
            <a:r>
              <a:rPr lang="ar-EG" dirty="0">
                <a:solidFill>
                  <a:srgbClr val="2D3956"/>
                </a:solidFill>
                <a:latin typeface="Alexandria" charset="0"/>
                <a:cs typeface="Alexandria" charset="0"/>
              </a:rPr>
              <a:t>القدرة على القراءة الواسعة والاطلاع على أكبر عدد من المراجع والذات العلاقة بموضوع البحث </a:t>
            </a:r>
          </a:p>
          <a:p>
            <a:pPr marL="285750" indent="-285750" algn="r" rtl="1">
              <a:buFont typeface="Arial" panose="020B0604020202020204" pitchFamily="34" charset="0"/>
              <a:buChar char="•"/>
            </a:pPr>
            <a:r>
              <a:rPr lang="ar-EG" dirty="0">
                <a:solidFill>
                  <a:srgbClr val="2D3956"/>
                </a:solidFill>
                <a:latin typeface="Alexandria" charset="0"/>
                <a:cs typeface="Alexandria" charset="0"/>
              </a:rPr>
              <a:t>أن يكون دقيقا في جمع الأدلة والملاحظات ولا يتسرع في الوصول إلى استنتاجات غير معتمدة على الدليل </a:t>
            </a:r>
          </a:p>
          <a:p>
            <a:pPr marL="285750" indent="-285750" algn="r" rtl="1">
              <a:buFont typeface="Arial" panose="020B0604020202020204" pitchFamily="34" charset="0"/>
              <a:buChar char="•"/>
            </a:pPr>
            <a:r>
              <a:rPr lang="ar-EG" dirty="0">
                <a:solidFill>
                  <a:srgbClr val="2D3956"/>
                </a:solidFill>
                <a:latin typeface="Alexandria" charset="0"/>
                <a:cs typeface="Alexandria" charset="0"/>
              </a:rPr>
              <a:t>أن يتمتع بالقدرة على التحليل  والربط بين المتغيرات </a:t>
            </a:r>
          </a:p>
          <a:p>
            <a:pPr marL="285750" indent="-285750" algn="r" rtl="1">
              <a:buFont typeface="Arial" panose="020B0604020202020204" pitchFamily="34" charset="0"/>
              <a:buChar char="•"/>
            </a:pPr>
            <a:r>
              <a:rPr lang="ar-EG" dirty="0">
                <a:solidFill>
                  <a:srgbClr val="2D3956"/>
                </a:solidFill>
                <a:latin typeface="Alexandria" charset="0"/>
                <a:cs typeface="Alexandria" charset="0"/>
              </a:rPr>
              <a:t>الموضوعية وعدم التحيز لرأي دون دليل ، أو يحذف ما لا يتوافق مع آرائه ومعتقداته من أقول الآخرين</a:t>
            </a:r>
          </a:p>
          <a:p>
            <a:pPr marL="285750" indent="-285750" algn="r" rtl="1">
              <a:buFont typeface="Arial" panose="020B0604020202020204" pitchFamily="34" charset="0"/>
              <a:buChar char="•"/>
            </a:pPr>
            <a:r>
              <a:rPr lang="ar-EG" dirty="0">
                <a:solidFill>
                  <a:srgbClr val="2D3956"/>
                </a:solidFill>
                <a:latin typeface="Alexandria" charset="0"/>
                <a:cs typeface="Alexandria" charset="0"/>
              </a:rPr>
              <a:t>الأمانة العلمية ، كنقل رأي الآخرين بكل صدق وأمانه والإشارة إلى المرجع بإحدى الطرائق العلمية المتعارف عليها </a:t>
            </a: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44255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8314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26695" y="1285192"/>
            <a:ext cx="935296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رسم تخطيطي 2">
            <a:extLst>
              <a:ext uri="{FF2B5EF4-FFF2-40B4-BE49-F238E27FC236}">
                <a16:creationId xmlns:a16="http://schemas.microsoft.com/office/drawing/2014/main" id="{8A883DFF-9642-2024-CAE4-8D6B86300879}"/>
              </a:ext>
            </a:extLst>
          </p:cNvPr>
          <p:cNvGraphicFramePr/>
          <p:nvPr>
            <p:extLst>
              <p:ext uri="{D42A27DB-BD31-4B8C-83A1-F6EECF244321}">
                <p14:modId xmlns:p14="http://schemas.microsoft.com/office/powerpoint/2010/main" val="947941419"/>
              </p:ext>
            </p:extLst>
          </p:nvPr>
        </p:nvGraphicFramePr>
        <p:xfrm>
          <a:off x="1631306" y="1594753"/>
          <a:ext cx="8284786" cy="45550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06516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74821" y="1285192"/>
            <a:ext cx="9304839" cy="4906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84847" y="1488216"/>
            <a:ext cx="8284786" cy="4308872"/>
          </a:xfrm>
          <a:prstGeom prst="rect">
            <a:avLst/>
          </a:prstGeom>
          <a:noFill/>
        </p:spPr>
        <p:txBody>
          <a:bodyPr wrap="square" rtlCol="0">
            <a:spAutoFit/>
          </a:bodyPr>
          <a:lstStyle/>
          <a:p>
            <a:pPr algn="r" rtl="1"/>
            <a:r>
              <a:rPr lang="ar-EG" sz="2000" b="1" dirty="0">
                <a:solidFill>
                  <a:schemeClr val="accent5"/>
                </a:solidFill>
                <a:latin typeface="Alexandria" charset="0"/>
                <a:cs typeface="Alexandria" charset="0"/>
              </a:rPr>
              <a:t>1- الشعور والإحساس بالمشكلة</a:t>
            </a:r>
          </a:p>
          <a:p>
            <a:pPr algn="r" rtl="1"/>
            <a:r>
              <a:rPr lang="ar-EG" dirty="0">
                <a:solidFill>
                  <a:srgbClr val="2D3956"/>
                </a:solidFill>
                <a:latin typeface="Alexandria" charset="0"/>
                <a:cs typeface="Alexandria" charset="0"/>
              </a:rPr>
              <a:t> الشعور بمشكلة ما تدفع الباحث إلى البحث عن حلول لتلك المشكلة </a:t>
            </a:r>
          </a:p>
          <a:p>
            <a:pPr algn="r" rtl="1"/>
            <a:r>
              <a:rPr lang="ar-EG" dirty="0">
                <a:solidFill>
                  <a:srgbClr val="2D3956"/>
                </a:solidFill>
                <a:latin typeface="Alexandria" charset="0"/>
                <a:cs typeface="Alexandria" charset="0"/>
              </a:rPr>
              <a:t>مثال : الشعور بنقص عام في المبيعات لشركة ما تدفع إلى البحث عن الأسباب التي أدت إلى ذلك النقص لمحاولة علاجه. </a:t>
            </a:r>
          </a:p>
          <a:p>
            <a:pPr algn="r" rtl="1"/>
            <a:endParaRPr lang="ar-EG" dirty="0">
              <a:solidFill>
                <a:srgbClr val="2D3956"/>
              </a:solidFill>
              <a:latin typeface="Alexandria" charset="0"/>
              <a:cs typeface="Alexandria" charset="0"/>
            </a:endParaRPr>
          </a:p>
          <a:p>
            <a:pPr algn="r" rtl="1"/>
            <a:r>
              <a:rPr lang="ar-EG" sz="2000" b="1" dirty="0">
                <a:solidFill>
                  <a:schemeClr val="accent1"/>
                </a:solidFill>
                <a:latin typeface="Alexandria" charset="0"/>
                <a:cs typeface="Alexandria" charset="0"/>
              </a:rPr>
              <a:t>2- تحديد مشكلة البحث </a:t>
            </a:r>
          </a:p>
          <a:p>
            <a:pPr algn="r" rtl="1"/>
            <a:r>
              <a:rPr lang="ar-EG" dirty="0">
                <a:solidFill>
                  <a:srgbClr val="2D3956"/>
                </a:solidFill>
                <a:latin typeface="Alexandria" charset="0"/>
                <a:cs typeface="Alexandria" charset="0"/>
              </a:rPr>
              <a:t>في مجال البحث العلمي يقصد بمفهوم المشكلة أحد الأمور لتالية:-</a:t>
            </a:r>
          </a:p>
          <a:p>
            <a:pPr algn="r" rtl="1"/>
            <a:r>
              <a:rPr lang="ar-EG" dirty="0">
                <a:solidFill>
                  <a:srgbClr val="2D3956"/>
                </a:solidFill>
                <a:latin typeface="Alexandria" charset="0"/>
                <a:cs typeface="Alexandria" charset="0"/>
              </a:rPr>
              <a:t>1-سؤال يحتاج إلى إيجاد جواب شافي ووافي.</a:t>
            </a:r>
          </a:p>
          <a:p>
            <a:pPr algn="r" rtl="1"/>
            <a:r>
              <a:rPr lang="ar-EG" dirty="0">
                <a:solidFill>
                  <a:srgbClr val="2D3956"/>
                </a:solidFill>
                <a:latin typeface="Alexandria" charset="0"/>
                <a:cs typeface="Alexandria" charset="0"/>
              </a:rPr>
              <a:t>2-جواب مبني على أدلة وحجج وبراهين.</a:t>
            </a:r>
          </a:p>
          <a:p>
            <a:pPr algn="r" rtl="1"/>
            <a:r>
              <a:rPr lang="ar-EG" dirty="0">
                <a:solidFill>
                  <a:srgbClr val="2D3956"/>
                </a:solidFill>
                <a:latin typeface="Alexandria" charset="0"/>
                <a:cs typeface="Alexandria" charset="0"/>
              </a:rPr>
              <a:t>3-موقف غامض يحتاج إلى إيضاح وتفسير واف وكاف </a:t>
            </a:r>
          </a:p>
          <a:p>
            <a:pPr algn="r" rtl="1"/>
            <a:r>
              <a:rPr lang="ar-EG" dirty="0">
                <a:solidFill>
                  <a:srgbClr val="2D3956"/>
                </a:solidFill>
                <a:latin typeface="Alexandria" charset="0"/>
                <a:cs typeface="Alexandria" charset="0"/>
              </a:rPr>
              <a:t>تبدأ  المشكلة البحثية بفكرة عامة ثم يقوم بعدها الباحث بتهذيب وتحسين مشكلة البحث ليصبح جملة بليغة ودقيقة  تشير بشكل أكثر تحديد إلى ما يرغب الباحث بالتحقق منه  وبطريقة قابلة للبحث . </a:t>
            </a: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34964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74821" y="1285192"/>
            <a:ext cx="9304839" cy="4906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31306" y="1594753"/>
            <a:ext cx="8284786" cy="4585871"/>
          </a:xfrm>
          <a:prstGeom prst="rect">
            <a:avLst/>
          </a:prstGeom>
          <a:noFill/>
        </p:spPr>
        <p:txBody>
          <a:bodyPr wrap="square" rtlCol="0">
            <a:spAutoFit/>
          </a:bodyPr>
          <a:lstStyle/>
          <a:p>
            <a:pPr algn="r" rtl="1"/>
            <a:endParaRPr lang="ar-EG" sz="2000" dirty="0">
              <a:solidFill>
                <a:srgbClr val="2D3956"/>
              </a:solidFill>
              <a:latin typeface="Alexandria" charset="0"/>
              <a:cs typeface="Alexandria" charset="0"/>
            </a:endParaRPr>
          </a:p>
          <a:p>
            <a:pPr algn="r" rtl="1"/>
            <a:r>
              <a:rPr lang="ar-EG" sz="2000" b="1" u="sng" dirty="0">
                <a:solidFill>
                  <a:srgbClr val="2D3956"/>
                </a:solidFill>
                <a:latin typeface="Alexandria" charset="0"/>
                <a:cs typeface="Alexandria" charset="0"/>
              </a:rPr>
              <a:t>يقوم الباحث بصياغة مشكلة البحث بطريقتين هما:</a:t>
            </a:r>
          </a:p>
          <a:p>
            <a:pPr algn="r" rtl="1"/>
            <a:r>
              <a:rPr lang="ar-EG" dirty="0">
                <a:solidFill>
                  <a:srgbClr val="2D3956"/>
                </a:solidFill>
                <a:latin typeface="Alexandria" charset="0"/>
                <a:cs typeface="Alexandria" charset="0"/>
              </a:rPr>
              <a:t> </a:t>
            </a:r>
            <a:r>
              <a:rPr lang="ar-EG" b="1" u="sng" dirty="0">
                <a:solidFill>
                  <a:srgbClr val="2D3956"/>
                </a:solidFill>
                <a:latin typeface="Alexandria" charset="0"/>
                <a:cs typeface="Alexandria" charset="0"/>
              </a:rPr>
              <a:t>الأولى:  </a:t>
            </a:r>
          </a:p>
          <a:p>
            <a:pPr algn="r" rtl="1"/>
            <a:r>
              <a:rPr lang="ar-EG" dirty="0">
                <a:solidFill>
                  <a:srgbClr val="2D3956"/>
                </a:solidFill>
                <a:latin typeface="Alexandria" charset="0"/>
                <a:cs typeface="Alexandria" charset="0"/>
              </a:rPr>
              <a:t>صياغة مشكلة البحث على شكل سؤال واحد أو مجموعة أسئلة.</a:t>
            </a:r>
          </a:p>
          <a:p>
            <a:pPr algn="r" rtl="1"/>
            <a:r>
              <a:rPr lang="ar-EG" dirty="0">
                <a:solidFill>
                  <a:srgbClr val="2D3956"/>
                </a:solidFill>
                <a:latin typeface="Alexandria" charset="0"/>
                <a:cs typeface="Alexandria" charset="0"/>
              </a:rPr>
              <a:t>فإذا أراد باحثا أن يبحث في العلاقة بين متغيرين مثل أثر المناخ في الإنتاج الزراعي فإنه يكتب مشكلته "ما أثر  انعكاسات تأثير المناخ على الإنتاج الزراعي “؟ - </a:t>
            </a:r>
          </a:p>
          <a:p>
            <a:pPr algn="r" rtl="1"/>
            <a:r>
              <a:rPr lang="ar-EG" b="1" u="sng" dirty="0">
                <a:solidFill>
                  <a:srgbClr val="2D3956"/>
                </a:solidFill>
                <a:latin typeface="Alexandria" charset="0"/>
                <a:cs typeface="Alexandria" charset="0"/>
              </a:rPr>
              <a:t>الثانية: </a:t>
            </a:r>
          </a:p>
          <a:p>
            <a:pPr algn="r" rtl="1"/>
            <a:r>
              <a:rPr lang="ar-EG" dirty="0">
                <a:solidFill>
                  <a:srgbClr val="2D3956"/>
                </a:solidFill>
                <a:latin typeface="Alexandria" charset="0"/>
                <a:cs typeface="Alexandria" charset="0"/>
              </a:rPr>
              <a:t>صياغة مشكلة البحث بأسلوب عبارة لفظية تقديرية.</a:t>
            </a:r>
          </a:p>
          <a:p>
            <a:pPr algn="r" rtl="1"/>
            <a:r>
              <a:rPr lang="ar-EG" dirty="0">
                <a:solidFill>
                  <a:srgbClr val="2D3956"/>
                </a:solidFill>
                <a:latin typeface="Alexandria" charset="0"/>
                <a:cs typeface="Alexandria" charset="0"/>
              </a:rPr>
              <a:t>فإذا أراد باحثا أن يبحث في العلاقة بين متغيرين مثل أثر المناخ في الإنتاج الزراعي فإنه يكتب مشكلته بالعبارة التقديرية التالية: ”أثر المناخ في كمية الإنتاج الزراعي“</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وتعتبر الطريقة الأولى وهي طريقة الأسئلة الأفضل، لأن الأسئلة توضح متغيرات البحث والعلاقة فيما بين هذه المتغيرات، كما أن الاسئلة تحدد هدف الدراسة الرئيسي بصورة أسهل، وتشكّل الإجابات عنها هدف الدراسة النهائي.</a:t>
            </a:r>
          </a:p>
          <a:p>
            <a:pPr algn="r" rtl="1"/>
            <a:endParaRPr lang="ar-EG"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84638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74821" y="1285192"/>
            <a:ext cx="9304839" cy="4906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31306" y="1594753"/>
            <a:ext cx="8284786" cy="4524315"/>
          </a:xfrm>
          <a:prstGeom prst="rect">
            <a:avLst/>
          </a:prstGeom>
          <a:noFill/>
        </p:spPr>
        <p:txBody>
          <a:bodyPr wrap="square" rtlCol="0">
            <a:spAutoFit/>
          </a:bodyPr>
          <a:lstStyle/>
          <a:p>
            <a:pPr algn="r" rtl="1"/>
            <a:r>
              <a:rPr lang="ar-EG" sz="2000" b="1" dirty="0">
                <a:solidFill>
                  <a:schemeClr val="accent1"/>
                </a:solidFill>
                <a:latin typeface="Alexandria" charset="0"/>
                <a:cs typeface="Alexandria" charset="0"/>
              </a:rPr>
              <a:t>مصادر مشكلات البحث العلمي: </a:t>
            </a:r>
          </a:p>
          <a:p>
            <a:pPr marL="285750" indent="-285750" algn="just" rtl="1">
              <a:buFont typeface="Wingdings" panose="05000000000000000000" pitchFamily="2" charset="2"/>
              <a:buChar char="§"/>
            </a:pPr>
            <a:r>
              <a:rPr lang="ar-EG" b="1" u="sng" dirty="0">
                <a:solidFill>
                  <a:srgbClr val="2D3956"/>
                </a:solidFill>
                <a:latin typeface="Alexandria" charset="0"/>
                <a:cs typeface="Alexandria" charset="0"/>
              </a:rPr>
              <a:t>محيط العمل والخبرة العملية: </a:t>
            </a:r>
          </a:p>
          <a:p>
            <a:pPr algn="just" rtl="1"/>
            <a:r>
              <a:rPr lang="ar-EG" dirty="0">
                <a:solidFill>
                  <a:srgbClr val="2D3956"/>
                </a:solidFill>
                <a:latin typeface="Alexandria" charset="0"/>
                <a:cs typeface="Alexandria" charset="0"/>
              </a:rPr>
              <a:t>يستطيع الإنسان من خلال تجاربه العلمية وخبرته الفردية في المحيط الذي يعمل فيه، أو المؤسسة التي ينتسب إليها أي شخص عدد من المواقف والحالات التي تعكس مشكلات قابلة للبحث والدراسة مثال ذلك. موظف في مصلحة الزكاة والدخل يستطيع أن يبحث في مشكلة اختلاف تقدير مبلغ الزكاة من موظف إلى آخر ولنفس المنشأة.</a:t>
            </a:r>
          </a:p>
          <a:p>
            <a:pPr marL="285750" indent="-285750" algn="just" rtl="1">
              <a:buFont typeface="Wingdings" panose="05000000000000000000" pitchFamily="2" charset="2"/>
              <a:buChar char="§"/>
            </a:pPr>
            <a:r>
              <a:rPr lang="ar-EG" b="1" u="sng" dirty="0">
                <a:solidFill>
                  <a:srgbClr val="2D3956"/>
                </a:solidFill>
                <a:latin typeface="Alexandria" charset="0"/>
                <a:cs typeface="Alexandria" charset="0"/>
              </a:rPr>
              <a:t>القراءات الواسعة والناقدة: </a:t>
            </a:r>
          </a:p>
          <a:p>
            <a:pPr algn="just" rtl="1"/>
            <a:r>
              <a:rPr lang="ar-EG" dirty="0">
                <a:solidFill>
                  <a:srgbClr val="2D3956"/>
                </a:solidFill>
                <a:latin typeface="Alexandria" charset="0"/>
                <a:cs typeface="Alexandria" charset="0"/>
              </a:rPr>
              <a:t>من خلال قراءات الفرد ومطالعاته الناقدة والمتعمقة يستطيع أن يحدد</a:t>
            </a:r>
          </a:p>
          <a:p>
            <a:pPr algn="just" rtl="1"/>
            <a:r>
              <a:rPr lang="ar-EG" dirty="0">
                <a:solidFill>
                  <a:srgbClr val="2D3956"/>
                </a:solidFill>
                <a:latin typeface="Alexandria" charset="0"/>
                <a:cs typeface="Alexandria" charset="0"/>
              </a:rPr>
              <a:t>مواقف وحالات غير مفهومة لديه وتثير لديه تساؤل أو مجموعة من التساؤلات التي يستطيع أن يدرسها ويبحث فيها.</a:t>
            </a:r>
          </a:p>
          <a:p>
            <a:pPr marL="285750" indent="-285750" algn="just" rtl="1">
              <a:buFont typeface="Wingdings" panose="05000000000000000000" pitchFamily="2" charset="2"/>
              <a:buChar char="§"/>
            </a:pPr>
            <a:r>
              <a:rPr lang="ar-EG" b="1" u="sng" dirty="0">
                <a:solidFill>
                  <a:srgbClr val="2D3956"/>
                </a:solidFill>
                <a:latin typeface="Alexandria" charset="0"/>
                <a:cs typeface="Alexandria" charset="0"/>
              </a:rPr>
              <a:t>البحوث والدراسات: </a:t>
            </a:r>
          </a:p>
          <a:p>
            <a:pPr algn="just" rtl="1"/>
            <a:r>
              <a:rPr lang="ar-EG" dirty="0">
                <a:solidFill>
                  <a:srgbClr val="2D3956"/>
                </a:solidFill>
                <a:latin typeface="Alexandria" charset="0"/>
                <a:cs typeface="Alexandria" charset="0"/>
              </a:rPr>
              <a:t>يوصي الباحثون زملائهم اللاحقين عادة بمعالجة مشكلة ما أو مجموعة مشاكل ظهرت أثناء بحثهم والقيام بمزيد من البحوث في مجال محدد حيث تبرز عندهم مشكلة جديدة من</a:t>
            </a:r>
          </a:p>
          <a:p>
            <a:pPr algn="just" rtl="1"/>
            <a:r>
              <a:rPr lang="ar-EG" dirty="0">
                <a:solidFill>
                  <a:srgbClr val="2D3956"/>
                </a:solidFill>
                <a:latin typeface="Alexandria" charset="0"/>
                <a:cs typeface="Alexandria" charset="0"/>
              </a:rPr>
              <a:t>المشاكل الجانبية ال يستطيعون ترك موضوعهم الأصلي ومشكلتهم الأصلية والخوض بها.</a:t>
            </a:r>
          </a:p>
          <a:p>
            <a:pPr marL="285750" indent="-285750" algn="r" rtl="1">
              <a:buFontTx/>
              <a:buChar char="-"/>
            </a:pPr>
            <a:endParaRPr lang="ar-EG"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106119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74821" y="1285192"/>
            <a:ext cx="9304839" cy="4906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74821" y="1423162"/>
            <a:ext cx="8841271" cy="5355312"/>
          </a:xfrm>
          <a:prstGeom prst="rect">
            <a:avLst/>
          </a:prstGeom>
          <a:noFill/>
        </p:spPr>
        <p:txBody>
          <a:bodyPr wrap="square" rtlCol="0">
            <a:spAutoFit/>
          </a:bodyPr>
          <a:lstStyle/>
          <a:p>
            <a:pPr algn="r" rtl="1"/>
            <a:r>
              <a:rPr lang="ar-EG" b="1" u="sng" dirty="0">
                <a:solidFill>
                  <a:srgbClr val="2D3956"/>
                </a:solidFill>
                <a:latin typeface="Alexandria" charset="0"/>
                <a:cs typeface="Alexandria" charset="0"/>
              </a:rPr>
              <a:t>معايير اختيار مشكلة البحث</a:t>
            </a:r>
          </a:p>
          <a:p>
            <a:pPr marL="285750" indent="-285750" algn="r" rtl="1">
              <a:buFontTx/>
              <a:buChar char="-"/>
            </a:pPr>
            <a:r>
              <a:rPr lang="ar-EG" dirty="0">
                <a:solidFill>
                  <a:srgbClr val="2D3956"/>
                </a:solidFill>
                <a:latin typeface="Alexandria" charset="0"/>
                <a:cs typeface="Alexandria" charset="0"/>
              </a:rPr>
              <a:t>أن يتأكد  الباحث من أن امكانياته العلمية والفكرية والمادية تسمح له بحل مشكلة البحث والوصول الى النتائج المطلوبة.</a:t>
            </a:r>
          </a:p>
          <a:p>
            <a:pPr marL="285750" indent="-285750" algn="r" rtl="1">
              <a:buFontTx/>
              <a:buChar char="-"/>
            </a:pPr>
            <a:r>
              <a:rPr lang="ar-EG" dirty="0">
                <a:solidFill>
                  <a:srgbClr val="2D3956"/>
                </a:solidFill>
                <a:latin typeface="Alexandria" charset="0"/>
                <a:cs typeface="Alexandria" charset="0"/>
              </a:rPr>
              <a:t>اختيار مشكلة البحث التي يميل لها، فهذا سيجعله يخصص لها جل وقته ويضع كل امكانياته الإبداعية في سبيل حلها، دون أن يشعر بأي ملل قد يؤثر سلبياً على مجهودات البحث ونتائجه.</a:t>
            </a:r>
          </a:p>
          <a:p>
            <a:pPr marL="285750" indent="-285750" algn="r" rtl="1">
              <a:buFontTx/>
              <a:buChar char="-"/>
            </a:pPr>
            <a:r>
              <a:rPr lang="ar-EG" dirty="0">
                <a:solidFill>
                  <a:srgbClr val="2D3956"/>
                </a:solidFill>
                <a:latin typeface="Alexandria" charset="0"/>
                <a:cs typeface="Alexandria" charset="0"/>
              </a:rPr>
              <a:t>يفترض اختيار مشكلة البحث من صميم الاختصاص الدراسي أو العملي للباحث، وأن تكون علاقته بالمشكلة مباشرة ووثيقة، فالقيام بدراسة من خارج التخصص العلمي للباحث ستجعله غير قادر على حلها بالتأكيد.</a:t>
            </a:r>
          </a:p>
          <a:p>
            <a:pPr marL="285750" indent="-285750" algn="r" rtl="1">
              <a:buFontTx/>
              <a:buChar char="-"/>
            </a:pPr>
            <a:r>
              <a:rPr lang="ar-EG" dirty="0">
                <a:solidFill>
                  <a:srgbClr val="2D3956"/>
                </a:solidFill>
                <a:latin typeface="Alexandria" charset="0"/>
                <a:cs typeface="Alexandria" charset="0"/>
              </a:rPr>
              <a:t>أن يتأكد الباحث  قبل الشروع في دراسة مشكلة البحث من انها ذات فائدة مادية او معنوية للمجتمع أو التخصص العلمي الذي تنتمي اليه. </a:t>
            </a:r>
          </a:p>
          <a:p>
            <a:pPr marL="285750" indent="-285750" algn="r" rtl="1">
              <a:buFontTx/>
              <a:buChar char="-"/>
            </a:pPr>
            <a:r>
              <a:rPr lang="ar-EG" dirty="0">
                <a:solidFill>
                  <a:srgbClr val="2D3956"/>
                </a:solidFill>
                <a:latin typeface="Alexandria" charset="0"/>
                <a:cs typeface="Alexandria" charset="0"/>
              </a:rPr>
              <a:t>اختيار مشاكل البحث العلمي الجديدة غير المكررة، فإن دراسة الأبحاث المكررة يعتبر إضاعة للجهد والوقت ولن يحقق أي فائدة للعلم أو المجتمع. </a:t>
            </a:r>
          </a:p>
          <a:p>
            <a:pPr marL="285750" indent="-285750" algn="r" rtl="1">
              <a:buFontTx/>
              <a:buChar char="-"/>
            </a:pPr>
            <a:r>
              <a:rPr lang="ar-EG" dirty="0">
                <a:solidFill>
                  <a:srgbClr val="2D3956"/>
                </a:solidFill>
                <a:latin typeface="Alexandria" charset="0"/>
                <a:cs typeface="Alexandria" charset="0"/>
              </a:rPr>
              <a:t>أن يكون نطاقها محدود يساعد الباحث على دراستها بالصورة الصحيحة والسليمة وبشكل أسهل.</a:t>
            </a:r>
          </a:p>
          <a:p>
            <a:pPr marL="285750" indent="-285750" algn="r" rtl="1">
              <a:buFontTx/>
              <a:buChar char="-"/>
            </a:pPr>
            <a:r>
              <a:rPr lang="ar-EG" dirty="0">
                <a:solidFill>
                  <a:srgbClr val="2D3956"/>
                </a:solidFill>
                <a:latin typeface="Alexandria" charset="0"/>
                <a:cs typeface="Alexandria" charset="0"/>
              </a:rPr>
              <a:t>على الباحث أن يلتزم في دراسته لمشكلة البحث بالقيم الدينية والاجتماعية وبعادات وتقاليد المجتمع الذي يجري فيه الدراسة.</a:t>
            </a:r>
          </a:p>
          <a:p>
            <a:pPr marL="285750" indent="-285750" algn="r" rtl="1">
              <a:buFontTx/>
              <a:buChar char="-"/>
            </a:pPr>
            <a:r>
              <a:rPr lang="ar-EG" dirty="0">
                <a:solidFill>
                  <a:srgbClr val="2D3956"/>
                </a:solidFill>
                <a:latin typeface="Alexandria" charset="0"/>
                <a:cs typeface="Alexandria" charset="0"/>
              </a:rPr>
              <a:t>توافر المصادر والمراجع المرتبطة بالموضوع كلياً أو جزئياً، من معايير اختيار مشكلة البحث الأساسية التي يجب التحقق منها قبل البدء بالخطوات التنفيذية للبحث.</a:t>
            </a:r>
          </a:p>
          <a:p>
            <a:pPr marL="285750" indent="-285750" algn="r" rtl="1">
              <a:buFontTx/>
              <a:buChar char="-"/>
            </a:pPr>
            <a:endParaRPr lang="ar-EG" dirty="0">
              <a:solidFill>
                <a:srgbClr val="2D3956"/>
              </a:solidFill>
              <a:latin typeface="Alexandria" charset="0"/>
              <a:cs typeface="Alexandria" charset="0"/>
            </a:endParaRPr>
          </a:p>
          <a:p>
            <a:pPr marL="285750" indent="-285750" algn="r" rtl="1">
              <a:buFontTx/>
              <a:buChar char="-"/>
            </a:pPr>
            <a:endParaRPr lang="ar-EG"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226645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74821" y="1285192"/>
            <a:ext cx="9304839" cy="4906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31306" y="1594753"/>
            <a:ext cx="8284786" cy="3170099"/>
          </a:xfrm>
          <a:prstGeom prst="rect">
            <a:avLst/>
          </a:prstGeom>
          <a:noFill/>
        </p:spPr>
        <p:txBody>
          <a:bodyPr wrap="square" rtlCol="0">
            <a:spAutoFit/>
          </a:bodyPr>
          <a:lstStyle/>
          <a:p>
            <a:pPr algn="r" rtl="1"/>
            <a:r>
              <a:rPr lang="ar-EG" sz="2000" b="1" dirty="0">
                <a:solidFill>
                  <a:schemeClr val="accent5"/>
                </a:solidFill>
                <a:latin typeface="Alexandria" charset="0"/>
                <a:cs typeface="Alexandria" charset="0"/>
              </a:rPr>
              <a:t>3-تحديد أهمية البحث </a:t>
            </a:r>
            <a:endParaRPr lang="ar-EG" sz="2000" b="1" dirty="0">
              <a:solidFill>
                <a:srgbClr val="2D3956"/>
              </a:solidFill>
              <a:latin typeface="Alexandria" charset="0"/>
              <a:cs typeface="Alexandria" charset="0"/>
            </a:endParaRPr>
          </a:p>
          <a:p>
            <a:pPr algn="r" rtl="1"/>
            <a:r>
              <a:rPr lang="ar-EG" b="1" u="sng" dirty="0">
                <a:solidFill>
                  <a:srgbClr val="2D3956"/>
                </a:solidFill>
                <a:latin typeface="Alexandria" charset="0"/>
                <a:cs typeface="Alexandria" charset="0"/>
              </a:rPr>
              <a:t>الأهمية العلمية </a:t>
            </a:r>
          </a:p>
          <a:p>
            <a:pPr algn="r" rtl="1"/>
            <a:r>
              <a:rPr lang="ar-EG" dirty="0">
                <a:solidFill>
                  <a:srgbClr val="2D3956"/>
                </a:solidFill>
                <a:latin typeface="Alexandria" charset="0"/>
                <a:cs typeface="Alexandria" charset="0"/>
              </a:rPr>
              <a:t>- يبرز الباحث ما الذي سيضيفه البحث من إضافات علمية تنفع الباحثين اللاحقين. </a:t>
            </a:r>
          </a:p>
          <a:p>
            <a:pPr algn="r" rtl="1"/>
            <a:r>
              <a:rPr lang="ar-EG" dirty="0">
                <a:solidFill>
                  <a:srgbClr val="2D3956"/>
                </a:solidFill>
                <a:latin typeface="Alexandria" charset="0"/>
                <a:cs typeface="Alexandria" charset="0"/>
              </a:rPr>
              <a:t> - يبرز الباحث أهمية البحث  الذي ينوي الشروع به لإعطاء قوة وقناعة بالبحث. </a:t>
            </a:r>
          </a:p>
          <a:p>
            <a:pPr algn="r" rtl="1"/>
            <a:r>
              <a:rPr lang="ar-EG" b="1" u="sng" dirty="0">
                <a:solidFill>
                  <a:srgbClr val="2D3956"/>
                </a:solidFill>
                <a:latin typeface="Alexandria" charset="0"/>
                <a:cs typeface="Alexandria" charset="0"/>
              </a:rPr>
              <a:t>الأهمية العملية </a:t>
            </a:r>
          </a:p>
          <a:p>
            <a:pPr algn="r" rtl="1"/>
            <a:r>
              <a:rPr lang="ar-EG" dirty="0">
                <a:solidFill>
                  <a:srgbClr val="2D3956"/>
                </a:solidFill>
                <a:latin typeface="Alexandria" charset="0"/>
                <a:cs typeface="Alexandria" charset="0"/>
              </a:rPr>
              <a:t>يبرز الباحث ما يمكن أن يصل له البحث من نتائج عملية على أرض الواقع تفيد في حل مشكلة  المشكلة المعروضة وتعميمها على المشاكل المشابهة. </a:t>
            </a: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77BB372D-589C-E521-533A-A38A09E5D0C1}"/>
              </a:ext>
            </a:extLst>
          </p:cNvPr>
          <p:cNvPicPr>
            <a:picLocks noChangeAspect="1"/>
          </p:cNvPicPr>
          <p:nvPr/>
        </p:nvPicPr>
        <p:blipFill>
          <a:blip r:embed="rId3"/>
          <a:stretch>
            <a:fillRect/>
          </a:stretch>
        </p:blipFill>
        <p:spPr>
          <a:xfrm>
            <a:off x="1331495" y="3753853"/>
            <a:ext cx="8775031" cy="2151301"/>
          </a:xfrm>
          <a:prstGeom prst="rect">
            <a:avLst/>
          </a:prstGeom>
        </p:spPr>
      </p:pic>
    </p:spTree>
    <p:extLst>
      <p:ext uri="{BB962C8B-B14F-4D97-AF65-F5344CB8AC3E}">
        <p14:creationId xmlns:p14="http://schemas.microsoft.com/office/powerpoint/2010/main" val="16353217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74821" y="1285192"/>
            <a:ext cx="9304839" cy="4906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31306" y="1594753"/>
            <a:ext cx="8284786" cy="1785104"/>
          </a:xfrm>
          <a:prstGeom prst="rect">
            <a:avLst/>
          </a:prstGeom>
          <a:noFill/>
        </p:spPr>
        <p:txBody>
          <a:bodyPr wrap="square" rtlCol="0">
            <a:spAutoFit/>
          </a:bodyPr>
          <a:lstStyle/>
          <a:p>
            <a:pPr algn="r" rtl="1"/>
            <a:r>
              <a:rPr lang="ar-EG" sz="2000" b="1" dirty="0">
                <a:solidFill>
                  <a:schemeClr val="accent5"/>
                </a:solidFill>
                <a:latin typeface="Alexandria" charset="0"/>
                <a:cs typeface="Alexandria" charset="0"/>
              </a:rPr>
              <a:t>4- تحديد أهداف البحث </a:t>
            </a:r>
          </a:p>
          <a:p>
            <a:pPr algn="r" rtl="1"/>
            <a:r>
              <a:rPr lang="ar-EG" dirty="0">
                <a:solidFill>
                  <a:srgbClr val="2D3956"/>
                </a:solidFill>
                <a:latin typeface="Alexandria" charset="0"/>
                <a:cs typeface="Alexandria" charset="0"/>
              </a:rPr>
              <a:t>- يحدد الباحث بشكل دقيق في بداية بحثه الأسباب التي جعلته يلجأ إلى تنفيذ هذا البحث </a:t>
            </a:r>
          </a:p>
          <a:p>
            <a:pPr algn="r" rtl="1"/>
            <a:r>
              <a:rPr lang="ar-EG" dirty="0">
                <a:solidFill>
                  <a:srgbClr val="2D3956"/>
                </a:solidFill>
                <a:latin typeface="Alexandria" charset="0"/>
                <a:cs typeface="Alexandria" charset="0"/>
              </a:rPr>
              <a:t>- تحديد الباحث لأهداف دراسته بدقة سيساعده في التحديد الدقيق للمجتمع والعينة التي سيتعامل معها ، وسيكون مقنعا للقارئ في الأخذ بالنتائج التي توصل إليها. </a:t>
            </a:r>
          </a:p>
          <a:p>
            <a:pPr algn="r" rtl="1"/>
            <a:endParaRPr lang="ar-EG"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A6994641-7DC1-F47E-F8DD-F0CF470C4432}"/>
              </a:ext>
            </a:extLst>
          </p:cNvPr>
          <p:cNvPicPr>
            <a:picLocks noChangeAspect="1"/>
          </p:cNvPicPr>
          <p:nvPr/>
        </p:nvPicPr>
        <p:blipFill>
          <a:blip r:embed="rId3"/>
          <a:stretch>
            <a:fillRect/>
          </a:stretch>
        </p:blipFill>
        <p:spPr>
          <a:xfrm>
            <a:off x="1310225" y="2935704"/>
            <a:ext cx="8796301" cy="2969449"/>
          </a:xfrm>
          <a:prstGeom prst="rect">
            <a:avLst/>
          </a:prstGeom>
        </p:spPr>
      </p:pic>
    </p:spTree>
    <p:extLst>
      <p:ext uri="{BB962C8B-B14F-4D97-AF65-F5344CB8AC3E}">
        <p14:creationId xmlns:p14="http://schemas.microsoft.com/office/powerpoint/2010/main" val="28251199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74821" y="1285192"/>
            <a:ext cx="10154653" cy="4906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31306" y="1594753"/>
            <a:ext cx="8284786" cy="1785104"/>
          </a:xfrm>
          <a:prstGeom prst="rect">
            <a:avLst/>
          </a:prstGeom>
          <a:noFill/>
        </p:spPr>
        <p:txBody>
          <a:bodyPr wrap="square" rtlCol="0">
            <a:spAutoFit/>
          </a:bodyPr>
          <a:lstStyle/>
          <a:p>
            <a:pPr algn="r" rtl="1"/>
            <a:r>
              <a:rPr lang="ar-EG" sz="2000" b="1" dirty="0">
                <a:solidFill>
                  <a:schemeClr val="accent5"/>
                </a:solidFill>
                <a:latin typeface="Alexandria" charset="0"/>
                <a:cs typeface="Alexandria" charset="0"/>
              </a:rPr>
              <a:t>5- الدراسات النظرية </a:t>
            </a:r>
          </a:p>
          <a:p>
            <a:pPr algn="r" rtl="1"/>
            <a:r>
              <a:rPr lang="ar-EG" dirty="0">
                <a:solidFill>
                  <a:srgbClr val="2D3956"/>
                </a:solidFill>
                <a:latin typeface="Alexandria" charset="0"/>
                <a:cs typeface="Alexandria" charset="0"/>
              </a:rPr>
              <a:t>تشمل الدراسات النظرية</a:t>
            </a:r>
          </a:p>
          <a:p>
            <a:pPr algn="r" rtl="1"/>
            <a:r>
              <a:rPr lang="ar-EG" dirty="0">
                <a:solidFill>
                  <a:srgbClr val="2D3956"/>
                </a:solidFill>
                <a:latin typeface="Alexandria" charset="0"/>
                <a:cs typeface="Alexandria" charset="0"/>
              </a:rPr>
              <a:t>1- مراجعة الأدبيات السابقة ( النظريات) سواء من الكتب والوثائق والتي تناولت موضوع البحث لإثراء الموضوع المبحوث </a:t>
            </a:r>
          </a:p>
          <a:p>
            <a:pPr algn="r" rtl="1"/>
            <a:r>
              <a:rPr lang="ar-EG" dirty="0">
                <a:solidFill>
                  <a:srgbClr val="2D3956"/>
                </a:solidFill>
                <a:latin typeface="Alexandria" charset="0"/>
                <a:cs typeface="Alexandria" charset="0"/>
              </a:rPr>
              <a:t>2- مراجعة الدراسات السابقة المتعلقة بموضوع البحث </a:t>
            </a: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a:extLst>
              <a:ext uri="{FF2B5EF4-FFF2-40B4-BE49-F238E27FC236}">
                <a16:creationId xmlns:a16="http://schemas.microsoft.com/office/drawing/2014/main" id="{3273924F-6C32-3A74-F9FE-581DD586CB0B}"/>
              </a:ext>
            </a:extLst>
          </p:cNvPr>
          <p:cNvPicPr>
            <a:picLocks noChangeAspect="1"/>
          </p:cNvPicPr>
          <p:nvPr/>
        </p:nvPicPr>
        <p:blipFill>
          <a:blip r:embed="rId3"/>
          <a:stretch>
            <a:fillRect/>
          </a:stretch>
        </p:blipFill>
        <p:spPr>
          <a:xfrm>
            <a:off x="962526" y="2967789"/>
            <a:ext cx="10391729" cy="3244276"/>
          </a:xfrm>
          <a:prstGeom prst="rect">
            <a:avLst/>
          </a:prstGeom>
        </p:spPr>
      </p:pic>
    </p:spTree>
    <p:extLst>
      <p:ext uri="{BB962C8B-B14F-4D97-AF65-F5344CB8AC3E}">
        <p14:creationId xmlns:p14="http://schemas.microsoft.com/office/powerpoint/2010/main" val="36923648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5632311"/>
          </a:xfrm>
          <a:prstGeom prst="rect">
            <a:avLst/>
          </a:prstGeom>
          <a:noFill/>
        </p:spPr>
        <p:txBody>
          <a:bodyPr wrap="square" rtlCol="0">
            <a:spAutoFit/>
          </a:bodyPr>
          <a:lstStyle/>
          <a:p>
            <a:pPr algn="r" rtl="1"/>
            <a:r>
              <a:rPr lang="ar-EG" u="sng" dirty="0">
                <a:solidFill>
                  <a:schemeClr val="accent5"/>
                </a:solidFill>
                <a:latin typeface="Alexandria" charset="0"/>
                <a:cs typeface="Alexandria" charset="0"/>
              </a:rPr>
              <a:t>طريقة كتابة الدراسات السابقة في البحث العلمي</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يجب في البداية أن يتم كتابة اسم المؤلف الخاص بالدراسة وسنة نشرها.</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عرض عنوان الدراسة، ومن ثم هدف الدراسة.</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توضيح منهجية الدراسة.</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أدوات البحث العلمي التي اخترتها الدراسة لجمع البيانات والمعلومات الخاصة بها.</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عرض جميع النتائج التي توصلت إليها نتيجة الدراسة.</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تكتب جميع التوصيات التي ترغب في أن يطلع عليها من يقرأ رسالتك.</a:t>
            </a:r>
          </a:p>
          <a:p>
            <a:pPr algn="r" rtl="1"/>
            <a:r>
              <a:rPr lang="ar-EG" u="sng" dirty="0">
                <a:solidFill>
                  <a:schemeClr val="accent5"/>
                </a:solidFill>
                <a:latin typeface="Alexandria" charset="0"/>
                <a:cs typeface="Alexandria" charset="0"/>
              </a:rPr>
              <a:t>مثال عملي </a:t>
            </a:r>
          </a:p>
          <a:p>
            <a:pPr algn="just" rtl="1"/>
            <a:r>
              <a:rPr lang="ar-EG" dirty="0">
                <a:solidFill>
                  <a:srgbClr val="2D3956"/>
                </a:solidFill>
                <a:latin typeface="Alexandria" charset="0"/>
                <a:cs typeface="Alexandria" charset="0"/>
              </a:rPr>
              <a:t>دراسة موسى ومصطفي (2014) بعنوان "فاعلية برنامج تدريبي قائم على دمج التعلم الإلكتروني </a:t>
            </a:r>
            <a:r>
              <a:rPr lang="ar-EG" dirty="0" err="1">
                <a:solidFill>
                  <a:srgbClr val="2D3956"/>
                </a:solidFill>
                <a:latin typeface="Alexandria" charset="0"/>
                <a:cs typeface="Alexandria" charset="0"/>
              </a:rPr>
              <a:t>السحابي</a:t>
            </a:r>
            <a:r>
              <a:rPr lang="ar-EG" dirty="0">
                <a:solidFill>
                  <a:srgbClr val="2D3956"/>
                </a:solidFill>
                <a:latin typeface="Alexandria" charset="0"/>
                <a:cs typeface="Alexandria" charset="0"/>
              </a:rPr>
              <a:t> والمتنقل في تنمية مهارات استخدام بعض تطبيقات الهواتف الذكية في التعليم لدى معلم التعليم الأساسي"</a:t>
            </a:r>
          </a:p>
          <a:p>
            <a:pPr algn="just" rtl="1"/>
            <a:r>
              <a:rPr lang="ar-EG" dirty="0">
                <a:solidFill>
                  <a:srgbClr val="2D3956"/>
                </a:solidFill>
                <a:latin typeface="Alexandria" charset="0"/>
                <a:cs typeface="Alexandria" charset="0"/>
              </a:rPr>
              <a:t>هدفت الدراسة إلى التعرف على أثر استخدام البرنامج التدريبي في تنمية مهارات استخدام تطبيقات الهواتف الذكية في العملية التعليمية، وقد تكون مجتمع الدراسة من (43) معلماً ومعلمة من معلمي التعليم الأساسي بعدد (4) مدارس بمنطقة الحدود الشمالية بالمملكة العربية السعودية هي: ابتدائية أسامة بن زيد، وابتدائية البنات الأولي، ومتوسطة أبو حنيفة النعمان، ومتوسطة صلاح الدين، واستخدم الباحثان المنهج الوصفي التحليلي والمنهج التجريبي كمنهج للدراسة، واستعانا بقائمة بالاحتياجات التدريبية للمعلمين وبالاختبار التحصيلي وببطاقة ملاحظة الأداء المهاري كأداة للدراسة،  وقد توصلت الدراسة لنتيجة رئيسية وهي:</a:t>
            </a:r>
          </a:p>
          <a:p>
            <a:pPr algn="just" rtl="1"/>
            <a:r>
              <a:rPr lang="ar-EG" dirty="0">
                <a:solidFill>
                  <a:srgbClr val="2D3956"/>
                </a:solidFill>
                <a:latin typeface="Alexandria" charset="0"/>
                <a:cs typeface="Alexandria" charset="0"/>
              </a:rPr>
              <a:t>أن البرنامج التدريبي يحقق فعالية فيما يتعلق بتنمية الجوانب المعرفية لمهارات استخدام تطبيقات الهواتف الذكية في التعليم.</a:t>
            </a:r>
          </a:p>
          <a:p>
            <a:pPr algn="just" rtl="1"/>
            <a:r>
              <a:rPr lang="ar-EG" dirty="0">
                <a:solidFill>
                  <a:srgbClr val="2D3956"/>
                </a:solidFill>
                <a:latin typeface="Alexandria" charset="0"/>
                <a:cs typeface="Alexandria" charset="0"/>
              </a:rPr>
              <a:t>وقد أوصت الدراسة بالعديد من التوصيات أهمها، تفعيل البرنامج التدريبي المتقرح على مراحل التعليم المختلفة في باقي مناطق المملكة العربية السعودية، واستخدام البرنامج التدريبي المقترح في تنفيذ برامج لزيادة تحصيل الطلاب بمؤسسات التعليم قبل الجامعي.</a:t>
            </a:r>
          </a:p>
          <a:p>
            <a:pPr algn="r" rtl="1"/>
            <a:endParaRPr lang="ar-EG" dirty="0">
              <a:solidFill>
                <a:srgbClr val="2D3956"/>
              </a:solidFill>
              <a:latin typeface="Alexandria" charset="0"/>
              <a:cs typeface="Alexandria" charset="0"/>
            </a:endParaRPr>
          </a:p>
          <a:p>
            <a:pPr algn="r" rtl="1"/>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091846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9922203"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5" y="1126143"/>
            <a:ext cx="9304420" cy="4524315"/>
          </a:xfrm>
          <a:prstGeom prst="rect">
            <a:avLst/>
          </a:prstGeom>
          <a:noFill/>
        </p:spPr>
        <p:txBody>
          <a:bodyPr wrap="square" rtlCol="0">
            <a:spAutoFit/>
          </a:bodyPr>
          <a:lstStyle/>
          <a:p>
            <a:pPr algn="r" rtl="1"/>
            <a:r>
              <a:rPr lang="ar-EG" sz="2000" b="1" dirty="0">
                <a:solidFill>
                  <a:schemeClr val="accent5"/>
                </a:solidFill>
                <a:latin typeface="Alexandria" charset="0"/>
                <a:cs typeface="Alexandria" charset="0"/>
              </a:rPr>
              <a:t>6- تحديد وصياغة أسئلة وفروض البحث </a:t>
            </a:r>
          </a:p>
          <a:p>
            <a:pPr algn="r" rtl="1"/>
            <a:r>
              <a:rPr lang="ar-EG" b="1" u="sng" dirty="0">
                <a:solidFill>
                  <a:srgbClr val="2D3956"/>
                </a:solidFill>
                <a:latin typeface="Alexandria" charset="0"/>
                <a:cs typeface="Alexandria" charset="0"/>
              </a:rPr>
              <a:t>أولا : سؤال البحث</a:t>
            </a:r>
          </a:p>
          <a:p>
            <a:pPr algn="r" rtl="1"/>
            <a:r>
              <a:rPr lang="ar-EG" dirty="0">
                <a:solidFill>
                  <a:srgbClr val="2D3956"/>
                </a:solidFill>
                <a:latin typeface="Alexandria" charset="0"/>
                <a:cs typeface="Alexandria" charset="0"/>
              </a:rPr>
              <a:t>عبارة عن أسئلة استفهامية يطرحها الباحث</a:t>
            </a:r>
          </a:p>
          <a:p>
            <a:pPr algn="r" rtl="1"/>
            <a:r>
              <a:rPr lang="ar-EG" dirty="0">
                <a:solidFill>
                  <a:srgbClr val="2D3956"/>
                </a:solidFill>
                <a:latin typeface="Alexandria" charset="0"/>
                <a:cs typeface="Alexandria" charset="0"/>
              </a:rPr>
              <a:t> تستخدم بكثرة في البحوث ذات الطبيعة الوصفية، مثل أبحاث الخدمة الاجتماعية، أو الأبحاث التربوية، أو أبحاث القانون... إلخ . </a:t>
            </a:r>
          </a:p>
          <a:p>
            <a:pPr algn="r" rtl="1"/>
            <a:r>
              <a:rPr lang="ar-EG" dirty="0">
                <a:solidFill>
                  <a:srgbClr val="2D3956"/>
                </a:solidFill>
                <a:latin typeface="Alexandria" charset="0"/>
                <a:cs typeface="Alexandria" charset="0"/>
              </a:rPr>
              <a:t>تدور أجزاء البحث التي تلي تلك التساؤلات حول الإجابة عن تلك الأسئلة. </a:t>
            </a:r>
          </a:p>
          <a:p>
            <a:pPr algn="r" rtl="1"/>
            <a:r>
              <a:rPr lang="ar-EG" dirty="0">
                <a:solidFill>
                  <a:srgbClr val="2D3956"/>
                </a:solidFill>
                <a:latin typeface="Alexandria" charset="0"/>
                <a:cs typeface="Alexandria" charset="0"/>
              </a:rPr>
              <a:t>يرى البعض أن تساؤلات البحث صورة أخرى معبرة عن أهداف البحث، لذا نجد أن البعض من الباحثين يقومون باختزال أهداف البحث في التساؤلات، ولا يخصصون لها جزءًا مستقلًا، وعلى العكس من ذلك يوجد بعض الباحثين ممن يضعون الجزأين في البحث، والأخير هو الشائع.</a:t>
            </a:r>
          </a:p>
          <a:p>
            <a:pPr algn="r" rtl="1"/>
            <a:r>
              <a:rPr lang="ar-EG" b="1" u="sng" dirty="0">
                <a:solidFill>
                  <a:srgbClr val="2D3956"/>
                </a:solidFill>
                <a:latin typeface="Alexandria" charset="0"/>
                <a:cs typeface="Alexandria" charset="0"/>
              </a:rPr>
              <a:t>أمثلة على أسئلة البحث العلمي</a:t>
            </a:r>
          </a:p>
          <a:p>
            <a:pPr algn="r" rtl="1"/>
            <a:r>
              <a:rPr lang="ar-EG" dirty="0">
                <a:solidFill>
                  <a:srgbClr val="2D3956"/>
                </a:solidFill>
                <a:latin typeface="Alexandria" charset="0"/>
                <a:cs typeface="Alexandria" charset="0"/>
              </a:rPr>
              <a:t>ما أسباب حدوث ظاهرة الطلاق في جمهورية مصر العربية؟</a:t>
            </a:r>
          </a:p>
          <a:p>
            <a:pPr algn="r" rtl="1"/>
            <a:r>
              <a:rPr lang="ar-EG" dirty="0">
                <a:solidFill>
                  <a:srgbClr val="2D3956"/>
                </a:solidFill>
                <a:latin typeface="Alexandria" charset="0"/>
                <a:cs typeface="Alexandria" charset="0"/>
              </a:rPr>
              <a:t>ما تأثير الإدمان على الدولة من الجانب الاقتصادي؟</a:t>
            </a:r>
          </a:p>
          <a:p>
            <a:pPr algn="r" rtl="1"/>
            <a:r>
              <a:rPr lang="ar-EG" dirty="0">
                <a:solidFill>
                  <a:srgbClr val="2D3956"/>
                </a:solidFill>
                <a:latin typeface="Alexandria" charset="0"/>
                <a:cs typeface="Alexandria" charset="0"/>
              </a:rPr>
              <a:t>ما تأثير معاملة الوالدين على التحصيل الدراسي للطلاب؟</a:t>
            </a:r>
          </a:p>
          <a:p>
            <a:pPr algn="r" rtl="1"/>
            <a:r>
              <a:rPr lang="ar-EG" dirty="0">
                <a:solidFill>
                  <a:srgbClr val="2D3956"/>
                </a:solidFill>
                <a:latin typeface="Alexandria" charset="0"/>
                <a:cs typeface="Alexandria" charset="0"/>
              </a:rPr>
              <a:t>ما العلاقة بين مرض السكر والاضطرابات النفسية؟</a:t>
            </a:r>
          </a:p>
          <a:p>
            <a:pPr algn="r" rtl="1"/>
            <a:r>
              <a:rPr lang="ar-EG" dirty="0">
                <a:solidFill>
                  <a:srgbClr val="2D3956"/>
                </a:solidFill>
                <a:latin typeface="Alexandria" charset="0"/>
                <a:cs typeface="Alexandria" charset="0"/>
              </a:rPr>
              <a:t>ما العوامل التي تؤدي إلى إدمان الفتيات للمخدرات؟</a:t>
            </a: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63037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5078313"/>
          </a:xfrm>
          <a:prstGeom prst="rect">
            <a:avLst/>
          </a:prstGeom>
          <a:noFill/>
        </p:spPr>
        <p:txBody>
          <a:bodyPr wrap="square" rtlCol="0">
            <a:spAutoFit/>
          </a:bodyPr>
          <a:lstStyle/>
          <a:p>
            <a:pPr algn="r" rtl="1"/>
            <a:r>
              <a:rPr lang="ar-EG" sz="2000" b="1" dirty="0">
                <a:solidFill>
                  <a:schemeClr val="accent5"/>
                </a:solidFill>
                <a:latin typeface="Alexandria" charset="0"/>
                <a:cs typeface="Alexandria" charset="0"/>
              </a:rPr>
              <a:t>6- تحديد وصياغة أسئلة وفروض البحث </a:t>
            </a:r>
          </a:p>
          <a:p>
            <a:pPr algn="r" rtl="1"/>
            <a:r>
              <a:rPr lang="ar-EG" b="1" u="sng" dirty="0">
                <a:solidFill>
                  <a:srgbClr val="2D3956"/>
                </a:solidFill>
                <a:latin typeface="Alexandria" charset="0"/>
                <a:cs typeface="Alexandria" charset="0"/>
              </a:rPr>
              <a:t>ثانيا: الفرضيات </a:t>
            </a:r>
          </a:p>
          <a:p>
            <a:pPr algn="r" rtl="1"/>
            <a:r>
              <a:rPr lang="ar-EG" dirty="0">
                <a:solidFill>
                  <a:srgbClr val="2D3956"/>
                </a:solidFill>
                <a:latin typeface="Alexandria" charset="0"/>
                <a:cs typeface="Alexandria" charset="0"/>
              </a:rPr>
              <a:t>عبارة عن جمل خبرية تُمثل علاقة بين متغيرين علميين أحدهما مستقل، والآخر تابع، وهي تمثل الحل الذكي المؤقت لإشكالية البحث، وهي تخمين قد يصيب أو يخطئ</a:t>
            </a:r>
          </a:p>
          <a:p>
            <a:pPr algn="r" rtl="1"/>
            <a:r>
              <a:rPr lang="ar-EG" dirty="0">
                <a:solidFill>
                  <a:srgbClr val="2D3956"/>
                </a:solidFill>
                <a:latin typeface="Alexandria" charset="0"/>
                <a:cs typeface="Alexandria" charset="0"/>
              </a:rPr>
              <a:t>في عام (1968)عرف </a:t>
            </a:r>
            <a:r>
              <a:rPr lang="en-US" dirty="0">
                <a:solidFill>
                  <a:srgbClr val="2D3956"/>
                </a:solidFill>
                <a:latin typeface="Alexandria" charset="0"/>
                <a:cs typeface="Alexandria" charset="0"/>
              </a:rPr>
              <a:t>Webster </a:t>
            </a:r>
            <a:r>
              <a:rPr lang="ar-EG" dirty="0">
                <a:solidFill>
                  <a:srgbClr val="2D3956"/>
                </a:solidFill>
                <a:latin typeface="Alexandria" charset="0"/>
                <a:cs typeface="Alexandria" charset="0"/>
              </a:rPr>
              <a:t>الفرضية على أنها "افتراض مؤقت تم إجراؤه من أجل استخلاص واختبار نتائجها المنطقية أو التجريبية". “اختبار” هنا يعني "إما لإثبات أنه خطأ أو لتأكيد صحته".</a:t>
            </a:r>
          </a:p>
          <a:p>
            <a:pPr algn="r" rtl="1"/>
            <a:r>
              <a:rPr lang="ar-EG" b="1" u="sng" dirty="0">
                <a:solidFill>
                  <a:srgbClr val="2D3956"/>
                </a:solidFill>
                <a:latin typeface="Alexandria" charset="0"/>
                <a:cs typeface="Alexandria" charset="0"/>
              </a:rPr>
              <a:t>أمثلة على الفرضيات </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المجاميع الدراسية تحفز انجازات الصف المدرسي.</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الفتيات ضمن الفئة العمرية (15-30 سنة) أكثر عرضة لجرائم العنف أكثر من النساء في منتصف العمر (بين 30-40 سنة).</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تعاني النساء المتعلمات من مشاكل التكيف بعد الزواج أكثر من النساء الأميات.</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عدم الاستقرار الاقتصادي يعيق تطور المؤسسة.</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ينخفض الرضا الوظيفي مع زيادة ساعات العمل</a:t>
            </a:r>
          </a:p>
          <a:p>
            <a:pPr algn="r" rtl="1"/>
            <a:r>
              <a:rPr lang="ar-EG" b="1" u="sng" dirty="0">
                <a:solidFill>
                  <a:srgbClr val="2D3956"/>
                </a:solidFill>
                <a:latin typeface="Alexandria" charset="0"/>
                <a:cs typeface="Alexandria" charset="0"/>
              </a:rPr>
              <a:t>مصادر تكوين الفرضية </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استنباط من دراسات سابقة </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الحدس والتخمين والمنطق </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تجارب وملاحظات </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استنباط من نظريات سابقة </a:t>
            </a: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298475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247317"/>
          </a:xfrm>
          <a:prstGeom prst="rect">
            <a:avLst/>
          </a:prstGeom>
          <a:noFill/>
        </p:spPr>
        <p:txBody>
          <a:bodyPr wrap="square" rtlCol="0">
            <a:spAutoFit/>
          </a:bodyPr>
          <a:lstStyle/>
          <a:p>
            <a:pPr algn="r" rtl="1"/>
            <a:r>
              <a:rPr lang="ar-EG" dirty="0">
                <a:solidFill>
                  <a:schemeClr val="accent5"/>
                </a:solidFill>
                <a:latin typeface="Alexandria" charset="0"/>
                <a:cs typeface="Alexandria" charset="0"/>
              </a:rPr>
              <a:t>6- تحديد وصياغة أسئلة وفروض البحث </a:t>
            </a:r>
          </a:p>
          <a:p>
            <a:pPr algn="r" rtl="1"/>
            <a:r>
              <a:rPr lang="ar-EG" b="1" u="sng" dirty="0">
                <a:solidFill>
                  <a:srgbClr val="2D3956"/>
                </a:solidFill>
                <a:latin typeface="Alexandria" charset="0"/>
                <a:cs typeface="Alexandria" charset="0"/>
              </a:rPr>
              <a:t>صياغة الفرضية </a:t>
            </a:r>
          </a:p>
          <a:p>
            <a:pPr algn="r" rtl="1"/>
            <a:r>
              <a:rPr lang="ar-EG" u="sng" dirty="0">
                <a:solidFill>
                  <a:srgbClr val="2D3956"/>
                </a:solidFill>
                <a:latin typeface="Alexandria" charset="0"/>
                <a:cs typeface="Alexandria" charset="0"/>
              </a:rPr>
              <a:t>أولا: الفرض الصفري (</a:t>
            </a:r>
            <a:r>
              <a:rPr lang="en-US" u="sng" dirty="0">
                <a:solidFill>
                  <a:srgbClr val="2D3956"/>
                </a:solidFill>
                <a:latin typeface="Alexandria" charset="0"/>
                <a:cs typeface="Alexandria" charset="0"/>
              </a:rPr>
              <a:t> (The Null Hypothesis</a:t>
            </a:r>
            <a:endParaRPr lang="ar-EG" u="sn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تشير إلى عدم وجود فرق أو علاقة أو أثر بين المتغيرات وتصاغ عادة بصيغة النفي ويرمز لها بالرمز </a:t>
            </a:r>
            <a:r>
              <a:rPr lang="en-US" dirty="0">
                <a:solidFill>
                  <a:srgbClr val="2D3956"/>
                </a:solidFill>
                <a:latin typeface="Alexandria" charset="0"/>
                <a:cs typeface="Alexandria" charset="0"/>
              </a:rPr>
              <a:t>H0</a:t>
            </a:r>
          </a:p>
          <a:p>
            <a:pPr algn="r" rtl="1"/>
            <a:r>
              <a:rPr lang="ar-EG" dirty="0">
                <a:solidFill>
                  <a:srgbClr val="2D3956"/>
                </a:solidFill>
                <a:latin typeface="Alexandria" charset="0"/>
                <a:cs typeface="Alexandria" charset="0"/>
              </a:rPr>
              <a:t>أمثلة</a:t>
            </a:r>
          </a:p>
          <a:p>
            <a:pPr marL="285750" indent="-285750" algn="r" rtl="1">
              <a:buFont typeface="Wingdings" panose="05000000000000000000" pitchFamily="2" charset="2"/>
              <a:buChar char="§"/>
            </a:pPr>
            <a:r>
              <a:rPr lang="ar-EG" dirty="0">
                <a:solidFill>
                  <a:srgbClr val="2D3956"/>
                </a:solidFill>
                <a:latin typeface="Alexandria" charset="0"/>
                <a:cs typeface="Alexandria" charset="0"/>
              </a:rPr>
              <a:t>لا يوجد فرق ذات دالة إحصائية بين النساء والرجال تجاه تقديم الحوافز المادية والمعنوية </a:t>
            </a:r>
          </a:p>
          <a:p>
            <a:pPr marL="285750" indent="-285750" algn="r" rtl="1">
              <a:buFont typeface="Wingdings" panose="05000000000000000000" pitchFamily="2" charset="2"/>
              <a:buChar char="§"/>
            </a:pPr>
            <a:r>
              <a:rPr lang="ar-EG" dirty="0">
                <a:solidFill>
                  <a:srgbClr val="2D3956"/>
                </a:solidFill>
                <a:latin typeface="Alexandria" charset="0"/>
                <a:cs typeface="Alexandria" charset="0"/>
              </a:rPr>
              <a:t>لا يوجد علاقة ارتباط ذات دلالة إحصائية بين أسلوب الإشراف والإنتاجية </a:t>
            </a:r>
          </a:p>
          <a:p>
            <a:pPr marL="285750" indent="-285750" algn="r" rtl="1">
              <a:buFont typeface="Wingdings" panose="05000000000000000000" pitchFamily="2" charset="2"/>
              <a:buChar char="§"/>
            </a:pPr>
            <a:r>
              <a:rPr lang="ar-EG" dirty="0">
                <a:solidFill>
                  <a:srgbClr val="2D3956"/>
                </a:solidFill>
                <a:latin typeface="Alexandria" charset="0"/>
                <a:cs typeface="Alexandria" charset="0"/>
              </a:rPr>
              <a:t>لا يوجد أثر ذو دلالة إحصائية للتدخين على السرطان</a:t>
            </a:r>
          </a:p>
          <a:p>
            <a:pPr marL="285750" indent="-285750" algn="r" rtl="1">
              <a:buFont typeface="Wingdings" panose="05000000000000000000" pitchFamily="2" charset="2"/>
              <a:buChar char="§"/>
            </a:pPr>
            <a:r>
              <a:rPr lang="ar-EG" u="sng" dirty="0">
                <a:solidFill>
                  <a:srgbClr val="2D3956"/>
                </a:solidFill>
                <a:latin typeface="Alexandria" charset="0"/>
                <a:cs typeface="Alexandria" charset="0"/>
              </a:rPr>
              <a:t>ثانيا: الفرض البديل (</a:t>
            </a:r>
            <a:r>
              <a:rPr lang="en-US" u="sng" dirty="0">
                <a:solidFill>
                  <a:srgbClr val="2D3956"/>
                </a:solidFill>
                <a:latin typeface="Alexandria" charset="0"/>
                <a:cs typeface="Alexandria" charset="0"/>
              </a:rPr>
              <a:t>Alternative Hypothesis</a:t>
            </a:r>
            <a:r>
              <a:rPr lang="ar-EG" u="sng"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تشير إلى وجود فرق أو علاقة أو أثر بين المتغيرات  وتصاغ بصيغة الإثبات ويرمز لها بالرمز </a:t>
            </a:r>
            <a:r>
              <a:rPr lang="en-US" dirty="0">
                <a:solidFill>
                  <a:srgbClr val="2D3956"/>
                </a:solidFill>
                <a:latin typeface="Alexandria" charset="0"/>
                <a:cs typeface="Alexandria" charset="0"/>
              </a:rPr>
              <a:t>H1</a:t>
            </a:r>
          </a:p>
          <a:p>
            <a:pPr algn="r" rtl="1"/>
            <a:r>
              <a:rPr lang="ar-EG" dirty="0">
                <a:solidFill>
                  <a:srgbClr val="2D3956"/>
                </a:solidFill>
                <a:latin typeface="Alexandria" charset="0"/>
                <a:cs typeface="Alexandria" charset="0"/>
              </a:rPr>
              <a:t>أمثلة </a:t>
            </a:r>
          </a:p>
          <a:p>
            <a:pPr marL="285750" indent="-285750" algn="r" rtl="1">
              <a:buFont typeface="Wingdings" panose="05000000000000000000" pitchFamily="2" charset="2"/>
              <a:buChar char="§"/>
            </a:pPr>
            <a:r>
              <a:rPr lang="ar-EG" dirty="0">
                <a:solidFill>
                  <a:srgbClr val="2D3956"/>
                </a:solidFill>
                <a:latin typeface="Alexandria" charset="0"/>
                <a:cs typeface="Alexandria" charset="0"/>
              </a:rPr>
              <a:t>يوجد فرق ذو دلالة إحصائية بين النساء والرجال تجاه تقديم الحوافز المادية والمعنوية </a:t>
            </a:r>
          </a:p>
          <a:p>
            <a:pPr marL="285750" indent="-285750" algn="r" rtl="1">
              <a:buFont typeface="Wingdings" panose="05000000000000000000" pitchFamily="2" charset="2"/>
              <a:buChar char="§"/>
            </a:pPr>
            <a:r>
              <a:rPr lang="ar-EG" dirty="0">
                <a:solidFill>
                  <a:srgbClr val="2D3956"/>
                </a:solidFill>
                <a:latin typeface="Alexandria" charset="0"/>
                <a:cs typeface="Alexandria" charset="0"/>
              </a:rPr>
              <a:t>يوجد علاقة ارتباط ذات دلالة إحصائية بين أسلوب الإشراف والإنتاجية </a:t>
            </a:r>
          </a:p>
          <a:p>
            <a:pPr marL="285750" indent="-285750" algn="r" rtl="1">
              <a:buFont typeface="Wingdings" panose="05000000000000000000" pitchFamily="2" charset="2"/>
              <a:buChar char="§"/>
            </a:pPr>
            <a:r>
              <a:rPr lang="ar-EG" dirty="0">
                <a:solidFill>
                  <a:srgbClr val="2D3956"/>
                </a:solidFill>
                <a:latin typeface="Alexandria" charset="0"/>
                <a:cs typeface="Alexandria" charset="0"/>
              </a:rPr>
              <a:t>يوجد أثر ذو دلالة إحصائية للتدخين على السرطان </a:t>
            </a:r>
          </a:p>
          <a:p>
            <a:pPr algn="r" rtl="1"/>
            <a:endParaRPr lang="ar-EG" u="sn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502184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247317"/>
          </a:xfrm>
          <a:prstGeom prst="rect">
            <a:avLst/>
          </a:prstGeom>
          <a:noFill/>
        </p:spPr>
        <p:txBody>
          <a:bodyPr wrap="square" rtlCol="0">
            <a:spAutoFit/>
          </a:bodyPr>
          <a:lstStyle/>
          <a:p>
            <a:pPr algn="r" rtl="1"/>
            <a:r>
              <a:rPr lang="ar-EG" b="1" dirty="0">
                <a:solidFill>
                  <a:schemeClr val="accent5"/>
                </a:solidFill>
                <a:latin typeface="Alexandria" charset="0"/>
                <a:cs typeface="Alexandria" charset="0"/>
              </a:rPr>
              <a:t>6- تحديد وصياغة أسئلة وفروض البحث </a:t>
            </a:r>
          </a:p>
          <a:p>
            <a:pPr algn="r" rtl="1"/>
            <a:r>
              <a:rPr lang="ar-EG" u="sng" dirty="0">
                <a:solidFill>
                  <a:srgbClr val="2D3956"/>
                </a:solidFill>
                <a:latin typeface="Alexandria" charset="0"/>
                <a:cs typeface="Alexandria" charset="0"/>
              </a:rPr>
              <a:t>الفرضية البديلة تنقسم إلى نوعين:</a:t>
            </a:r>
          </a:p>
          <a:p>
            <a:pPr algn="r" rtl="1"/>
            <a:r>
              <a:rPr lang="ar-EG" u="sng" dirty="0">
                <a:solidFill>
                  <a:srgbClr val="2D3956"/>
                </a:solidFill>
                <a:latin typeface="Alexandria" charset="0"/>
                <a:cs typeface="Alexandria" charset="0"/>
              </a:rPr>
              <a:t> فرضية بديلة باتجاه:  </a:t>
            </a:r>
            <a:r>
              <a:rPr lang="ar-EG" dirty="0">
                <a:solidFill>
                  <a:srgbClr val="2D3956"/>
                </a:solidFill>
                <a:latin typeface="Alexandria" charset="0"/>
                <a:cs typeface="Alexandria" charset="0"/>
              </a:rPr>
              <a:t>وهي الفرضية  التي تحدد طريقة التأثير أو شكل العلاقة بين المتغيرات.</a:t>
            </a:r>
          </a:p>
          <a:p>
            <a:pPr algn="r" rtl="1"/>
            <a:r>
              <a:rPr lang="ar-EG" dirty="0">
                <a:solidFill>
                  <a:srgbClr val="2D3956"/>
                </a:solidFill>
                <a:latin typeface="Alexandria" charset="0"/>
                <a:cs typeface="Alexandria" charset="0"/>
              </a:rPr>
              <a:t>مثال :  حضور جلسات العلاج الطبيعي</a:t>
            </a:r>
            <a:r>
              <a:rPr lang="ar-EG" dirty="0">
                <a:solidFill>
                  <a:srgbClr val="2D3956"/>
                </a:solidFill>
                <a:highlight>
                  <a:srgbClr val="FFFF00"/>
                </a:highlight>
                <a:latin typeface="Alexandria" charset="0"/>
                <a:cs typeface="Alexandria" charset="0"/>
              </a:rPr>
              <a:t> يحسن </a:t>
            </a:r>
            <a:r>
              <a:rPr lang="ar-EG" dirty="0">
                <a:solidFill>
                  <a:srgbClr val="2D3956"/>
                </a:solidFill>
                <a:latin typeface="Alexandria" charset="0"/>
                <a:cs typeface="Alexandria" charset="0"/>
              </a:rPr>
              <a:t>من أداء اللاعبين الرياضيين، فهذه الفرضية شرحت النتائج المتوقع الحصول عليها من الدراسة.</a:t>
            </a:r>
            <a:endParaRPr lang="ar-EG" u="sng" dirty="0">
              <a:solidFill>
                <a:srgbClr val="2D3956"/>
              </a:solidFill>
              <a:latin typeface="Alexandria" charset="0"/>
              <a:cs typeface="Alexandria" charset="0"/>
            </a:endParaRPr>
          </a:p>
          <a:p>
            <a:pPr algn="r" rtl="1"/>
            <a:r>
              <a:rPr lang="ar-EG" u="sng" dirty="0">
                <a:solidFill>
                  <a:srgbClr val="2D3956"/>
                </a:solidFill>
                <a:latin typeface="Alexandria" charset="0"/>
                <a:cs typeface="Alexandria" charset="0"/>
              </a:rPr>
              <a:t>فرضية بديلة دون اتجاه:  </a:t>
            </a:r>
            <a:r>
              <a:rPr lang="ar-EG" dirty="0">
                <a:solidFill>
                  <a:srgbClr val="2D3956"/>
                </a:solidFill>
                <a:latin typeface="Alexandria" charset="0"/>
                <a:cs typeface="Alexandria" charset="0"/>
              </a:rPr>
              <a:t>وهي الفرضية التي تقترح وجود علاقة بين المتغيرات دون أن تحدد ماهيتها.</a:t>
            </a:r>
          </a:p>
          <a:p>
            <a:pPr algn="r" rtl="1"/>
            <a:r>
              <a:rPr lang="ar-EG" dirty="0">
                <a:solidFill>
                  <a:srgbClr val="2D3956"/>
                </a:solidFill>
                <a:latin typeface="Alexandria" charset="0"/>
                <a:cs typeface="Alexandria" charset="0"/>
              </a:rPr>
              <a:t> مثال: حضور جلسات العلاج الطبيعي </a:t>
            </a:r>
            <a:r>
              <a:rPr lang="ar-EG" dirty="0">
                <a:solidFill>
                  <a:srgbClr val="2D3956"/>
                </a:solidFill>
                <a:highlight>
                  <a:srgbClr val="FFFF00"/>
                </a:highlight>
                <a:latin typeface="Alexandria" charset="0"/>
                <a:cs typeface="Alexandria" charset="0"/>
              </a:rPr>
              <a:t>يؤثر</a:t>
            </a:r>
            <a:r>
              <a:rPr lang="ar-EG" dirty="0">
                <a:solidFill>
                  <a:srgbClr val="2D3956"/>
                </a:solidFill>
                <a:latin typeface="Alexandria" charset="0"/>
                <a:cs typeface="Alexandria" charset="0"/>
              </a:rPr>
              <a:t> على أداء اللاعبين الرياضيين، فهذه الفرضية اقترحت علاقة بين متغيري الدراسة دون أن تحدد النتائج المتوقعة.</a:t>
            </a:r>
          </a:p>
          <a:p>
            <a:pPr algn="r" rtl="1"/>
            <a:r>
              <a:rPr lang="ar-EG" b="1" u="sng" dirty="0">
                <a:solidFill>
                  <a:srgbClr val="2D3956"/>
                </a:solidFill>
                <a:latin typeface="Alexandria" charset="0"/>
                <a:cs typeface="Alexandria" charset="0"/>
              </a:rPr>
              <a:t>أهم السمات الواجب توافرها في فرضيات البحث العلمي:</a:t>
            </a:r>
          </a:p>
          <a:p>
            <a:pPr algn="r" rtl="1"/>
            <a:r>
              <a:rPr lang="ar-EG" dirty="0">
                <a:solidFill>
                  <a:srgbClr val="2D3956"/>
                </a:solidFill>
                <a:latin typeface="Alexandria" charset="0"/>
                <a:cs typeface="Alexandria" charset="0"/>
              </a:rPr>
              <a:t>1- ينبغي أن تكون الفرضية مقبولة من حيث المنطق، بمعنى ألا يشوبها الخيال أو الابتعاد عن منظور العقل.</a:t>
            </a:r>
          </a:p>
          <a:p>
            <a:pPr algn="r" rtl="1"/>
            <a:r>
              <a:rPr lang="ar-EG" dirty="0">
                <a:solidFill>
                  <a:srgbClr val="2D3956"/>
                </a:solidFill>
                <a:latin typeface="Alexandria" charset="0"/>
                <a:cs typeface="Alexandria" charset="0"/>
              </a:rPr>
              <a:t>2- يجب أن تكون الفرضية موجزة ومختصرة من حيث عدد الكلمات التي تتضمنها، مع استخدام المفردات الواضحة البسيطة. </a:t>
            </a:r>
          </a:p>
          <a:p>
            <a:pPr algn="r" rtl="1"/>
            <a:r>
              <a:rPr lang="ar-EG" dirty="0">
                <a:solidFill>
                  <a:srgbClr val="2D3956"/>
                </a:solidFill>
                <a:latin typeface="Alexandria" charset="0"/>
                <a:cs typeface="Alexandria" charset="0"/>
              </a:rPr>
              <a:t>3- يجب أن تغطي الفرضيات مختلف الجوانب التي تشملها مشكلة أو موضوع البحث. </a:t>
            </a:r>
          </a:p>
          <a:p>
            <a:pPr algn="r" rtl="1"/>
            <a:r>
              <a:rPr lang="ar-EG" dirty="0">
                <a:solidFill>
                  <a:srgbClr val="2D3956"/>
                </a:solidFill>
                <a:latin typeface="Alexandria" charset="0"/>
                <a:cs typeface="Alexandria" charset="0"/>
              </a:rPr>
              <a:t>من المهم أن تصاغ الفرضية في صورة علاقة بين متغيرين، ويجب أن يكون ذلك ذا صلة مباشرة بموضوع أو مشكلة البحث. </a:t>
            </a:r>
          </a:p>
          <a:p>
            <a:pPr algn="r" rtl="1"/>
            <a:endParaRPr lang="ar-EG" dirty="0">
              <a:solidFill>
                <a:srgbClr val="2D3956"/>
              </a:solidFill>
              <a:latin typeface="Alexandria" charset="0"/>
              <a:cs typeface="Alexandria" charset="0"/>
            </a:endParaRPr>
          </a:p>
          <a:p>
            <a:pPr algn="r" rtl="1"/>
            <a:endParaRPr lang="ar-EG" u="sn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81377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5078313"/>
          </a:xfrm>
          <a:prstGeom prst="rect">
            <a:avLst/>
          </a:prstGeom>
          <a:noFill/>
        </p:spPr>
        <p:txBody>
          <a:bodyPr wrap="square" rtlCol="0">
            <a:spAutoFit/>
          </a:bodyPr>
          <a:lstStyle/>
          <a:p>
            <a:pPr algn="r" rtl="1"/>
            <a:r>
              <a:rPr lang="ar-EG" sz="2000" b="1" dirty="0">
                <a:solidFill>
                  <a:schemeClr val="accent5"/>
                </a:solidFill>
                <a:latin typeface="Alexandria" charset="0"/>
                <a:cs typeface="Alexandria" charset="0"/>
              </a:rPr>
              <a:t>7- تحديد منهج البحث </a:t>
            </a:r>
          </a:p>
          <a:p>
            <a:pPr algn="r" rtl="1"/>
            <a:r>
              <a:rPr lang="ar-EG" dirty="0">
                <a:solidFill>
                  <a:srgbClr val="2D3956"/>
                </a:solidFill>
                <a:latin typeface="Alexandria" charset="0"/>
                <a:cs typeface="Alexandria" charset="0"/>
              </a:rPr>
              <a:t>الطريقة التي سيسلكها الباحث في الإجابة عن الأسئلة أو التحقق من الفرضية ، بمعنى خطة تبين وتحدد طرق وإجراءات جمع وتحليل البيانات</a:t>
            </a:r>
          </a:p>
          <a:p>
            <a:pPr algn="r" rtl="1"/>
            <a:r>
              <a:rPr lang="ar-EG" b="1" dirty="0">
                <a:solidFill>
                  <a:srgbClr val="2D3956"/>
                </a:solidFill>
                <a:latin typeface="Alexandria" charset="0"/>
                <a:cs typeface="Alexandria" charset="0"/>
              </a:rPr>
              <a:t>يمكن تصنيف مناهج البحث العلمي إلى:  المنهج التاريخي ، والمنهج الوصفي والمنهج التجريبي. </a:t>
            </a:r>
          </a:p>
          <a:p>
            <a:pPr algn="r" rtl="1"/>
            <a:r>
              <a:rPr lang="ar-EG" b="1" u="sng" dirty="0">
                <a:solidFill>
                  <a:srgbClr val="2D3956"/>
                </a:solidFill>
                <a:latin typeface="Alexandria" charset="0"/>
                <a:cs typeface="Alexandria" charset="0"/>
              </a:rPr>
              <a:t>المنهج التاريخي: </a:t>
            </a:r>
            <a:r>
              <a:rPr lang="ar-EG" dirty="0">
                <a:solidFill>
                  <a:srgbClr val="2D3956"/>
                </a:solidFill>
                <a:latin typeface="Alexandria" charset="0"/>
                <a:cs typeface="Alexandria" charset="0"/>
              </a:rPr>
              <a:t>هو الأسلوب أو الطريقة التي يعتمدها الباحث العلمي للوصول الى الحقائق والمعارف الحالية، وذلك من خلال اطلاعه على البيانات والمعلومات التي حدثت في الفترات السابقة، والقيام بتنقيح هذه المعلومات ونقدها بشكل موضوعي وعلمي وحيادي للتأكد من صحتها، وبعد ذلك إعادة بلورتها للوصول الى نتائج صحيحة مدعمة بالبراهين والقرائن.</a:t>
            </a:r>
          </a:p>
          <a:p>
            <a:pPr algn="r" rtl="1"/>
            <a:r>
              <a:rPr lang="ar-EG" dirty="0">
                <a:solidFill>
                  <a:srgbClr val="2D3956"/>
                </a:solidFill>
                <a:latin typeface="Alexandria" charset="0"/>
                <a:cs typeface="Alexandria" charset="0"/>
              </a:rPr>
              <a:t>مثال: -  التطور العمراني لمدينة الرياض منذ عام 1390 ه وحتى عام 1439 ه . </a:t>
            </a:r>
          </a:p>
          <a:p>
            <a:pPr algn="r" rtl="1"/>
            <a:r>
              <a:rPr lang="ar-EG" dirty="0">
                <a:solidFill>
                  <a:srgbClr val="2D3956"/>
                </a:solidFill>
                <a:latin typeface="Alexandria" charset="0"/>
                <a:cs typeface="Alexandria" charset="0"/>
              </a:rPr>
              <a:t>         - نشأة السكك الحديدية في المملكة العربية السعودية في عهد الملك عبد العزيز. </a:t>
            </a:r>
          </a:p>
          <a:p>
            <a:pPr algn="r" rtl="1"/>
            <a:r>
              <a:rPr lang="ar-EG" b="1" u="sng" dirty="0">
                <a:solidFill>
                  <a:srgbClr val="2D3956"/>
                </a:solidFill>
                <a:latin typeface="Alexandria" charset="0"/>
                <a:cs typeface="Alexandria" charset="0"/>
              </a:rPr>
              <a:t>المنهج التجريبي : </a:t>
            </a:r>
            <a:r>
              <a:rPr lang="ar-EG" dirty="0">
                <a:solidFill>
                  <a:srgbClr val="2D3956"/>
                </a:solidFill>
                <a:latin typeface="Alexandria" charset="0"/>
                <a:cs typeface="Alexandria" charset="0"/>
              </a:rPr>
              <a:t>منهج يعتمد على التجربة العلمية في إثبات أو نفي تساؤلات البحث. ويستخدم هذا المنهج كثيرا عند قياس تأثير أحد متغيرات الدراسة على الآخر. </a:t>
            </a:r>
          </a:p>
          <a:p>
            <a:pPr algn="r" rtl="1"/>
            <a:r>
              <a:rPr lang="ar-EG" dirty="0">
                <a:solidFill>
                  <a:srgbClr val="2D3956"/>
                </a:solidFill>
                <a:latin typeface="Alexandria" charset="0"/>
                <a:cs typeface="Alexandria" charset="0"/>
              </a:rPr>
              <a:t>مثال: أثر التدريب على مهارة إدارة الاختبار في خفض قلق الاختبار لدى طلبة السنة الأولى المشتركة. </a:t>
            </a:r>
          </a:p>
          <a:p>
            <a:pPr algn="r" rtl="1"/>
            <a:r>
              <a:rPr lang="ar-EG" b="1" u="sng" dirty="0">
                <a:solidFill>
                  <a:srgbClr val="2D3956"/>
                </a:solidFill>
                <a:latin typeface="Alexandria" charset="0"/>
                <a:cs typeface="Alexandria" charset="0"/>
              </a:rPr>
              <a:t>المنهج الوصفي: </a:t>
            </a:r>
            <a:r>
              <a:rPr lang="ar-EG" dirty="0">
                <a:solidFill>
                  <a:srgbClr val="2D3956"/>
                </a:solidFill>
                <a:latin typeface="Alexandria" charset="0"/>
                <a:cs typeface="Alexandria" charset="0"/>
              </a:rPr>
              <a:t>منهج يهتم بدراسة الظاهر السلوكية والطبيعية في بيئة معينة، لمعرفة أسبابها ووضع الحلول المناسبة لها. ومن أمثلة هذا المنهج : البحوث المسحية، والبحوث النظرية، وبحوث دراسة الحالة. </a:t>
            </a:r>
          </a:p>
          <a:p>
            <a:pPr algn="r" rtl="1"/>
            <a:r>
              <a:rPr lang="ar-EG" dirty="0">
                <a:solidFill>
                  <a:srgbClr val="2D3956"/>
                </a:solidFill>
                <a:latin typeface="Alexandria" charset="0"/>
                <a:cs typeface="Alexandria" charset="0"/>
              </a:rPr>
              <a:t>مثال:  - مدى وعي طلبة جامعة الملك سعود بمحاور رؤية المملكة 2030 في حياتهم الجامعية. </a:t>
            </a:r>
          </a:p>
          <a:p>
            <a:pPr algn="r" rtl="1"/>
            <a:r>
              <a:rPr lang="ar-EG" dirty="0">
                <a:solidFill>
                  <a:srgbClr val="2D3956"/>
                </a:solidFill>
                <a:latin typeface="Alexandria" charset="0"/>
                <a:cs typeface="Alexandria" charset="0"/>
              </a:rPr>
              <a:t>          - معوقات العمل التطوعي لدى طلبة السنة الأولى المشتركة في جامعة الملك سعود. </a:t>
            </a:r>
          </a:p>
          <a:p>
            <a:pPr marL="285750" indent="-285750" algn="r" rtl="1">
              <a:buFontTx/>
              <a:buChar char="-"/>
            </a:pPr>
            <a:endParaRPr lang="ar-EG"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021107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7116" y="1126143"/>
            <a:ext cx="9753601" cy="5078313"/>
          </a:xfrm>
          <a:prstGeom prst="rect">
            <a:avLst/>
          </a:prstGeom>
          <a:noFill/>
        </p:spPr>
        <p:txBody>
          <a:bodyPr wrap="square" rtlCol="0">
            <a:spAutoFit/>
          </a:bodyPr>
          <a:lstStyle/>
          <a:p>
            <a:pPr algn="r" rtl="1"/>
            <a:r>
              <a:rPr lang="ar-EG" sz="2000" b="1" dirty="0">
                <a:solidFill>
                  <a:schemeClr val="accent5"/>
                </a:solidFill>
                <a:latin typeface="Alexandria" charset="0"/>
                <a:cs typeface="Alexandria" charset="0"/>
              </a:rPr>
              <a:t>8- تحليل البيانات واختبار الفرضيات </a:t>
            </a:r>
          </a:p>
          <a:p>
            <a:pPr algn="r" rtl="1"/>
            <a:r>
              <a:rPr lang="ar-EG" dirty="0">
                <a:latin typeface="Alexandria" charset="0"/>
                <a:cs typeface="Alexandria" charset="0"/>
              </a:rPr>
              <a:t>طريقة اختبار فروض البحث</a:t>
            </a:r>
          </a:p>
          <a:p>
            <a:pPr algn="r" rtl="1"/>
            <a:r>
              <a:rPr lang="ar-EG" b="1" u="sng" dirty="0">
                <a:latin typeface="Alexandria" charset="0"/>
                <a:cs typeface="Alexandria" charset="0"/>
              </a:rPr>
              <a:t>1- اختبار المنهج الملائم: </a:t>
            </a:r>
            <a:r>
              <a:rPr lang="ar-EG" dirty="0">
                <a:latin typeface="Alexandria" charset="0"/>
                <a:cs typeface="Alexandria" charset="0"/>
              </a:rPr>
              <a:t>بعد أن يقوم الباحث باختيار المشكلة وتحديدها، ووضع الفروض، وطرح التساؤلات. عليه أن يختبر هذه الفروض بالوسائل الملائمة؛ حتى يستبعد غير الصحيح منه، وليصل إلى الفرض الصحيح الذي تؤديه البيانات، والشواهد، والذي يصبح بعد ذلك قانوناً، أو نظرية؛ وهذا يتطلب من الباحث العلمي أن يختار منهجاً يقوم باتباعه وهو يختبر صحة الفرض، وغالباً ما تملي طبيعة البحث وطبيعة مجاله، على الباحث أن يختار منهجاً معيناً يتفق، وطبيعة المشكلة، ويحدد المنهج المختار، والوسائل التي يجب اتباعها في جمع المعلومات والبيانات</a:t>
            </a:r>
          </a:p>
          <a:p>
            <a:pPr algn="r" rtl="1"/>
            <a:r>
              <a:rPr lang="ar-EG" b="1" u="sng" dirty="0">
                <a:latin typeface="Alexandria" charset="0"/>
                <a:cs typeface="Alexandria" charset="0"/>
              </a:rPr>
              <a:t>2- تحديد طرق جمع المعلومات: </a:t>
            </a:r>
            <a:r>
              <a:rPr lang="ar-EG" dirty="0">
                <a:latin typeface="Alexandria" charset="0"/>
                <a:cs typeface="Alexandria" charset="0"/>
              </a:rPr>
              <a:t>بعد تحديد المنهج من قبل الباحث؛ عليه أن يختار وسائل جمع المعلومات التي تتلاءم مع المنهج المستخدم، ومع طبيعة موضوع البحث، وطبيعة الأسئلة التي يقوم بطرحها، فبدون جمع البيانات الملائمة، وبدون دقة قياس المتغيرات لا نستطيع أن نختبر الفروض. ولا نستطيع ان نصل إلى نتائج ذات قيمة علمية. ومن المعروف أن مستوى البحث يتوقف على دقة المعلومات التي تجمع بوسائل مناسبة، ودقة تحليلها.</a:t>
            </a:r>
          </a:p>
          <a:p>
            <a:pPr algn="r" rtl="1"/>
            <a:r>
              <a:rPr lang="ar-EG" b="1" u="sng" dirty="0">
                <a:latin typeface="Alexandria" charset="0"/>
                <a:cs typeface="Alexandria" charset="0"/>
              </a:rPr>
              <a:t>3-تحديد نوع العينة وسحبها لجمع البيانات: </a:t>
            </a:r>
            <a:r>
              <a:rPr lang="ar-EG" dirty="0">
                <a:latin typeface="Alexandria" charset="0"/>
                <a:cs typeface="Alexandria" charset="0"/>
              </a:rPr>
              <a:t>تحديد أهداف البحث العلمي: ينبغي على الباحث العلمي أن يحدد هذه الأهداف بدقة بحيث يستطيع الباحث العلمي على أساسها تحديد نوع العينة وحجمها. تحديد المجتمع الأصلي الذي نختار منه العينة: إن تحديد المجتمع يقتضي معرفة العناصر والعوامل المكونة له.</a:t>
            </a:r>
          </a:p>
          <a:p>
            <a:pPr algn="r" rtl="1"/>
            <a:r>
              <a:rPr lang="ar-EG" b="1" u="sng" dirty="0">
                <a:latin typeface="Alexandria" charset="0"/>
                <a:cs typeface="Alexandria" charset="0"/>
              </a:rPr>
              <a:t>4-تحليل البيانات: </a:t>
            </a:r>
            <a:r>
              <a:rPr lang="ar-EG" dirty="0">
                <a:latin typeface="Alexandria" charset="0"/>
                <a:cs typeface="Alexandria" charset="0"/>
              </a:rPr>
              <a:t>يتوجب على الباحث العلمي بتحديد البيانات كخطوة أساسية من خطوات البحث العلمي وتكون إما عن طريق التحليل النوعي أو التحليل الكمي. إذ يعتمد الأول على المعلومات التي قام الباحث العلمي بجمعها عن طريق المقابلات بشتّى أنواعها. أما الثاني، فإنه يقوم الباحث العلمي بتحليل البيانات والمعلومات والأجوبة التي قام الباحث العلمي بالحصول عليها عن طريق استمارة البحث العلمي.</a:t>
            </a:r>
            <a:endParaRPr lang="ar-EG" dirty="0">
              <a:solidFill>
                <a:schemeClr val="accent5"/>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540172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416320"/>
          </a:xfrm>
          <a:prstGeom prst="rect">
            <a:avLst/>
          </a:prstGeom>
          <a:noFill/>
        </p:spPr>
        <p:txBody>
          <a:bodyPr wrap="square" rtlCol="0">
            <a:spAutoFit/>
          </a:bodyPr>
          <a:lstStyle/>
          <a:p>
            <a:pPr algn="r" rtl="1"/>
            <a:r>
              <a:rPr lang="ar-EG" b="1" dirty="0">
                <a:solidFill>
                  <a:schemeClr val="accent5"/>
                </a:solidFill>
                <a:latin typeface="Alexandria" charset="0"/>
                <a:cs typeface="Alexandria" charset="0"/>
              </a:rPr>
              <a:t>9- عرض البيانات </a:t>
            </a:r>
          </a:p>
          <a:p>
            <a:pPr algn="r" rtl="1"/>
            <a:r>
              <a:rPr lang="ar-EG" dirty="0">
                <a:latin typeface="Alexandria" charset="0"/>
                <a:cs typeface="Alexandria" charset="0"/>
              </a:rPr>
              <a:t>بعد أن يتم جمع البيانات يكون من الصعب دراستها وفهمها دون تنظيمها وجدولتها، وكثيراً ما يكون هدف الباحث من عرض البيانات هو جذب انتباه القارئ نحو العلاقة بين المتغيرات التي يدرسها او المقارنة بين المجاميع من البيانات، لذا يعمد الباحث الى تبسيطها وذلك بعرضها بأشكال معبرة وهادفة، وعلى أساس ذلك لابد من عرض هذه البيانات بشكل يتسم بالدقة والوضوح، ومن طرق عرض البيانات الآتي: الطريقة الإنشائية ، طريقة الرسوم البيانية ، طريقة الجداول الإحصائية ، كما يمكن ان تعرض بأكثر من طريقة في آن واحد. </a:t>
            </a:r>
          </a:p>
          <a:p>
            <a:pPr algn="r" rtl="1"/>
            <a:endParaRPr lang="ar-EG" dirty="0">
              <a:latin typeface="Alexandria" charset="0"/>
              <a:cs typeface="Alexandria" charset="0"/>
            </a:endParaRPr>
          </a:p>
          <a:p>
            <a:pPr algn="r" rtl="1"/>
            <a:r>
              <a:rPr lang="ar-EG" b="1" dirty="0">
                <a:solidFill>
                  <a:schemeClr val="accent5"/>
                </a:solidFill>
                <a:latin typeface="Alexandria" charset="0"/>
                <a:cs typeface="Alexandria" charset="0"/>
              </a:rPr>
              <a:t>10 - النتائج والتوصيات </a:t>
            </a:r>
          </a:p>
          <a:p>
            <a:pPr algn="r" rtl="1"/>
            <a:r>
              <a:rPr lang="ar-EG" dirty="0">
                <a:latin typeface="Alexandria" charset="0"/>
                <a:cs typeface="Alexandria" charset="0"/>
              </a:rPr>
              <a:t>- بعد الانتهاء من البحث ، يقوم الباحث بتثبيت النتائج والاستنتاجات التي توصل إليها. </a:t>
            </a:r>
          </a:p>
          <a:p>
            <a:pPr algn="r" rtl="1"/>
            <a:r>
              <a:rPr lang="ar-EG" dirty="0">
                <a:latin typeface="Alexandria" charset="0"/>
                <a:cs typeface="Alexandria" charset="0"/>
              </a:rPr>
              <a:t>- يبين الباحث مدى اتفاق واختلاف النتائج التي توصل إليها مع نتائج الدراسات السابقة. </a:t>
            </a:r>
          </a:p>
          <a:p>
            <a:pPr algn="r" rtl="1"/>
            <a:r>
              <a:rPr lang="ar-EG" dirty="0">
                <a:latin typeface="Alexandria" charset="0"/>
                <a:cs typeface="Alexandria" charset="0"/>
              </a:rPr>
              <a:t>- يقوم الباحث بتقديم التوصيات التي يراها مناسبة والمعتمدة على النتائج التي توصل إليها ، ومن الهام ان تكون هذه التوصيات عملية وقابلة للتنفيذ. </a:t>
            </a:r>
            <a:endParaRPr lang="ar-EG" dirty="0">
              <a:solidFill>
                <a:schemeClr val="accent5"/>
              </a:solidFill>
              <a:latin typeface="Alexandria" charset="0"/>
              <a:cs typeface="Alexandria" charset="0"/>
            </a:endParaRP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45282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5" y="1803949"/>
            <a:ext cx="10154653" cy="2862322"/>
          </a:xfrm>
          <a:prstGeom prst="rect">
            <a:avLst/>
          </a:prstGeom>
          <a:noFill/>
        </p:spPr>
        <p:txBody>
          <a:bodyPr wrap="square" rtlCol="0">
            <a:spAutoFit/>
          </a:bodyPr>
          <a:lstStyle/>
          <a:p>
            <a:pPr algn="r" rtl="1"/>
            <a:r>
              <a:rPr lang="ar-EG" b="1" dirty="0">
                <a:solidFill>
                  <a:schemeClr val="accent5"/>
                </a:solidFill>
                <a:latin typeface="Alexandria" charset="0"/>
                <a:cs typeface="Alexandria" charset="0"/>
              </a:rPr>
              <a:t>11 - توثيق المراجع</a:t>
            </a:r>
          </a:p>
          <a:p>
            <a:pPr algn="r" rtl="1"/>
            <a:r>
              <a:rPr lang="ar-EG" dirty="0">
                <a:solidFill>
                  <a:srgbClr val="2D3956"/>
                </a:solidFill>
                <a:latin typeface="Alexandria" charset="0"/>
                <a:cs typeface="Alexandria" charset="0"/>
              </a:rPr>
              <a:t>تشير إلى الاقتباسات التي استعان بها الكاتب من أجل توثيق المعلومات الواردة في البحث العلمي، أي تعني الرجوع إلى المعلومات والآراء والأفكار والنظريات التي تم الاستناد عليها، وإنشاء قائمة مرجعية تتضمن سنة النشر وأرقام الصفحات، وغيرها من طرق التوثيق لهذه المعلومات.</a:t>
            </a:r>
          </a:p>
          <a:p>
            <a:pPr algn="r" rtl="1"/>
            <a:r>
              <a:rPr lang="ar-EG" u="sng" dirty="0">
                <a:solidFill>
                  <a:srgbClr val="2D3956"/>
                </a:solidFill>
                <a:latin typeface="Alexandria" charset="0"/>
                <a:cs typeface="Alexandria" charset="0"/>
              </a:rPr>
              <a:t>أهمية كتابة المصادر والمراجع في البحث العلمي</a:t>
            </a:r>
          </a:p>
          <a:p>
            <a:pPr algn="r" rtl="1"/>
            <a:r>
              <a:rPr lang="ar-EG" dirty="0">
                <a:solidFill>
                  <a:srgbClr val="2D3956"/>
                </a:solidFill>
                <a:latin typeface="Alexandria" charset="0"/>
                <a:cs typeface="Alexandria" charset="0"/>
              </a:rPr>
              <a:t>تكشف مصادر البحث العلمي المراجع عن صحة ودقة البيانات المقدمة في البحث العلمي، وتعكس قوة البحث وتتيح التأكد من المعلومات والرجوع بسهولة.</a:t>
            </a:r>
          </a:p>
          <a:p>
            <a:pPr algn="r" rtl="1"/>
            <a:r>
              <a:rPr lang="ar-EG" u="sng" dirty="0">
                <a:solidFill>
                  <a:srgbClr val="2D3956"/>
                </a:solidFill>
                <a:latin typeface="Alexandria" charset="0"/>
                <a:cs typeface="Alexandria" charset="0"/>
              </a:rPr>
              <a:t>كيفية كتابة مصادر ومراجع البحث العلمي</a:t>
            </a:r>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توجد العديد من طرق كتابة مصادر ومراجع البحث العلمي وهي معتمدة من جامعات ومراكز أبحاث عالمية، ومن أبرز هذه الطرق:</a:t>
            </a:r>
          </a:p>
          <a:p>
            <a:pPr algn="r" rtl="1"/>
            <a:r>
              <a:rPr lang="en-US" dirty="0">
                <a:solidFill>
                  <a:srgbClr val="2D3956"/>
                </a:solidFill>
                <a:latin typeface="Alexandria" charset="0"/>
                <a:cs typeface="Alexandria" charset="0"/>
              </a:rPr>
              <a:t>) </a:t>
            </a:r>
            <a:r>
              <a:rPr lang="ar-EG" dirty="0">
                <a:solidFill>
                  <a:srgbClr val="2D3956"/>
                </a:solidFill>
                <a:latin typeface="Alexandria" charset="0"/>
                <a:cs typeface="Alexandria" charset="0"/>
              </a:rPr>
              <a:t>نظام جمعية علم النفس الأمريكية </a:t>
            </a:r>
            <a:r>
              <a:rPr lang="en-US" dirty="0">
                <a:solidFill>
                  <a:srgbClr val="2D3956"/>
                </a:solidFill>
                <a:latin typeface="Alexandria" charset="0"/>
                <a:cs typeface="Alexandria" charset="0"/>
              </a:rPr>
              <a:t>APA</a:t>
            </a:r>
            <a:r>
              <a:rPr lang="ar-EG" dirty="0">
                <a:solidFill>
                  <a:srgbClr val="2D3956"/>
                </a:solidFill>
                <a:latin typeface="Alexandria" charset="0"/>
                <a:cs typeface="Alexandria" charset="0"/>
              </a:rPr>
              <a:t>) ، ونظام شيكاغو، ونظام </a:t>
            </a:r>
            <a:r>
              <a:rPr lang="ar-EG" dirty="0" err="1">
                <a:solidFill>
                  <a:srgbClr val="2D3956"/>
                </a:solidFill>
                <a:latin typeface="Alexandria" charset="0"/>
                <a:cs typeface="Alexandria" charset="0"/>
              </a:rPr>
              <a:t>هارفاد</a:t>
            </a:r>
            <a:r>
              <a:rPr lang="ar-EG" dirty="0">
                <a:solidFill>
                  <a:srgbClr val="2D3956"/>
                </a:solidFill>
                <a:latin typeface="Alexandria" charset="0"/>
                <a:cs typeface="Alexandria" charset="0"/>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83739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247317"/>
          </a:xfrm>
          <a:prstGeom prst="rect">
            <a:avLst/>
          </a:prstGeom>
          <a:noFill/>
        </p:spPr>
        <p:txBody>
          <a:bodyPr wrap="square" rtlCol="0">
            <a:spAutoFit/>
          </a:bodyPr>
          <a:lstStyle/>
          <a:p>
            <a:pPr algn="r" rtl="1"/>
            <a:endParaRPr lang="ar-EG" dirty="0">
              <a:latin typeface="Alexandria" charset="0"/>
              <a:cs typeface="Alexandria" charset="0"/>
            </a:endParaRPr>
          </a:p>
          <a:p>
            <a:pPr algn="r" rtl="1"/>
            <a:r>
              <a:rPr lang="ar-EG" b="1" u="sng" dirty="0">
                <a:latin typeface="Alexandria" charset="0"/>
                <a:cs typeface="Alexandria" charset="0"/>
              </a:rPr>
              <a:t>هناك العديد من الطرق لترتيب قائمة المصادر والمراجع في نهاية البحث العلمي وهي:</a:t>
            </a:r>
          </a:p>
          <a:p>
            <a:pPr marL="285750" indent="-285750" algn="r" rtl="1">
              <a:buFont typeface="Wingdings" panose="05000000000000000000" pitchFamily="2" charset="2"/>
              <a:buChar char="ü"/>
            </a:pPr>
            <a:r>
              <a:rPr lang="ar-EG" dirty="0">
                <a:latin typeface="Alexandria" charset="0"/>
                <a:cs typeface="Alexandria" charset="0"/>
              </a:rPr>
              <a:t>ترتيب المصادر والمراجع وفقًا لنوعها: وهي الطريقة التي يتم من خلالها ترتيب المصادر وفقًا لنوعها. أي ترتيب الكتب أولًا ثم الدوريات تليها الوثائق الرسمية وبعدها الدراسات والأطروحات.</a:t>
            </a:r>
          </a:p>
          <a:p>
            <a:pPr marL="285750" indent="-285750" algn="r" rtl="1">
              <a:buFont typeface="Wingdings" panose="05000000000000000000" pitchFamily="2" charset="2"/>
              <a:buChar char="ü"/>
            </a:pPr>
            <a:r>
              <a:rPr lang="ar-EG" dirty="0">
                <a:latin typeface="Alexandria" charset="0"/>
                <a:cs typeface="Alexandria" charset="0"/>
              </a:rPr>
              <a:t>    ترتيب المصادر والمراجع حسب الحروف الأبجدية: وهي الترتيب وفق للأبجدية بغض النظر عن نوع المصدر.</a:t>
            </a:r>
          </a:p>
          <a:p>
            <a:pPr marL="285750" indent="-285750" algn="r" rtl="1">
              <a:buFont typeface="Wingdings" panose="05000000000000000000" pitchFamily="2" charset="2"/>
              <a:buChar char="ü"/>
            </a:pPr>
            <a:r>
              <a:rPr lang="ar-EG" dirty="0">
                <a:latin typeface="Alexandria" charset="0"/>
                <a:cs typeface="Alexandria" charset="0"/>
              </a:rPr>
              <a:t>    ترتيب المصادر والمراجع حسب تاريخ الإصدار: وهي التي يتم بها ترتيب وتنظيم المصادر والمراجع وفق الترتيب الزمني من الأقدم إلى الأحدث.</a:t>
            </a:r>
          </a:p>
          <a:p>
            <a:pPr marL="285750" indent="-285750" algn="r" rtl="1">
              <a:buFont typeface="Wingdings" panose="05000000000000000000" pitchFamily="2" charset="2"/>
              <a:buChar char="ü"/>
            </a:pPr>
            <a:r>
              <a:rPr lang="ar-EG" dirty="0">
                <a:latin typeface="Alexandria" charset="0"/>
                <a:cs typeface="Alexandria" charset="0"/>
              </a:rPr>
              <a:t>    ترتيب المصادر والمراجع وفق لورودها في البحث: وهو ترتيب حسب أسبقية ورود المصدر أو المرجع داخل البحث العلمي.</a:t>
            </a:r>
          </a:p>
          <a:p>
            <a:pPr marL="285750" indent="-285750" algn="r" rtl="1">
              <a:buFont typeface="Wingdings" panose="05000000000000000000" pitchFamily="2" charset="2"/>
              <a:buChar char="ü"/>
            </a:pPr>
            <a:r>
              <a:rPr lang="ar-EG" dirty="0">
                <a:latin typeface="Alexandria" charset="0"/>
                <a:cs typeface="Alexandria" charset="0"/>
              </a:rPr>
              <a:t>    ترتيب المراجع والمصادر تبعًا للغة: أي ترتيب المصادر العربية ثم الأجنبية.</a:t>
            </a:r>
          </a:p>
          <a:p>
            <a:pPr algn="r" rtl="1"/>
            <a:endParaRPr lang="ar-EG" dirty="0">
              <a:latin typeface="Alexandria" charset="0"/>
              <a:cs typeface="Alexandria" charset="0"/>
            </a:endParaRPr>
          </a:p>
          <a:p>
            <a:pPr algn="r" rtl="1"/>
            <a:r>
              <a:rPr lang="ar-EG" b="1" dirty="0">
                <a:solidFill>
                  <a:schemeClr val="accent5"/>
                </a:solidFill>
                <a:latin typeface="Alexandria" charset="0"/>
                <a:cs typeface="Alexandria" charset="0"/>
              </a:rPr>
              <a:t>12- كتابة البحث العلمي </a:t>
            </a:r>
          </a:p>
          <a:p>
            <a:pPr algn="r" rtl="1"/>
            <a:r>
              <a:rPr lang="ar-EG" dirty="0">
                <a:solidFill>
                  <a:srgbClr val="2D3956"/>
                </a:solidFill>
                <a:latin typeface="Alexandria" charset="0"/>
                <a:cs typeface="Alexandria" charset="0"/>
              </a:rPr>
              <a:t>-عملية الكتابة تمثل الخطوة الأخيرة في البحث العلمي ، إذ من خلالها ينقل الباحث ما توصل إليه من نتائج للقارئ. </a:t>
            </a:r>
          </a:p>
          <a:p>
            <a:pPr algn="r" rtl="1"/>
            <a:r>
              <a:rPr lang="ar-EG" dirty="0">
                <a:solidFill>
                  <a:srgbClr val="2D3956"/>
                </a:solidFill>
                <a:latin typeface="Alexandria" charset="0"/>
                <a:cs typeface="Alexandria" charset="0"/>
              </a:rPr>
              <a:t>- يوجد هيكلية عامة لكتابة البحث العلمي يمكن الاسترشاد بها ، وتختلف هذه الهيكلية في حالة البحوث المقدمة للنشر في المجلات عن الهيكلية في حالة البحوث أو الرسائل للحصول على درجات علمية . </a:t>
            </a: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39072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69332"/>
          </a:xfrm>
          <a:prstGeom prst="rect">
            <a:avLst/>
          </a:prstGeom>
          <a:noFill/>
        </p:spPr>
        <p:txBody>
          <a:bodyPr wrap="square" rtlCol="0">
            <a:spAutoFit/>
          </a:bodyPr>
          <a:lstStyle/>
          <a:p>
            <a:pPr algn="ctr" rtl="1"/>
            <a:r>
              <a:rPr lang="ar-EG" dirty="0">
                <a:solidFill>
                  <a:schemeClr val="accent1"/>
                </a:solidFill>
                <a:latin typeface="Alexandria" charset="0"/>
                <a:cs typeface="Alexandria" charset="0"/>
              </a:rPr>
              <a:t>الهيكلية الأساسية لكتابة البحث العلمي المقدم  لمجلة علمية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7AA68085-3370-3080-E8DA-287816E02F4B}"/>
              </a:ext>
            </a:extLst>
          </p:cNvPr>
          <p:cNvPicPr>
            <a:picLocks noChangeAspect="1"/>
          </p:cNvPicPr>
          <p:nvPr/>
        </p:nvPicPr>
        <p:blipFill>
          <a:blip r:embed="rId3"/>
          <a:stretch>
            <a:fillRect/>
          </a:stretch>
        </p:blipFill>
        <p:spPr>
          <a:xfrm>
            <a:off x="5872077" y="1566862"/>
            <a:ext cx="5143586" cy="4648200"/>
          </a:xfrm>
          <a:prstGeom prst="rect">
            <a:avLst/>
          </a:prstGeom>
        </p:spPr>
      </p:pic>
      <p:pic>
        <p:nvPicPr>
          <p:cNvPr id="3" name="صورة 2">
            <a:extLst>
              <a:ext uri="{FF2B5EF4-FFF2-40B4-BE49-F238E27FC236}">
                <a16:creationId xmlns:a16="http://schemas.microsoft.com/office/drawing/2014/main" id="{774A574E-3EB4-A9C4-AE90-863AA5F21D36}"/>
              </a:ext>
            </a:extLst>
          </p:cNvPr>
          <p:cNvPicPr>
            <a:picLocks noChangeAspect="1"/>
          </p:cNvPicPr>
          <p:nvPr/>
        </p:nvPicPr>
        <p:blipFill>
          <a:blip r:embed="rId4"/>
          <a:stretch>
            <a:fillRect/>
          </a:stretch>
        </p:blipFill>
        <p:spPr>
          <a:xfrm>
            <a:off x="933533" y="1590674"/>
            <a:ext cx="4791075" cy="4473241"/>
          </a:xfrm>
          <a:prstGeom prst="rect">
            <a:avLst/>
          </a:prstGeom>
        </p:spPr>
      </p:pic>
    </p:spTree>
    <p:extLst>
      <p:ext uri="{BB962C8B-B14F-4D97-AF65-F5344CB8AC3E}">
        <p14:creationId xmlns:p14="http://schemas.microsoft.com/office/powerpoint/2010/main" val="33900390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69332"/>
          </a:xfrm>
          <a:prstGeom prst="rect">
            <a:avLst/>
          </a:prstGeom>
          <a:noFill/>
        </p:spPr>
        <p:txBody>
          <a:bodyPr wrap="square" rtlCol="0">
            <a:spAutoFit/>
          </a:bodyPr>
          <a:lstStyle/>
          <a:p>
            <a:pPr algn="ctr" rtl="1"/>
            <a:r>
              <a:rPr lang="ar-EG" dirty="0">
                <a:solidFill>
                  <a:schemeClr val="accent1"/>
                </a:solidFill>
                <a:latin typeface="Alexandria" charset="0"/>
                <a:cs typeface="Alexandria" charset="0"/>
              </a:rPr>
              <a:t>الهيكلية الأساسية لكتابة البحث العلمي المقدم للحصول على درجة علمية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a:extLst>
              <a:ext uri="{FF2B5EF4-FFF2-40B4-BE49-F238E27FC236}">
                <a16:creationId xmlns:a16="http://schemas.microsoft.com/office/drawing/2014/main" id="{B2422342-B945-FD35-BCCC-936E24CE6140}"/>
              </a:ext>
            </a:extLst>
          </p:cNvPr>
          <p:cNvPicPr>
            <a:picLocks noChangeAspect="1"/>
          </p:cNvPicPr>
          <p:nvPr/>
        </p:nvPicPr>
        <p:blipFill>
          <a:blip r:embed="rId3"/>
          <a:stretch>
            <a:fillRect/>
          </a:stretch>
        </p:blipFill>
        <p:spPr>
          <a:xfrm>
            <a:off x="8218948" y="1349572"/>
            <a:ext cx="3000375" cy="4691065"/>
          </a:xfrm>
          <a:prstGeom prst="rect">
            <a:avLst/>
          </a:prstGeom>
        </p:spPr>
      </p:pic>
      <p:pic>
        <p:nvPicPr>
          <p:cNvPr id="6" name="صورة 5">
            <a:extLst>
              <a:ext uri="{FF2B5EF4-FFF2-40B4-BE49-F238E27FC236}">
                <a16:creationId xmlns:a16="http://schemas.microsoft.com/office/drawing/2014/main" id="{7D7BE4E2-ADEB-3090-E006-B6952F08CF6C}"/>
              </a:ext>
            </a:extLst>
          </p:cNvPr>
          <p:cNvPicPr>
            <a:picLocks noChangeAspect="1"/>
          </p:cNvPicPr>
          <p:nvPr/>
        </p:nvPicPr>
        <p:blipFill>
          <a:blip r:embed="rId4"/>
          <a:stretch>
            <a:fillRect/>
          </a:stretch>
        </p:blipFill>
        <p:spPr>
          <a:xfrm>
            <a:off x="4991100" y="1466848"/>
            <a:ext cx="2933700" cy="4524376"/>
          </a:xfrm>
          <a:prstGeom prst="rect">
            <a:avLst/>
          </a:prstGeom>
        </p:spPr>
      </p:pic>
      <p:pic>
        <p:nvPicPr>
          <p:cNvPr id="7" name="صورة 6">
            <a:extLst>
              <a:ext uri="{FF2B5EF4-FFF2-40B4-BE49-F238E27FC236}">
                <a16:creationId xmlns:a16="http://schemas.microsoft.com/office/drawing/2014/main" id="{7CEB95B1-EA41-0D4B-9BD3-E87CB0F465FA}"/>
              </a:ext>
            </a:extLst>
          </p:cNvPr>
          <p:cNvPicPr>
            <a:picLocks noChangeAspect="1"/>
          </p:cNvPicPr>
          <p:nvPr/>
        </p:nvPicPr>
        <p:blipFill>
          <a:blip r:embed="rId5"/>
          <a:stretch>
            <a:fillRect/>
          </a:stretch>
        </p:blipFill>
        <p:spPr>
          <a:xfrm>
            <a:off x="962525" y="1466848"/>
            <a:ext cx="3471363" cy="4691065"/>
          </a:xfrm>
          <a:prstGeom prst="rect">
            <a:avLst/>
          </a:prstGeom>
        </p:spPr>
      </p:pic>
    </p:spTree>
    <p:extLst>
      <p:ext uri="{BB962C8B-B14F-4D97-AF65-F5344CB8AC3E}">
        <p14:creationId xmlns:p14="http://schemas.microsoft.com/office/powerpoint/2010/main" val="40093989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1477328"/>
          </a:xfrm>
          <a:prstGeom prst="rect">
            <a:avLst/>
          </a:prstGeom>
          <a:noFill/>
        </p:spPr>
        <p:txBody>
          <a:bodyPr wrap="square" rtlCol="0">
            <a:spAutoFit/>
          </a:bodyPr>
          <a:lstStyle/>
          <a:p>
            <a:pPr algn="ctr" rtl="1"/>
            <a:r>
              <a:rPr lang="ar-EG" sz="2400" b="1" u="sng" dirty="0">
                <a:solidFill>
                  <a:srgbClr val="2D3956"/>
                </a:solidFill>
                <a:latin typeface="Alexandria" charset="0"/>
                <a:cs typeface="Alexandria" charset="0"/>
              </a:rPr>
              <a:t>التكليف الأسبوعي </a:t>
            </a:r>
            <a:r>
              <a:rPr lang="ar-EG" sz="2400" b="1" u="sng">
                <a:solidFill>
                  <a:srgbClr val="2D3956"/>
                </a:solidFill>
                <a:latin typeface="Alexandria" charset="0"/>
                <a:cs typeface="Alexandria" charset="0"/>
              </a:rPr>
              <a:t>الأول </a:t>
            </a:r>
          </a:p>
          <a:p>
            <a:pPr algn="ctr" rtl="1"/>
            <a:r>
              <a:rPr lang="ar-EG" sz="2400">
                <a:solidFill>
                  <a:srgbClr val="2D3956"/>
                </a:solidFill>
                <a:latin typeface="Alexandria" charset="0"/>
                <a:cs typeface="Alexandria" charset="0"/>
              </a:rPr>
              <a:t>يقوم </a:t>
            </a:r>
            <a:r>
              <a:rPr lang="ar-EG" sz="2400" dirty="0">
                <a:solidFill>
                  <a:srgbClr val="2D3956"/>
                </a:solidFill>
                <a:latin typeface="Alexandria" charset="0"/>
                <a:cs typeface="Alexandria" charset="0"/>
              </a:rPr>
              <a:t>الطالب بعمل عرض لرسالة الماجستير الخاصة به ( فيديو 10 دقائق + ملف </a:t>
            </a:r>
            <a:r>
              <a:rPr lang="en-US" sz="2400" dirty="0">
                <a:solidFill>
                  <a:srgbClr val="2D3956"/>
                </a:solidFill>
                <a:latin typeface="Alexandria" charset="0"/>
                <a:cs typeface="Alexandria" charset="0"/>
              </a:rPr>
              <a:t>PDF</a:t>
            </a:r>
            <a:r>
              <a:rPr lang="ar-EG" sz="2400" dirty="0">
                <a:solidFill>
                  <a:srgbClr val="2D3956"/>
                </a:solidFill>
                <a:latin typeface="Alexandria" charset="0"/>
                <a:cs typeface="Alexandria" charset="0"/>
              </a:rPr>
              <a:t> للعرض)  ، موضحا خطوات البحث العلمي المتعارف عليها والتي اتبعها لإعداد رسالته العلمية. </a:t>
            </a: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356298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41CDE054-791F-46F1-9A93-FA5CB28C18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2967</TotalTime>
  <Words>3488</Words>
  <Application>Microsoft Office PowerPoint</Application>
  <PresentationFormat>Widescreen</PresentationFormat>
  <Paragraphs>256</Paragraphs>
  <Slides>31</Slides>
  <Notes>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77</cp:revision>
  <dcterms:created xsi:type="dcterms:W3CDTF">2023-04-29T09:08:00Z</dcterms:created>
  <dcterms:modified xsi:type="dcterms:W3CDTF">2024-09-26T12:15:31Z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