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1"/>
  </p:notesMasterIdLst>
  <p:sldIdLst>
    <p:sldId id="260" r:id="rId2"/>
    <p:sldId id="563" r:id="rId3"/>
    <p:sldId id="564" r:id="rId4"/>
    <p:sldId id="565" r:id="rId5"/>
    <p:sldId id="566" r:id="rId6"/>
    <p:sldId id="567" r:id="rId7"/>
    <p:sldId id="568" r:id="rId8"/>
    <p:sldId id="569" r:id="rId9"/>
    <p:sldId id="570" r:id="rId10"/>
    <p:sldId id="571" r:id="rId11"/>
    <p:sldId id="572" r:id="rId12"/>
    <p:sldId id="573" r:id="rId13"/>
    <p:sldId id="574" r:id="rId14"/>
    <p:sldId id="575" r:id="rId15"/>
    <p:sldId id="576" r:id="rId16"/>
    <p:sldId id="577" r:id="rId17"/>
    <p:sldId id="578" r:id="rId18"/>
    <p:sldId id="579" r:id="rId19"/>
    <p:sldId id="580" r:id="rId20"/>
    <p:sldId id="581" r:id="rId21"/>
    <p:sldId id="582" r:id="rId22"/>
    <p:sldId id="583" r:id="rId23"/>
    <p:sldId id="584" r:id="rId24"/>
    <p:sldId id="585" r:id="rId25"/>
    <p:sldId id="586" r:id="rId26"/>
    <p:sldId id="587" r:id="rId27"/>
    <p:sldId id="588" r:id="rId28"/>
    <p:sldId id="589" r:id="rId29"/>
    <p:sldId id="590" r:id="rId30"/>
    <p:sldId id="591" r:id="rId31"/>
    <p:sldId id="592" r:id="rId32"/>
    <p:sldId id="593" r:id="rId33"/>
    <p:sldId id="594" r:id="rId34"/>
    <p:sldId id="595" r:id="rId35"/>
    <p:sldId id="596" r:id="rId36"/>
    <p:sldId id="597" r:id="rId37"/>
    <p:sldId id="598" r:id="rId38"/>
    <p:sldId id="599" r:id="rId39"/>
    <p:sldId id="600"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a:solidFill>
                  <a:srgbClr val="00B0F0"/>
                </a:solidFill>
                <a:latin typeface="Tajawal Medium" panose="00000600000000000000" pitchFamily="2" charset="-78"/>
                <a:cs typeface="Tajawal Medium" panose="00000600000000000000" pitchFamily="2" charset="-78"/>
              </a:rPr>
              <a:t>PMG 671</a:t>
            </a:r>
          </a:p>
          <a:p>
            <a:r>
              <a:rPr lang="en-US" sz="3600" b="1" dirty="0">
                <a:solidFill>
                  <a:srgbClr val="00B0F0"/>
                </a:solidFill>
                <a:latin typeface="Tajawal Medium" panose="00000600000000000000" pitchFamily="2" charset="-78"/>
                <a:cs typeface="Tajawal Medium" panose="00000600000000000000" pitchFamily="2" charset="-78"/>
              </a:rPr>
              <a:t>Leadership&amp; 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10</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770537"/>
          </a:xfrm>
          <a:prstGeom prst="rect">
            <a:avLst/>
          </a:prstGeom>
          <a:noFill/>
        </p:spPr>
        <p:txBody>
          <a:bodyPr wrap="square">
            <a:spAutoFit/>
          </a:bodyPr>
          <a:lstStyle/>
          <a:p>
            <a:pPr algn="just" eaLnBrk="1" hangingPunct="1">
              <a:defRPr/>
            </a:pPr>
            <a:r>
              <a:rPr lang="en-US" sz="2400" dirty="0"/>
              <a:t>-To understand what change management is about.</a:t>
            </a:r>
          </a:p>
          <a:p>
            <a:pPr algn="just" eaLnBrk="1" hangingPunct="1">
              <a:defRPr/>
            </a:pPr>
            <a:r>
              <a:rPr lang="en-US" sz="2400" dirty="0"/>
              <a:t>- To understand that all organizations need to change in order to survive and last longer.</a:t>
            </a:r>
          </a:p>
          <a:p>
            <a:pPr algn="just" eaLnBrk="1" hangingPunct="1">
              <a:defRPr/>
            </a:pPr>
            <a:r>
              <a:rPr lang="en-US" sz="2400" dirty="0"/>
              <a:t>- To understand that change is difficult.</a:t>
            </a:r>
          </a:p>
          <a:p>
            <a:pPr marL="342900" indent="-342900" algn="just" eaLnBrk="1" hangingPunct="1">
              <a:buFontTx/>
              <a:buChar char="-"/>
              <a:defRPr/>
            </a:pPr>
            <a:r>
              <a:rPr lang="en-US" sz="2400" dirty="0"/>
              <a:t>To understand that all companies need to conduct a certain change(s) at a specific point of time(s) in their lives cycle.</a:t>
            </a:r>
          </a:p>
          <a:p>
            <a:pPr marL="342900" indent="-342900" algn="just" eaLnBrk="1" hangingPunct="1">
              <a:buFontTx/>
              <a:buChar char="-"/>
              <a:defRPr/>
            </a:pPr>
            <a:r>
              <a:rPr lang="en-US" sz="2400" dirty="0"/>
              <a:t>To clarify the importance of organizational diagnosis</a:t>
            </a:r>
          </a:p>
          <a:p>
            <a:pPr marL="342900" indent="-342900" algn="just" eaLnBrk="1" hangingPunct="1">
              <a:buFontTx/>
              <a:buChar char="-"/>
              <a:defRPr/>
            </a:pPr>
            <a:r>
              <a:rPr lang="en-US" sz="2400" dirty="0"/>
              <a:t>To understand the reasons that might make some diagnosis process fail</a:t>
            </a:r>
          </a:p>
          <a:p>
            <a:pPr eaLnBrk="1" hangingPunct="1">
              <a:defRPr/>
            </a:pPr>
            <a:endParaRPr lang="en-US" sz="4000" dirty="0"/>
          </a:p>
        </p:txBody>
      </p:sp>
    </p:spTree>
    <p:extLst>
      <p:ext uri="{BB962C8B-B14F-4D97-AF65-F5344CB8AC3E}">
        <p14:creationId xmlns:p14="http://schemas.microsoft.com/office/powerpoint/2010/main" val="1153778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349021"/>
            <a:ext cx="8882929" cy="452431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understand what is the basic concepts of organizational diagnosis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types of planned change programs </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learn about the </a:t>
            </a: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main </a:t>
            </a:r>
            <a:r>
              <a:rPr kumimoji="0" lang="en-US" sz="2400" b="0" i="0" u="none" strike="noStrike" kern="1200" cap="none" spc="0" normalizeH="0" baseline="0" noProof="0" smtClean="0">
                <a:ln>
                  <a:noFill/>
                </a:ln>
                <a:solidFill>
                  <a:prstClr val="black"/>
                </a:solidFill>
                <a:effectLst/>
                <a:uLnTx/>
                <a:uFillTx/>
                <a:latin typeface="Calibri" panose="020F0502020204030204"/>
                <a:ea typeface="+mn-ea"/>
                <a:cs typeface="+mn-cs"/>
              </a:rPr>
              <a:t>characteristics of </a:t>
            </a:r>
            <a:r>
              <a:rPr kumimoji="0" lang="en-U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organizational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change 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What are the Main Characteristics of </a:t>
            </a:r>
            <a:r>
              <a:rPr lang="en-US" sz="2400" dirty="0" smtClean="0">
                <a:solidFill>
                  <a:prstClr val="black"/>
                </a:solidFill>
                <a:latin typeface="Calibri" panose="020F0502020204030204"/>
              </a:rPr>
              <a:t>successful </a:t>
            </a:r>
            <a:r>
              <a:rPr kumimoji="0" lang="en-U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Changed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Programs?</a:t>
            </a: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indent="-342900" algn="just">
              <a:buFontTx/>
              <a:buChar char="-"/>
              <a:defRPr/>
            </a:pPr>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57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a:t>when the rate of change outside exceeds the rate of change inside, an end is </a:t>
            </a:r>
          </a:p>
          <a:p>
            <a:pPr algn="ctr">
              <a:buFontTx/>
              <a:buNone/>
              <a:defRPr/>
            </a:pPr>
            <a:r>
              <a:rPr lang="en-US" sz="4000"/>
              <a:t>in sight “ </a:t>
            </a:r>
          </a:p>
          <a:p>
            <a:pPr algn="ctr">
              <a:buFontTx/>
              <a:buNone/>
              <a:defRPr/>
            </a:pPr>
            <a:r>
              <a:rPr lang="en-US" sz="4000"/>
              <a:t>Jack Welsh</a:t>
            </a:r>
            <a:endParaRPr lang="en-US" sz="4000" dirty="0"/>
          </a:p>
        </p:txBody>
      </p:sp>
    </p:spTree>
    <p:extLst>
      <p:ext uri="{BB962C8B-B14F-4D97-AF65-F5344CB8AC3E}">
        <p14:creationId xmlns:p14="http://schemas.microsoft.com/office/powerpoint/2010/main" val="2451091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170099"/>
          </a:xfrm>
          <a:prstGeom prst="rect">
            <a:avLst/>
          </a:prstGeom>
          <a:noFill/>
        </p:spPr>
        <p:txBody>
          <a:bodyPr wrap="square">
            <a:spAutoFit/>
          </a:bodyPr>
          <a:lstStyle/>
          <a:p>
            <a:pPr algn="ctr">
              <a:buFontTx/>
              <a:buNone/>
              <a:defRPr/>
            </a:pPr>
            <a:r>
              <a:rPr lang="en-US" sz="4000" dirty="0"/>
              <a:t>It is not the strongest of the species that survives, nor the most intelligent, but the one most responsive to change. —Charles Darwin</a:t>
            </a:r>
          </a:p>
        </p:txBody>
      </p:sp>
    </p:spTree>
    <p:extLst>
      <p:ext uri="{BB962C8B-B14F-4D97-AF65-F5344CB8AC3E}">
        <p14:creationId xmlns:p14="http://schemas.microsoft.com/office/powerpoint/2010/main" val="1952034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1281569"/>
          </a:xfrm>
          <a:prstGeom prst="rect">
            <a:avLst/>
          </a:prstGeom>
          <a:noFill/>
        </p:spPr>
        <p:txBody>
          <a:bodyPr wrap="square">
            <a:spAutoFit/>
          </a:bodyPr>
          <a:lstStyle/>
          <a:p>
            <a:pPr algn="just" eaLnBrk="1" hangingPunct="1">
              <a:lnSpc>
                <a:spcPct val="80000"/>
              </a:lnSpc>
              <a:defRPr/>
            </a:pPr>
            <a:r>
              <a:rPr lang="en-US" sz="2400" dirty="0"/>
              <a:t>It is not about personal change.</a:t>
            </a:r>
          </a:p>
          <a:p>
            <a:pPr algn="just" eaLnBrk="1" hangingPunct="1">
              <a:lnSpc>
                <a:spcPct val="80000"/>
              </a:lnSpc>
              <a:defRPr/>
            </a:pPr>
            <a:r>
              <a:rPr lang="en-US" sz="2400" dirty="0"/>
              <a:t>It is not about creating new organizations.</a:t>
            </a:r>
          </a:p>
          <a:p>
            <a:pPr algn="just" eaLnBrk="1" hangingPunct="1">
              <a:lnSpc>
                <a:spcPct val="80000"/>
              </a:lnSpc>
              <a:defRPr/>
            </a:pPr>
            <a:r>
              <a:rPr lang="en-US" sz="2400" dirty="0"/>
              <a:t>We focus here on what is happening inside existing organizations and in their environment.</a:t>
            </a:r>
          </a:p>
        </p:txBody>
      </p:sp>
    </p:spTree>
    <p:extLst>
      <p:ext uri="{BB962C8B-B14F-4D97-AF65-F5344CB8AC3E}">
        <p14:creationId xmlns:p14="http://schemas.microsoft.com/office/powerpoint/2010/main" val="2572384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Change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a:t>Change Management is something very organized, conducted intentionally by group of people whose leader enjoys certain authorities that enable him to look at the whole organization’s policies and procedures, in a systematic way, for the purpose of both diagnosing and recognizing any part (s) that need change, then justify the reasons for such change to others and finally put a clear plan for change that includes and involves many people inside the organization.</a:t>
            </a:r>
            <a:endParaRPr lang="en-US" sz="2400" dirty="0"/>
          </a:p>
        </p:txBody>
      </p:sp>
    </p:spTree>
    <p:extLst>
      <p:ext uri="{BB962C8B-B14F-4D97-AF65-F5344CB8AC3E}">
        <p14:creationId xmlns:p14="http://schemas.microsoft.com/office/powerpoint/2010/main" val="2954000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do Organizations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dirty="0"/>
              <a:t>Both the internal (low productivity, conflicts, strikes, sabotage, and high absenteeism and turnover) and external environment (new comers with new products, old competition launching new products or reducing prices, new technology, </a:t>
            </a:r>
            <a:r>
              <a:rPr lang="en-US" sz="2400" dirty="0" err="1"/>
              <a:t>ect</a:t>
            </a:r>
            <a:r>
              <a:rPr lang="en-US" sz="2400" dirty="0"/>
              <a:t>.) of organizations change constantly.</a:t>
            </a:r>
          </a:p>
          <a:p>
            <a:r>
              <a:rPr lang="en-US" sz="2400" dirty="0"/>
              <a:t>All organizations turn from stage to another in their life cycle.</a:t>
            </a:r>
          </a:p>
          <a:p>
            <a:r>
              <a:rPr lang="en-US" sz="2400" dirty="0"/>
              <a:t>Thus in order to survive and last longer, organizations must adapt to new changes occurred either internally or externally.</a:t>
            </a:r>
          </a:p>
          <a:p>
            <a:endParaRPr lang="en-US" sz="2400" dirty="0"/>
          </a:p>
        </p:txBody>
      </p:sp>
    </p:spTree>
    <p:extLst>
      <p:ext uri="{BB962C8B-B14F-4D97-AF65-F5344CB8AC3E}">
        <p14:creationId xmlns:p14="http://schemas.microsoft.com/office/powerpoint/2010/main" val="4289279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in Daily News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1" y="1349021"/>
            <a:ext cx="6509968" cy="4524315"/>
          </a:xfrm>
          <a:prstGeom prst="rect">
            <a:avLst/>
          </a:prstGeom>
          <a:noFill/>
        </p:spPr>
        <p:txBody>
          <a:bodyPr wrap="square">
            <a:spAutoFit/>
          </a:bodyPr>
          <a:lstStyle/>
          <a:p>
            <a:r>
              <a:rPr lang="en-US" sz="2400" dirty="0"/>
              <a:t>Mergers.</a:t>
            </a:r>
          </a:p>
          <a:p>
            <a:r>
              <a:rPr lang="en-US" sz="2400" dirty="0"/>
              <a:t>Acquisitions.</a:t>
            </a:r>
          </a:p>
          <a:p>
            <a:r>
              <a:rPr lang="en-US" sz="2400" dirty="0"/>
              <a:t>New labor laws.</a:t>
            </a:r>
          </a:p>
          <a:p>
            <a:r>
              <a:rPr lang="en-US" sz="2400" dirty="0"/>
              <a:t>New governmental regulations.</a:t>
            </a:r>
          </a:p>
          <a:p>
            <a:r>
              <a:rPr lang="en-US" sz="2400" dirty="0"/>
              <a:t>New structures.</a:t>
            </a:r>
          </a:p>
          <a:p>
            <a:r>
              <a:rPr lang="en-US" sz="2400" dirty="0"/>
              <a:t>New products.</a:t>
            </a:r>
          </a:p>
          <a:p>
            <a:r>
              <a:rPr lang="en-US" sz="2400" dirty="0"/>
              <a:t>New markets.</a:t>
            </a:r>
          </a:p>
          <a:p>
            <a:r>
              <a:rPr lang="en-US" sz="2400" dirty="0"/>
              <a:t>Reported loss by some organizations.</a:t>
            </a:r>
          </a:p>
          <a:p>
            <a:r>
              <a:rPr lang="en-US" sz="2400" dirty="0"/>
              <a:t>Selling part of some organizations.</a:t>
            </a:r>
          </a:p>
          <a:p>
            <a:r>
              <a:rPr lang="en-US" sz="2400" dirty="0"/>
              <a:t>Laying offs.</a:t>
            </a:r>
          </a:p>
          <a:p>
            <a:r>
              <a:rPr lang="en-US" sz="2400" dirty="0"/>
              <a:t>New management </a:t>
            </a:r>
          </a:p>
          <a:p>
            <a:r>
              <a:rPr lang="en-US" sz="2400" dirty="0"/>
              <a:t>New CEO and so on.</a:t>
            </a:r>
          </a:p>
        </p:txBody>
      </p:sp>
    </p:spTree>
    <p:extLst>
      <p:ext uri="{BB962C8B-B14F-4D97-AF65-F5344CB8AC3E}">
        <p14:creationId xmlns:p14="http://schemas.microsoft.com/office/powerpoint/2010/main" val="2880030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Organizational Change is Difficult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1" y="1190831"/>
            <a:ext cx="6509968" cy="4893647"/>
          </a:xfrm>
          <a:prstGeom prst="rect">
            <a:avLst/>
          </a:prstGeom>
          <a:noFill/>
        </p:spPr>
        <p:txBody>
          <a:bodyPr wrap="square">
            <a:spAutoFit/>
          </a:bodyPr>
          <a:lstStyle/>
          <a:p>
            <a:r>
              <a:rPr lang="en-US" sz="2400" dirty="0"/>
              <a:t>--According to John Kotter (1996), only 30% of change programs succeed.</a:t>
            </a:r>
          </a:p>
          <a:p>
            <a:r>
              <a:rPr lang="en-US" sz="2400" dirty="0"/>
              <a:t>-According to Mc </a:t>
            </a:r>
            <a:r>
              <a:rPr lang="en-US" sz="2400" dirty="0" err="1"/>
              <a:t>Minsey</a:t>
            </a:r>
            <a:r>
              <a:rPr lang="en-US" sz="2400" dirty="0"/>
              <a:t> (2008), through surveying 3199 executives, they figure out that only 1 change program in three succeeds.</a:t>
            </a:r>
          </a:p>
          <a:p>
            <a:r>
              <a:rPr lang="en-US" sz="2400" dirty="0"/>
              <a:t>-According to E.de </a:t>
            </a:r>
            <a:r>
              <a:rPr lang="en-US" sz="2400" dirty="0" err="1"/>
              <a:t>Rooij</a:t>
            </a:r>
            <a:r>
              <a:rPr lang="en-US" sz="2400" dirty="0"/>
              <a:t> (1996) average life expectancy for a company is 13 years.</a:t>
            </a:r>
          </a:p>
          <a:p>
            <a:r>
              <a:rPr lang="en-US" sz="2400" dirty="0"/>
              <a:t>-According to Strangler and </a:t>
            </a:r>
            <a:r>
              <a:rPr lang="en-US" sz="2400" dirty="0" err="1"/>
              <a:t>Ablesman</a:t>
            </a:r>
            <a:r>
              <a:rPr lang="en-US" sz="2400" dirty="0"/>
              <a:t> (2012), the average time at which companies stay on Fortune 500 list is 40 years.</a:t>
            </a:r>
          </a:p>
          <a:p>
            <a:r>
              <a:rPr lang="en-US" sz="2400" dirty="0"/>
              <a:t>-Finally, according to recent studies, average life for companies  in 1935 was 90 years yet it dramatically went down in 2010 to 14 years only.</a:t>
            </a:r>
          </a:p>
        </p:txBody>
      </p:sp>
    </p:spTree>
    <p:extLst>
      <p:ext uri="{BB962C8B-B14F-4D97-AF65-F5344CB8AC3E}">
        <p14:creationId xmlns:p14="http://schemas.microsoft.com/office/powerpoint/2010/main" val="24985604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Does this mean that only companies that face difficulty need to change?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Change is a continuous process that all companies must apply at different times of their lives in order to survive, reach higher ranks, gain more profits and better market positions, thus last longer.</a:t>
            </a:r>
          </a:p>
          <a:p>
            <a:r>
              <a:rPr lang="en-US" sz="2400"/>
              <a:t>Thus, companies should not seek change only at difficult times. </a:t>
            </a:r>
            <a:endParaRPr lang="en-US" sz="2400" dirty="0"/>
          </a:p>
        </p:txBody>
      </p:sp>
    </p:spTree>
    <p:extLst>
      <p:ext uri="{BB962C8B-B14F-4D97-AF65-F5344CB8AC3E}">
        <p14:creationId xmlns:p14="http://schemas.microsoft.com/office/powerpoint/2010/main" val="3297148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Understanding Lewin’s Change Management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046988"/>
          </a:xfrm>
          <a:prstGeom prst="rect">
            <a:avLst/>
          </a:prstGeom>
          <a:noFill/>
        </p:spPr>
        <p:txBody>
          <a:bodyPr wrap="square">
            <a:spAutoFit/>
          </a:bodyPr>
          <a:lstStyle/>
          <a:p>
            <a:r>
              <a:rPr lang="en-US" sz="2400" dirty="0"/>
              <a:t>If you have a large cube of ice but realize that what you want is a cone of ice, what do you do? First you must melt the ice to make it amenable to change (unfreeze). Then you must mold the iced water into the shape you want (change). Finally, you must solidify the new shape (refreeze).</a:t>
            </a:r>
          </a:p>
          <a:p>
            <a:endParaRPr lang="en-US" sz="2400" dirty="0"/>
          </a:p>
          <a:p>
            <a:endParaRPr lang="en-US" sz="2400" dirty="0"/>
          </a:p>
        </p:txBody>
      </p:sp>
      <p:pic>
        <p:nvPicPr>
          <p:cNvPr id="9" name="Picture 8">
            <a:extLst>
              <a:ext uri="{FF2B5EF4-FFF2-40B4-BE49-F238E27FC236}">
                <a16:creationId xmlns="" xmlns:a16="http://schemas.microsoft.com/office/drawing/2014/main" id="{2454DF57-6160-7437-B74F-A0C3B59874F2}"/>
              </a:ext>
            </a:extLst>
          </p:cNvPr>
          <p:cNvPicPr>
            <a:picLocks noChangeAspect="1"/>
          </p:cNvPicPr>
          <p:nvPr/>
        </p:nvPicPr>
        <p:blipFill>
          <a:blip r:embed="rId4"/>
          <a:stretch>
            <a:fillRect/>
          </a:stretch>
        </p:blipFill>
        <p:spPr>
          <a:xfrm>
            <a:off x="4490637" y="4073015"/>
            <a:ext cx="2859272" cy="944962"/>
          </a:xfrm>
          <a:prstGeom prst="rect">
            <a:avLst/>
          </a:prstGeom>
        </p:spPr>
      </p:pic>
    </p:spTree>
    <p:extLst>
      <p:ext uri="{BB962C8B-B14F-4D97-AF65-F5344CB8AC3E}">
        <p14:creationId xmlns:p14="http://schemas.microsoft.com/office/powerpoint/2010/main" val="1738238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Unfreezing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190831"/>
            <a:ext cx="7758257" cy="4524315"/>
          </a:xfrm>
          <a:prstGeom prst="rect">
            <a:avLst/>
          </a:prstGeom>
          <a:noFill/>
        </p:spPr>
        <p:txBody>
          <a:bodyPr wrap="square">
            <a:spAutoFit/>
          </a:bodyPr>
          <a:lstStyle/>
          <a:p>
            <a:r>
              <a:rPr lang="en-US" sz="2400" dirty="0"/>
              <a:t>Before you can cook a meal that has been frozen, you need to defrost or thaw it out. The same can be said of change. Before a change can be implemented, it must go through the initial step of unfreezing. Because many people will naturally resist change, the goal during the unfreezing stage is to create an awareness of how the status quo, or current level of acceptability, is hindering the organization in some way.</a:t>
            </a:r>
          </a:p>
          <a:p>
            <a:r>
              <a:rPr lang="en-US" sz="2400" dirty="0"/>
              <a:t>Old behaviors, ways of thinking, processes, people and organizational structures must all be carefully examined to show employees how necessary a change is for the organization to create or maintain a competitive advantage in the marketplace.</a:t>
            </a:r>
          </a:p>
        </p:txBody>
      </p:sp>
    </p:spTree>
    <p:extLst>
      <p:ext uri="{BB962C8B-B14F-4D97-AF65-F5344CB8AC3E}">
        <p14:creationId xmlns:p14="http://schemas.microsoft.com/office/powerpoint/2010/main" val="3460731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1874166" y="1548645"/>
            <a:ext cx="7293132" cy="3046988"/>
          </a:xfrm>
          <a:prstGeom prst="rect">
            <a:avLst/>
          </a:prstGeom>
          <a:noFill/>
        </p:spPr>
        <p:txBody>
          <a:bodyPr wrap="square">
            <a:spAutoFit/>
          </a:bodyPr>
          <a:lstStyle/>
          <a:p>
            <a:r>
              <a:rPr lang="en-US" sz="2400" dirty="0"/>
              <a:t>Now that the people are 'unfrozen' they can begin to move. Lewin recognized that change is a process where the organization must transition or move into this new state of being. This changing step, also referred to as 'transitioning' or 'moving,' is marked by the implementation of the change. This is when the change becomes real. It's also, consequently, the time that most people struggle with the new reality.</a:t>
            </a:r>
          </a:p>
        </p:txBody>
      </p:sp>
    </p:spTree>
    <p:extLst>
      <p:ext uri="{BB962C8B-B14F-4D97-AF65-F5344CB8AC3E}">
        <p14:creationId xmlns:p14="http://schemas.microsoft.com/office/powerpoint/2010/main" val="25384720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Changing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1874166" y="1548645"/>
            <a:ext cx="7293132" cy="2677656"/>
          </a:xfrm>
          <a:prstGeom prst="rect">
            <a:avLst/>
          </a:prstGeom>
          <a:noFill/>
        </p:spPr>
        <p:txBody>
          <a:bodyPr wrap="square">
            <a:spAutoFit/>
          </a:bodyPr>
          <a:lstStyle/>
          <a:p>
            <a:r>
              <a:rPr lang="en-US" sz="2400" dirty="0"/>
              <a:t>It is a time marked with uncertainty and fear, making it the hardest step to overcome. During the changing step people begin to learn the new behaviors, processes and ways of thinking. The more prepared they are for this step, the easier it is to complete. For this reason, education, communication, support and time are critical for employees as they become familiar with the change. </a:t>
            </a:r>
          </a:p>
        </p:txBody>
      </p:sp>
    </p:spTree>
    <p:extLst>
      <p:ext uri="{BB962C8B-B14F-4D97-AF65-F5344CB8AC3E}">
        <p14:creationId xmlns:p14="http://schemas.microsoft.com/office/powerpoint/2010/main" val="3511975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Refreezing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Lewin called the final stage of his change model freezing, but many refer to it as refreezing to symbolize the act of reinforcing, stabilizing and solidifying the new state after the change. The changes made to organizational processes, goals, structure, offerings or people are accepted and refrozen as the new norm or status quo.</a:t>
            </a:r>
          </a:p>
          <a:p>
            <a:r>
              <a:rPr lang="en-US" sz="2400" dirty="0"/>
              <a:t>Lewin found the refreezing step to be especially important to ensure that people do not revert back to their old ways of thinking or doing prior to the implementation of the change.</a:t>
            </a:r>
          </a:p>
        </p:txBody>
      </p:sp>
    </p:spTree>
    <p:extLst>
      <p:ext uri="{BB962C8B-B14F-4D97-AF65-F5344CB8AC3E}">
        <p14:creationId xmlns:p14="http://schemas.microsoft.com/office/powerpoint/2010/main" val="24395426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Importance of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 xmlns:a16="http://schemas.microsoft.com/office/drawing/2014/main" id="{7B34CA3F-CAF4-2B93-4EDF-96401A6F0D99}"/>
              </a:ext>
            </a:extLst>
          </p:cNvPr>
          <p:cNvSpPr txBox="1"/>
          <p:nvPr/>
        </p:nvSpPr>
        <p:spPr>
          <a:xfrm>
            <a:off x="3000375" y="1610200"/>
            <a:ext cx="6029325" cy="2677656"/>
          </a:xfrm>
          <a:prstGeom prst="rect">
            <a:avLst/>
          </a:prstGeom>
          <a:noFill/>
        </p:spPr>
        <p:txBody>
          <a:bodyPr wrap="square">
            <a:spAutoFit/>
          </a:bodyPr>
          <a:lstStyle/>
          <a:p>
            <a:r>
              <a:rPr lang="en-US" sz="2400" dirty="0"/>
              <a:t>Organizational diagnosis is a step that should be taken prior to any change plans</a:t>
            </a:r>
          </a:p>
          <a:p>
            <a:r>
              <a:rPr lang="en-US" sz="2400" dirty="0"/>
              <a:t>It enables us to uncover the real problem instead of its symptoms only</a:t>
            </a:r>
          </a:p>
          <a:p>
            <a:r>
              <a:rPr lang="en-US" sz="2400" dirty="0"/>
              <a:t>Accordingly, an accurate organizational diagnosis enables us to choose the right solution (s) as well as right direction</a:t>
            </a:r>
          </a:p>
        </p:txBody>
      </p:sp>
    </p:spTree>
    <p:extLst>
      <p:ext uri="{BB962C8B-B14F-4D97-AF65-F5344CB8AC3E}">
        <p14:creationId xmlns:p14="http://schemas.microsoft.com/office/powerpoint/2010/main" val="2266913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6" y="543490"/>
            <a:ext cx="651692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Why Organizational Change Programs Fail?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7550900" cy="4524315"/>
          </a:xfrm>
          <a:prstGeom prst="rect">
            <a:avLst/>
          </a:prstGeom>
          <a:noFill/>
        </p:spPr>
        <p:txBody>
          <a:bodyPr wrap="square">
            <a:spAutoFit/>
          </a:bodyPr>
          <a:lstStyle/>
          <a:p>
            <a:r>
              <a:rPr lang="en-US" sz="2400" dirty="0"/>
              <a:t>-Spending little time investigating and deeply analyzing , accordingly, they often diagnose symptoms of their problems rather than the problems themselves</a:t>
            </a:r>
          </a:p>
          <a:p>
            <a:r>
              <a:rPr lang="en-US" sz="2400" dirty="0"/>
              <a:t>-The tendency of many firms to imitate the change programs of their competitors or other visible firms without doing a careful diagnosis of their own specific needs</a:t>
            </a:r>
          </a:p>
          <a:p>
            <a:r>
              <a:rPr lang="en-US" sz="2400" dirty="0"/>
              <a:t>-Any planned change program also requires a careful assessment of individual and organization capacity for change</a:t>
            </a:r>
          </a:p>
          <a:p>
            <a:r>
              <a:rPr lang="en-US" sz="2400" dirty="0"/>
              <a:t>-Change plans must include all organization ( Organization- wide change</a:t>
            </a:r>
          </a:p>
        </p:txBody>
      </p:sp>
    </p:spTree>
    <p:extLst>
      <p:ext uri="{BB962C8B-B14F-4D97-AF65-F5344CB8AC3E}">
        <p14:creationId xmlns:p14="http://schemas.microsoft.com/office/powerpoint/2010/main" val="1703121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1747098" y="1548645"/>
            <a:ext cx="7539777" cy="3416320"/>
          </a:xfrm>
          <a:prstGeom prst="rect">
            <a:avLst/>
          </a:prstGeom>
          <a:noFill/>
        </p:spPr>
        <p:txBody>
          <a:bodyPr wrap="square">
            <a:spAutoFit/>
          </a:bodyPr>
          <a:lstStyle/>
          <a:p>
            <a:r>
              <a:rPr lang="en-US" sz="2400" dirty="0"/>
              <a:t>On-going process:</a:t>
            </a:r>
          </a:p>
          <a:p>
            <a:r>
              <a:rPr lang="en-US" sz="2400" dirty="0"/>
              <a:t>    Organizational diagnosis is based on the Strategic management concepts and is a on-going process which is in existence through out the life of organization.</a:t>
            </a:r>
          </a:p>
          <a:p>
            <a:r>
              <a:rPr lang="en-US" sz="2400" dirty="0"/>
              <a:t> Shaping broad plans:</a:t>
            </a:r>
          </a:p>
          <a:p>
            <a:r>
              <a:rPr lang="en-US" sz="2400" dirty="0"/>
              <a:t>     First, it is an on-going process in which broad plans are firstly    formulated than implementing and finally controlled.</a:t>
            </a:r>
          </a:p>
          <a:p>
            <a:endParaRPr lang="en-US" sz="2400" dirty="0"/>
          </a:p>
        </p:txBody>
      </p:sp>
    </p:spTree>
    <p:extLst>
      <p:ext uri="{BB962C8B-B14F-4D97-AF65-F5344CB8AC3E}">
        <p14:creationId xmlns:p14="http://schemas.microsoft.com/office/powerpoint/2010/main" val="1510698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Diagnosis?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1747098" y="1548645"/>
            <a:ext cx="7420200" cy="3416320"/>
          </a:xfrm>
          <a:prstGeom prst="rect">
            <a:avLst/>
          </a:prstGeom>
          <a:noFill/>
        </p:spPr>
        <p:txBody>
          <a:bodyPr wrap="square">
            <a:spAutoFit/>
          </a:bodyPr>
          <a:lstStyle/>
          <a:p>
            <a:r>
              <a:rPr lang="en-US" sz="2400" dirty="0"/>
              <a:t>Strategic goals:</a:t>
            </a:r>
          </a:p>
          <a:p>
            <a:r>
              <a:rPr lang="en-US" sz="2400" dirty="0"/>
              <a:t>    Strategic goals are those which are set by top management. The broad plans are made in achieving the goals.</a:t>
            </a:r>
          </a:p>
          <a:p>
            <a:r>
              <a:rPr lang="en-US" sz="2400" dirty="0"/>
              <a:t> Internal and external environment:</a:t>
            </a:r>
          </a:p>
          <a:p>
            <a:r>
              <a:rPr lang="en-US" sz="2400" dirty="0"/>
              <a:t>    Internal and external environment generally set the goals. Simply external environment forced internal environment to set the goals and guide them that how to achieve the goals? </a:t>
            </a:r>
          </a:p>
        </p:txBody>
      </p:sp>
    </p:spTree>
    <p:extLst>
      <p:ext uri="{BB962C8B-B14F-4D97-AF65-F5344CB8AC3E}">
        <p14:creationId xmlns:p14="http://schemas.microsoft.com/office/powerpoint/2010/main" val="28986150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92224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a:t>Discontinuous change: This type of change mainly occurs as a result of a huge and major problem that forces top management of an organization to take certain revolutionary and immediate decisions regarding part of their organization in order to contain and face such problem. </a:t>
            </a:r>
            <a:endParaRPr lang="en-US" sz="2400" dirty="0"/>
          </a:p>
        </p:txBody>
      </p:sp>
    </p:spTree>
    <p:extLst>
      <p:ext uri="{BB962C8B-B14F-4D97-AF65-F5344CB8AC3E}">
        <p14:creationId xmlns:p14="http://schemas.microsoft.com/office/powerpoint/2010/main" val="39369760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Types of Planned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a:t>Continuous change: This type of change does not happen all of a sudden or as a reaction of a certain major and huge circumstances, on the contrary, it happens over time and tends to more radical change that includes more major shifts involving many different levels of organizations and many different aspect of business. </a:t>
            </a:r>
            <a:endParaRPr lang="en-US" sz="2400" dirty="0"/>
          </a:p>
        </p:txBody>
      </p:sp>
    </p:spTree>
    <p:extLst>
      <p:ext uri="{BB962C8B-B14F-4D97-AF65-F5344CB8AC3E}">
        <p14:creationId xmlns:p14="http://schemas.microsoft.com/office/powerpoint/2010/main" val="24836377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8701233" cy="4154984"/>
          </a:xfrm>
          <a:prstGeom prst="rect">
            <a:avLst/>
          </a:prstGeom>
          <a:noFill/>
        </p:spPr>
        <p:txBody>
          <a:bodyPr wrap="square">
            <a:spAutoFit/>
          </a:bodyPr>
          <a:lstStyle/>
          <a:p>
            <a:r>
              <a:rPr lang="en-US" sz="2400" dirty="0"/>
              <a:t>According to The Harvard Business Essentials Series (2003), generally, change programs fall into one of the following categories:</a:t>
            </a:r>
          </a:p>
          <a:p>
            <a:endParaRPr lang="en-US" sz="2400" dirty="0"/>
          </a:p>
          <a:p>
            <a:r>
              <a:rPr lang="en-US" sz="2400" b="1" dirty="0"/>
              <a:t>Structural change: </a:t>
            </a:r>
            <a:r>
              <a:rPr lang="en-US" sz="2400" dirty="0"/>
              <a:t>These programs aim at reshuffling the existing structure of an organization in a way that serves its current challenges. During structural change, top management, might also be supported by external consultants, attempts to reconfigure different parts (departments, business units, subsidiaries) of an organization to achieve greater overall performance. Mergers, acquisitions, consolidations, and divestiture of operating units are all examples of attempts at structural change.</a:t>
            </a:r>
          </a:p>
        </p:txBody>
      </p:sp>
    </p:spTree>
    <p:extLst>
      <p:ext uri="{BB962C8B-B14F-4D97-AF65-F5344CB8AC3E}">
        <p14:creationId xmlns:p14="http://schemas.microsoft.com/office/powerpoint/2010/main" val="37271482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Cost cutting: </a:t>
            </a:r>
            <a:r>
              <a:rPr lang="en-US" sz="2400" dirty="0"/>
              <a:t>Programs such as these focus on the elimination of nonessential activities or on other methods for squeezing costs out of operations. Such programs may appear more in time of slow growth and low sales figures in a form of discontinuous programs to immediately contain and control such problems, thus the decision taken are very fast and might be painful. Yet, it is important to all organizations to look at cost cutting as a continuous and incremental activity rather than as a reaction of new circumstances or financial problems. </a:t>
            </a:r>
          </a:p>
        </p:txBody>
      </p:sp>
    </p:spTree>
    <p:extLst>
      <p:ext uri="{BB962C8B-B14F-4D97-AF65-F5344CB8AC3E}">
        <p14:creationId xmlns:p14="http://schemas.microsoft.com/office/powerpoint/2010/main" val="42612223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58547"/>
            <a:ext cx="6567707" cy="4154984"/>
          </a:xfrm>
          <a:prstGeom prst="rect">
            <a:avLst/>
          </a:prstGeom>
          <a:noFill/>
        </p:spPr>
        <p:txBody>
          <a:bodyPr wrap="square">
            <a:spAutoFit/>
          </a:bodyPr>
          <a:lstStyle/>
          <a:p>
            <a:r>
              <a:rPr lang="en-US" sz="2400" b="1" dirty="0"/>
              <a:t>Process change: </a:t>
            </a:r>
            <a:r>
              <a:rPr lang="en-US" sz="2400" dirty="0"/>
              <a:t>These programs focus on altering how things get done. The nature of such types of programs is continuous and covers all aspects and processes found in an organization. For example revisiting the current work flow process as a result of increasing number of customers’ complaints is one the process change programs that aims at increasing both customer satisfaction and loyalty. Thus, such process change typically aims to make processes faster, more effective, more reliable, and/or less costly.</a:t>
            </a:r>
          </a:p>
        </p:txBody>
      </p:sp>
    </p:spTree>
    <p:extLst>
      <p:ext uri="{BB962C8B-B14F-4D97-AF65-F5344CB8AC3E}">
        <p14:creationId xmlns:p14="http://schemas.microsoft.com/office/powerpoint/2010/main" val="34076459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767735" cy="1938992"/>
          </a:xfrm>
          <a:prstGeom prst="rect">
            <a:avLst/>
          </a:prstGeom>
          <a:noFill/>
        </p:spPr>
        <p:txBody>
          <a:bodyPr wrap="square">
            <a:spAutoFit/>
          </a:bodyPr>
          <a:lstStyle/>
          <a:p>
            <a:r>
              <a:rPr lang="en-US" sz="2400" b="1" dirty="0"/>
              <a:t>Cultural change: </a:t>
            </a:r>
            <a:r>
              <a:rPr lang="en-US" sz="2400" dirty="0"/>
              <a:t>These programs focus on the “human” side of the organization, such as a company’s general approach to doing business or the relationship between its management and employees.</a:t>
            </a:r>
          </a:p>
        </p:txBody>
      </p:sp>
    </p:spTree>
    <p:extLst>
      <p:ext uri="{BB962C8B-B14F-4D97-AF65-F5344CB8AC3E}">
        <p14:creationId xmlns:p14="http://schemas.microsoft.com/office/powerpoint/2010/main" val="39758249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7943995" cy="4524315"/>
          </a:xfrm>
          <a:prstGeom prst="rect">
            <a:avLst/>
          </a:prstGeom>
          <a:noFill/>
        </p:spPr>
        <p:txBody>
          <a:bodyPr wrap="square">
            <a:spAutoFit/>
          </a:bodyPr>
          <a:lstStyle/>
          <a:p>
            <a:r>
              <a:rPr lang="en-US" sz="2400" dirty="0"/>
              <a:t>Other programs may include:</a:t>
            </a:r>
          </a:p>
          <a:p>
            <a:endParaRPr lang="en-US" sz="2400" dirty="0"/>
          </a:p>
          <a:p>
            <a:r>
              <a:rPr lang="en-US" sz="2400" b="1" dirty="0"/>
              <a:t>Mission &amp; Strategy change : </a:t>
            </a:r>
            <a:r>
              <a:rPr lang="en-US" sz="2400" dirty="0"/>
              <a:t>In theory, all changes in an organization are aligned to the organization's mission and strategy. In reality, changes may be difficult to map to strategy or may even contradict it.</a:t>
            </a:r>
            <a:br>
              <a:rPr lang="en-US" sz="2400" dirty="0"/>
            </a:br>
            <a:endParaRPr lang="en-US" sz="2400" dirty="0"/>
          </a:p>
          <a:p>
            <a:r>
              <a:rPr lang="en-US" sz="2400" b="1" dirty="0"/>
              <a:t>People change : </a:t>
            </a:r>
            <a:r>
              <a:rPr lang="en-US" sz="2400" dirty="0"/>
              <a:t>Hiring, turnover, roles &amp; responsibilities, training and other individual changes. People changes may seem minor but taken as a whole they represent a critical focus for change management. For example, training is critical to the acceptance of change</a:t>
            </a:r>
          </a:p>
        </p:txBody>
      </p:sp>
    </p:spTree>
    <p:extLst>
      <p:ext uri="{BB962C8B-B14F-4D97-AF65-F5344CB8AC3E}">
        <p14:creationId xmlns:p14="http://schemas.microsoft.com/office/powerpoint/2010/main" val="25800105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7972570" cy="4524315"/>
          </a:xfrm>
          <a:prstGeom prst="rect">
            <a:avLst/>
          </a:prstGeom>
          <a:noFill/>
        </p:spPr>
        <p:txBody>
          <a:bodyPr wrap="square">
            <a:spAutoFit/>
          </a:bodyPr>
          <a:lstStyle/>
          <a:p>
            <a:r>
              <a:rPr lang="en-US" sz="2400" b="1" dirty="0"/>
              <a:t>Policies &amp; Legal Agreements change :</a:t>
            </a:r>
            <a:r>
              <a:rPr lang="en-US" sz="2400" dirty="0"/>
              <a:t>A change as minor as a new rule or policy can have a big impact on an organization. New rules (or changes to legal agreements) aren't always popular with employees and customers — implementation and acceptance can be a change management challenge. </a:t>
            </a:r>
          </a:p>
          <a:p>
            <a:endParaRPr lang="en-US" sz="2400" dirty="0"/>
          </a:p>
          <a:p>
            <a:r>
              <a:rPr lang="en-US" sz="2400" b="1" dirty="0"/>
              <a:t>Technology change:</a:t>
            </a:r>
            <a:r>
              <a:rPr lang="en-US" sz="2400" dirty="0"/>
              <a:t> Changes to technology infrastructure, systems, automations and tools. Some firms focus on technology change — letting it drive other change within the organization. It's common for change management to be highly focused on technology changes.</a:t>
            </a:r>
            <a:br>
              <a:rPr lang="en-US" sz="2400" dirty="0"/>
            </a:br>
            <a:endParaRPr lang="en-US" sz="2400" dirty="0"/>
          </a:p>
        </p:txBody>
      </p:sp>
    </p:spTree>
    <p:extLst>
      <p:ext uri="{BB962C8B-B14F-4D97-AF65-F5344CB8AC3E}">
        <p14:creationId xmlns:p14="http://schemas.microsoft.com/office/powerpoint/2010/main" val="38287245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Organizational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b="1" dirty="0"/>
              <a:t>Products, Marketing and Customer Relationships change :</a:t>
            </a:r>
            <a:r>
              <a:rPr lang="en-US" sz="2400" dirty="0"/>
              <a:t>Changes to products, marketing and sales are a critical focus for many organizations. For example, new product development is often key to strategy execution.</a:t>
            </a:r>
          </a:p>
          <a:p>
            <a:endParaRPr lang="en-US" sz="2400" dirty="0"/>
          </a:p>
        </p:txBody>
      </p:sp>
    </p:spTree>
    <p:extLst>
      <p:ext uri="{BB962C8B-B14F-4D97-AF65-F5344CB8AC3E}">
        <p14:creationId xmlns:p14="http://schemas.microsoft.com/office/powerpoint/2010/main" val="27917805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7329" y="473085"/>
            <a:ext cx="656770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a:t>
            </a:r>
            <a:r>
              <a:rPr lang="en-US" sz="2400">
                <a:solidFill>
                  <a:schemeClr val="bg1"/>
                </a:solidFill>
                <a:latin typeface="Tajawal Medium" panose="00000600000000000000" pitchFamily="2" charset="-78"/>
                <a:cs typeface="Tajawal Medium" panose="00000600000000000000" pitchFamily="2" charset="-78"/>
              </a:rPr>
              <a:t>of </a:t>
            </a:r>
            <a:r>
              <a:rPr lang="en-US" sz="2400" smtClean="0">
                <a:solidFill>
                  <a:schemeClr val="bg1"/>
                </a:solidFill>
                <a:latin typeface="Tajawal Medium" panose="00000600000000000000" pitchFamily="2" charset="-78"/>
                <a:cs typeface="Tajawal Medium" panose="00000600000000000000" pitchFamily="2" charset="-78"/>
              </a:rPr>
              <a:t>Planned 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According to Cummings and Worley (1997), effective planned change efforts are often characterized by some common characteristics- from the management side of an organization – mostly through communication and management of the change process as follows:</a:t>
            </a:r>
          </a:p>
          <a:p>
            <a:r>
              <a:rPr lang="en-US" sz="2400" dirty="0"/>
              <a:t>- Motivating change by creating a readiness for the change among employees and attempting to overcome resistance to change.</a:t>
            </a:r>
          </a:p>
          <a:p>
            <a:r>
              <a:rPr lang="en-US" sz="2400" dirty="0"/>
              <a:t>- Creating a shared vision of the desired future state of the organization.</a:t>
            </a:r>
          </a:p>
        </p:txBody>
      </p:sp>
    </p:spTree>
    <p:extLst>
      <p:ext uri="{BB962C8B-B14F-4D97-AF65-F5344CB8AC3E}">
        <p14:creationId xmlns:p14="http://schemas.microsoft.com/office/powerpoint/2010/main" val="40611625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Characteristics of Planned Changed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308324"/>
          </a:xfrm>
          <a:prstGeom prst="rect">
            <a:avLst/>
          </a:prstGeom>
          <a:noFill/>
        </p:spPr>
        <p:txBody>
          <a:bodyPr wrap="square">
            <a:spAutoFit/>
          </a:bodyPr>
          <a:lstStyle/>
          <a:p>
            <a:r>
              <a:rPr lang="en-US" sz="2400" dirty="0"/>
              <a:t>- Developing political support for the needed change.</a:t>
            </a:r>
          </a:p>
          <a:p>
            <a:r>
              <a:rPr lang="en-US" sz="2400" dirty="0"/>
              <a:t>- Managing the transition from the current state to the desired future state.</a:t>
            </a:r>
          </a:p>
          <a:p>
            <a:r>
              <a:rPr lang="en-US" sz="2400" dirty="0"/>
              <a:t>- Sustaining momentum for change so that it will be carried for completion.</a:t>
            </a:r>
          </a:p>
        </p:txBody>
      </p:sp>
    </p:spTree>
    <p:extLst>
      <p:ext uri="{BB962C8B-B14F-4D97-AF65-F5344CB8AC3E}">
        <p14:creationId xmlns:p14="http://schemas.microsoft.com/office/powerpoint/2010/main" val="26719144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a:t>
            </a:r>
            <a:r>
              <a:rPr lang="en-US" sz="2400" dirty="0" smtClean="0">
                <a:solidFill>
                  <a:schemeClr val="bg1"/>
                </a:solidFill>
                <a:latin typeface="Tajawal Medium" panose="00000600000000000000" pitchFamily="2" charset="-78"/>
                <a:cs typeface="Tajawal Medium" panose="00000600000000000000" pitchFamily="2" charset="-78"/>
              </a:rPr>
              <a:t>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154984"/>
          </a:xfrm>
          <a:prstGeom prst="rect">
            <a:avLst/>
          </a:prstGeom>
          <a:noFill/>
        </p:spPr>
        <p:txBody>
          <a:bodyPr wrap="square">
            <a:spAutoFit/>
          </a:bodyPr>
          <a:lstStyle/>
          <a:p>
            <a:r>
              <a:rPr lang="en-US" sz="2400" dirty="0"/>
              <a:t>Kotter (1995), there are 8 steps for a successful organizational transformation as follows:</a:t>
            </a:r>
          </a:p>
          <a:p>
            <a:r>
              <a:rPr lang="en-US" sz="2400" b="1" dirty="0"/>
              <a:t>1- Establishing a sense of urgency:</a:t>
            </a:r>
          </a:p>
          <a:p>
            <a:r>
              <a:rPr lang="en-US" sz="2400" dirty="0"/>
              <a:t>Express the need for change among both managers and employees</a:t>
            </a:r>
          </a:p>
          <a:p>
            <a:r>
              <a:rPr lang="en-US" sz="2400" dirty="0"/>
              <a:t>Show the risks that might occur in case of not applying change</a:t>
            </a:r>
          </a:p>
          <a:p>
            <a:r>
              <a:rPr lang="en-US" sz="2400" dirty="0"/>
              <a:t>Start a good discussion about how to make change and what needs to be changed to get people participating and thinking</a:t>
            </a:r>
          </a:p>
          <a:p>
            <a:r>
              <a:rPr lang="en-US" sz="2400" dirty="0"/>
              <a:t>Refer to a change consultant </a:t>
            </a:r>
          </a:p>
        </p:txBody>
      </p:sp>
    </p:spTree>
    <p:extLst>
      <p:ext uri="{BB962C8B-B14F-4D97-AF65-F5344CB8AC3E}">
        <p14:creationId xmlns:p14="http://schemas.microsoft.com/office/powerpoint/2010/main" val="7046892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4" name="TextBox 13">
            <a:extLst>
              <a:ext uri="{FF2B5EF4-FFF2-40B4-BE49-F238E27FC236}">
                <a16:creationId xmlns="" xmlns:a16="http://schemas.microsoft.com/office/drawing/2014/main" id="{3796D808-C312-E612-F709-16643590AA26}"/>
              </a:ext>
            </a:extLst>
          </p:cNvPr>
          <p:cNvSpPr txBox="1"/>
          <p:nvPr/>
        </p:nvSpPr>
        <p:spPr>
          <a:xfrm>
            <a:off x="3000375" y="1445419"/>
            <a:ext cx="6043613" cy="4154984"/>
          </a:xfrm>
          <a:prstGeom prst="rect">
            <a:avLst/>
          </a:prstGeom>
          <a:noFill/>
        </p:spPr>
        <p:txBody>
          <a:bodyPr wrap="square">
            <a:spAutoFit/>
          </a:bodyPr>
          <a:lstStyle/>
          <a:p>
            <a:r>
              <a:rPr lang="en-US" sz="2400" b="1" dirty="0"/>
              <a:t>2- Forming a powerful guiding coalition</a:t>
            </a:r>
          </a:p>
          <a:p>
            <a:r>
              <a:rPr lang="en-US" sz="2400" dirty="0"/>
              <a:t>Form a group of 3 to 5 employees in small and midsize companies and 50 or more in large companies to be the leaders of the coalition</a:t>
            </a:r>
          </a:p>
          <a:p>
            <a:r>
              <a:rPr lang="en-US" sz="2400" dirty="0"/>
              <a:t>Make sure that all members trust each other and can work in a harmonized manner</a:t>
            </a:r>
          </a:p>
          <a:p>
            <a:r>
              <a:rPr lang="en-US" sz="2400" dirty="0"/>
              <a:t>Make sure that the chosen members are well respected and trusted among all other employees of the organization</a:t>
            </a:r>
          </a:p>
          <a:p>
            <a:r>
              <a:rPr lang="en-US" sz="2400" dirty="0"/>
              <a:t>Make sure to include people from different departments in this coalition  </a:t>
            </a:r>
          </a:p>
        </p:txBody>
      </p:sp>
    </p:spTree>
    <p:extLst>
      <p:ext uri="{BB962C8B-B14F-4D97-AF65-F5344CB8AC3E}">
        <p14:creationId xmlns:p14="http://schemas.microsoft.com/office/powerpoint/2010/main" val="5001046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2677656"/>
          </a:xfrm>
          <a:prstGeom prst="rect">
            <a:avLst/>
          </a:prstGeom>
          <a:noFill/>
        </p:spPr>
        <p:txBody>
          <a:bodyPr wrap="square">
            <a:spAutoFit/>
          </a:bodyPr>
          <a:lstStyle/>
          <a:p>
            <a:r>
              <a:rPr lang="en-US" sz="2400" b="1" dirty="0"/>
              <a:t>3- Creating a vision</a:t>
            </a:r>
          </a:p>
          <a:p>
            <a:r>
              <a:rPr lang="en-US" sz="2400" dirty="0"/>
              <a:t>That should include the key reasons for change</a:t>
            </a:r>
          </a:p>
          <a:p>
            <a:r>
              <a:rPr lang="en-US" sz="2400" dirty="0"/>
              <a:t> That should include how the future of your organization will be once the change is successfully implemented</a:t>
            </a:r>
          </a:p>
          <a:p>
            <a:r>
              <a:rPr lang="en-US" sz="2400" dirty="0"/>
              <a:t>That should include all steps for successful implementation and results</a:t>
            </a:r>
          </a:p>
        </p:txBody>
      </p:sp>
    </p:spTree>
    <p:extLst>
      <p:ext uri="{BB962C8B-B14F-4D97-AF65-F5344CB8AC3E}">
        <p14:creationId xmlns:p14="http://schemas.microsoft.com/office/powerpoint/2010/main" val="32333527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4- Communicating the vision</a:t>
            </a:r>
          </a:p>
          <a:p>
            <a:r>
              <a:rPr lang="en-US" sz="2400" dirty="0"/>
              <a:t>Talk to your people often about your vision to change</a:t>
            </a:r>
          </a:p>
          <a:p>
            <a:r>
              <a:rPr lang="en-US" sz="2400" dirty="0"/>
              <a:t>Use all possible means of communication you have to convey your vision</a:t>
            </a:r>
          </a:p>
          <a:p>
            <a:r>
              <a:rPr lang="en-US" sz="2400" dirty="0"/>
              <a:t>Make sure to address all the concerns and sources of anxiety of your people</a:t>
            </a:r>
          </a:p>
          <a:p>
            <a:r>
              <a:rPr lang="en-US" sz="2400" dirty="0"/>
              <a:t>Explain to your people that the change plan will tackle all aspects of operations </a:t>
            </a:r>
          </a:p>
        </p:txBody>
      </p:sp>
    </p:spTree>
    <p:extLst>
      <p:ext uri="{BB962C8B-B14F-4D97-AF65-F5344CB8AC3E}">
        <p14:creationId xmlns:p14="http://schemas.microsoft.com/office/powerpoint/2010/main" val="20640566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785652"/>
          </a:xfrm>
          <a:prstGeom prst="rect">
            <a:avLst/>
          </a:prstGeom>
          <a:noFill/>
        </p:spPr>
        <p:txBody>
          <a:bodyPr wrap="square">
            <a:spAutoFit/>
          </a:bodyPr>
          <a:lstStyle/>
          <a:p>
            <a:r>
              <a:rPr lang="en-US" sz="2400" b="1" dirty="0"/>
              <a:t>5- Empowering others to act on the vision</a:t>
            </a:r>
          </a:p>
          <a:p>
            <a:r>
              <a:rPr lang="en-US" sz="2400" dirty="0"/>
              <a:t>Give the change committee all the power they need</a:t>
            </a:r>
          </a:p>
          <a:p>
            <a:r>
              <a:rPr lang="en-US" sz="2400" dirty="0"/>
              <a:t>Support and empower all other employees to act on the vision</a:t>
            </a:r>
          </a:p>
          <a:p>
            <a:r>
              <a:rPr lang="en-US" sz="2400" dirty="0"/>
              <a:t>Recognize and reward people who make change happen</a:t>
            </a:r>
          </a:p>
          <a:p>
            <a:r>
              <a:rPr lang="en-US" sz="2400" dirty="0"/>
              <a:t>Identify people who are resisting the change and help them to be part of the change process</a:t>
            </a:r>
          </a:p>
          <a:p>
            <a:r>
              <a:rPr lang="en-US" sz="2400" dirty="0"/>
              <a:t>Take actions to quickly remove barriers</a:t>
            </a:r>
          </a:p>
        </p:txBody>
      </p:sp>
    </p:spTree>
    <p:extLst>
      <p:ext uri="{BB962C8B-B14F-4D97-AF65-F5344CB8AC3E}">
        <p14:creationId xmlns:p14="http://schemas.microsoft.com/office/powerpoint/2010/main" val="14189065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3416320"/>
          </a:xfrm>
          <a:prstGeom prst="rect">
            <a:avLst/>
          </a:prstGeom>
          <a:noFill/>
        </p:spPr>
        <p:txBody>
          <a:bodyPr wrap="square">
            <a:spAutoFit/>
          </a:bodyPr>
          <a:lstStyle/>
          <a:p>
            <a:r>
              <a:rPr lang="en-US" sz="2400" b="1" dirty="0"/>
              <a:t>6- Planning for and creating short-term wins</a:t>
            </a:r>
          </a:p>
          <a:p>
            <a:r>
              <a:rPr lang="en-US" sz="2400" dirty="0"/>
              <a:t>Do not wait for years to celebrate the success of the change program</a:t>
            </a:r>
          </a:p>
          <a:p>
            <a:r>
              <a:rPr lang="en-US" sz="2400" dirty="0"/>
              <a:t>Start the change process with programs and targets that gain approval from most of your employees and that you see that they are easier to implement.</a:t>
            </a:r>
          </a:p>
          <a:p>
            <a:r>
              <a:rPr lang="en-US" sz="2400" dirty="0"/>
              <a:t>Recognize, award and celebrate the short term wins to make people feel that change is possible</a:t>
            </a:r>
          </a:p>
          <a:p>
            <a:endParaRPr lang="en-US" sz="2400" dirty="0"/>
          </a:p>
        </p:txBody>
      </p:sp>
    </p:spTree>
    <p:extLst>
      <p:ext uri="{BB962C8B-B14F-4D97-AF65-F5344CB8AC3E}">
        <p14:creationId xmlns:p14="http://schemas.microsoft.com/office/powerpoint/2010/main" val="25380243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6567707" cy="4524315"/>
          </a:xfrm>
          <a:prstGeom prst="rect">
            <a:avLst/>
          </a:prstGeom>
          <a:noFill/>
        </p:spPr>
        <p:txBody>
          <a:bodyPr wrap="square">
            <a:spAutoFit/>
          </a:bodyPr>
          <a:lstStyle/>
          <a:p>
            <a:r>
              <a:rPr lang="en-US" sz="2400" b="1" dirty="0"/>
              <a:t>7- Consolidating improvements and producing still more change</a:t>
            </a:r>
          </a:p>
          <a:p>
            <a:r>
              <a:rPr lang="en-US" sz="2400" dirty="0"/>
              <a:t>Do not ever declare victory until change has strongly become an embedded culture of your organization </a:t>
            </a:r>
          </a:p>
          <a:p>
            <a:r>
              <a:rPr lang="en-US" sz="2400" dirty="0"/>
              <a:t>After every change achievement, analyze what went right and what went wrong for continuous improvement</a:t>
            </a:r>
          </a:p>
          <a:p>
            <a:r>
              <a:rPr lang="en-US" sz="2400" dirty="0"/>
              <a:t>Set new goals to continue building on your achievements</a:t>
            </a:r>
          </a:p>
          <a:p>
            <a:r>
              <a:rPr lang="en-US" sz="2400" dirty="0"/>
              <a:t>Generate new ideas by adding new change agents to the change coalition </a:t>
            </a:r>
          </a:p>
        </p:txBody>
      </p:sp>
    </p:spTree>
    <p:extLst>
      <p:ext uri="{BB962C8B-B14F-4D97-AF65-F5344CB8AC3E}">
        <p14:creationId xmlns:p14="http://schemas.microsoft.com/office/powerpoint/2010/main" val="2061917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are the Main steps of successful change programs?</a:t>
            </a:r>
            <a:endParaRPr lang="en-US" sz="2400" dirty="0">
              <a:solidFill>
                <a:srgbClr val="FF9518"/>
              </a:solidFill>
              <a:latin typeface="Tajawal Medium" panose="00000600000000000000" pitchFamily="2" charset="-78"/>
              <a:cs typeface="Tajawal Medium" panose="00000600000000000000" pitchFamily="2" charset="-78"/>
            </a:endParaRPr>
          </a:p>
          <a:p>
            <a:r>
              <a:rPr lang="en-US" sz="2400" dirty="0" smtClean="0">
                <a:solidFill>
                  <a:schemeClr val="bg1"/>
                </a:solidFill>
                <a:latin typeface="Tajawal Medium" panose="00000600000000000000" pitchFamily="2" charset="-78"/>
                <a:cs typeface="Tajawal Medium" panose="00000600000000000000" pitchFamily="2" charset="-78"/>
              </a:rPr>
              <a:t>Changed </a:t>
            </a:r>
            <a:r>
              <a:rPr lang="en-US" sz="2400" dirty="0">
                <a:solidFill>
                  <a:schemeClr val="bg1"/>
                </a:solidFill>
                <a:latin typeface="Tajawal Medium" panose="00000600000000000000" pitchFamily="2" charset="-78"/>
                <a:cs typeface="Tajawal Medium" panose="00000600000000000000" pitchFamily="2" charset="-78"/>
              </a:rPr>
              <a:t>Programs?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Text Box 4">
            <a:extLst>
              <a:ext uri="{FF2B5EF4-FFF2-40B4-BE49-F238E27FC236}">
                <a16:creationId xmlns="" xmlns:a16="http://schemas.microsoft.com/office/drawing/2014/main" id="{69DA1561-4199-5B5B-BCA8-34F8C0F8A725}"/>
              </a:ext>
            </a:extLst>
          </p:cNvPr>
          <p:cNvSpPr txBox="1">
            <a:spLocks noChangeArrowheads="1"/>
          </p:cNvSpPr>
          <p:nvPr/>
        </p:nvSpPr>
        <p:spPr bwMode="auto">
          <a:xfrm>
            <a:off x="1434905" y="4985760"/>
            <a:ext cx="33882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2" name="Text Box 5">
            <a:extLst>
              <a:ext uri="{FF2B5EF4-FFF2-40B4-BE49-F238E27FC236}">
                <a16:creationId xmlns="" xmlns:a16="http://schemas.microsoft.com/office/drawing/2014/main" id="{7B445A8D-0937-08F9-FE9D-CCB89F2CB94E}"/>
              </a:ext>
            </a:extLst>
          </p:cNvPr>
          <p:cNvSpPr txBox="1">
            <a:spLocks noChangeArrowheads="1"/>
          </p:cNvSpPr>
          <p:nvPr/>
        </p:nvSpPr>
        <p:spPr bwMode="auto">
          <a:xfrm>
            <a:off x="5433498" y="5205891"/>
            <a:ext cx="3733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marL="342900" indent="-342900" algn="l" eaLnBrk="0" hangingPunct="0">
              <a:spcBef>
                <a:spcPct val="20000"/>
              </a:spcBef>
              <a:buClr>
                <a:srgbClr val="FFAA01"/>
              </a:buClr>
              <a:buChar char="•"/>
              <a:defRPr sz="2800">
                <a:solidFill>
                  <a:srgbClr val="201E50"/>
                </a:solidFill>
                <a:latin typeface="Times New Roman" panose="02020603050405020304" pitchFamily="18" charset="0"/>
              </a:defRPr>
            </a:lvl1pPr>
            <a:lvl2pPr algn="l" eaLnBrk="0" hangingPunct="0">
              <a:spcBef>
                <a:spcPct val="20000"/>
              </a:spcBef>
              <a:buChar char="–"/>
              <a:defRPr sz="2800">
                <a:solidFill>
                  <a:srgbClr val="201E50"/>
                </a:solidFill>
                <a:latin typeface="Times New Roman" panose="02020603050405020304" pitchFamily="18" charset="0"/>
              </a:defRPr>
            </a:lvl2pPr>
            <a:lvl3pPr marL="1143000" indent="-228600" algn="l" eaLnBrk="0" hangingPunct="0">
              <a:spcBef>
                <a:spcPct val="20000"/>
              </a:spcBef>
              <a:buClr>
                <a:srgbClr val="FFAA01"/>
              </a:buClr>
              <a:buChar char="•"/>
              <a:defRPr sz="2800">
                <a:solidFill>
                  <a:srgbClr val="201E50"/>
                </a:solidFill>
                <a:latin typeface="Times New Roman" panose="02020603050405020304" pitchFamily="18" charset="0"/>
              </a:defRPr>
            </a:lvl3pPr>
            <a:lvl4pPr marL="1600200" indent="-228600" algn="l" eaLnBrk="0" hangingPunct="0">
              <a:spcBef>
                <a:spcPct val="20000"/>
              </a:spcBef>
              <a:buChar char="–"/>
              <a:defRPr sz="2000">
                <a:solidFill>
                  <a:srgbClr val="201E50"/>
                </a:solidFill>
                <a:latin typeface="Arial" panose="020B0604020202020204" pitchFamily="34" charset="0"/>
              </a:defRPr>
            </a:lvl4pPr>
            <a:lvl5pPr marL="2057400" indent="-228600" algn="l" eaLnBrk="0" hangingPunct="0">
              <a:spcBef>
                <a:spcPct val="20000"/>
              </a:spcBef>
              <a:buChar char="»"/>
              <a:defRPr sz="2000">
                <a:solidFill>
                  <a:srgbClr val="201E5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201E5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201E5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201E5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201E50"/>
                </a:solidFill>
                <a:latin typeface="Arial" panose="020B0604020202020204" pitchFamily="34" charset="0"/>
              </a:defRPr>
            </a:lvl9pPr>
          </a:lstStyle>
          <a:p>
            <a:pPr marL="0" marR="0" lvl="1" indent="0" algn="l" defTabSz="914400" eaLnBrk="1" fontAlgn="base" latinLnBrk="0" hangingPunct="1">
              <a:lnSpc>
                <a:spcPct val="100000"/>
              </a:lnSpc>
              <a:spcBef>
                <a:spcPct val="20000"/>
              </a:spcBef>
              <a:spcAft>
                <a:spcPct val="0"/>
              </a:spcAft>
              <a:buClrTx/>
              <a:buSzTx/>
              <a:buFontTx/>
              <a:buChar char="–"/>
              <a:tabLst/>
              <a:defRPr/>
            </a:pPr>
            <a:r>
              <a:rPr kumimoji="0" lang="en-US" altLang="ar-EG" sz="2800" b="0" i="0" u="none" strike="noStrike" kern="0" cap="none" spc="0" normalizeH="0" baseline="0" noProof="0" dirty="0">
                <a:ln>
                  <a:noFill/>
                </a:ln>
                <a:solidFill>
                  <a:srgbClr val="201E50"/>
                </a:solidFill>
                <a:effectLst/>
                <a:uLnTx/>
                <a:uFillTx/>
                <a:latin typeface="Times New Roman" panose="02020603050405020304" pitchFamily="18" charset="0"/>
              </a:rPr>
              <a:t> </a:t>
            </a:r>
          </a:p>
        </p:txBody>
      </p:sp>
      <p:sp>
        <p:nvSpPr>
          <p:cNvPr id="13" name="TextBox 12">
            <a:extLst>
              <a:ext uri="{FF2B5EF4-FFF2-40B4-BE49-F238E27FC236}">
                <a16:creationId xmlns="" xmlns:a16="http://schemas.microsoft.com/office/drawing/2014/main" id="{D7C0A68B-0ECE-A75B-095E-706E023FC672}"/>
              </a:ext>
            </a:extLst>
          </p:cNvPr>
          <p:cNvSpPr txBox="1"/>
          <p:nvPr/>
        </p:nvSpPr>
        <p:spPr>
          <a:xfrm>
            <a:off x="2657330" y="1548645"/>
            <a:ext cx="9115570" cy="4893647"/>
          </a:xfrm>
          <a:prstGeom prst="rect">
            <a:avLst/>
          </a:prstGeom>
          <a:noFill/>
        </p:spPr>
        <p:txBody>
          <a:bodyPr wrap="square">
            <a:spAutoFit/>
          </a:bodyPr>
          <a:lstStyle/>
          <a:p>
            <a:r>
              <a:rPr lang="en-US" sz="2400" b="1" dirty="0"/>
              <a:t>8- Reinforce the changes by demonstrating the relationship between new behaviors and </a:t>
            </a:r>
            <a:r>
              <a:rPr lang="en-US" sz="2400" b="1"/>
              <a:t>organizational success:</a:t>
            </a:r>
            <a:endParaRPr lang="en-US" sz="2400" b="1" dirty="0"/>
          </a:p>
          <a:p>
            <a:r>
              <a:rPr lang="en-US" sz="2400" dirty="0"/>
              <a:t>Show people how the new approaches, attitudes and behaviors have helped improve performance  </a:t>
            </a:r>
          </a:p>
          <a:p>
            <a:r>
              <a:rPr lang="en-US" sz="2400" dirty="0"/>
              <a:t>Talk to your people about the change progress every chance you have</a:t>
            </a:r>
          </a:p>
          <a:p>
            <a:r>
              <a:rPr lang="en-US" sz="2400" dirty="0"/>
              <a:t>Tell your people about the success stories that had taken place in other organizations</a:t>
            </a:r>
          </a:p>
          <a:p>
            <a:r>
              <a:rPr lang="en-US" sz="2400" dirty="0"/>
              <a:t>When hiring new people, make sure that they are open to change</a:t>
            </a:r>
          </a:p>
          <a:p>
            <a:r>
              <a:rPr lang="en-US" sz="2400" dirty="0"/>
              <a:t>Organize training that concentrate on the change values and principles</a:t>
            </a:r>
          </a:p>
          <a:p>
            <a:r>
              <a:rPr lang="en-US" sz="2400" dirty="0" err="1"/>
              <a:t>Publically</a:t>
            </a:r>
            <a:r>
              <a:rPr lang="en-US" sz="2400" dirty="0"/>
              <a:t> recognize key members of your change coalition and make sure that all know their contribution in the change process</a:t>
            </a:r>
          </a:p>
          <a:p>
            <a:r>
              <a:rPr lang="en-US" sz="2400" dirty="0"/>
              <a:t> Create succession plans to replace key change leaders as they move to other places</a:t>
            </a:r>
          </a:p>
        </p:txBody>
      </p:sp>
    </p:spTree>
    <p:extLst>
      <p:ext uri="{BB962C8B-B14F-4D97-AF65-F5344CB8AC3E}">
        <p14:creationId xmlns:p14="http://schemas.microsoft.com/office/powerpoint/2010/main" val="30968321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751</TotalTime>
  <Words>2607</Words>
  <Application>Microsoft Office PowerPoint</Application>
  <PresentationFormat>Widescreen</PresentationFormat>
  <Paragraphs>258</Paragraphs>
  <Slides>39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121</cp:revision>
  <dcterms:created xsi:type="dcterms:W3CDTF">2023-09-12T14:13:52Z</dcterms:created>
  <dcterms:modified xsi:type="dcterms:W3CDTF">2023-11-30T07:34:40Z</dcterms:modified>
</cp:coreProperties>
</file>