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4.xml" ContentType="application/vnd.openxmlformats-officedocument.presentationml.notes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docProps/core.xml" ContentType="application/vnd.openxmlformats-package.core-properties+xml"/>
  <Override PartName="/ppt/tags/tag2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handoutMasterIdLst>
    <p:handoutMasterId r:id="rId33"/>
  </p:handoutMasterIdLst>
  <p:sldIdLst>
    <p:sldId id="320" r:id="rId2"/>
    <p:sldId id="480" r:id="rId3"/>
    <p:sldId id="319" r:id="rId4"/>
    <p:sldId id="257" r:id="rId5"/>
    <p:sldId id="267" r:id="rId6"/>
    <p:sldId id="266" r:id="rId7"/>
    <p:sldId id="258" r:id="rId8"/>
    <p:sldId id="262" r:id="rId9"/>
    <p:sldId id="263" r:id="rId10"/>
    <p:sldId id="264" r:id="rId11"/>
    <p:sldId id="271" r:id="rId12"/>
    <p:sldId id="280" r:id="rId13"/>
    <p:sldId id="281" r:id="rId14"/>
    <p:sldId id="289" r:id="rId15"/>
    <p:sldId id="290" r:id="rId16"/>
    <p:sldId id="291" r:id="rId17"/>
    <p:sldId id="297" r:id="rId18"/>
    <p:sldId id="305" r:id="rId19"/>
    <p:sldId id="306" r:id="rId20"/>
    <p:sldId id="307" r:id="rId21"/>
    <p:sldId id="308" r:id="rId22"/>
    <p:sldId id="311" r:id="rId23"/>
    <p:sldId id="312" r:id="rId24"/>
    <p:sldId id="313" r:id="rId25"/>
    <p:sldId id="314" r:id="rId26"/>
    <p:sldId id="481" r:id="rId27"/>
    <p:sldId id="483" r:id="rId28"/>
    <p:sldId id="482" r:id="rId29"/>
    <p:sldId id="484" r:id="rId30"/>
    <p:sldId id="485" r:id="rId31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b="1" kern="1200">
        <a:solidFill>
          <a:srgbClr val="000000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b="1" kern="1200">
        <a:solidFill>
          <a:srgbClr val="000000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b="1" kern="1200">
        <a:solidFill>
          <a:srgbClr val="000000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b="1" kern="1200">
        <a:solidFill>
          <a:srgbClr val="000000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b="1" kern="1200">
        <a:solidFill>
          <a:srgbClr val="000000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b="1" kern="1200">
        <a:solidFill>
          <a:srgbClr val="000000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b="1" kern="1200">
        <a:solidFill>
          <a:srgbClr val="000000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b="1" kern="1200">
        <a:solidFill>
          <a:srgbClr val="000000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b="1" kern="1200">
        <a:solidFill>
          <a:srgbClr val="000000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42B200"/>
    <a:srgbClr val="014A01"/>
    <a:srgbClr val="380069"/>
    <a:srgbClr val="000000"/>
    <a:srgbClr val="A75151"/>
    <a:srgbClr val="73EFF7"/>
    <a:srgbClr val="B760F9"/>
    <a:srgbClr val="FCFEB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1594" y="4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4212"/>
    </p:cViewPr>
  </p:sorterViewPr>
  <p:notesViewPr>
    <p:cSldViewPr>
      <p:cViewPr>
        <p:scale>
          <a:sx n="100" d="100"/>
          <a:sy n="100" d="100"/>
        </p:scale>
        <p:origin x="-1452" y="-72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customXml" Target="../customXml/item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handoutMaster" Target="handoutMasters/handoutMaster1.xml"/><Relationship Id="rId38" Type="http://schemas.openxmlformats.org/officeDocument/2006/relationships/customXml" Target="../customXml/item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40" Type="http://schemas.openxmlformats.org/officeDocument/2006/relationships/customXml" Target="../customXml/item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>
            <a:extLst>
              <a:ext uri="{FF2B5EF4-FFF2-40B4-BE49-F238E27FC236}">
                <a16:creationId xmlns:a16="http://schemas.microsoft.com/office/drawing/2014/main" id="{E422B86E-8BDE-9468-3021-00EF68287F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19225" y="100013"/>
            <a:ext cx="4048125" cy="514350"/>
          </a:xfrm>
          <a:prstGeom prst="rect">
            <a:avLst/>
          </a:prstGeom>
          <a:noFill/>
          <a:ln>
            <a:noFill/>
          </a:ln>
        </p:spPr>
        <p:txBody>
          <a:bodyPr wrap="none" lIns="90488" tIns="44450" rIns="90488" bIns="44450">
            <a:spAutoFit/>
          </a:bodyPr>
          <a:lstStyle>
            <a:lvl1pPr algn="ctr"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marL="742950" indent="-285750" algn="ctr"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 algn="ctr"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marL="1600200" indent="-228600" algn="ctr"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marL="2057400" indent="-228600" algn="ctr"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n-US" altLang="en-US" sz="1400"/>
              <a:t>Fundamentals of Financial Management, 12/e</a:t>
            </a:r>
          </a:p>
          <a:p>
            <a:pPr>
              <a:defRPr/>
            </a:pPr>
            <a:r>
              <a:rPr lang="en-US" altLang="en-US" sz="1400"/>
              <a:t>Chapter 16: Operating and Financial Leverage</a:t>
            </a:r>
          </a:p>
        </p:txBody>
      </p:sp>
      <p:sp>
        <p:nvSpPr>
          <p:cNvPr id="16387" name="Rectangle 4">
            <a:extLst>
              <a:ext uri="{FF2B5EF4-FFF2-40B4-BE49-F238E27FC236}">
                <a16:creationId xmlns:a16="http://schemas.microsoft.com/office/drawing/2014/main" id="{1BD86E0C-CCE7-BF75-2EC9-36D37ADEDF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4788" y="8528050"/>
            <a:ext cx="2132012" cy="393700"/>
          </a:xfrm>
          <a:prstGeom prst="rect">
            <a:avLst/>
          </a:prstGeom>
          <a:noFill/>
          <a:ln>
            <a:noFill/>
          </a:ln>
        </p:spPr>
        <p:txBody>
          <a:bodyPr wrap="none" lIns="90488" tIns="44450" rIns="90488" bIns="44450">
            <a:spAutoFit/>
          </a:bodyPr>
          <a:lstStyle>
            <a:lvl1pPr algn="ctr"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marL="742950" indent="-285750" algn="ctr"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 algn="ctr"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marL="1600200" indent="-228600" algn="ctr"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marL="2057400" indent="-228600" algn="ctr"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n-US" altLang="en-US" sz="1000" b="0"/>
              <a:t>Van Horne &amp; Wachowicz, </a:t>
            </a:r>
          </a:p>
          <a:p>
            <a:pPr>
              <a:defRPr/>
            </a:pPr>
            <a:r>
              <a:rPr lang="en-US" altLang="en-US" sz="1000" b="0"/>
              <a:t>© Pearson Education Limited 2004</a:t>
            </a:r>
          </a:p>
        </p:txBody>
      </p:sp>
      <p:sp>
        <p:nvSpPr>
          <p:cNvPr id="3077" name="Rectangle 5">
            <a:extLst>
              <a:ext uri="{FF2B5EF4-FFF2-40B4-BE49-F238E27FC236}">
                <a16:creationId xmlns:a16="http://schemas.microsoft.com/office/drawing/2014/main" id="{7FE1828B-CE5C-D485-1FC6-2305EEB4D6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78163" y="8589963"/>
            <a:ext cx="749300" cy="27146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>
            <a:lvl1pPr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marL="742950" indent="-285750"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marL="1600200" indent="-228600"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marL="2057400" indent="-228600"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n-US" altLang="en-US" sz="1200" b="0">
                <a:solidFill>
                  <a:schemeClr val="tx1"/>
                </a:solidFill>
              </a:rPr>
              <a:t>XVI - </a:t>
            </a:r>
            <a:fld id="{D242130A-519A-4ED1-8377-47880FE4990C}" type="slidenum">
              <a:rPr lang="en-US" altLang="en-US" sz="1200" b="0" smtClean="0">
                <a:solidFill>
                  <a:schemeClr val="tx1"/>
                </a:solidFill>
              </a:rPr>
              <a:pPr>
                <a:defRPr/>
              </a:pPr>
              <a:t>‹#›</a:t>
            </a:fld>
            <a:endParaRPr lang="en-US" altLang="en-US" sz="1200" b="0">
              <a:solidFill>
                <a:schemeClr val="tx1"/>
              </a:solidFill>
            </a:endParaRPr>
          </a:p>
        </p:txBody>
      </p:sp>
      <p:sp>
        <p:nvSpPr>
          <p:cNvPr id="16389" name="Rectangle 6">
            <a:extLst>
              <a:ext uri="{FF2B5EF4-FFF2-40B4-BE49-F238E27FC236}">
                <a16:creationId xmlns:a16="http://schemas.microsoft.com/office/drawing/2014/main" id="{AB7A5101-A056-A224-FF8E-345149C263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92625" y="8528050"/>
            <a:ext cx="2090738" cy="393700"/>
          </a:xfrm>
          <a:prstGeom prst="rect">
            <a:avLst/>
          </a:prstGeom>
          <a:noFill/>
          <a:ln>
            <a:noFill/>
          </a:ln>
        </p:spPr>
        <p:txBody>
          <a:bodyPr wrap="none" lIns="90488" tIns="44450" rIns="90488" bIns="44450">
            <a:spAutoFit/>
          </a:bodyPr>
          <a:lstStyle>
            <a:lvl1pPr algn="ctr"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marL="742950" indent="-285750" algn="ctr"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 algn="ctr"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marL="1600200" indent="-228600" algn="ctr"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marL="2057400" indent="-228600" algn="ctr"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n-US" altLang="en-US" sz="1000" b="0"/>
              <a:t>by Gregory A. Kuhlemeyer, Ph.D.,</a:t>
            </a:r>
          </a:p>
          <a:p>
            <a:pPr>
              <a:defRPr/>
            </a:pPr>
            <a:r>
              <a:rPr lang="en-US" altLang="en-US" sz="1000" b="0"/>
              <a:t>Carroll College, Waukesha, WI </a:t>
            </a:r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>
            <a:extLst>
              <a:ext uri="{FF2B5EF4-FFF2-40B4-BE49-F238E27FC236}">
                <a16:creationId xmlns:a16="http://schemas.microsoft.com/office/drawing/2014/main" id="{54A66CB5-0CAD-085E-C896-B740FBF854AE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notes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5363" name="Rectangle 3">
            <a:extLst>
              <a:ext uri="{FF2B5EF4-FFF2-40B4-BE49-F238E27FC236}">
                <a16:creationId xmlns:a16="http://schemas.microsoft.com/office/drawing/2014/main" id="{82A75A8F-A8B2-6144-F3E3-EF9D7D16D285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9350" y="692150"/>
            <a:ext cx="4559300" cy="34163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4" name="Rectangle 4">
            <a:extLst>
              <a:ext uri="{FF2B5EF4-FFF2-40B4-BE49-F238E27FC236}">
                <a16:creationId xmlns:a16="http://schemas.microsoft.com/office/drawing/2014/main" id="{23CD2228-5DD0-27A5-4C6A-304B46154F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19225" y="100013"/>
            <a:ext cx="4048125" cy="514350"/>
          </a:xfrm>
          <a:prstGeom prst="rect">
            <a:avLst/>
          </a:prstGeom>
          <a:noFill/>
          <a:ln>
            <a:noFill/>
          </a:ln>
        </p:spPr>
        <p:txBody>
          <a:bodyPr wrap="none" lIns="90488" tIns="44450" rIns="90488" bIns="44450">
            <a:spAutoFit/>
          </a:bodyPr>
          <a:lstStyle>
            <a:lvl1pPr algn="ctr"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marL="742950" indent="-285750" algn="ctr"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 algn="ctr"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marL="1600200" indent="-228600" algn="ctr"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marL="2057400" indent="-228600" algn="ctr"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n-US" altLang="en-US" sz="1400"/>
              <a:t>Fundamentals of Financial Management, 12/e</a:t>
            </a:r>
          </a:p>
          <a:p>
            <a:pPr>
              <a:defRPr/>
            </a:pPr>
            <a:r>
              <a:rPr lang="en-US" altLang="en-US" sz="1400"/>
              <a:t>Chapter 16: Operating and Financial Leverage</a:t>
            </a:r>
          </a:p>
        </p:txBody>
      </p:sp>
      <p:sp>
        <p:nvSpPr>
          <p:cNvPr id="15365" name="Rectangle 5">
            <a:extLst>
              <a:ext uri="{FF2B5EF4-FFF2-40B4-BE49-F238E27FC236}">
                <a16:creationId xmlns:a16="http://schemas.microsoft.com/office/drawing/2014/main" id="{770F2F56-26D4-5724-C941-253AB5C449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92625" y="8528050"/>
            <a:ext cx="2090738" cy="393700"/>
          </a:xfrm>
          <a:prstGeom prst="rect">
            <a:avLst/>
          </a:prstGeom>
          <a:noFill/>
          <a:ln>
            <a:noFill/>
          </a:ln>
        </p:spPr>
        <p:txBody>
          <a:bodyPr wrap="none" lIns="90488" tIns="44450" rIns="90488" bIns="44450">
            <a:spAutoFit/>
          </a:bodyPr>
          <a:lstStyle>
            <a:lvl1pPr algn="ctr"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marL="742950" indent="-285750" algn="ctr"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 algn="ctr"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marL="1600200" indent="-228600" algn="ctr"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marL="2057400" indent="-228600" algn="ctr"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n-US" altLang="en-US" sz="1000" b="0"/>
              <a:t>by Gregory A. Kuhlemeyer, Ph.D.,</a:t>
            </a:r>
          </a:p>
          <a:p>
            <a:pPr>
              <a:defRPr/>
            </a:pPr>
            <a:r>
              <a:rPr lang="en-US" altLang="en-US" sz="1000" b="0"/>
              <a:t>Carroll College, Waukesha, WI </a:t>
            </a:r>
          </a:p>
        </p:txBody>
      </p:sp>
      <p:sp>
        <p:nvSpPr>
          <p:cNvPr id="2054" name="Rectangle 6">
            <a:extLst>
              <a:ext uri="{FF2B5EF4-FFF2-40B4-BE49-F238E27FC236}">
                <a16:creationId xmlns:a16="http://schemas.microsoft.com/office/drawing/2014/main" id="{358527DF-986B-2D90-7396-FB77657AFD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78163" y="8589963"/>
            <a:ext cx="749300" cy="27146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>
            <a:lvl1pPr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marL="742950" indent="-285750"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marL="1600200" indent="-228600"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marL="2057400" indent="-228600"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n-US" altLang="en-US" sz="1200" b="0">
                <a:solidFill>
                  <a:schemeClr val="tx1"/>
                </a:solidFill>
              </a:rPr>
              <a:t>XVI - </a:t>
            </a:r>
            <a:fld id="{8A8439A7-6E04-4E80-8FBC-DEFFB152938A}" type="slidenum">
              <a:rPr lang="en-US" altLang="en-US" sz="1200" b="0" smtClean="0">
                <a:solidFill>
                  <a:schemeClr val="tx1"/>
                </a:solidFill>
              </a:rPr>
              <a:pPr>
                <a:defRPr/>
              </a:pPr>
              <a:t>‹#›</a:t>
            </a:fld>
            <a:endParaRPr lang="en-US" altLang="en-US" sz="1200" b="0">
              <a:solidFill>
                <a:schemeClr val="tx1"/>
              </a:solidFill>
            </a:endParaRPr>
          </a:p>
        </p:txBody>
      </p:sp>
      <p:sp>
        <p:nvSpPr>
          <p:cNvPr id="15367" name="Rectangle 7">
            <a:extLst>
              <a:ext uri="{FF2B5EF4-FFF2-40B4-BE49-F238E27FC236}">
                <a16:creationId xmlns:a16="http://schemas.microsoft.com/office/drawing/2014/main" id="{F2D24D1A-066B-3685-E83F-5ABA08B93A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4788" y="8528050"/>
            <a:ext cx="2132012" cy="393700"/>
          </a:xfrm>
          <a:prstGeom prst="rect">
            <a:avLst/>
          </a:prstGeom>
          <a:noFill/>
          <a:ln>
            <a:noFill/>
          </a:ln>
        </p:spPr>
        <p:txBody>
          <a:bodyPr wrap="none" lIns="90488" tIns="44450" rIns="90488" bIns="44450">
            <a:spAutoFit/>
          </a:bodyPr>
          <a:lstStyle>
            <a:lvl1pPr algn="ctr"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marL="742950" indent="-285750" algn="ctr"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 algn="ctr"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marL="1600200" indent="-228600" algn="ctr"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marL="2057400" indent="-228600" algn="ctr"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n-US" altLang="en-US" sz="1000" b="0"/>
              <a:t>Van Horne &amp; Wachowicz, </a:t>
            </a:r>
          </a:p>
          <a:p>
            <a:pPr>
              <a:defRPr/>
            </a:pPr>
            <a:r>
              <a:rPr lang="en-US" altLang="en-US" sz="1000" b="0"/>
              <a:t>© Pearson Education Limited 2004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>
            <a:extLst>
              <a:ext uri="{FF2B5EF4-FFF2-40B4-BE49-F238E27FC236}">
                <a16:creationId xmlns:a16="http://schemas.microsoft.com/office/drawing/2014/main" id="{1D540680-849C-8297-5AEB-91B42FF7BE1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18435" name="Notes Placeholder 2">
            <a:extLst>
              <a:ext uri="{FF2B5EF4-FFF2-40B4-BE49-F238E27FC236}">
                <a16:creationId xmlns:a16="http://schemas.microsoft.com/office/drawing/2014/main" id="{58828289-7FC4-7A25-EAC5-C6501B5B328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18436" name="Slide Number Placeholder 3">
            <a:extLst>
              <a:ext uri="{FF2B5EF4-FFF2-40B4-BE49-F238E27FC236}">
                <a16:creationId xmlns:a16="http://schemas.microsoft.com/office/drawing/2014/main" id="{689AE85B-1775-E665-A3AD-D10775617FA6}"/>
              </a:ext>
            </a:extLst>
          </p:cNvPr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0" y="0"/>
            <a:ext cx="0" cy="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marL="742950" indent="-285750"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marL="1600200" indent="-228600"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marL="2057400" indent="-228600"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pPr algn="ctr"/>
            <a:fld id="{6250E6DD-4E43-49B2-A9CD-8E9DD4C579F5}" type="slidenum">
              <a:rPr lang="en-US" altLang="en-US" sz="1200">
                <a:solidFill>
                  <a:schemeClr val="tx1"/>
                </a:solidFill>
                <a:ea typeface="MS PGothic" panose="020B0600070205080204" pitchFamily="34" charset="-128"/>
              </a:rPr>
              <a:pPr algn="ctr"/>
              <a:t>1</a:t>
            </a:fld>
            <a:endParaRPr lang="en-US" altLang="en-US" sz="1200">
              <a:solidFill>
                <a:schemeClr val="tx1"/>
              </a:solidFill>
              <a:ea typeface="MS PGothic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>
            <a:extLst>
              <a:ext uri="{FF2B5EF4-FFF2-40B4-BE49-F238E27FC236}">
                <a16:creationId xmlns:a16="http://schemas.microsoft.com/office/drawing/2014/main" id="{AF961A1A-826B-3714-C5D0-93A2F2D62DF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20483" name="Notes Placeholder 2">
            <a:extLst>
              <a:ext uri="{FF2B5EF4-FFF2-40B4-BE49-F238E27FC236}">
                <a16:creationId xmlns:a16="http://schemas.microsoft.com/office/drawing/2014/main" id="{A69BB680-94B9-336A-8F02-9BCD612ABE6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20484" name="Slide Number Placeholder 3">
            <a:extLst>
              <a:ext uri="{FF2B5EF4-FFF2-40B4-BE49-F238E27FC236}">
                <a16:creationId xmlns:a16="http://schemas.microsoft.com/office/drawing/2014/main" id="{B1DA7D1E-A2EC-E45C-6887-6A1EFF4CBE42}"/>
              </a:ext>
            </a:extLst>
          </p:cNvPr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0" y="0"/>
            <a:ext cx="0" cy="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marL="742950" indent="-285750"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marL="1600200" indent="-228600"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marL="2057400" indent="-228600"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pPr algn="ctr"/>
            <a:fld id="{69815410-3167-4F26-9E33-500207C0AF0B}" type="slidenum">
              <a:rPr lang="en-US" altLang="en-US" sz="1200">
                <a:solidFill>
                  <a:schemeClr val="tx1"/>
                </a:solidFill>
                <a:ea typeface="MS PGothic" panose="020B0600070205080204" pitchFamily="34" charset="-128"/>
              </a:rPr>
              <a:pPr algn="ctr"/>
              <a:t>2</a:t>
            </a:fld>
            <a:endParaRPr lang="en-US" altLang="en-US" sz="1200">
              <a:solidFill>
                <a:schemeClr val="tx1"/>
              </a:solidFill>
              <a:ea typeface="MS PGothic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Image Placeholder 1">
            <a:extLst>
              <a:ext uri="{FF2B5EF4-FFF2-40B4-BE49-F238E27FC236}">
                <a16:creationId xmlns:a16="http://schemas.microsoft.com/office/drawing/2014/main" id="{B29010A9-8C48-49AB-FC37-F1D3316B8F2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22531" name="Notes Placeholder 2">
            <a:extLst>
              <a:ext uri="{FF2B5EF4-FFF2-40B4-BE49-F238E27FC236}">
                <a16:creationId xmlns:a16="http://schemas.microsoft.com/office/drawing/2014/main" id="{F9BE281F-BCB6-72EC-14FC-5D57DD451A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Image Placeholder 1">
            <a:extLst>
              <a:ext uri="{FF2B5EF4-FFF2-40B4-BE49-F238E27FC236}">
                <a16:creationId xmlns:a16="http://schemas.microsoft.com/office/drawing/2014/main" id="{F92F0EB5-8895-3419-6728-652AE50D2CC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24579" name="Notes Placeholder 2">
            <a:extLst>
              <a:ext uri="{FF2B5EF4-FFF2-40B4-BE49-F238E27FC236}">
                <a16:creationId xmlns:a16="http://schemas.microsoft.com/office/drawing/2014/main" id="{F08AD510-E35A-817D-3CE9-D7312121BE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Image Placeholder 1">
            <a:extLst>
              <a:ext uri="{FF2B5EF4-FFF2-40B4-BE49-F238E27FC236}">
                <a16:creationId xmlns:a16="http://schemas.microsoft.com/office/drawing/2014/main" id="{72C7804F-6F45-18E1-AC26-79DC24760D8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28675" name="Notes Placeholder 2">
            <a:extLst>
              <a:ext uri="{FF2B5EF4-FFF2-40B4-BE49-F238E27FC236}">
                <a16:creationId xmlns:a16="http://schemas.microsoft.com/office/drawing/2014/main" id="{7C395137-7DD3-07E1-EB27-B97F5F366B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Image Placeholder 1">
            <a:extLst>
              <a:ext uri="{FF2B5EF4-FFF2-40B4-BE49-F238E27FC236}">
                <a16:creationId xmlns:a16="http://schemas.microsoft.com/office/drawing/2014/main" id="{E46486A2-08A7-4357-F1FE-9124ACDD18C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30723" name="Notes Placeholder 2">
            <a:extLst>
              <a:ext uri="{FF2B5EF4-FFF2-40B4-BE49-F238E27FC236}">
                <a16:creationId xmlns:a16="http://schemas.microsoft.com/office/drawing/2014/main" id="{D0094515-8EBC-14AB-2CEC-9E11E3A1CE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Image Placeholder 1">
            <a:extLst>
              <a:ext uri="{FF2B5EF4-FFF2-40B4-BE49-F238E27FC236}">
                <a16:creationId xmlns:a16="http://schemas.microsoft.com/office/drawing/2014/main" id="{BC736081-17B4-4D5C-65E9-83D7B798D17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32771" name="Notes Placeholder 2">
            <a:extLst>
              <a:ext uri="{FF2B5EF4-FFF2-40B4-BE49-F238E27FC236}">
                <a16:creationId xmlns:a16="http://schemas.microsoft.com/office/drawing/2014/main" id="{2A031AFA-F8A7-C7A6-4728-D19AAE3357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Image Placeholder 1">
            <a:extLst>
              <a:ext uri="{FF2B5EF4-FFF2-40B4-BE49-F238E27FC236}">
                <a16:creationId xmlns:a16="http://schemas.microsoft.com/office/drawing/2014/main" id="{549C6959-8DC7-F386-3D8C-9FB4A2F303A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34819" name="Notes Placeholder 2">
            <a:extLst>
              <a:ext uri="{FF2B5EF4-FFF2-40B4-BE49-F238E27FC236}">
                <a16:creationId xmlns:a16="http://schemas.microsoft.com/office/drawing/2014/main" id="{F8136DAC-8DB7-AC14-4FDE-1B05DA460C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Image Placeholder 1">
            <a:extLst>
              <a:ext uri="{FF2B5EF4-FFF2-40B4-BE49-F238E27FC236}">
                <a16:creationId xmlns:a16="http://schemas.microsoft.com/office/drawing/2014/main" id="{9592052E-144F-0BAD-2B1E-AFFBB961423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36867" name="Notes Placeholder 2">
            <a:extLst>
              <a:ext uri="{FF2B5EF4-FFF2-40B4-BE49-F238E27FC236}">
                <a16:creationId xmlns:a16="http://schemas.microsoft.com/office/drawing/2014/main" id="{FA26A6E7-E48F-C656-77D4-F4C340B7425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>
            <a:extLst>
              <a:ext uri="{FF2B5EF4-FFF2-40B4-BE49-F238E27FC236}">
                <a16:creationId xmlns:a16="http://schemas.microsoft.com/office/drawing/2014/main" id="{CD7E45EE-22CF-D7BE-DDF5-8A7757F4B49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38915" name="Notes Placeholder 2">
            <a:extLst>
              <a:ext uri="{FF2B5EF4-FFF2-40B4-BE49-F238E27FC236}">
                <a16:creationId xmlns:a16="http://schemas.microsoft.com/office/drawing/2014/main" id="{E7504F30-B39D-7C46-CE06-B128D79637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Image Placeholder 1">
            <a:extLst>
              <a:ext uri="{FF2B5EF4-FFF2-40B4-BE49-F238E27FC236}">
                <a16:creationId xmlns:a16="http://schemas.microsoft.com/office/drawing/2014/main" id="{6EE1E805-0D14-B17D-F51D-3C603A1F7B8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40963" name="Notes Placeholder 2">
            <a:extLst>
              <a:ext uri="{FF2B5EF4-FFF2-40B4-BE49-F238E27FC236}">
                <a16:creationId xmlns:a16="http://schemas.microsoft.com/office/drawing/2014/main" id="{E4D223C9-FCE2-2572-0A8D-3D0084A1C9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Slide Image Placeholder 1">
            <a:extLst>
              <a:ext uri="{FF2B5EF4-FFF2-40B4-BE49-F238E27FC236}">
                <a16:creationId xmlns:a16="http://schemas.microsoft.com/office/drawing/2014/main" id="{903A4201-E3ED-FB08-62EE-B86FBD085B0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43011" name="Notes Placeholder 2">
            <a:extLst>
              <a:ext uri="{FF2B5EF4-FFF2-40B4-BE49-F238E27FC236}">
                <a16:creationId xmlns:a16="http://schemas.microsoft.com/office/drawing/2014/main" id="{D2CB2F4A-2D63-7523-E961-79FB2734DB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lide Image Placeholder 1">
            <a:extLst>
              <a:ext uri="{FF2B5EF4-FFF2-40B4-BE49-F238E27FC236}">
                <a16:creationId xmlns:a16="http://schemas.microsoft.com/office/drawing/2014/main" id="{38D58B94-1A94-38E9-2B06-4388E626443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45059" name="Notes Placeholder 2">
            <a:extLst>
              <a:ext uri="{FF2B5EF4-FFF2-40B4-BE49-F238E27FC236}">
                <a16:creationId xmlns:a16="http://schemas.microsoft.com/office/drawing/2014/main" id="{71D87768-B075-A398-BE59-3815C3229C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Slide Image Placeholder 1">
            <a:extLst>
              <a:ext uri="{FF2B5EF4-FFF2-40B4-BE49-F238E27FC236}">
                <a16:creationId xmlns:a16="http://schemas.microsoft.com/office/drawing/2014/main" id="{CCFC579D-0547-CF04-76B9-076FE77A2DE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47107" name="Notes Placeholder 2">
            <a:extLst>
              <a:ext uri="{FF2B5EF4-FFF2-40B4-BE49-F238E27FC236}">
                <a16:creationId xmlns:a16="http://schemas.microsoft.com/office/drawing/2014/main" id="{7EBB2CCE-9E05-6912-63F6-CB997FC86D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Slide Image Placeholder 1">
            <a:extLst>
              <a:ext uri="{FF2B5EF4-FFF2-40B4-BE49-F238E27FC236}">
                <a16:creationId xmlns:a16="http://schemas.microsoft.com/office/drawing/2014/main" id="{3B1C50DD-E708-DC55-38BE-E8A0210297C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49155" name="Notes Placeholder 2">
            <a:extLst>
              <a:ext uri="{FF2B5EF4-FFF2-40B4-BE49-F238E27FC236}">
                <a16:creationId xmlns:a16="http://schemas.microsoft.com/office/drawing/2014/main" id="{A427B5B9-1276-270B-7059-D53DC9230E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Slide Image Placeholder 1">
            <a:extLst>
              <a:ext uri="{FF2B5EF4-FFF2-40B4-BE49-F238E27FC236}">
                <a16:creationId xmlns:a16="http://schemas.microsoft.com/office/drawing/2014/main" id="{638DFE36-64E3-47A3-CFCC-8F757E2809A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51203" name="Notes Placeholder 2">
            <a:extLst>
              <a:ext uri="{FF2B5EF4-FFF2-40B4-BE49-F238E27FC236}">
                <a16:creationId xmlns:a16="http://schemas.microsoft.com/office/drawing/2014/main" id="{EAE1D9F3-4B50-0DA0-5075-E93F059748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>
            <a:extLst>
              <a:ext uri="{FF2B5EF4-FFF2-40B4-BE49-F238E27FC236}">
                <a16:creationId xmlns:a16="http://schemas.microsoft.com/office/drawing/2014/main" id="{1EE25E64-74C9-6A4E-6FCF-BEAAD50D2D3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53251" name="Notes Placeholder 2">
            <a:extLst>
              <a:ext uri="{FF2B5EF4-FFF2-40B4-BE49-F238E27FC236}">
                <a16:creationId xmlns:a16="http://schemas.microsoft.com/office/drawing/2014/main" id="{9AEDFBA5-C777-27BF-0683-DE5D96B719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Slide Image Placeholder 1">
            <a:extLst>
              <a:ext uri="{FF2B5EF4-FFF2-40B4-BE49-F238E27FC236}">
                <a16:creationId xmlns:a16="http://schemas.microsoft.com/office/drawing/2014/main" id="{CFD13ED4-25AE-063B-B092-862A43B82BC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55299" name="Notes Placeholder 2">
            <a:extLst>
              <a:ext uri="{FF2B5EF4-FFF2-40B4-BE49-F238E27FC236}">
                <a16:creationId xmlns:a16="http://schemas.microsoft.com/office/drawing/2014/main" id="{F9276395-D574-6191-8E3D-B7B228E121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Slide Image Placeholder 1">
            <a:extLst>
              <a:ext uri="{FF2B5EF4-FFF2-40B4-BE49-F238E27FC236}">
                <a16:creationId xmlns:a16="http://schemas.microsoft.com/office/drawing/2014/main" id="{75FFDA0E-9641-FAE3-6CDD-20996467B75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57347" name="Notes Placeholder 2">
            <a:extLst>
              <a:ext uri="{FF2B5EF4-FFF2-40B4-BE49-F238E27FC236}">
                <a16:creationId xmlns:a16="http://schemas.microsoft.com/office/drawing/2014/main" id="{7E8FA40D-DB82-54EB-398B-0DE82EDDFA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Slide Image Placeholder 1">
            <a:extLst>
              <a:ext uri="{FF2B5EF4-FFF2-40B4-BE49-F238E27FC236}">
                <a16:creationId xmlns:a16="http://schemas.microsoft.com/office/drawing/2014/main" id="{2D787054-EEEE-69AB-9F08-E5E9FBC945B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59395" name="Notes Placeholder 2">
            <a:extLst>
              <a:ext uri="{FF2B5EF4-FFF2-40B4-BE49-F238E27FC236}">
                <a16:creationId xmlns:a16="http://schemas.microsoft.com/office/drawing/2014/main" id="{EA3A7418-1399-EDA9-51CB-CCBCEDF9C9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lide Image Placeholder 1">
            <a:extLst>
              <a:ext uri="{FF2B5EF4-FFF2-40B4-BE49-F238E27FC236}">
                <a16:creationId xmlns:a16="http://schemas.microsoft.com/office/drawing/2014/main" id="{D2C30449-14B8-F34D-6041-1831A6C7607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61443" name="Notes Placeholder 2">
            <a:extLst>
              <a:ext uri="{FF2B5EF4-FFF2-40B4-BE49-F238E27FC236}">
                <a16:creationId xmlns:a16="http://schemas.microsoft.com/office/drawing/2014/main" id="{4B786C22-DE8A-91F3-8EF7-7D7879520B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>
            <a:extLst>
              <a:ext uri="{FF2B5EF4-FFF2-40B4-BE49-F238E27FC236}">
                <a16:creationId xmlns:a16="http://schemas.microsoft.com/office/drawing/2014/main" id="{8FFB0789-B3A4-2DF5-CE06-A425FD48839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63491" name="Notes Placeholder 2">
            <a:extLst>
              <a:ext uri="{FF2B5EF4-FFF2-40B4-BE49-F238E27FC236}">
                <a16:creationId xmlns:a16="http://schemas.microsoft.com/office/drawing/2014/main" id="{0F345EF3-A5FE-D924-7B9E-9E11AC3B46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Slide Image Placeholder 1">
            <a:extLst>
              <a:ext uri="{FF2B5EF4-FFF2-40B4-BE49-F238E27FC236}">
                <a16:creationId xmlns:a16="http://schemas.microsoft.com/office/drawing/2014/main" id="{B1F134B2-2412-1023-86FB-7B5BC2E9FC7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65539" name="Notes Placeholder 2">
            <a:extLst>
              <a:ext uri="{FF2B5EF4-FFF2-40B4-BE49-F238E27FC236}">
                <a16:creationId xmlns:a16="http://schemas.microsoft.com/office/drawing/2014/main" id="{E3860054-78D0-7B65-1354-49EE16058B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0749723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8991916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53814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045643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7989142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982961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767779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553005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765667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2250063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476250"/>
            <a:ext cx="1943100" cy="561975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476250"/>
            <a:ext cx="5676900" cy="56197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1081860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7305674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>
            <a:noAutofit/>
          </a:bodyPr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346526091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>
            <a:noAutofit/>
          </a:bodyPr>
          <a:lstStyle/>
          <a:p>
            <a:pPr lvl="0"/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2785714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FFE0E7FB-0A97-D5AF-97C9-3AEF6280D0E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676400" y="476250"/>
            <a:ext cx="6781800" cy="12763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style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4E46950F-425C-2ECC-9423-35518175960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 Second Level</a:t>
            </a:r>
          </a:p>
          <a:p>
            <a:pPr lvl="2"/>
            <a:r>
              <a:rPr lang="en-US" altLang="en-US"/>
              <a:t> Third Level</a:t>
            </a:r>
          </a:p>
          <a:p>
            <a:pPr lvl="3"/>
            <a:r>
              <a:rPr lang="en-US" altLang="en-US"/>
              <a:t> Fourth Level</a:t>
            </a:r>
          </a:p>
          <a:p>
            <a:pPr lvl="4"/>
            <a:r>
              <a:rPr lang="en-US" altLang="en-US"/>
              <a:t> Fifth Level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DFC1CCD7-CC0B-CE99-4B2F-2CBB2BFCB46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913" y="6378575"/>
            <a:ext cx="790575" cy="3635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>
            <a:lvl1pPr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marL="742950" indent="-285750"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marL="1600200" indent="-228600"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marL="2057400" indent="-228600"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n-US" altLang="en-US" b="0"/>
              <a:t>16-</a:t>
            </a:r>
            <a:fld id="{57F31742-02D8-47BB-B612-08F101042C09}" type="slidenum">
              <a:rPr lang="en-US" altLang="en-US" b="0" smtClean="0"/>
              <a:pPr>
                <a:defRPr/>
              </a:pPr>
              <a:t>‹#›</a:t>
            </a:fld>
            <a:endParaRPr lang="en-US" altLang="en-US" b="0"/>
          </a:p>
        </p:txBody>
      </p:sp>
      <p:pic>
        <p:nvPicPr>
          <p:cNvPr id="1029" name="Picture 9" descr="Bridge Graphic for PPT 12e">
            <a:extLst>
              <a:ext uri="{FF2B5EF4-FFF2-40B4-BE49-F238E27FC236}">
                <a16:creationId xmlns:a16="http://schemas.microsoft.com/office/drawing/2014/main" id="{DAB5A2E3-7824-F1AB-3A12-745DCED59C0B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52400"/>
            <a:ext cx="1376363" cy="1377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53" r:id="rId1"/>
    <p:sldLayoutId id="2147483754" r:id="rId2"/>
    <p:sldLayoutId id="2147483755" r:id="rId3"/>
    <p:sldLayoutId id="2147483756" r:id="rId4"/>
    <p:sldLayoutId id="2147483757" r:id="rId5"/>
    <p:sldLayoutId id="2147483758" r:id="rId6"/>
    <p:sldLayoutId id="2147483759" r:id="rId7"/>
    <p:sldLayoutId id="2147483760" r:id="rId8"/>
    <p:sldLayoutId id="2147483761" r:id="rId9"/>
    <p:sldLayoutId id="2147483762" r:id="rId10"/>
    <p:sldLayoutId id="2147483763" r:id="rId11"/>
    <p:sldLayoutId id="2147483764" r:id="rId12"/>
    <p:sldLayoutId id="2147483765" r:id="rId13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20000"/>
        </a:spcAft>
        <a:buClr>
          <a:schemeClr val="tx2"/>
        </a:buClr>
        <a:buSzPct val="75000"/>
        <a:buFont typeface="Monotype Sorts" pitchFamily="2" charset="2"/>
        <a:buChar char="u"/>
        <a:defRPr sz="3600" b="1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20000"/>
        </a:spcAft>
        <a:buClr>
          <a:schemeClr val="tx2"/>
        </a:buClr>
        <a:buSzPct val="75000"/>
        <a:buFont typeface="Monotype Sorts" pitchFamily="2" charset="2"/>
        <a:buChar char="u"/>
        <a:defRPr sz="3600" b="1">
          <a:solidFill>
            <a:srgbClr val="000000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20000"/>
        </a:spcAft>
        <a:buClr>
          <a:schemeClr val="tx2"/>
        </a:buClr>
        <a:buSzPct val="65000"/>
        <a:buFont typeface="Monotype Sorts" pitchFamily="2" charset="2"/>
        <a:buChar char="u"/>
        <a:defRPr sz="3600" b="1">
          <a:solidFill>
            <a:srgbClr val="000000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20000"/>
        </a:spcAft>
        <a:buClr>
          <a:schemeClr val="tx2"/>
        </a:buClr>
        <a:buSzPct val="65000"/>
        <a:buFont typeface="Monotype Sorts" pitchFamily="2" charset="2"/>
        <a:buChar char="u"/>
        <a:defRPr sz="3600" b="1">
          <a:solidFill>
            <a:srgbClr val="000000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20000"/>
        </a:spcAft>
        <a:buClr>
          <a:schemeClr val="tx2"/>
        </a:buClr>
        <a:buSzPct val="65000"/>
        <a:buFont typeface="Monotype Sorts" pitchFamily="2" charset="2"/>
        <a:buChar char="u"/>
        <a:defRPr sz="3600" b="1">
          <a:solidFill>
            <a:srgbClr val="000000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20000"/>
        </a:spcAft>
        <a:buClr>
          <a:schemeClr val="tx2"/>
        </a:buClr>
        <a:buSzPct val="65000"/>
        <a:buFont typeface="Monotype Sorts" pitchFamily="2" charset="2"/>
        <a:buChar char="u"/>
        <a:defRPr sz="3600" b="1">
          <a:solidFill>
            <a:srgbClr val="000000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20000"/>
        </a:spcAft>
        <a:buClr>
          <a:schemeClr val="tx2"/>
        </a:buClr>
        <a:buSzPct val="65000"/>
        <a:buFont typeface="Monotype Sorts" pitchFamily="2" charset="2"/>
        <a:buChar char="u"/>
        <a:defRPr sz="3600" b="1">
          <a:solidFill>
            <a:srgbClr val="000000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20000"/>
        </a:spcAft>
        <a:buClr>
          <a:schemeClr val="tx2"/>
        </a:buClr>
        <a:buSzPct val="65000"/>
        <a:buFont typeface="Monotype Sorts" pitchFamily="2" charset="2"/>
        <a:buChar char="u"/>
        <a:defRPr sz="3600" b="1">
          <a:solidFill>
            <a:srgbClr val="000000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20000"/>
        </a:spcAft>
        <a:buClr>
          <a:schemeClr val="tx2"/>
        </a:buClr>
        <a:buSzPct val="65000"/>
        <a:buFont typeface="Monotype Sorts" pitchFamily="2" charset="2"/>
        <a:buChar char="u"/>
        <a:defRPr sz="3600" b="1">
          <a:solidFill>
            <a:srgbClr val="000000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BB4657EF-46CB-5A54-0EEE-4568787B327E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/>
          <a:srcRect l="4175" r="4175"/>
          <a:stretch>
            <a:fillRect/>
          </a:stretch>
        </p:blipFill>
        <p:spPr>
          <a:xfrm>
            <a:off x="8032" y="42571"/>
            <a:ext cx="7418293" cy="5005679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5D287DC2-FC31-31BC-A896-75760432A7C5}"/>
              </a:ext>
            </a:extLst>
          </p:cNvPr>
          <p:cNvSpPr txBox="1"/>
          <p:nvPr/>
        </p:nvSpPr>
        <p:spPr>
          <a:xfrm>
            <a:off x="4186238" y="3473450"/>
            <a:ext cx="3890962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altLang="en-US" kern="0" dirty="0"/>
              <a:t>Operating and Financial Leverage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6E7A7004-0A8F-6863-A17F-E1ACE5F6C598}"/>
              </a:ext>
            </a:extLst>
          </p:cNvPr>
          <p:cNvSpPr/>
          <p:nvPr/>
        </p:nvSpPr>
        <p:spPr>
          <a:xfrm>
            <a:off x="4787900" y="4030663"/>
            <a:ext cx="2638425" cy="396875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100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6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1C726A5-6846-D070-6458-80CE08DEF1E1}"/>
              </a:ext>
            </a:extLst>
          </p:cNvPr>
          <p:cNvSpPr txBox="1"/>
          <p:nvPr/>
        </p:nvSpPr>
        <p:spPr>
          <a:xfrm>
            <a:off x="5185172" y="4438650"/>
            <a:ext cx="2183611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just">
              <a:spcBef>
                <a:spcPts val="5"/>
              </a:spcBef>
              <a:spcAft>
                <a:spcPts val="0"/>
              </a:spcAft>
              <a:tabLst>
                <a:tab pos="292100" algn="l"/>
              </a:tabLst>
              <a:defRPr/>
            </a:pPr>
            <a:r>
              <a:rPr lang="en-US" sz="1600" u="sng" kern="0" dirty="0">
                <a:solidFill>
                  <a:srgbClr val="44546A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Introduction to Finance</a:t>
            </a:r>
            <a:endParaRPr lang="en-US" sz="1200" kern="0" dirty="0"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17414" name="TextBox 11">
            <a:extLst>
              <a:ext uri="{FF2B5EF4-FFF2-40B4-BE49-F238E27FC236}">
                <a16:creationId xmlns:a16="http://schemas.microsoft.com/office/drawing/2014/main" id="{6B0BCC76-6E2E-03C7-52AD-6412A4C078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7563" y="5383213"/>
            <a:ext cx="3665537" cy="414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7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7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en-US" sz="2100">
                <a:solidFill>
                  <a:srgbClr val="00B0F0"/>
                </a:solidFill>
                <a:latin typeface="Alexandria"/>
                <a:ea typeface="Alexandria"/>
                <a:cs typeface="Alexandria"/>
              </a:rPr>
              <a:t>Dr. Mohamed Hamouda</a:t>
            </a:r>
          </a:p>
        </p:txBody>
      </p:sp>
      <p:sp>
        <p:nvSpPr>
          <p:cNvPr id="17415" name="TextBox 12">
            <a:extLst>
              <a:ext uri="{FF2B5EF4-FFF2-40B4-BE49-F238E27FC236}">
                <a16:creationId xmlns:a16="http://schemas.microsoft.com/office/drawing/2014/main" id="{0671C454-9A1C-592E-FE1F-E206C4C66B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5048250"/>
            <a:ext cx="36655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7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7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en-US" sz="1800">
                <a:solidFill>
                  <a:srgbClr val="00B0F0"/>
                </a:solidFill>
                <a:latin typeface="Alexandria"/>
                <a:ea typeface="Alexandria"/>
                <a:cs typeface="Alexandria"/>
              </a:rPr>
              <a:t>Prepared by</a:t>
            </a:r>
          </a:p>
        </p:txBody>
      </p:sp>
      <p:sp>
        <p:nvSpPr>
          <p:cNvPr id="17416" name="TextBox 2">
            <a:extLst>
              <a:ext uri="{FF2B5EF4-FFF2-40B4-BE49-F238E27FC236}">
                <a16:creationId xmlns:a16="http://schemas.microsoft.com/office/drawing/2014/main" id="{27826660-9BAF-7F66-8B84-DFDF7A345F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48488" y="5576888"/>
            <a:ext cx="1962150" cy="322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7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7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en-US" sz="1500">
                <a:solidFill>
                  <a:schemeClr val="bg1"/>
                </a:solidFill>
                <a:cs typeface="Arial" panose="020B0604020202020204" pitchFamily="34" charset="0"/>
              </a:rPr>
              <a:t>www.midocean.ae</a:t>
            </a:r>
          </a:p>
        </p:txBody>
      </p:sp>
    </p:spTree>
  </p:cSld>
  <p:clrMapOvr>
    <a:masterClrMapping/>
  </p:clrMapOvr>
  <p:transition spd="slow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67FF6470-D4C0-9141-38BB-F347F2295531}"/>
              </a:ext>
            </a:extLst>
          </p:cNvPr>
          <p:cNvSpPr/>
          <p:nvPr/>
        </p:nvSpPr>
        <p:spPr>
          <a:xfrm>
            <a:off x="4540250" y="317500"/>
            <a:ext cx="5837238" cy="5683250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E8D0615-40E1-0E03-4B36-A0E4B0BEAA3E}"/>
              </a:ext>
            </a:extLst>
          </p:cNvPr>
          <p:cNvSpPr/>
          <p:nvPr/>
        </p:nvSpPr>
        <p:spPr>
          <a:xfrm>
            <a:off x="4650257" y="632330"/>
            <a:ext cx="5557838" cy="5557838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074" name="Rectangle 2">
            <a:extLst>
              <a:ext uri="{FF2B5EF4-FFF2-40B4-BE49-F238E27FC236}">
                <a16:creationId xmlns:a16="http://schemas.microsoft.com/office/drawing/2014/main" id="{5F2005FC-5AA3-F8D5-BE52-615B7E220CDA}"/>
              </a:ext>
            </a:extLst>
          </p:cNvPr>
          <p:cNvSpPr txBox="1">
            <a:spLocks noChangeArrowheads="1"/>
          </p:cNvSpPr>
          <p:nvPr/>
        </p:nvSpPr>
        <p:spPr>
          <a:xfrm>
            <a:off x="461963" y="2424113"/>
            <a:ext cx="4187825" cy="2452687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-112" charset="0"/>
                <a:ea typeface="Arial" pitchFamily="-112" charset="0"/>
                <a:cs typeface="Arial" pitchFamily="-112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-112" charset="0"/>
                <a:ea typeface="Arial" pitchFamily="-112" charset="0"/>
                <a:cs typeface="Arial" pitchFamily="-112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-112" charset="0"/>
                <a:ea typeface="Arial" pitchFamily="-112" charset="0"/>
                <a:cs typeface="Arial" pitchFamily="-112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-112" charset="0"/>
                <a:ea typeface="Arial" pitchFamily="-112" charset="0"/>
                <a:cs typeface="Arial" pitchFamily="-112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-112" charset="0"/>
                <a:ea typeface="Arial" pitchFamily="-112" charset="0"/>
                <a:cs typeface="Arial" pitchFamily="-112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-112" charset="0"/>
                <a:ea typeface="Arial" pitchFamily="-112" charset="0"/>
                <a:cs typeface="Arial" pitchFamily="-112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-112" charset="0"/>
                <a:ea typeface="Arial" pitchFamily="-112" charset="0"/>
                <a:cs typeface="Arial" pitchFamily="-112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-112" charset="0"/>
                <a:ea typeface="Arial" pitchFamily="-112" charset="0"/>
                <a:cs typeface="Arial" pitchFamily="-112" charset="0"/>
              </a:defRPr>
            </a:lvl9pPr>
          </a:lstStyle>
          <a:p>
            <a:pPr eaLnBrk="1" hangingPunct="1">
              <a:defRPr/>
            </a:pPr>
            <a:r>
              <a:rPr lang="en-US" altLang="en-US" kern="0" dirty="0"/>
              <a:t>Operating and Financial Leverage</a:t>
            </a:r>
          </a:p>
          <a:p>
            <a:pPr eaLnBrk="1" hangingPunct="1">
              <a:defRPr/>
            </a:pPr>
            <a:br>
              <a:rPr lang="en-US" altLang="en-US" kern="0" dirty="0"/>
            </a:br>
            <a:endParaRPr lang="en-US" altLang="en-US" kern="0" dirty="0"/>
          </a:p>
        </p:txBody>
      </p:sp>
      <p:pic>
        <p:nvPicPr>
          <p:cNvPr id="2" name="Audio 13">
            <a:hlinkClick r:id="" action="ppaction://media"/>
            <a:extLst>
              <a:ext uri="{FF2B5EF4-FFF2-40B4-BE49-F238E27FC236}">
                <a16:creationId xmlns:a16="http://schemas.microsoft.com/office/drawing/2014/main" id="{7161E1DB-7501-0504-C07C-243007F9B06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-108306" t="-108306" r="-108306" b="-108306"/>
          <a:stretch>
            <a:fillRect/>
          </a:stretch>
        </p:blipFill>
        <p:spPr>
          <a:xfrm>
            <a:off x="7539228" y="3538728"/>
            <a:ext cx="1543050" cy="1543050"/>
          </a:xfrm>
          <a:prstGeom prst="ellipse">
            <a:avLst/>
          </a:prstGeom>
        </p:spPr>
      </p:pic>
    </p:spTree>
  </p:cSld>
  <p:clrMapOvr>
    <a:masterClrMapping/>
  </p:clrMapOvr>
  <p:transition spd="slow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>
            <a:extLst>
              <a:ext uri="{FF2B5EF4-FFF2-40B4-BE49-F238E27FC236}">
                <a16:creationId xmlns:a16="http://schemas.microsoft.com/office/drawing/2014/main" id="{214326B2-B2B9-884E-7B01-BA05A02A891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524000" y="762000"/>
            <a:ext cx="6781800" cy="1276350"/>
          </a:xfrm>
        </p:spPr>
        <p:txBody>
          <a:bodyPr/>
          <a:lstStyle/>
          <a:p>
            <a:pPr>
              <a:defRPr/>
            </a:pPr>
            <a:r>
              <a:rPr lang="en-US" sz="4000" b="1" dirty="0"/>
              <a:t>After studying you should be able to:</a:t>
            </a:r>
          </a:p>
        </p:txBody>
      </p:sp>
      <p:sp>
        <p:nvSpPr>
          <p:cNvPr id="21507" name="Rectangle 3">
            <a:extLst>
              <a:ext uri="{FF2B5EF4-FFF2-40B4-BE49-F238E27FC236}">
                <a16:creationId xmlns:a16="http://schemas.microsoft.com/office/drawing/2014/main" id="{17C8F03A-CF8A-B982-F25C-0D7384C06EE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8600" y="2133600"/>
            <a:ext cx="8382000" cy="4800600"/>
          </a:xfrm>
        </p:spPr>
        <p:txBody>
          <a:bodyPr/>
          <a:lstStyle/>
          <a:p>
            <a:pPr marL="685800" indent="-685800">
              <a:lnSpc>
                <a:spcPct val="80000"/>
              </a:lnSpc>
            </a:pPr>
            <a:r>
              <a:rPr lang="en-US" altLang="en-US" sz="2000"/>
              <a:t>Define operating and financial leverage and identify causes of both. </a:t>
            </a:r>
          </a:p>
          <a:p>
            <a:pPr marL="685800" indent="-685800">
              <a:lnSpc>
                <a:spcPct val="80000"/>
              </a:lnSpc>
            </a:pPr>
            <a:r>
              <a:rPr lang="en-US" altLang="en-US" sz="2000"/>
              <a:t>Calculate a firm’s operating break-even (quantity) point and break-even (sales) point . </a:t>
            </a:r>
          </a:p>
          <a:p>
            <a:pPr marL="685800" indent="-685800">
              <a:lnSpc>
                <a:spcPct val="80000"/>
              </a:lnSpc>
            </a:pPr>
            <a:r>
              <a:rPr lang="en-US" altLang="en-US" sz="2000"/>
              <a:t>Define, calculate, and interpret a firm's degree of operating, financial, and total leverage. </a:t>
            </a:r>
          </a:p>
          <a:p>
            <a:pPr marL="685800" indent="-685800">
              <a:lnSpc>
                <a:spcPct val="80000"/>
              </a:lnSpc>
            </a:pPr>
            <a:r>
              <a:rPr lang="en-US" altLang="en-US" sz="2000"/>
              <a:t>Understand EBIT-EPS break-even, or indifference, analysis, and construct and interpret an EBIT-EPS chart. </a:t>
            </a:r>
          </a:p>
          <a:p>
            <a:pPr marL="685800" indent="-685800">
              <a:lnSpc>
                <a:spcPct val="80000"/>
              </a:lnSpc>
            </a:pPr>
            <a:r>
              <a:rPr lang="en-US" altLang="en-US" sz="2000"/>
              <a:t>Define, discuss, and quantify “total firm risk” and its two components, “business risk” and “financial risk.” </a:t>
            </a:r>
          </a:p>
          <a:p>
            <a:pPr marL="685800" indent="-685800">
              <a:lnSpc>
                <a:spcPct val="80000"/>
              </a:lnSpc>
            </a:pPr>
            <a:r>
              <a:rPr lang="en-US" altLang="en-US" sz="2000"/>
              <a:t>Understand what is involved in determining the appropriate amount of financial leverage for a firm.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3">
            <a:extLst>
              <a:ext uri="{FF2B5EF4-FFF2-40B4-BE49-F238E27FC236}">
                <a16:creationId xmlns:a16="http://schemas.microsoft.com/office/drawing/2014/main" id="{A375B825-B861-789C-CF12-7F2D15AD132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524000" y="457200"/>
            <a:ext cx="6400800" cy="1752600"/>
          </a:xfrm>
        </p:spPr>
        <p:txBody>
          <a:bodyPr/>
          <a:lstStyle/>
          <a:p>
            <a:pPr>
              <a:defRPr/>
            </a:pPr>
            <a:r>
              <a:rPr lang="en-US" b="1" dirty="0"/>
              <a:t>Operating and Financial Leverage</a:t>
            </a:r>
          </a:p>
        </p:txBody>
      </p:sp>
      <p:sp>
        <p:nvSpPr>
          <p:cNvPr id="23555" name="Rectangle 4">
            <a:extLst>
              <a:ext uri="{FF2B5EF4-FFF2-40B4-BE49-F238E27FC236}">
                <a16:creationId xmlns:a16="http://schemas.microsoft.com/office/drawing/2014/main" id="{F49C0035-82B9-CF20-23CD-A562ED9267B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8600" y="1981200"/>
            <a:ext cx="8305800" cy="4191000"/>
          </a:xfrm>
          <a:noFill/>
        </p:spPr>
        <p:txBody>
          <a:bodyPr/>
          <a:lstStyle/>
          <a:p>
            <a:pPr marL="685800" indent="-457200">
              <a:spcBef>
                <a:spcPct val="15000"/>
              </a:spcBef>
              <a:spcAft>
                <a:spcPct val="15000"/>
              </a:spcAft>
            </a:pPr>
            <a:r>
              <a:rPr lang="en-US" altLang="en-US" sz="3200"/>
              <a:t>Operating Leverage</a:t>
            </a:r>
          </a:p>
          <a:p>
            <a:pPr marL="685800" indent="-457200">
              <a:spcBef>
                <a:spcPct val="15000"/>
              </a:spcBef>
              <a:spcAft>
                <a:spcPct val="15000"/>
              </a:spcAft>
            </a:pPr>
            <a:r>
              <a:rPr lang="en-US" altLang="en-US" sz="3200"/>
              <a:t>Financial Leverage</a:t>
            </a:r>
          </a:p>
          <a:p>
            <a:pPr marL="685800" indent="-457200">
              <a:spcBef>
                <a:spcPct val="15000"/>
              </a:spcBef>
              <a:spcAft>
                <a:spcPct val="15000"/>
              </a:spcAft>
            </a:pPr>
            <a:r>
              <a:rPr lang="en-US" altLang="en-US" sz="3200"/>
              <a:t>Total Leverage</a:t>
            </a:r>
          </a:p>
          <a:p>
            <a:pPr marL="685800" indent="-457200">
              <a:spcBef>
                <a:spcPct val="15000"/>
              </a:spcBef>
              <a:spcAft>
                <a:spcPct val="15000"/>
              </a:spcAft>
            </a:pPr>
            <a:r>
              <a:rPr lang="en-US" altLang="en-US" sz="3200"/>
              <a:t>Cash-Flow Ability to Service Debt</a:t>
            </a:r>
          </a:p>
          <a:p>
            <a:pPr marL="685800" indent="-457200">
              <a:spcBef>
                <a:spcPct val="15000"/>
              </a:spcBef>
              <a:spcAft>
                <a:spcPct val="15000"/>
              </a:spcAft>
            </a:pPr>
            <a:r>
              <a:rPr lang="en-US" altLang="en-US" sz="3200"/>
              <a:t>Other Methods of Analysis</a:t>
            </a:r>
          </a:p>
          <a:p>
            <a:pPr marL="685800" indent="-457200">
              <a:spcBef>
                <a:spcPct val="15000"/>
              </a:spcBef>
              <a:spcAft>
                <a:spcPct val="15000"/>
              </a:spcAft>
            </a:pPr>
            <a:r>
              <a:rPr lang="en-US" altLang="en-US" sz="3200"/>
              <a:t>Combination of Methods</a:t>
            </a:r>
          </a:p>
        </p:txBody>
      </p:sp>
      <p:sp>
        <p:nvSpPr>
          <p:cNvPr id="23556" name="Line 5">
            <a:extLst>
              <a:ext uri="{FF2B5EF4-FFF2-40B4-BE49-F238E27FC236}">
                <a16:creationId xmlns:a16="http://schemas.microsoft.com/office/drawing/2014/main" id="{8E98D761-6D6F-F811-6B4A-B44982557016}"/>
              </a:ext>
            </a:extLst>
          </p:cNvPr>
          <p:cNvSpPr>
            <a:spLocks noChangeShapeType="1"/>
          </p:cNvSpPr>
          <p:nvPr/>
        </p:nvSpPr>
        <p:spPr bwMode="auto">
          <a:xfrm>
            <a:off x="1600200" y="1433513"/>
            <a:ext cx="5029200" cy="0"/>
          </a:xfrm>
          <a:prstGeom prst="line">
            <a:avLst/>
          </a:prstGeom>
          <a:noFill/>
          <a:ln w="762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3 Altbilgi Yer Tutucusu">
            <a:extLst>
              <a:ext uri="{FF2B5EF4-FFF2-40B4-BE49-F238E27FC236}">
                <a16:creationId xmlns:a16="http://schemas.microsoft.com/office/drawing/2014/main" id="{8BBDFE6B-EF5B-37D7-DBD3-C61FCB9DE034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 bwMode="auto">
          <a:xfrm>
            <a:off x="76200" y="6324600"/>
            <a:ext cx="56388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7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7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en-US" sz="1000">
                <a:solidFill>
                  <a:schemeClr val="tx1"/>
                </a:solidFill>
                <a:ea typeface="MS PGothic" panose="020B0600070205080204" pitchFamily="34" charset="-128"/>
                <a:cs typeface="Arial" panose="020B0604020202020204" pitchFamily="34" charset="0"/>
              </a:rPr>
              <a:t>© 2012 Pearson Education</a:t>
            </a:r>
          </a:p>
        </p:txBody>
      </p:sp>
      <p:sp>
        <p:nvSpPr>
          <p:cNvPr id="18436" name="Rectangle 2">
            <a:extLst>
              <a:ext uri="{FF2B5EF4-FFF2-40B4-BE49-F238E27FC236}">
                <a16:creationId xmlns:a16="http://schemas.microsoft.com/office/drawing/2014/main" id="{E3C82D8B-E6B1-1007-533A-83C809E6E59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82725" y="762000"/>
            <a:ext cx="6781800" cy="127635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dirty="0">
                <a:solidFill>
                  <a:srgbClr val="000000"/>
                </a:solidFill>
              </a:rPr>
              <a:t>Leverage: Breakeven Analysis</a:t>
            </a:r>
          </a:p>
        </p:txBody>
      </p:sp>
      <p:sp>
        <p:nvSpPr>
          <p:cNvPr id="25604" name="Rectangle 3">
            <a:extLst>
              <a:ext uri="{FF2B5EF4-FFF2-40B4-BE49-F238E27FC236}">
                <a16:creationId xmlns:a16="http://schemas.microsoft.com/office/drawing/2014/main" id="{643E4D9F-F0C6-7E70-F9E3-D6452D66ECC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68313" y="2038350"/>
            <a:ext cx="7772400" cy="4114800"/>
          </a:xfrm>
        </p:spPr>
        <p:txBody>
          <a:bodyPr/>
          <a:lstStyle/>
          <a:p>
            <a:pPr eaLnBrk="1" hangingPunct="1"/>
            <a:r>
              <a:rPr lang="en-US" altLang="en-US" sz="2000">
                <a:latin typeface="Times New Roman" panose="02020603050405020304" pitchFamily="18" charset="0"/>
              </a:rPr>
              <a:t>Breakeven analysis is used to indicate the level of operations necessary to cover all costs and to evaluate the profitability associated with various levels of sales; also called cost-volume-profit analysis.</a:t>
            </a:r>
          </a:p>
          <a:p>
            <a:pPr eaLnBrk="1" hangingPunct="1"/>
            <a:r>
              <a:rPr lang="en-US" altLang="en-US" sz="2000">
                <a:latin typeface="Times New Roman" panose="02020603050405020304" pitchFamily="18" charset="0"/>
              </a:rPr>
              <a:t>The operating breakeven point is the level of sales necessary to cover all operating costs; the point at which EBIT = $0.</a:t>
            </a:r>
          </a:p>
          <a:p>
            <a:pPr lvl="1" eaLnBrk="1" hangingPunct="1"/>
            <a:r>
              <a:rPr lang="en-US" altLang="en-US" sz="1800">
                <a:latin typeface="Times New Roman" panose="02020603050405020304" pitchFamily="18" charset="0"/>
              </a:rPr>
              <a:t>The first step in finding the operating breakeven point is to divide the cost of goods sold and operating expenses into fixed and variable operating costs. </a:t>
            </a:r>
          </a:p>
          <a:p>
            <a:pPr lvl="1" eaLnBrk="1" hangingPunct="1"/>
            <a:r>
              <a:rPr lang="en-US" altLang="en-US" sz="1800">
                <a:latin typeface="Times New Roman" panose="02020603050405020304" pitchFamily="18" charset="0"/>
              </a:rPr>
              <a:t>Fixed costs are costs that the firm must pay in a given period regardless of the sales volume achieved during that period. </a:t>
            </a:r>
          </a:p>
          <a:p>
            <a:pPr lvl="1" eaLnBrk="1" hangingPunct="1"/>
            <a:r>
              <a:rPr lang="en-US" altLang="en-US" sz="1800">
                <a:latin typeface="Times New Roman" panose="02020603050405020304" pitchFamily="18" charset="0"/>
              </a:rPr>
              <a:t>Variable costs vary directly with sales volume.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3 Altbilgi Yer Tutucusu">
            <a:extLst>
              <a:ext uri="{FF2B5EF4-FFF2-40B4-BE49-F238E27FC236}">
                <a16:creationId xmlns:a16="http://schemas.microsoft.com/office/drawing/2014/main" id="{81C63FA8-5F55-74E8-79E0-3764207BE81B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 bwMode="auto">
          <a:xfrm>
            <a:off x="76200" y="6324600"/>
            <a:ext cx="56388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7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7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en-US" sz="1000">
                <a:solidFill>
                  <a:schemeClr val="tx1"/>
                </a:solidFill>
                <a:ea typeface="MS PGothic" panose="020B0600070205080204" pitchFamily="34" charset="-128"/>
                <a:cs typeface="Arial" panose="020B0604020202020204" pitchFamily="34" charset="0"/>
              </a:rPr>
              <a:t>© 2012 Pearson Education</a:t>
            </a:r>
          </a:p>
        </p:txBody>
      </p:sp>
      <p:sp>
        <p:nvSpPr>
          <p:cNvPr id="17412" name="Rectangle 2">
            <a:extLst>
              <a:ext uri="{FF2B5EF4-FFF2-40B4-BE49-F238E27FC236}">
                <a16:creationId xmlns:a16="http://schemas.microsoft.com/office/drawing/2014/main" id="{12E4AE4C-A539-39B2-62E6-508B7B3462B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47800" y="914400"/>
            <a:ext cx="5978525" cy="94615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z="2400" dirty="0">
                <a:solidFill>
                  <a:srgbClr val="000000"/>
                </a:solidFill>
              </a:rPr>
              <a:t>Table 13.1 General Income Statement Format and Types of Leverage</a:t>
            </a:r>
            <a:endParaRPr lang="en-US" altLang="en-US" sz="4000" dirty="0">
              <a:solidFill>
                <a:srgbClr val="000000"/>
              </a:solidFill>
            </a:endParaRPr>
          </a:p>
        </p:txBody>
      </p:sp>
      <p:pic>
        <p:nvPicPr>
          <p:cNvPr id="26628" name="Picture 4" descr="table1301">
            <a:extLst>
              <a:ext uri="{FF2B5EF4-FFF2-40B4-BE49-F238E27FC236}">
                <a16:creationId xmlns:a16="http://schemas.microsoft.com/office/drawing/2014/main" id="{14B3E376-795E-ED77-813C-3DA809585F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2209800"/>
            <a:ext cx="8229600" cy="373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Line 2">
            <a:extLst>
              <a:ext uri="{FF2B5EF4-FFF2-40B4-BE49-F238E27FC236}">
                <a16:creationId xmlns:a16="http://schemas.microsoft.com/office/drawing/2014/main" id="{15D3365C-0718-9593-7D6C-7E2D41C16807}"/>
              </a:ext>
            </a:extLst>
          </p:cNvPr>
          <p:cNvSpPr>
            <a:spLocks noChangeShapeType="1"/>
          </p:cNvSpPr>
          <p:nvPr/>
        </p:nvSpPr>
        <p:spPr bwMode="auto">
          <a:xfrm>
            <a:off x="1905000" y="1676400"/>
            <a:ext cx="5257800" cy="0"/>
          </a:xfrm>
          <a:prstGeom prst="line">
            <a:avLst/>
          </a:prstGeom>
          <a:noFill/>
          <a:ln w="76200">
            <a:solidFill>
              <a:schemeClr val="bg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171" name="Rectangle 3">
            <a:extLst>
              <a:ext uri="{FF2B5EF4-FFF2-40B4-BE49-F238E27FC236}">
                <a16:creationId xmlns:a16="http://schemas.microsoft.com/office/drawing/2014/main" id="{678198C6-CBA3-B47D-24C0-DFD5ED4E936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524000" y="471488"/>
            <a:ext cx="6781800" cy="1219200"/>
          </a:xfrm>
        </p:spPr>
        <p:txBody>
          <a:bodyPr/>
          <a:lstStyle/>
          <a:p>
            <a:pPr>
              <a:defRPr/>
            </a:pPr>
            <a:r>
              <a:rPr lang="en-US" b="1" dirty="0"/>
              <a:t>Operating Leverage</a:t>
            </a:r>
          </a:p>
        </p:txBody>
      </p:sp>
      <p:sp>
        <p:nvSpPr>
          <p:cNvPr id="27652" name="Rectangle 4">
            <a:extLst>
              <a:ext uri="{FF2B5EF4-FFF2-40B4-BE49-F238E27FC236}">
                <a16:creationId xmlns:a16="http://schemas.microsoft.com/office/drawing/2014/main" id="{967091FB-8F46-4C2A-C8A3-8AC76B7D2FF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09600" y="3429000"/>
            <a:ext cx="7924800" cy="3048000"/>
          </a:xfrm>
          <a:noFill/>
        </p:spPr>
        <p:txBody>
          <a:bodyPr/>
          <a:lstStyle/>
          <a:p>
            <a:pPr marL="457200" lvl="1" indent="-342900"/>
            <a:r>
              <a:rPr lang="en-US" altLang="en-US" sz="2800"/>
              <a:t>One potential “effect” caused by the presence of operating leverage is that a change in the volume of sales results in a “more than proportional” change in operating profit (or loss).</a:t>
            </a:r>
          </a:p>
        </p:txBody>
      </p:sp>
      <p:sp>
        <p:nvSpPr>
          <p:cNvPr id="27653" name="Line 5">
            <a:extLst>
              <a:ext uri="{FF2B5EF4-FFF2-40B4-BE49-F238E27FC236}">
                <a16:creationId xmlns:a16="http://schemas.microsoft.com/office/drawing/2014/main" id="{003E0C6A-CEF6-1A23-B8E9-1D477CDC0F1B}"/>
              </a:ext>
            </a:extLst>
          </p:cNvPr>
          <p:cNvSpPr>
            <a:spLocks noChangeShapeType="1"/>
          </p:cNvSpPr>
          <p:nvPr/>
        </p:nvSpPr>
        <p:spPr bwMode="auto">
          <a:xfrm>
            <a:off x="1828800" y="1600200"/>
            <a:ext cx="5257800" cy="0"/>
          </a:xfrm>
          <a:prstGeom prst="line">
            <a:avLst/>
          </a:prstGeom>
          <a:noFill/>
          <a:ln w="762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174" name="Rectangle 6">
            <a:extLst>
              <a:ext uri="{FF2B5EF4-FFF2-40B4-BE49-F238E27FC236}">
                <a16:creationId xmlns:a16="http://schemas.microsoft.com/office/drawing/2014/main" id="{B5467615-9338-7FCF-9A82-207645A4EF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4050" y="2216150"/>
            <a:ext cx="7835900" cy="1206500"/>
          </a:xfrm>
          <a:prstGeom prst="rect">
            <a:avLst/>
          </a:prstGeom>
          <a:solidFill>
            <a:srgbClr val="FFFF99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lIns="90488" tIns="44450" rIns="90488" bIns="44450"/>
          <a:lstStyle/>
          <a:p>
            <a:pPr algn="ctr">
              <a:spcBef>
                <a:spcPct val="20000"/>
              </a:spcBef>
              <a:spcAft>
                <a:spcPct val="20000"/>
              </a:spcAft>
              <a:defRPr/>
            </a:pPr>
            <a:r>
              <a:rPr lang="en-US" sz="3600">
                <a:solidFill>
                  <a:srgbClr val="42B2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Operating Leverage </a:t>
            </a:r>
            <a:r>
              <a:rPr lang="en-US" sz="360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-- The use of fixed operating costs by the firm.</a:t>
            </a:r>
          </a:p>
        </p:txBody>
      </p:sp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3">
            <a:extLst>
              <a:ext uri="{FF2B5EF4-FFF2-40B4-BE49-F238E27FC236}">
                <a16:creationId xmlns:a16="http://schemas.microsoft.com/office/drawing/2014/main" id="{EAF841F2-7F7D-C0EE-44AC-87D4DD755F7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47800" y="457200"/>
            <a:ext cx="6781800" cy="1752600"/>
          </a:xfrm>
        </p:spPr>
        <p:txBody>
          <a:bodyPr/>
          <a:lstStyle/>
          <a:p>
            <a:pPr>
              <a:defRPr/>
            </a:pPr>
            <a:r>
              <a:rPr lang="en-US" b="1" dirty="0"/>
              <a:t>Impact of Operating Leverage on Profits</a:t>
            </a:r>
          </a:p>
        </p:txBody>
      </p:sp>
      <p:sp>
        <p:nvSpPr>
          <p:cNvPr id="11268" name="Rectangle 4">
            <a:extLst>
              <a:ext uri="{FF2B5EF4-FFF2-40B4-BE49-F238E27FC236}">
                <a16:creationId xmlns:a16="http://schemas.microsoft.com/office/drawing/2014/main" id="{933377A8-8180-9C7B-D46E-13DC908B19D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90500" y="2514600"/>
            <a:ext cx="8534400" cy="4495800"/>
          </a:xfrm>
        </p:spPr>
        <p:txBody>
          <a:bodyPr/>
          <a:lstStyle/>
          <a:p>
            <a:pPr marL="517525" indent="-517525">
              <a:defRPr/>
            </a:pPr>
            <a:r>
              <a:rPr lang="en-US" sz="2000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Firm F </a:t>
            </a:r>
            <a:r>
              <a:rPr lang="en-US" sz="2000" dirty="0">
                <a:solidFill>
                  <a:srgbClr val="42B2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is the most “sensitive” firm </a:t>
            </a:r>
            <a:r>
              <a:rPr lang="en-US" sz="2000" dirty="0"/>
              <a:t>-- for it, a 50% increase in sales leads to a </a:t>
            </a:r>
            <a:r>
              <a:rPr lang="en-US" sz="2000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400% increase in EBIT</a:t>
            </a:r>
            <a:r>
              <a:rPr lang="en-US" sz="2000" dirty="0"/>
              <a:t>.</a:t>
            </a:r>
          </a:p>
          <a:p>
            <a:pPr marL="517525" indent="-517525">
              <a:defRPr/>
            </a:pPr>
            <a:r>
              <a:rPr lang="en-US" sz="2000" dirty="0"/>
              <a:t>Our example reveals that it is a mistake to assume that the firm with the largest absolute or relative amount of fixed costs automatically shows the most dramatic effects of operating leverage.</a:t>
            </a:r>
          </a:p>
          <a:p>
            <a:pPr marL="517525" indent="-517525">
              <a:defRPr/>
            </a:pPr>
            <a:r>
              <a:rPr lang="en-US" sz="2000" dirty="0"/>
              <a:t>Later, we will come up with an easy way to spot the firm that is most sensitive to the presence of operating leverage.</a:t>
            </a:r>
          </a:p>
        </p:txBody>
      </p:sp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Line 2">
            <a:extLst>
              <a:ext uri="{FF2B5EF4-FFF2-40B4-BE49-F238E27FC236}">
                <a16:creationId xmlns:a16="http://schemas.microsoft.com/office/drawing/2014/main" id="{79C8B2D7-DECA-98AB-1956-A8DCFA5C2500}"/>
              </a:ext>
            </a:extLst>
          </p:cNvPr>
          <p:cNvSpPr>
            <a:spLocks noChangeShapeType="1"/>
          </p:cNvSpPr>
          <p:nvPr/>
        </p:nvSpPr>
        <p:spPr bwMode="auto">
          <a:xfrm>
            <a:off x="1905000" y="1676400"/>
            <a:ext cx="5486400" cy="0"/>
          </a:xfrm>
          <a:prstGeom prst="line">
            <a:avLst/>
          </a:prstGeom>
          <a:noFill/>
          <a:ln w="76200">
            <a:solidFill>
              <a:schemeClr val="bg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91" name="Rectangle 3">
            <a:extLst>
              <a:ext uri="{FF2B5EF4-FFF2-40B4-BE49-F238E27FC236}">
                <a16:creationId xmlns:a16="http://schemas.microsoft.com/office/drawing/2014/main" id="{E65A1237-28A1-D7EE-4E8E-02C0A6F6FEC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87488" y="457200"/>
            <a:ext cx="6781800" cy="1219200"/>
          </a:xfrm>
        </p:spPr>
        <p:txBody>
          <a:bodyPr/>
          <a:lstStyle/>
          <a:p>
            <a:pPr>
              <a:defRPr/>
            </a:pPr>
            <a:r>
              <a:rPr lang="en-US" b="1" dirty="0"/>
              <a:t>Break-Even Analysis</a:t>
            </a:r>
          </a:p>
        </p:txBody>
      </p:sp>
      <p:sp>
        <p:nvSpPr>
          <p:cNvPr id="12292" name="Rectangle 4">
            <a:extLst>
              <a:ext uri="{FF2B5EF4-FFF2-40B4-BE49-F238E27FC236}">
                <a16:creationId xmlns:a16="http://schemas.microsoft.com/office/drawing/2014/main" id="{F7F64DD5-A3BA-A3F1-5882-C6044902364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533400" y="4800600"/>
            <a:ext cx="7772400" cy="1905000"/>
          </a:xfrm>
          <a:noFill/>
        </p:spPr>
        <p:txBody>
          <a:bodyPr/>
          <a:lstStyle/>
          <a:p>
            <a:pPr marL="457200" lvl="1" indent="-342900"/>
            <a:r>
              <a:rPr lang="en-US" altLang="en-US" sz="2000"/>
              <a:t>When studying operating leverage, “profits” refers to operating profits before taxes (i.e., EBIT) and excludes debt interest and dividend payments.</a:t>
            </a:r>
          </a:p>
        </p:txBody>
      </p:sp>
      <p:sp>
        <p:nvSpPr>
          <p:cNvPr id="31749" name="Line 5">
            <a:extLst>
              <a:ext uri="{FF2B5EF4-FFF2-40B4-BE49-F238E27FC236}">
                <a16:creationId xmlns:a16="http://schemas.microsoft.com/office/drawing/2014/main" id="{29648311-A20A-1E75-B557-6CD406A2F21E}"/>
              </a:ext>
            </a:extLst>
          </p:cNvPr>
          <p:cNvSpPr>
            <a:spLocks noChangeShapeType="1"/>
          </p:cNvSpPr>
          <p:nvPr/>
        </p:nvSpPr>
        <p:spPr bwMode="auto">
          <a:xfrm>
            <a:off x="1828800" y="1600200"/>
            <a:ext cx="5486400" cy="0"/>
          </a:xfrm>
          <a:prstGeom prst="line">
            <a:avLst/>
          </a:prstGeom>
          <a:noFill/>
          <a:ln w="762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94" name="Rectangle 6">
            <a:extLst>
              <a:ext uri="{FF2B5EF4-FFF2-40B4-BE49-F238E27FC236}">
                <a16:creationId xmlns:a16="http://schemas.microsoft.com/office/drawing/2014/main" id="{04BB6471-23B1-BD50-33C3-3D4FD08513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8013" y="2136775"/>
            <a:ext cx="7918450" cy="2584450"/>
          </a:xfrm>
          <a:prstGeom prst="rect">
            <a:avLst/>
          </a:prstGeom>
          <a:solidFill>
            <a:srgbClr val="FFFF99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lIns="90488" tIns="44450" rIns="90488" bIns="44450"/>
          <a:lstStyle/>
          <a:p>
            <a:pPr algn="ctr">
              <a:spcBef>
                <a:spcPct val="20000"/>
              </a:spcBef>
              <a:spcAft>
                <a:spcPct val="20000"/>
              </a:spcAft>
              <a:defRPr/>
            </a:pPr>
            <a:r>
              <a:rPr lang="en-US" sz="3200" dirty="0">
                <a:solidFill>
                  <a:srgbClr val="42B2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Break-Even Analysis </a:t>
            </a:r>
            <a:r>
              <a:rPr lang="en-US" sz="3200" dirty="0">
                <a:latin typeface="Arial" charset="0"/>
              </a:rPr>
              <a:t>-- A technique for studying the relationship among fixed costs, variable costs, sales volume, and </a:t>
            </a:r>
            <a:r>
              <a:rPr lang="en-US" sz="3200" dirty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profits</a:t>
            </a:r>
            <a:r>
              <a:rPr lang="en-US" sz="3200" dirty="0">
                <a:latin typeface="Arial" charset="0"/>
              </a:rPr>
              <a:t>.  Also called cost/volume/profit (C/V/P) analysis.</a:t>
            </a: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2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 build="p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Freeform 2">
            <a:extLst>
              <a:ext uri="{FF2B5EF4-FFF2-40B4-BE49-F238E27FC236}">
                <a16:creationId xmlns:a16="http://schemas.microsoft.com/office/drawing/2014/main" id="{B25F5BDB-54F4-E436-C7AE-8121E3230100}"/>
              </a:ext>
            </a:extLst>
          </p:cNvPr>
          <p:cNvSpPr>
            <a:spLocks/>
          </p:cNvSpPr>
          <p:nvPr/>
        </p:nvSpPr>
        <p:spPr bwMode="auto">
          <a:xfrm>
            <a:off x="1905000" y="3733800"/>
            <a:ext cx="2973388" cy="2058988"/>
          </a:xfrm>
          <a:custGeom>
            <a:avLst/>
            <a:gdLst>
              <a:gd name="T0" fmla="*/ 0 w 1873"/>
              <a:gd name="T1" fmla="*/ 2147483646 h 1297"/>
              <a:gd name="T2" fmla="*/ 0 w 1873"/>
              <a:gd name="T3" fmla="*/ 2147483646 h 1297"/>
              <a:gd name="T4" fmla="*/ 2147483646 w 1873"/>
              <a:gd name="T5" fmla="*/ 0 h 1297"/>
              <a:gd name="T6" fmla="*/ 0 w 1873"/>
              <a:gd name="T7" fmla="*/ 2147483646 h 1297"/>
              <a:gd name="T8" fmla="*/ 0 60000 65536"/>
              <a:gd name="T9" fmla="*/ 0 60000 65536"/>
              <a:gd name="T10" fmla="*/ 0 60000 65536"/>
              <a:gd name="T11" fmla="*/ 0 60000 65536"/>
              <a:gd name="T12" fmla="*/ 0 w 1873"/>
              <a:gd name="T13" fmla="*/ 0 h 1297"/>
              <a:gd name="T14" fmla="*/ 1873 w 1873"/>
              <a:gd name="T15" fmla="*/ 1297 h 1297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873" h="1297">
                <a:moveTo>
                  <a:pt x="0" y="528"/>
                </a:moveTo>
                <a:lnTo>
                  <a:pt x="0" y="1296"/>
                </a:lnTo>
                <a:lnTo>
                  <a:pt x="1872" y="0"/>
                </a:lnTo>
                <a:lnTo>
                  <a:pt x="0" y="528"/>
                </a:lnTo>
              </a:path>
            </a:pathLst>
          </a:custGeom>
          <a:solidFill>
            <a:srgbClr val="FF0000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3795" name="Freeform 3">
            <a:extLst>
              <a:ext uri="{FF2B5EF4-FFF2-40B4-BE49-F238E27FC236}">
                <a16:creationId xmlns:a16="http://schemas.microsoft.com/office/drawing/2014/main" id="{4AC1896B-F4F3-E700-4BAB-1ADE5940F460}"/>
              </a:ext>
            </a:extLst>
          </p:cNvPr>
          <p:cNvSpPr>
            <a:spLocks/>
          </p:cNvSpPr>
          <p:nvPr/>
        </p:nvSpPr>
        <p:spPr bwMode="auto">
          <a:xfrm>
            <a:off x="4876800" y="1828800"/>
            <a:ext cx="2820988" cy="1906588"/>
          </a:xfrm>
          <a:custGeom>
            <a:avLst/>
            <a:gdLst>
              <a:gd name="T0" fmla="*/ 2147483646 w 1777"/>
              <a:gd name="T1" fmla="*/ 2147483646 h 1201"/>
              <a:gd name="T2" fmla="*/ 0 w 1777"/>
              <a:gd name="T3" fmla="*/ 2147483646 h 1201"/>
              <a:gd name="T4" fmla="*/ 2147483646 w 1777"/>
              <a:gd name="T5" fmla="*/ 0 h 1201"/>
              <a:gd name="T6" fmla="*/ 2147483646 w 1777"/>
              <a:gd name="T7" fmla="*/ 2147483646 h 1201"/>
              <a:gd name="T8" fmla="*/ 0 60000 65536"/>
              <a:gd name="T9" fmla="*/ 0 60000 65536"/>
              <a:gd name="T10" fmla="*/ 0 60000 65536"/>
              <a:gd name="T11" fmla="*/ 0 60000 65536"/>
              <a:gd name="T12" fmla="*/ 0 w 1777"/>
              <a:gd name="T13" fmla="*/ 0 h 1201"/>
              <a:gd name="T14" fmla="*/ 1777 w 1777"/>
              <a:gd name="T15" fmla="*/ 1201 h 1201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777" h="1201">
                <a:moveTo>
                  <a:pt x="1728" y="720"/>
                </a:moveTo>
                <a:lnTo>
                  <a:pt x="0" y="1200"/>
                </a:lnTo>
                <a:lnTo>
                  <a:pt x="1776" y="0"/>
                </a:lnTo>
                <a:lnTo>
                  <a:pt x="1728" y="720"/>
                </a:lnTo>
              </a:path>
            </a:pathLst>
          </a:cu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3796" name="Line 4">
            <a:extLst>
              <a:ext uri="{FF2B5EF4-FFF2-40B4-BE49-F238E27FC236}">
                <a16:creationId xmlns:a16="http://schemas.microsoft.com/office/drawing/2014/main" id="{8E0BB3F1-F7F3-4423-B844-35C58FFFB891}"/>
              </a:ext>
            </a:extLst>
          </p:cNvPr>
          <p:cNvSpPr>
            <a:spLocks noChangeShapeType="1"/>
          </p:cNvSpPr>
          <p:nvPr/>
        </p:nvSpPr>
        <p:spPr bwMode="auto">
          <a:xfrm>
            <a:off x="1905000" y="1676400"/>
            <a:ext cx="4724400" cy="0"/>
          </a:xfrm>
          <a:prstGeom prst="line">
            <a:avLst/>
          </a:prstGeom>
          <a:noFill/>
          <a:ln w="76200">
            <a:solidFill>
              <a:schemeClr val="bg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3317" name="Rectangle 5">
            <a:extLst>
              <a:ext uri="{FF2B5EF4-FFF2-40B4-BE49-F238E27FC236}">
                <a16:creationId xmlns:a16="http://schemas.microsoft.com/office/drawing/2014/main" id="{87CC2AB0-BDD3-CDFF-E19A-7B11422E485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685925" y="465138"/>
            <a:ext cx="6781800" cy="1219200"/>
          </a:xfrm>
        </p:spPr>
        <p:txBody>
          <a:bodyPr/>
          <a:lstStyle/>
          <a:p>
            <a:pPr>
              <a:defRPr/>
            </a:pPr>
            <a:r>
              <a:rPr lang="en-US" b="1" dirty="0"/>
              <a:t>Break-Even Chart</a:t>
            </a:r>
          </a:p>
        </p:txBody>
      </p:sp>
      <p:sp>
        <p:nvSpPr>
          <p:cNvPr id="33798" name="Line 6">
            <a:extLst>
              <a:ext uri="{FF2B5EF4-FFF2-40B4-BE49-F238E27FC236}">
                <a16:creationId xmlns:a16="http://schemas.microsoft.com/office/drawing/2014/main" id="{4851717A-01C3-7A3E-8705-ECFA7C580DE9}"/>
              </a:ext>
            </a:extLst>
          </p:cNvPr>
          <p:cNvSpPr>
            <a:spLocks noChangeShapeType="1"/>
          </p:cNvSpPr>
          <p:nvPr/>
        </p:nvSpPr>
        <p:spPr bwMode="auto">
          <a:xfrm>
            <a:off x="1828800" y="1600200"/>
            <a:ext cx="4724400" cy="0"/>
          </a:xfrm>
          <a:prstGeom prst="line">
            <a:avLst/>
          </a:prstGeom>
          <a:noFill/>
          <a:ln w="762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3319" name="Rectangle 7">
            <a:extLst>
              <a:ext uri="{FF2B5EF4-FFF2-40B4-BE49-F238E27FC236}">
                <a16:creationId xmlns:a16="http://schemas.microsoft.com/office/drawing/2014/main" id="{57B25C5A-DE8A-A4F0-3A17-F28794C54A9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762000" y="5756275"/>
            <a:ext cx="7772400" cy="304800"/>
          </a:xfrm>
        </p:spPr>
        <p:txBody>
          <a:bodyPr/>
          <a:lstStyle/>
          <a:p>
            <a:pPr algn="ctr">
              <a:buFont typeface="Monotype Sorts" pitchFamily="2" charset="2"/>
              <a:buNone/>
              <a:defRPr/>
            </a:pPr>
            <a:r>
              <a:rPr lang="en-US" sz="1800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QUANTITY PRODUCED AND SOLD</a:t>
            </a:r>
          </a:p>
        </p:txBody>
      </p:sp>
      <p:sp>
        <p:nvSpPr>
          <p:cNvPr id="13320" name="Rectangle 8">
            <a:extLst>
              <a:ext uri="{FF2B5EF4-FFF2-40B4-BE49-F238E27FC236}">
                <a16:creationId xmlns:a16="http://schemas.microsoft.com/office/drawing/2014/main" id="{E97A58E2-0EF8-9501-0C78-377E6A75C1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28800" y="5494338"/>
            <a:ext cx="5705475" cy="3635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>
              <a:defRPr/>
            </a:pPr>
            <a:r>
              <a:rPr lang="en-US" dirty="0">
                <a:latin typeface="Arial" charset="0"/>
              </a:rPr>
              <a:t>0    1,000   2,000   3,000   </a:t>
            </a:r>
            <a:r>
              <a:rPr lang="en-US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4,000</a:t>
            </a:r>
            <a:r>
              <a:rPr lang="en-US" dirty="0">
                <a:latin typeface="Arial" charset="0"/>
              </a:rPr>
              <a:t>   5,000   6,000   7,000</a:t>
            </a:r>
          </a:p>
        </p:txBody>
      </p:sp>
      <p:sp>
        <p:nvSpPr>
          <p:cNvPr id="33801" name="Line 9">
            <a:extLst>
              <a:ext uri="{FF2B5EF4-FFF2-40B4-BE49-F238E27FC236}">
                <a16:creationId xmlns:a16="http://schemas.microsoft.com/office/drawing/2014/main" id="{EC94287A-2575-62C1-66A7-61C509EB3A33}"/>
              </a:ext>
            </a:extLst>
          </p:cNvPr>
          <p:cNvSpPr>
            <a:spLocks noChangeShapeType="1"/>
          </p:cNvSpPr>
          <p:nvPr/>
        </p:nvSpPr>
        <p:spPr bwMode="auto">
          <a:xfrm>
            <a:off x="1905000" y="2209800"/>
            <a:ext cx="0" cy="358140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3802" name="Line 10">
            <a:extLst>
              <a:ext uri="{FF2B5EF4-FFF2-40B4-BE49-F238E27FC236}">
                <a16:creationId xmlns:a16="http://schemas.microsoft.com/office/drawing/2014/main" id="{293FADD9-1B05-C0A1-2F22-AC5032A0F17C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1905000" y="5791200"/>
            <a:ext cx="5486400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3803" name="Line 11">
            <a:extLst>
              <a:ext uri="{FF2B5EF4-FFF2-40B4-BE49-F238E27FC236}">
                <a16:creationId xmlns:a16="http://schemas.microsoft.com/office/drawing/2014/main" id="{67BA2C04-C007-6166-8131-24F187A98385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905000" y="4419600"/>
            <a:ext cx="5715000" cy="1371600"/>
          </a:xfrm>
          <a:prstGeom prst="line">
            <a:avLst/>
          </a:prstGeom>
          <a:noFill/>
          <a:ln w="12700">
            <a:solidFill>
              <a:srgbClr val="B760F9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3804" name="Line 12">
            <a:extLst>
              <a:ext uri="{FF2B5EF4-FFF2-40B4-BE49-F238E27FC236}">
                <a16:creationId xmlns:a16="http://schemas.microsoft.com/office/drawing/2014/main" id="{B38D3661-0F31-22F4-B085-FF8F2DBEBE08}"/>
              </a:ext>
            </a:extLst>
          </p:cNvPr>
          <p:cNvSpPr>
            <a:spLocks noChangeShapeType="1"/>
          </p:cNvSpPr>
          <p:nvPr/>
        </p:nvSpPr>
        <p:spPr bwMode="auto">
          <a:xfrm>
            <a:off x="1905000" y="4572000"/>
            <a:ext cx="5638800" cy="0"/>
          </a:xfrm>
          <a:prstGeom prst="line">
            <a:avLst/>
          </a:prstGeom>
          <a:noFill/>
          <a:ln w="25400">
            <a:solidFill>
              <a:schemeClr val="accent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3805" name="Line 13">
            <a:extLst>
              <a:ext uri="{FF2B5EF4-FFF2-40B4-BE49-F238E27FC236}">
                <a16:creationId xmlns:a16="http://schemas.microsoft.com/office/drawing/2014/main" id="{4754D178-DB86-C745-D8C7-F218B2121264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905000" y="2971800"/>
            <a:ext cx="5715000" cy="1600200"/>
          </a:xfrm>
          <a:prstGeom prst="line">
            <a:avLst/>
          </a:prstGeom>
          <a:noFill/>
          <a:ln w="254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3806" name="Line 14">
            <a:extLst>
              <a:ext uri="{FF2B5EF4-FFF2-40B4-BE49-F238E27FC236}">
                <a16:creationId xmlns:a16="http://schemas.microsoft.com/office/drawing/2014/main" id="{BF483867-C17E-A8B2-734E-B9AD9B8FB2D9}"/>
              </a:ext>
            </a:extLst>
          </p:cNvPr>
          <p:cNvSpPr>
            <a:spLocks noChangeShapeType="1"/>
          </p:cNvSpPr>
          <p:nvPr/>
        </p:nvSpPr>
        <p:spPr bwMode="auto">
          <a:xfrm>
            <a:off x="4876800" y="3733800"/>
            <a:ext cx="0" cy="2057400"/>
          </a:xfrm>
          <a:prstGeom prst="line">
            <a:avLst/>
          </a:prstGeom>
          <a:noFill/>
          <a:ln w="12700">
            <a:solidFill>
              <a:schemeClr val="hlink"/>
            </a:solidFill>
            <a:prstDash val="dash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3807" name="Line 15">
            <a:extLst>
              <a:ext uri="{FF2B5EF4-FFF2-40B4-BE49-F238E27FC236}">
                <a16:creationId xmlns:a16="http://schemas.microsoft.com/office/drawing/2014/main" id="{83B68D94-D702-93D2-882D-ACE4E1106311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1905000" y="3733800"/>
            <a:ext cx="2971800" cy="0"/>
          </a:xfrm>
          <a:prstGeom prst="line">
            <a:avLst/>
          </a:prstGeom>
          <a:noFill/>
          <a:ln w="12700">
            <a:solidFill>
              <a:schemeClr val="hlink"/>
            </a:solidFill>
            <a:prstDash val="dash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3328" name="Rectangle 16">
            <a:extLst>
              <a:ext uri="{FF2B5EF4-FFF2-40B4-BE49-F238E27FC236}">
                <a16:creationId xmlns:a16="http://schemas.microsoft.com/office/drawing/2014/main" id="{53F8B942-D4CB-3E9B-8D06-B5151AF9CC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86313" y="2111375"/>
            <a:ext cx="1870075" cy="3635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>
              <a:defRPr/>
            </a:pPr>
            <a:r>
              <a:rPr lang="en-US">
                <a:solidFill>
                  <a:srgbClr val="42B2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Total Revenues</a:t>
            </a:r>
          </a:p>
        </p:txBody>
      </p:sp>
      <p:sp>
        <p:nvSpPr>
          <p:cNvPr id="13329" name="Rectangle 17">
            <a:extLst>
              <a:ext uri="{FF2B5EF4-FFF2-40B4-BE49-F238E27FC236}">
                <a16:creationId xmlns:a16="http://schemas.microsoft.com/office/drawing/2014/main" id="{A708219D-71C8-E4EB-A5A3-A857FC49FF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91313" y="2568575"/>
            <a:ext cx="904875" cy="3635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>
              <a:defRPr/>
            </a:pPr>
            <a:r>
              <a:rPr lang="en-US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Profits</a:t>
            </a:r>
          </a:p>
        </p:txBody>
      </p:sp>
      <p:sp>
        <p:nvSpPr>
          <p:cNvPr id="13330" name="Rectangle 18">
            <a:extLst>
              <a:ext uri="{FF2B5EF4-FFF2-40B4-BE49-F238E27FC236}">
                <a16:creationId xmlns:a16="http://schemas.microsoft.com/office/drawing/2014/main" id="{B2AE61A0-5393-FC17-DAF4-27604B6A7C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38713" y="4244975"/>
            <a:ext cx="1476375" cy="3635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>
              <a:defRPr/>
            </a:pPr>
            <a:r>
              <a:rPr lang="en-US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Fixed Costs</a:t>
            </a:r>
          </a:p>
        </p:txBody>
      </p:sp>
      <p:sp>
        <p:nvSpPr>
          <p:cNvPr id="13331" name="Rectangle 19">
            <a:extLst>
              <a:ext uri="{FF2B5EF4-FFF2-40B4-BE49-F238E27FC236}">
                <a16:creationId xmlns:a16="http://schemas.microsoft.com/office/drawing/2014/main" id="{C7D47028-6BCC-0D8B-10B9-E165C37624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53113" y="4778375"/>
            <a:ext cx="1768475" cy="3635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>
              <a:defRPr/>
            </a:pPr>
            <a:r>
              <a:rPr lang="en-US">
                <a:solidFill>
                  <a:srgbClr val="B760F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Variable Costs</a:t>
            </a:r>
          </a:p>
        </p:txBody>
      </p:sp>
      <p:sp>
        <p:nvSpPr>
          <p:cNvPr id="13332" name="Rectangle 20">
            <a:extLst>
              <a:ext uri="{FF2B5EF4-FFF2-40B4-BE49-F238E27FC236}">
                <a16:creationId xmlns:a16="http://schemas.microsoft.com/office/drawing/2014/main" id="{D7ADC11F-3901-9AEB-12C5-ABAF05D2E6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66913" y="4625975"/>
            <a:ext cx="968375" cy="3635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>
              <a:defRPr/>
            </a:pPr>
            <a:r>
              <a:rPr lang="en-US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Losses</a:t>
            </a:r>
          </a:p>
        </p:txBody>
      </p:sp>
      <p:sp>
        <p:nvSpPr>
          <p:cNvPr id="13333" name="Rectangle 21">
            <a:extLst>
              <a:ext uri="{FF2B5EF4-FFF2-40B4-BE49-F238E27FC236}">
                <a16:creationId xmlns:a16="http://schemas.microsoft.com/office/drawing/2014/main" id="{CC532594-784E-A5DA-8979-5D8F46D749F7}"/>
              </a:ext>
            </a:extLst>
          </p:cNvPr>
          <p:cNvSpPr>
            <a:spLocks noChangeArrowheads="1"/>
          </p:cNvSpPr>
          <p:nvPr/>
        </p:nvSpPr>
        <p:spPr bwMode="auto">
          <a:xfrm rot="16200000">
            <a:off x="-630237" y="3711575"/>
            <a:ext cx="2847975" cy="6381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algn="ctr">
              <a:defRPr/>
            </a:pPr>
            <a:r>
              <a:rPr lang="en-US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REVENUES AND COSTS</a:t>
            </a:r>
          </a:p>
          <a:p>
            <a:pPr algn="ctr">
              <a:defRPr/>
            </a:pPr>
            <a:r>
              <a:rPr lang="en-US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($ thousands)</a:t>
            </a:r>
          </a:p>
        </p:txBody>
      </p:sp>
      <p:sp>
        <p:nvSpPr>
          <p:cNvPr id="13334" name="Rectangle 22">
            <a:extLst>
              <a:ext uri="{FF2B5EF4-FFF2-40B4-BE49-F238E27FC236}">
                <a16:creationId xmlns:a16="http://schemas.microsoft.com/office/drawing/2014/main" id="{A3EBFFFD-B995-9258-33B2-A52DB4E377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81113" y="3559175"/>
            <a:ext cx="561975" cy="3635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>
              <a:defRPr/>
            </a:pPr>
            <a:r>
              <a:rPr lang="en-US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175</a:t>
            </a:r>
          </a:p>
        </p:txBody>
      </p:sp>
      <p:sp>
        <p:nvSpPr>
          <p:cNvPr id="33815" name="Rectangle 23">
            <a:extLst>
              <a:ext uri="{FF2B5EF4-FFF2-40B4-BE49-F238E27FC236}">
                <a16:creationId xmlns:a16="http://schemas.microsoft.com/office/drawing/2014/main" id="{F7589F89-8E1C-D4D5-EAFB-77A7491DF9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81113" y="2720975"/>
            <a:ext cx="561975" cy="363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7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7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en-US" sz="1800"/>
              <a:t>250</a:t>
            </a:r>
          </a:p>
        </p:txBody>
      </p:sp>
      <p:sp>
        <p:nvSpPr>
          <p:cNvPr id="33816" name="Rectangle 24">
            <a:extLst>
              <a:ext uri="{FF2B5EF4-FFF2-40B4-BE49-F238E27FC236}">
                <a16:creationId xmlns:a16="http://schemas.microsoft.com/office/drawing/2014/main" id="{0F95961D-136D-20CE-DBE8-436222FFB9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81113" y="4321175"/>
            <a:ext cx="561975" cy="363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7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7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en-US" sz="1800"/>
              <a:t>100</a:t>
            </a:r>
          </a:p>
        </p:txBody>
      </p:sp>
      <p:sp>
        <p:nvSpPr>
          <p:cNvPr id="33817" name="Rectangle 25">
            <a:extLst>
              <a:ext uri="{FF2B5EF4-FFF2-40B4-BE49-F238E27FC236}">
                <a16:creationId xmlns:a16="http://schemas.microsoft.com/office/drawing/2014/main" id="{4EA6FE17-0CDD-2524-8F06-D4E4BE04DF7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81113" y="5006975"/>
            <a:ext cx="561975" cy="363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7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7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en-US" sz="1800"/>
              <a:t>  50</a:t>
            </a:r>
          </a:p>
        </p:txBody>
      </p:sp>
      <p:sp>
        <p:nvSpPr>
          <p:cNvPr id="13338" name="Rectangle 26">
            <a:extLst>
              <a:ext uri="{FF2B5EF4-FFF2-40B4-BE49-F238E27FC236}">
                <a16:creationId xmlns:a16="http://schemas.microsoft.com/office/drawing/2014/main" id="{478ACD74-ADBF-807E-15DF-DD476CF9BF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34113" y="3330575"/>
            <a:ext cx="1425575" cy="3635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>
              <a:defRPr/>
            </a:pPr>
            <a:r>
              <a:rPr lang="en-US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Total Costs</a:t>
            </a:r>
          </a:p>
        </p:txBody>
      </p:sp>
      <p:sp>
        <p:nvSpPr>
          <p:cNvPr id="33819" name="Line 27">
            <a:extLst>
              <a:ext uri="{FF2B5EF4-FFF2-40B4-BE49-F238E27FC236}">
                <a16:creationId xmlns:a16="http://schemas.microsoft.com/office/drawing/2014/main" id="{B38B957A-833E-4C68-C218-40F4EF5D9AFC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905000" y="1828800"/>
            <a:ext cx="5791200" cy="3962400"/>
          </a:xfrm>
          <a:prstGeom prst="line">
            <a:avLst/>
          </a:prstGeom>
          <a:noFill/>
          <a:ln w="25400">
            <a:solidFill>
              <a:srgbClr val="42B2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Rectangle 3">
            <a:extLst>
              <a:ext uri="{FF2B5EF4-FFF2-40B4-BE49-F238E27FC236}">
                <a16:creationId xmlns:a16="http://schemas.microsoft.com/office/drawing/2014/main" id="{052BAE39-94C3-B7E0-585E-A9F34E43F4C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47800" y="252413"/>
            <a:ext cx="6781800" cy="1752600"/>
          </a:xfrm>
        </p:spPr>
        <p:txBody>
          <a:bodyPr/>
          <a:lstStyle/>
          <a:p>
            <a:pPr>
              <a:defRPr/>
            </a:pPr>
            <a:r>
              <a:rPr lang="en-US" sz="2800" b="1" dirty="0"/>
              <a:t>Degree of Operating Leverage (DOL)</a:t>
            </a:r>
          </a:p>
        </p:txBody>
      </p:sp>
      <p:sp>
        <p:nvSpPr>
          <p:cNvPr id="20484" name="Rectangle 4">
            <a:extLst>
              <a:ext uri="{FF2B5EF4-FFF2-40B4-BE49-F238E27FC236}">
                <a16:creationId xmlns:a16="http://schemas.microsoft.com/office/drawing/2014/main" id="{BE3FAF77-CE83-AB05-2553-A0FDED4AC27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762000" y="4343400"/>
            <a:ext cx="2514600" cy="2133600"/>
          </a:xfrm>
        </p:spPr>
        <p:txBody>
          <a:bodyPr/>
          <a:lstStyle/>
          <a:p>
            <a:pPr marL="114300" lvl="1" indent="0" algn="ctr">
              <a:spcAft>
                <a:spcPct val="0"/>
              </a:spcAft>
              <a:buFont typeface="Monotype Sorts" pitchFamily="2" charset="2"/>
              <a:buNone/>
              <a:defRPr/>
            </a:pPr>
            <a:r>
              <a:rPr lang="en-US" sz="2800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DOL</a:t>
            </a:r>
            <a:r>
              <a:rPr lang="en-US" sz="2800" dirty="0"/>
              <a:t> at Q units of output </a:t>
            </a:r>
          </a:p>
          <a:p>
            <a:pPr marL="114300" lvl="1" indent="0" algn="ctr">
              <a:spcBef>
                <a:spcPct val="0"/>
              </a:spcBef>
              <a:buFont typeface="Monotype Sorts" pitchFamily="2" charset="2"/>
              <a:buNone/>
              <a:defRPr/>
            </a:pPr>
            <a:r>
              <a:rPr lang="en-US" sz="2800" dirty="0"/>
              <a:t>(or sales)</a:t>
            </a:r>
          </a:p>
        </p:txBody>
      </p:sp>
      <p:sp>
        <p:nvSpPr>
          <p:cNvPr id="20486" name="Rectangle 6">
            <a:extLst>
              <a:ext uri="{FF2B5EF4-FFF2-40B4-BE49-F238E27FC236}">
                <a16:creationId xmlns:a16="http://schemas.microsoft.com/office/drawing/2014/main" id="{4CB0EDE3-1F7F-5A1E-140F-CBE36BBE04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863" y="2178050"/>
            <a:ext cx="8216900" cy="2044700"/>
          </a:xfrm>
          <a:prstGeom prst="rect">
            <a:avLst/>
          </a:prstGeom>
          <a:solidFill>
            <a:srgbClr val="FCFEB9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lIns="90488" tIns="44450" rIns="90488" bIns="44450"/>
          <a:lstStyle/>
          <a:p>
            <a:pPr algn="ctr">
              <a:spcBef>
                <a:spcPct val="20000"/>
              </a:spcBef>
              <a:spcAft>
                <a:spcPct val="20000"/>
              </a:spcAft>
              <a:defRPr/>
            </a:pPr>
            <a:r>
              <a:rPr lang="en-US" sz="2800">
                <a:solidFill>
                  <a:srgbClr val="42B2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Degree of Operating Leverage </a:t>
            </a:r>
            <a:r>
              <a:rPr lang="en-US" sz="2800">
                <a:latin typeface="Arial" charset="0"/>
              </a:rPr>
              <a:t>-- The percentage change in a firm’s operating profit (EBIT) resulting from a 1 percent change in output (sales).</a:t>
            </a:r>
          </a:p>
        </p:txBody>
      </p:sp>
      <p:sp>
        <p:nvSpPr>
          <p:cNvPr id="35845" name="Rectangle 7">
            <a:extLst>
              <a:ext uri="{FF2B5EF4-FFF2-40B4-BE49-F238E27FC236}">
                <a16:creationId xmlns:a16="http://schemas.microsoft.com/office/drawing/2014/main" id="{BA3987ED-0125-8A7F-F1C9-F30458CF70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62313" y="5153025"/>
            <a:ext cx="419100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7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7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en-US" sz="3200"/>
              <a:t>=</a:t>
            </a:r>
          </a:p>
        </p:txBody>
      </p:sp>
      <p:sp>
        <p:nvSpPr>
          <p:cNvPr id="35846" name="Rectangle 8">
            <a:extLst>
              <a:ext uri="{FF2B5EF4-FFF2-40B4-BE49-F238E27FC236}">
                <a16:creationId xmlns:a16="http://schemas.microsoft.com/office/drawing/2014/main" id="{4C4253F4-4BFE-9920-D863-B7211243AF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70400" y="4314825"/>
            <a:ext cx="3448050" cy="82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7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7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en-US" sz="2400"/>
              <a:t>Percentage change in </a:t>
            </a:r>
          </a:p>
          <a:p>
            <a:pPr algn="ctr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en-US" sz="2400"/>
              <a:t>operating profit (EBIT)</a:t>
            </a:r>
          </a:p>
        </p:txBody>
      </p:sp>
      <p:sp>
        <p:nvSpPr>
          <p:cNvPr id="35847" name="Rectangle 9">
            <a:extLst>
              <a:ext uri="{FF2B5EF4-FFF2-40B4-BE49-F238E27FC236}">
                <a16:creationId xmlns:a16="http://schemas.microsoft.com/office/drawing/2014/main" id="{B69897C1-6B2C-3B7B-9CE4-13A6E68CF2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18063" y="5457825"/>
            <a:ext cx="2905125" cy="70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7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7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en-US" sz="2000"/>
              <a:t>Percentage change in </a:t>
            </a:r>
          </a:p>
          <a:p>
            <a:pPr algn="ctr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en-US" sz="2000"/>
              <a:t>output (or sales)</a:t>
            </a:r>
          </a:p>
        </p:txBody>
      </p:sp>
      <p:sp>
        <p:nvSpPr>
          <p:cNvPr id="35848" name="Line 10">
            <a:extLst>
              <a:ext uri="{FF2B5EF4-FFF2-40B4-BE49-F238E27FC236}">
                <a16:creationId xmlns:a16="http://schemas.microsoft.com/office/drawing/2014/main" id="{632F21E5-C522-C4B4-7638-D02AA63F3C24}"/>
              </a:ext>
            </a:extLst>
          </p:cNvPr>
          <p:cNvSpPr>
            <a:spLocks noChangeShapeType="1"/>
          </p:cNvSpPr>
          <p:nvPr/>
        </p:nvSpPr>
        <p:spPr bwMode="auto">
          <a:xfrm>
            <a:off x="3886200" y="5410200"/>
            <a:ext cx="4572000" cy="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Rectangle 3">
            <a:extLst>
              <a:ext uri="{FF2B5EF4-FFF2-40B4-BE49-F238E27FC236}">
                <a16:creationId xmlns:a16="http://schemas.microsoft.com/office/drawing/2014/main" id="{CA1FB0FC-19E8-DA56-1722-4B285F4CB8B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47800" y="381000"/>
            <a:ext cx="6781800" cy="1219200"/>
          </a:xfrm>
        </p:spPr>
        <p:txBody>
          <a:bodyPr/>
          <a:lstStyle/>
          <a:p>
            <a:pPr>
              <a:defRPr/>
            </a:pPr>
            <a:r>
              <a:rPr lang="en-US" b="1" dirty="0"/>
              <a:t>Financial Leverage</a:t>
            </a:r>
          </a:p>
        </p:txBody>
      </p:sp>
      <p:sp>
        <p:nvSpPr>
          <p:cNvPr id="29700" name="Rectangle 4">
            <a:extLst>
              <a:ext uri="{FF2B5EF4-FFF2-40B4-BE49-F238E27FC236}">
                <a16:creationId xmlns:a16="http://schemas.microsoft.com/office/drawing/2014/main" id="{1C39C4AD-81A6-A739-16F5-4C026959A55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09600" y="3962400"/>
            <a:ext cx="7772400" cy="2514600"/>
          </a:xfrm>
          <a:noFill/>
        </p:spPr>
        <p:txBody>
          <a:bodyPr/>
          <a:lstStyle/>
          <a:p>
            <a:pPr marL="457200" lvl="1" indent="-342900"/>
            <a:r>
              <a:rPr lang="en-US" altLang="en-US" sz="2800"/>
              <a:t>Financial leverage is acquired by choice.</a:t>
            </a:r>
          </a:p>
          <a:p>
            <a:pPr marL="457200" lvl="1" indent="-342900"/>
            <a:r>
              <a:rPr lang="en-US" altLang="en-US" sz="2800"/>
              <a:t>Used as a means of increasing the return to common shareholders.</a:t>
            </a:r>
          </a:p>
        </p:txBody>
      </p:sp>
      <p:sp>
        <p:nvSpPr>
          <p:cNvPr id="29702" name="Rectangle 6">
            <a:extLst>
              <a:ext uri="{FF2B5EF4-FFF2-40B4-BE49-F238E27FC236}">
                <a16:creationId xmlns:a16="http://schemas.microsoft.com/office/drawing/2014/main" id="{D3937B90-A3BE-59ED-B964-0908F17863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5950" y="1987550"/>
            <a:ext cx="7835900" cy="1739900"/>
          </a:xfrm>
          <a:prstGeom prst="rect">
            <a:avLst/>
          </a:prstGeom>
          <a:solidFill>
            <a:srgbClr val="FFFF99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lIns="90488" tIns="44450" rIns="90488" bIns="44450"/>
          <a:lstStyle/>
          <a:p>
            <a:pPr algn="ctr">
              <a:spcBef>
                <a:spcPct val="20000"/>
              </a:spcBef>
              <a:spcAft>
                <a:spcPct val="20000"/>
              </a:spcAft>
              <a:defRPr/>
            </a:pPr>
            <a:r>
              <a:rPr lang="en-US" sz="3600">
                <a:solidFill>
                  <a:srgbClr val="42B2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Financial Leverage </a:t>
            </a:r>
            <a:r>
              <a:rPr lang="en-US" sz="360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-- The use of fixed financing costs by the firm.  The British expression is </a:t>
            </a:r>
            <a:r>
              <a:rPr lang="en-US" sz="3600" i="1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gearing</a:t>
            </a:r>
            <a:r>
              <a:rPr lang="en-US" sz="360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.</a:t>
            </a: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97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97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0" grpId="0" build="p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Rectangle 3">
            <a:extLst>
              <a:ext uri="{FF2B5EF4-FFF2-40B4-BE49-F238E27FC236}">
                <a16:creationId xmlns:a16="http://schemas.microsoft.com/office/drawing/2014/main" id="{1307C3FE-38E8-F7C5-FAD7-FE2FD6F7BCE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631950" y="457200"/>
            <a:ext cx="6781800" cy="1752600"/>
          </a:xfrm>
        </p:spPr>
        <p:txBody>
          <a:bodyPr/>
          <a:lstStyle/>
          <a:p>
            <a:pPr>
              <a:defRPr/>
            </a:pPr>
            <a:r>
              <a:rPr lang="en-US" sz="3200" b="1" dirty="0"/>
              <a:t>EBIT-EPS Break-Even, or Indifference, Analysis</a:t>
            </a:r>
          </a:p>
        </p:txBody>
      </p:sp>
      <p:sp>
        <p:nvSpPr>
          <p:cNvPr id="30724" name="Rectangle 4">
            <a:extLst>
              <a:ext uri="{FF2B5EF4-FFF2-40B4-BE49-F238E27FC236}">
                <a16:creationId xmlns:a16="http://schemas.microsoft.com/office/drawing/2014/main" id="{9A38C046-0AEE-2320-E075-E1D1487AA99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038600"/>
            <a:ext cx="7607300" cy="901700"/>
          </a:xfrm>
          <a:solidFill>
            <a:srgbClr val="FCFEB9"/>
          </a:solidFill>
          <a:ln cap="flat">
            <a:solidFill>
              <a:srgbClr val="000000"/>
            </a:solidFill>
          </a:ln>
        </p:spPr>
        <p:txBody>
          <a:bodyPr/>
          <a:lstStyle/>
          <a:p>
            <a:pPr marL="114300" lvl="1" indent="0" algn="ctr">
              <a:buFont typeface="Monotype Sorts" pitchFamily="2" charset="2"/>
              <a:buNone/>
              <a:defRPr/>
            </a:pPr>
            <a:r>
              <a:rPr lang="en-US" sz="2800" i="1"/>
              <a:t>Calculate </a:t>
            </a:r>
            <a:r>
              <a:rPr lang="en-US" sz="2800" i="1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EPS </a:t>
            </a:r>
            <a:r>
              <a:rPr lang="en-US" sz="2800" i="1"/>
              <a:t>for a given level of </a:t>
            </a:r>
            <a:r>
              <a:rPr lang="en-US" sz="2800" i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EBIT</a:t>
            </a:r>
            <a:r>
              <a:rPr lang="en-US" sz="2800" i="1"/>
              <a:t> at a given financing structure.</a:t>
            </a:r>
          </a:p>
        </p:txBody>
      </p:sp>
      <p:sp>
        <p:nvSpPr>
          <p:cNvPr id="30726" name="Rectangle 6">
            <a:extLst>
              <a:ext uri="{FF2B5EF4-FFF2-40B4-BE49-F238E27FC236}">
                <a16:creationId xmlns:a16="http://schemas.microsoft.com/office/drawing/2014/main" id="{A7CEDD6A-1195-C8F9-F191-A5666CC82C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0250" y="2043113"/>
            <a:ext cx="7683500" cy="1903412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lIns="90488" tIns="44450" rIns="90488" bIns="44450"/>
          <a:lstStyle/>
          <a:p>
            <a:pPr algn="ctr">
              <a:spcBef>
                <a:spcPct val="20000"/>
              </a:spcBef>
              <a:spcAft>
                <a:spcPct val="20000"/>
              </a:spcAft>
              <a:defRPr/>
            </a:pPr>
            <a:r>
              <a:rPr lang="en-US" sz="2400">
                <a:solidFill>
                  <a:srgbClr val="42B2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EBIT-EPS Break-Even Analysis </a:t>
            </a:r>
            <a:r>
              <a:rPr lang="en-US" sz="240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-- Analysis of the effect of financing alternatives on earnings per share.  The break-even point is the EBIT level where EPS is the same for two (or more) alternatives.</a:t>
            </a:r>
          </a:p>
        </p:txBody>
      </p:sp>
      <p:sp>
        <p:nvSpPr>
          <p:cNvPr id="30727" name="Rectangle 7">
            <a:extLst>
              <a:ext uri="{FF2B5EF4-FFF2-40B4-BE49-F238E27FC236}">
                <a16:creationId xmlns:a16="http://schemas.microsoft.com/office/drawing/2014/main" id="{27F8B2F9-459F-C706-19F5-F1ADC2FB63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27400" y="5111750"/>
            <a:ext cx="4470400" cy="5159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>
              <a:defRPr/>
            </a:pPr>
            <a:r>
              <a:rPr lang="en-US" sz="2800" dirty="0">
                <a:latin typeface="Arial" charset="0"/>
              </a:rPr>
              <a:t>(</a:t>
            </a:r>
            <a:r>
              <a:rPr lang="en-US" sz="2800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EBIT</a:t>
            </a:r>
            <a:r>
              <a:rPr lang="en-US" sz="2800" dirty="0">
                <a:latin typeface="Arial" charset="0"/>
              </a:rPr>
              <a:t> - I) (1 - t) - Pref. Div.</a:t>
            </a:r>
          </a:p>
        </p:txBody>
      </p:sp>
      <p:sp>
        <p:nvSpPr>
          <p:cNvPr id="39942" name="Rectangle 8">
            <a:extLst>
              <a:ext uri="{FF2B5EF4-FFF2-40B4-BE49-F238E27FC236}">
                <a16:creationId xmlns:a16="http://schemas.microsoft.com/office/drawing/2014/main" id="{818F1EDC-A7FA-1289-30FB-5ECFBFF8FD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10000" y="5654675"/>
            <a:ext cx="3740150" cy="51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7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7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en-US" sz="2800"/>
              <a:t># of Common Shares</a:t>
            </a:r>
          </a:p>
        </p:txBody>
      </p:sp>
      <p:sp>
        <p:nvSpPr>
          <p:cNvPr id="30729" name="Rectangle 9">
            <a:extLst>
              <a:ext uri="{FF2B5EF4-FFF2-40B4-BE49-F238E27FC236}">
                <a16:creationId xmlns:a16="http://schemas.microsoft.com/office/drawing/2014/main" id="{1D80F412-FB06-44A4-E0C6-600495174D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95400" y="5138738"/>
            <a:ext cx="890588" cy="5159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>
              <a:defRPr/>
            </a:pPr>
            <a:r>
              <a:rPr lang="en-US" sz="280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EPS</a:t>
            </a:r>
          </a:p>
        </p:txBody>
      </p:sp>
      <p:sp>
        <p:nvSpPr>
          <p:cNvPr id="39944" name="Rectangle 10">
            <a:extLst>
              <a:ext uri="{FF2B5EF4-FFF2-40B4-BE49-F238E27FC236}">
                <a16:creationId xmlns:a16="http://schemas.microsoft.com/office/drawing/2014/main" id="{E0E4A096-F1F0-F2EA-CBB1-E052716CE4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0313" y="5654675"/>
            <a:ext cx="388937" cy="51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7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7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en-US" sz="2800"/>
              <a:t>=</a:t>
            </a:r>
          </a:p>
        </p:txBody>
      </p:sp>
      <p:sp>
        <p:nvSpPr>
          <p:cNvPr id="39945" name="Line 11">
            <a:extLst>
              <a:ext uri="{FF2B5EF4-FFF2-40B4-BE49-F238E27FC236}">
                <a16:creationId xmlns:a16="http://schemas.microsoft.com/office/drawing/2014/main" id="{BA9C4F72-F238-5F44-3ED8-406348FC16B1}"/>
              </a:ext>
            </a:extLst>
          </p:cNvPr>
          <p:cNvSpPr>
            <a:spLocks noChangeShapeType="1"/>
          </p:cNvSpPr>
          <p:nvPr/>
        </p:nvSpPr>
        <p:spPr bwMode="auto">
          <a:xfrm>
            <a:off x="3429000" y="5664200"/>
            <a:ext cx="4267200" cy="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Freeform 2">
            <a:extLst>
              <a:ext uri="{FF2B5EF4-FFF2-40B4-BE49-F238E27FC236}">
                <a16:creationId xmlns:a16="http://schemas.microsoft.com/office/drawing/2014/main" id="{94A8ECF6-523C-DAFC-753B-E9B6F86F8C51}"/>
              </a:ext>
            </a:extLst>
          </p:cNvPr>
          <p:cNvSpPr>
            <a:spLocks/>
          </p:cNvSpPr>
          <p:nvPr/>
        </p:nvSpPr>
        <p:spPr bwMode="auto">
          <a:xfrm>
            <a:off x="1524000" y="5470525"/>
            <a:ext cx="1550988" cy="163513"/>
          </a:xfrm>
          <a:custGeom>
            <a:avLst/>
            <a:gdLst>
              <a:gd name="T0" fmla="*/ 0 w 977"/>
              <a:gd name="T1" fmla="*/ 2147483646 h 103"/>
              <a:gd name="T2" fmla="*/ 0 w 977"/>
              <a:gd name="T3" fmla="*/ 2147483646 h 103"/>
              <a:gd name="T4" fmla="*/ 2147483646 w 977"/>
              <a:gd name="T5" fmla="*/ 2147483646 h 103"/>
              <a:gd name="T6" fmla="*/ 2147483646 w 977"/>
              <a:gd name="T7" fmla="*/ 0 h 103"/>
              <a:gd name="T8" fmla="*/ 2147483646 w 977"/>
              <a:gd name="T9" fmla="*/ 2147483646 h 103"/>
              <a:gd name="T10" fmla="*/ 2147483646 w 977"/>
              <a:gd name="T11" fmla="*/ 2147483646 h 103"/>
              <a:gd name="T12" fmla="*/ 0 w 977"/>
              <a:gd name="T13" fmla="*/ 2147483646 h 103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977"/>
              <a:gd name="T22" fmla="*/ 0 h 103"/>
              <a:gd name="T23" fmla="*/ 977 w 977"/>
              <a:gd name="T24" fmla="*/ 103 h 103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977" h="103">
                <a:moveTo>
                  <a:pt x="0" y="62"/>
                </a:moveTo>
                <a:lnTo>
                  <a:pt x="0" y="102"/>
                </a:lnTo>
                <a:lnTo>
                  <a:pt x="976" y="102"/>
                </a:lnTo>
                <a:lnTo>
                  <a:pt x="974" y="0"/>
                </a:lnTo>
                <a:lnTo>
                  <a:pt x="834" y="36"/>
                </a:lnTo>
                <a:lnTo>
                  <a:pt x="372" y="60"/>
                </a:lnTo>
                <a:lnTo>
                  <a:pt x="0" y="62"/>
                </a:lnTo>
              </a:path>
            </a:pathLst>
          </a:custGeom>
          <a:solidFill>
            <a:srgbClr val="FCFEB9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1987" name="Line 3">
            <a:extLst>
              <a:ext uri="{FF2B5EF4-FFF2-40B4-BE49-F238E27FC236}">
                <a16:creationId xmlns:a16="http://schemas.microsoft.com/office/drawing/2014/main" id="{03F15AD4-A8A1-A4E1-BC98-876B0D0FC927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286000" y="3962400"/>
            <a:ext cx="609600" cy="144780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1988" name="Line 4">
            <a:extLst>
              <a:ext uri="{FF2B5EF4-FFF2-40B4-BE49-F238E27FC236}">
                <a16:creationId xmlns:a16="http://schemas.microsoft.com/office/drawing/2014/main" id="{9812F718-BCA8-387B-A640-8F6AACB9B390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073400" y="4953000"/>
            <a:ext cx="0" cy="685800"/>
          </a:xfrm>
          <a:prstGeom prst="line">
            <a:avLst/>
          </a:prstGeom>
          <a:noFill/>
          <a:ln w="12700">
            <a:solidFill>
              <a:srgbClr val="000000"/>
            </a:solidFill>
            <a:prstDash val="lg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1989" name="Line 5">
            <a:extLst>
              <a:ext uri="{FF2B5EF4-FFF2-40B4-BE49-F238E27FC236}">
                <a16:creationId xmlns:a16="http://schemas.microsoft.com/office/drawing/2014/main" id="{F034B74D-3C5A-84E8-E09C-C6EF0E3E8049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524000" y="2667000"/>
            <a:ext cx="5791200" cy="2971800"/>
          </a:xfrm>
          <a:prstGeom prst="line">
            <a:avLst/>
          </a:prstGeom>
          <a:noFill/>
          <a:ln w="25400">
            <a:solidFill>
              <a:srgbClr val="B760F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8919" name="Rectangle 7">
            <a:extLst>
              <a:ext uri="{FF2B5EF4-FFF2-40B4-BE49-F238E27FC236}">
                <a16:creationId xmlns:a16="http://schemas.microsoft.com/office/drawing/2014/main" id="{44225410-E60E-CAFF-66D5-D275F4F5085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/>
              <a:t>What About Risk?</a:t>
            </a:r>
          </a:p>
        </p:txBody>
      </p:sp>
      <p:sp>
        <p:nvSpPr>
          <p:cNvPr id="41991" name="Rectangle 9">
            <a:extLst>
              <a:ext uri="{FF2B5EF4-FFF2-40B4-BE49-F238E27FC236}">
                <a16:creationId xmlns:a16="http://schemas.microsoft.com/office/drawing/2014/main" id="{682549E4-DEDC-3DA6-DD69-745F1D5E6C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1000" y="2895600"/>
            <a:ext cx="8382000" cy="327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7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7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en-US" altLang="en-US" sz="1800"/>
          </a:p>
        </p:txBody>
      </p:sp>
      <p:sp>
        <p:nvSpPr>
          <p:cNvPr id="41992" name="Rectangle 10">
            <a:extLst>
              <a:ext uri="{FF2B5EF4-FFF2-40B4-BE49-F238E27FC236}">
                <a16:creationId xmlns:a16="http://schemas.microsoft.com/office/drawing/2014/main" id="{CA7C786F-B814-8DD6-107E-34853A699B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1000" y="1828800"/>
            <a:ext cx="83820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7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7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en-US" altLang="en-US" sz="1800"/>
          </a:p>
        </p:txBody>
      </p:sp>
      <p:sp>
        <p:nvSpPr>
          <p:cNvPr id="38923" name="Rectangle 11">
            <a:extLst>
              <a:ext uri="{FF2B5EF4-FFF2-40B4-BE49-F238E27FC236}">
                <a16:creationId xmlns:a16="http://schemas.microsoft.com/office/drawing/2014/main" id="{2098A206-AAEE-6951-48AA-5957BF9FA6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81125" y="5589588"/>
            <a:ext cx="6086475" cy="3635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>
              <a:defRPr/>
            </a:pPr>
            <a:r>
              <a:rPr lang="en-US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0       100       200       300       400       500       600       700</a:t>
            </a:r>
          </a:p>
        </p:txBody>
      </p:sp>
      <p:sp>
        <p:nvSpPr>
          <p:cNvPr id="38924" name="Rectangle 12">
            <a:extLst>
              <a:ext uri="{FF2B5EF4-FFF2-40B4-BE49-F238E27FC236}">
                <a16:creationId xmlns:a16="http://schemas.microsoft.com/office/drawing/2014/main" id="{C3AD5D4B-43D3-CC3B-8C2E-337DC06259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71850" y="5832475"/>
            <a:ext cx="1811338" cy="3048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>
              <a:defRPr/>
            </a:pPr>
            <a:r>
              <a:rPr lang="en-US" sz="1400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EBIT ($ thousands)</a:t>
            </a:r>
          </a:p>
        </p:txBody>
      </p:sp>
      <p:sp>
        <p:nvSpPr>
          <p:cNvPr id="41995" name="Line 13">
            <a:extLst>
              <a:ext uri="{FF2B5EF4-FFF2-40B4-BE49-F238E27FC236}">
                <a16:creationId xmlns:a16="http://schemas.microsoft.com/office/drawing/2014/main" id="{2B0CC224-C770-61B7-5562-759A7F463F4F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1524000" y="5635625"/>
            <a:ext cx="6272213" cy="3175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1996" name="Line 14">
            <a:extLst>
              <a:ext uri="{FF2B5EF4-FFF2-40B4-BE49-F238E27FC236}">
                <a16:creationId xmlns:a16="http://schemas.microsoft.com/office/drawing/2014/main" id="{01AF3C92-0613-42E9-1281-E94C86EF2560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524000" y="2057400"/>
            <a:ext cx="0" cy="358140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8927" name="Rectangle 15">
            <a:extLst>
              <a:ext uri="{FF2B5EF4-FFF2-40B4-BE49-F238E27FC236}">
                <a16:creationId xmlns:a16="http://schemas.microsoft.com/office/drawing/2014/main" id="{EB481AEB-50B1-ACCC-72C1-85D1D34B48FA}"/>
              </a:ext>
            </a:extLst>
          </p:cNvPr>
          <p:cNvSpPr>
            <a:spLocks noChangeArrowheads="1"/>
          </p:cNvSpPr>
          <p:nvPr/>
        </p:nvSpPr>
        <p:spPr bwMode="auto">
          <a:xfrm rot="16200000">
            <a:off x="-1087437" y="3725863"/>
            <a:ext cx="3432175" cy="454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>
              <a:defRPr/>
            </a:pPr>
            <a:r>
              <a:rPr lang="en-US" sz="240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Earnings per Share ($)</a:t>
            </a:r>
          </a:p>
        </p:txBody>
      </p:sp>
      <p:sp>
        <p:nvSpPr>
          <p:cNvPr id="38928" name="Rectangle 16">
            <a:extLst>
              <a:ext uri="{FF2B5EF4-FFF2-40B4-BE49-F238E27FC236}">
                <a16:creationId xmlns:a16="http://schemas.microsoft.com/office/drawing/2014/main" id="{26933479-7DDF-0877-2BD6-7213162700D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04913" y="5464175"/>
            <a:ext cx="307975" cy="3635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>
              <a:defRPr/>
            </a:pPr>
            <a:r>
              <a:rPr lang="en-US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0</a:t>
            </a:r>
          </a:p>
        </p:txBody>
      </p:sp>
      <p:sp>
        <p:nvSpPr>
          <p:cNvPr id="38929" name="Rectangle 17">
            <a:extLst>
              <a:ext uri="{FF2B5EF4-FFF2-40B4-BE49-F238E27FC236}">
                <a16:creationId xmlns:a16="http://schemas.microsoft.com/office/drawing/2014/main" id="{3DE8D32D-7D30-3D4F-02D7-54F425BC98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04913" y="4854575"/>
            <a:ext cx="307975" cy="3635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>
              <a:defRPr/>
            </a:pPr>
            <a:r>
              <a:rPr lang="en-US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1</a:t>
            </a:r>
          </a:p>
        </p:txBody>
      </p:sp>
      <p:sp>
        <p:nvSpPr>
          <p:cNvPr id="38930" name="Rectangle 18">
            <a:extLst>
              <a:ext uri="{FF2B5EF4-FFF2-40B4-BE49-F238E27FC236}">
                <a16:creationId xmlns:a16="http://schemas.microsoft.com/office/drawing/2014/main" id="{BEDCB427-722F-FA9E-0C36-6DD0751FA3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04913" y="4244975"/>
            <a:ext cx="307975" cy="3635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>
              <a:defRPr/>
            </a:pPr>
            <a:r>
              <a:rPr lang="en-US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2</a:t>
            </a:r>
          </a:p>
        </p:txBody>
      </p:sp>
      <p:sp>
        <p:nvSpPr>
          <p:cNvPr id="38931" name="Rectangle 19">
            <a:extLst>
              <a:ext uri="{FF2B5EF4-FFF2-40B4-BE49-F238E27FC236}">
                <a16:creationId xmlns:a16="http://schemas.microsoft.com/office/drawing/2014/main" id="{B5F0E7CF-C9B6-BB81-67DA-6C45AB86D7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04913" y="3711575"/>
            <a:ext cx="307975" cy="3635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>
              <a:defRPr/>
            </a:pPr>
            <a:r>
              <a:rPr lang="en-US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3</a:t>
            </a:r>
          </a:p>
        </p:txBody>
      </p:sp>
      <p:sp>
        <p:nvSpPr>
          <p:cNvPr id="38932" name="Rectangle 20">
            <a:extLst>
              <a:ext uri="{FF2B5EF4-FFF2-40B4-BE49-F238E27FC236}">
                <a16:creationId xmlns:a16="http://schemas.microsoft.com/office/drawing/2014/main" id="{E42CCDB6-741F-5C64-CF5D-6DAFB7EF52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04913" y="3178175"/>
            <a:ext cx="307975" cy="3635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>
              <a:defRPr/>
            </a:pPr>
            <a:r>
              <a:rPr lang="en-US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4</a:t>
            </a:r>
          </a:p>
        </p:txBody>
      </p:sp>
      <p:sp>
        <p:nvSpPr>
          <p:cNvPr id="38933" name="Rectangle 21">
            <a:extLst>
              <a:ext uri="{FF2B5EF4-FFF2-40B4-BE49-F238E27FC236}">
                <a16:creationId xmlns:a16="http://schemas.microsoft.com/office/drawing/2014/main" id="{CD51C287-B148-C82B-96F7-D0753A7D23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04913" y="2644775"/>
            <a:ext cx="307975" cy="3635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>
              <a:defRPr/>
            </a:pPr>
            <a:r>
              <a:rPr lang="en-US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5</a:t>
            </a:r>
          </a:p>
        </p:txBody>
      </p:sp>
      <p:sp>
        <p:nvSpPr>
          <p:cNvPr id="38934" name="Rectangle 22">
            <a:extLst>
              <a:ext uri="{FF2B5EF4-FFF2-40B4-BE49-F238E27FC236}">
                <a16:creationId xmlns:a16="http://schemas.microsoft.com/office/drawing/2014/main" id="{34B851A1-2D98-29A4-86B0-B59BFAFEE6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04913" y="2111375"/>
            <a:ext cx="307975" cy="3635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>
              <a:defRPr/>
            </a:pPr>
            <a:r>
              <a:rPr lang="en-US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6</a:t>
            </a:r>
          </a:p>
        </p:txBody>
      </p:sp>
      <p:sp>
        <p:nvSpPr>
          <p:cNvPr id="42005" name="Line 23">
            <a:extLst>
              <a:ext uri="{FF2B5EF4-FFF2-40B4-BE49-F238E27FC236}">
                <a16:creationId xmlns:a16="http://schemas.microsoft.com/office/drawing/2014/main" id="{77E913B0-940B-FD70-A90E-099E0C5ACD6A}"/>
              </a:ext>
            </a:extLst>
          </p:cNvPr>
          <p:cNvSpPr>
            <a:spLocks noChangeShapeType="1"/>
          </p:cNvSpPr>
          <p:nvPr/>
        </p:nvSpPr>
        <p:spPr bwMode="auto">
          <a:xfrm>
            <a:off x="1536700" y="5219700"/>
            <a:ext cx="6259513" cy="15875"/>
          </a:xfrm>
          <a:prstGeom prst="line">
            <a:avLst/>
          </a:prstGeom>
          <a:noFill/>
          <a:ln w="12700">
            <a:solidFill>
              <a:schemeClr val="tx1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2006" name="Line 24">
            <a:extLst>
              <a:ext uri="{FF2B5EF4-FFF2-40B4-BE49-F238E27FC236}">
                <a16:creationId xmlns:a16="http://schemas.microsoft.com/office/drawing/2014/main" id="{F295227E-3F67-6E84-D867-7BED77C08443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235200" y="2044700"/>
            <a:ext cx="3797300" cy="3594100"/>
          </a:xfrm>
          <a:prstGeom prst="line">
            <a:avLst/>
          </a:prstGeom>
          <a:noFill/>
          <a:ln w="25400">
            <a:solidFill>
              <a:srgbClr val="42B2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2007" name="Line 25">
            <a:extLst>
              <a:ext uri="{FF2B5EF4-FFF2-40B4-BE49-F238E27FC236}">
                <a16:creationId xmlns:a16="http://schemas.microsoft.com/office/drawing/2014/main" id="{82DF9073-4C2C-90D4-43FD-DA813075A708}"/>
              </a:ext>
            </a:extLst>
          </p:cNvPr>
          <p:cNvSpPr>
            <a:spLocks noChangeShapeType="1"/>
          </p:cNvSpPr>
          <p:nvPr/>
        </p:nvSpPr>
        <p:spPr bwMode="auto">
          <a:xfrm>
            <a:off x="1536700" y="2489200"/>
            <a:ext cx="6259513" cy="1588"/>
          </a:xfrm>
          <a:prstGeom prst="line">
            <a:avLst/>
          </a:prstGeom>
          <a:noFill/>
          <a:ln w="12700">
            <a:solidFill>
              <a:schemeClr val="tx1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8938" name="Rectangle 26">
            <a:extLst>
              <a:ext uri="{FF2B5EF4-FFF2-40B4-BE49-F238E27FC236}">
                <a16:creationId xmlns:a16="http://schemas.microsoft.com/office/drawing/2014/main" id="{4FF9ABCA-D6F3-7F22-52B9-D49E9F2A24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96013" y="3300413"/>
            <a:ext cx="1501775" cy="454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>
              <a:defRPr/>
            </a:pPr>
            <a:r>
              <a:rPr lang="en-US" sz="2400">
                <a:solidFill>
                  <a:srgbClr val="B760F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Common</a:t>
            </a:r>
          </a:p>
        </p:txBody>
      </p:sp>
      <p:sp>
        <p:nvSpPr>
          <p:cNvPr id="42009" name="Oval 27">
            <a:extLst>
              <a:ext uri="{FF2B5EF4-FFF2-40B4-BE49-F238E27FC236}">
                <a16:creationId xmlns:a16="http://schemas.microsoft.com/office/drawing/2014/main" id="{2E4AB5A2-9148-9CEF-56E7-6D2E68DE17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95563" y="5165725"/>
            <a:ext cx="139700" cy="139700"/>
          </a:xfrm>
          <a:prstGeom prst="ellipse">
            <a:avLst/>
          </a:prstGeom>
          <a:solidFill>
            <a:srgbClr val="000000"/>
          </a:solidFill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7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7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en-US" altLang="en-US" sz="1800"/>
          </a:p>
        </p:txBody>
      </p:sp>
      <p:sp>
        <p:nvSpPr>
          <p:cNvPr id="42010" name="Oval 28">
            <a:extLst>
              <a:ext uri="{FF2B5EF4-FFF2-40B4-BE49-F238E27FC236}">
                <a16:creationId xmlns:a16="http://schemas.microsoft.com/office/drawing/2014/main" id="{36380161-7B3C-1D77-A3B9-8F48A09779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89575" y="2435225"/>
            <a:ext cx="139700" cy="139700"/>
          </a:xfrm>
          <a:prstGeom prst="ellipse">
            <a:avLst/>
          </a:prstGeom>
          <a:solidFill>
            <a:srgbClr val="000000"/>
          </a:solidFill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7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7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en-US" altLang="en-US" sz="1800"/>
          </a:p>
        </p:txBody>
      </p:sp>
      <p:sp>
        <p:nvSpPr>
          <p:cNvPr id="38941" name="Rectangle 29">
            <a:extLst>
              <a:ext uri="{FF2B5EF4-FFF2-40B4-BE49-F238E27FC236}">
                <a16:creationId xmlns:a16="http://schemas.microsoft.com/office/drawing/2014/main" id="{A88527E9-1ACF-0C57-4772-6925F6B0F6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96013" y="1801813"/>
            <a:ext cx="858837" cy="454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>
              <a:defRPr/>
            </a:pPr>
            <a:r>
              <a:rPr lang="en-US" sz="2400">
                <a:solidFill>
                  <a:srgbClr val="42B2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Debt</a:t>
            </a:r>
          </a:p>
        </p:txBody>
      </p:sp>
      <p:sp>
        <p:nvSpPr>
          <p:cNvPr id="38942" name="AutoShape 30">
            <a:extLst>
              <a:ext uri="{FF2B5EF4-FFF2-40B4-BE49-F238E27FC236}">
                <a16:creationId xmlns:a16="http://schemas.microsoft.com/office/drawing/2014/main" id="{B1696738-33F4-35DF-262B-954AF15868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73388" y="4746625"/>
            <a:ext cx="190500" cy="203200"/>
          </a:xfrm>
          <a:prstGeom prst="star5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en-US">
              <a:latin typeface="Arial" charset="0"/>
            </a:endParaRPr>
          </a:p>
        </p:txBody>
      </p:sp>
      <p:sp>
        <p:nvSpPr>
          <p:cNvPr id="42013" name="Line 31">
            <a:extLst>
              <a:ext uri="{FF2B5EF4-FFF2-40B4-BE49-F238E27FC236}">
                <a16:creationId xmlns:a16="http://schemas.microsoft.com/office/drawing/2014/main" id="{3527B2EC-4943-D373-7668-E7E3310A9EEE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486400" y="2133600"/>
            <a:ext cx="0" cy="3505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2014" name="Arc 32">
            <a:extLst>
              <a:ext uri="{FF2B5EF4-FFF2-40B4-BE49-F238E27FC236}">
                <a16:creationId xmlns:a16="http://schemas.microsoft.com/office/drawing/2014/main" id="{675403CF-6375-1414-B69B-76DD9245E29F}"/>
              </a:ext>
            </a:extLst>
          </p:cNvPr>
          <p:cNvSpPr>
            <a:spLocks/>
          </p:cNvSpPr>
          <p:nvPr/>
        </p:nvSpPr>
        <p:spPr bwMode="auto">
          <a:xfrm rot="10800000">
            <a:off x="5789613" y="2516188"/>
            <a:ext cx="1477962" cy="2619375"/>
          </a:xfrm>
          <a:custGeom>
            <a:avLst/>
            <a:gdLst>
              <a:gd name="T0" fmla="*/ 0 w 21600"/>
              <a:gd name="T1" fmla="*/ 0 h 21600"/>
              <a:gd name="T2" fmla="*/ 2147483646 w 21600"/>
              <a:gd name="T3" fmla="*/ 2147483646 h 21600"/>
              <a:gd name="T4" fmla="*/ 0 w 21600"/>
              <a:gd name="T5" fmla="*/ 2147483646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lnTo>
                  <a:pt x="-1" y="0"/>
                </a:lnTo>
                <a:close/>
              </a:path>
            </a:pathLst>
          </a:custGeom>
          <a:noFill/>
          <a:ln w="12700" cap="rnd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2015" name="Arc 33">
            <a:extLst>
              <a:ext uri="{FF2B5EF4-FFF2-40B4-BE49-F238E27FC236}">
                <a16:creationId xmlns:a16="http://schemas.microsoft.com/office/drawing/2014/main" id="{D2F5D4EF-E96D-3CD8-CA89-3F50ED62376C}"/>
              </a:ext>
            </a:extLst>
          </p:cNvPr>
          <p:cNvSpPr>
            <a:spLocks/>
          </p:cNvSpPr>
          <p:nvPr/>
        </p:nvSpPr>
        <p:spPr bwMode="auto">
          <a:xfrm>
            <a:off x="5486400" y="2135188"/>
            <a:ext cx="304800" cy="457200"/>
          </a:xfrm>
          <a:custGeom>
            <a:avLst/>
            <a:gdLst>
              <a:gd name="T0" fmla="*/ 0 w 21600"/>
              <a:gd name="T1" fmla="*/ 0 h 21600"/>
              <a:gd name="T2" fmla="*/ 2147483646 w 21600"/>
              <a:gd name="T3" fmla="*/ 2147483646 h 21600"/>
              <a:gd name="T4" fmla="*/ 0 w 21600"/>
              <a:gd name="T5" fmla="*/ 2147483646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lnTo>
                  <a:pt x="-1" y="0"/>
                </a:lnTo>
                <a:close/>
              </a:path>
            </a:pathLst>
          </a:custGeom>
          <a:noFill/>
          <a:ln w="12700" cap="rnd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2016" name="Arc 34">
            <a:extLst>
              <a:ext uri="{FF2B5EF4-FFF2-40B4-BE49-F238E27FC236}">
                <a16:creationId xmlns:a16="http://schemas.microsoft.com/office/drawing/2014/main" id="{9843B2F8-1A43-54A4-EABA-D6F1CA211DFA}"/>
              </a:ext>
            </a:extLst>
          </p:cNvPr>
          <p:cNvSpPr>
            <a:spLocks/>
          </p:cNvSpPr>
          <p:nvPr/>
        </p:nvSpPr>
        <p:spPr bwMode="auto">
          <a:xfrm>
            <a:off x="5183188" y="2135188"/>
            <a:ext cx="304800" cy="457200"/>
          </a:xfrm>
          <a:custGeom>
            <a:avLst/>
            <a:gdLst>
              <a:gd name="T0" fmla="*/ 0 w 21600"/>
              <a:gd name="T1" fmla="*/ 2147483646 h 21600"/>
              <a:gd name="T2" fmla="*/ 2147483646 w 21600"/>
              <a:gd name="T3" fmla="*/ 0 h 21600"/>
              <a:gd name="T4" fmla="*/ 2147483646 w 21600"/>
              <a:gd name="T5" fmla="*/ 2147483646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0" y="21600"/>
                </a:moveTo>
                <a:cubicBezTo>
                  <a:pt x="0" y="9714"/>
                  <a:pt x="9602" y="61"/>
                  <a:pt x="21488" y="0"/>
                </a:cubicBezTo>
              </a:path>
              <a:path w="21600" h="21600" stroke="0" extrusionOk="0">
                <a:moveTo>
                  <a:pt x="0" y="21600"/>
                </a:moveTo>
                <a:cubicBezTo>
                  <a:pt x="0" y="9714"/>
                  <a:pt x="9602" y="61"/>
                  <a:pt x="21488" y="0"/>
                </a:cubicBez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 w="12700" cap="rnd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8947" name="Rectangle 35">
            <a:extLst>
              <a:ext uri="{FF2B5EF4-FFF2-40B4-BE49-F238E27FC236}">
                <a16:creationId xmlns:a16="http://schemas.microsoft.com/office/drawing/2014/main" id="{26381147-2E8A-8D56-7AEF-04E23CCF9B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55763" y="2562225"/>
            <a:ext cx="2873375" cy="120015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>
              <a:defRPr/>
            </a:pPr>
            <a:r>
              <a:rPr lang="en-US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Lower risk</a:t>
            </a:r>
            <a:r>
              <a:rPr lang="en-US">
                <a:latin typeface="Arial" charset="0"/>
              </a:rPr>
              <a:t>.  Only a small</a:t>
            </a:r>
          </a:p>
          <a:p>
            <a:pPr>
              <a:defRPr/>
            </a:pPr>
            <a:r>
              <a:rPr lang="en-US">
                <a:latin typeface="Arial" charset="0"/>
              </a:rPr>
              <a:t>probability that EPS will</a:t>
            </a:r>
          </a:p>
          <a:p>
            <a:pPr>
              <a:defRPr/>
            </a:pPr>
            <a:r>
              <a:rPr lang="en-US">
                <a:latin typeface="Arial" charset="0"/>
              </a:rPr>
              <a:t>be less if the debt</a:t>
            </a:r>
          </a:p>
          <a:p>
            <a:pPr>
              <a:defRPr/>
            </a:pPr>
            <a:r>
              <a:rPr lang="en-US">
                <a:latin typeface="Arial" charset="0"/>
              </a:rPr>
              <a:t>alternative is chosen.</a:t>
            </a:r>
          </a:p>
        </p:txBody>
      </p:sp>
      <p:sp>
        <p:nvSpPr>
          <p:cNvPr id="42018" name="Freeform 36">
            <a:extLst>
              <a:ext uri="{FF2B5EF4-FFF2-40B4-BE49-F238E27FC236}">
                <a16:creationId xmlns:a16="http://schemas.microsoft.com/office/drawing/2014/main" id="{9A539DA5-17CE-0A70-C57B-952B2BD37E33}"/>
              </a:ext>
            </a:extLst>
          </p:cNvPr>
          <p:cNvSpPr>
            <a:spLocks/>
          </p:cNvSpPr>
          <p:nvPr/>
        </p:nvSpPr>
        <p:spPr bwMode="auto">
          <a:xfrm>
            <a:off x="1522413" y="2487613"/>
            <a:ext cx="3676650" cy="3082925"/>
          </a:xfrm>
          <a:custGeom>
            <a:avLst/>
            <a:gdLst>
              <a:gd name="T0" fmla="*/ 0 w 2316"/>
              <a:gd name="T1" fmla="*/ 2147483646 h 1942"/>
              <a:gd name="T2" fmla="*/ 2147483646 w 2316"/>
              <a:gd name="T3" fmla="*/ 2147483646 h 1942"/>
              <a:gd name="T4" fmla="*/ 2147483646 w 2316"/>
              <a:gd name="T5" fmla="*/ 2147483646 h 1942"/>
              <a:gd name="T6" fmla="*/ 2147483646 w 2316"/>
              <a:gd name="T7" fmla="*/ 2147483646 h 1942"/>
              <a:gd name="T8" fmla="*/ 2147483646 w 2316"/>
              <a:gd name="T9" fmla="*/ 2147483646 h 1942"/>
              <a:gd name="T10" fmla="*/ 2147483646 w 2316"/>
              <a:gd name="T11" fmla="*/ 2147483646 h 1942"/>
              <a:gd name="T12" fmla="*/ 2147483646 w 2316"/>
              <a:gd name="T13" fmla="*/ 2147483646 h 1942"/>
              <a:gd name="T14" fmla="*/ 2147483646 w 2316"/>
              <a:gd name="T15" fmla="*/ 2147483646 h 1942"/>
              <a:gd name="T16" fmla="*/ 2147483646 w 2316"/>
              <a:gd name="T17" fmla="*/ 2147483646 h 1942"/>
              <a:gd name="T18" fmla="*/ 2147483646 w 2316"/>
              <a:gd name="T19" fmla="*/ 2147483646 h 1942"/>
              <a:gd name="T20" fmla="*/ 2147483646 w 2316"/>
              <a:gd name="T21" fmla="*/ 2147483646 h 1942"/>
              <a:gd name="T22" fmla="*/ 2147483646 w 2316"/>
              <a:gd name="T23" fmla="*/ 2147483646 h 1942"/>
              <a:gd name="T24" fmla="*/ 2147483646 w 2316"/>
              <a:gd name="T25" fmla="*/ 0 h 1942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2316"/>
              <a:gd name="T40" fmla="*/ 0 h 1942"/>
              <a:gd name="T41" fmla="*/ 2316 w 2316"/>
              <a:gd name="T42" fmla="*/ 1942 h 1942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2316" h="1942">
                <a:moveTo>
                  <a:pt x="0" y="1941"/>
                </a:moveTo>
                <a:lnTo>
                  <a:pt x="360" y="1941"/>
                </a:lnTo>
                <a:lnTo>
                  <a:pt x="833" y="1913"/>
                </a:lnTo>
                <a:lnTo>
                  <a:pt x="1136" y="1842"/>
                </a:lnTo>
                <a:lnTo>
                  <a:pt x="1411" y="1758"/>
                </a:lnTo>
                <a:lnTo>
                  <a:pt x="1708" y="1609"/>
                </a:lnTo>
                <a:lnTo>
                  <a:pt x="1870" y="1447"/>
                </a:lnTo>
                <a:lnTo>
                  <a:pt x="2011" y="1249"/>
                </a:lnTo>
                <a:lnTo>
                  <a:pt x="2117" y="1024"/>
                </a:lnTo>
                <a:lnTo>
                  <a:pt x="2202" y="840"/>
                </a:lnTo>
                <a:lnTo>
                  <a:pt x="2273" y="487"/>
                </a:lnTo>
                <a:lnTo>
                  <a:pt x="2308" y="304"/>
                </a:lnTo>
                <a:lnTo>
                  <a:pt x="2315" y="0"/>
                </a:lnTo>
              </a:path>
            </a:pathLst>
          </a:custGeom>
          <a:noFill/>
          <a:ln w="12700" cap="rnd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2019" name="Line 37">
            <a:extLst>
              <a:ext uri="{FF2B5EF4-FFF2-40B4-BE49-F238E27FC236}">
                <a16:creationId xmlns:a16="http://schemas.microsoft.com/office/drawing/2014/main" id="{3E30AFD2-EE47-53DF-FD53-3CC5EDA2DB32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7793038" y="2014538"/>
            <a:ext cx="0" cy="358140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8950" name="Rectangle 38">
            <a:extLst>
              <a:ext uri="{FF2B5EF4-FFF2-40B4-BE49-F238E27FC236}">
                <a16:creationId xmlns:a16="http://schemas.microsoft.com/office/drawing/2014/main" id="{C1A41D5F-2BFD-2B80-7C7F-B8E0F4A9B72A}"/>
              </a:ext>
            </a:extLst>
          </p:cNvPr>
          <p:cNvSpPr>
            <a:spLocks noChangeArrowheads="1"/>
          </p:cNvSpPr>
          <p:nvPr/>
        </p:nvSpPr>
        <p:spPr bwMode="auto">
          <a:xfrm rot="5400000">
            <a:off x="6439694" y="3591719"/>
            <a:ext cx="3905250" cy="72866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algn="ctr">
              <a:defRPr/>
            </a:pPr>
            <a:r>
              <a:rPr lang="en-US" sz="240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Probability of Occurrence</a:t>
            </a:r>
          </a:p>
          <a:p>
            <a:pPr algn="ctr">
              <a:defRPr/>
            </a:pPr>
            <a:r>
              <a:rPr lang="en-US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(for the probability distribution)</a:t>
            </a:r>
          </a:p>
        </p:txBody>
      </p:sp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Freeform 2">
            <a:extLst>
              <a:ext uri="{FF2B5EF4-FFF2-40B4-BE49-F238E27FC236}">
                <a16:creationId xmlns:a16="http://schemas.microsoft.com/office/drawing/2014/main" id="{C020CAAE-0B5B-396E-B61F-A01133B0C402}"/>
              </a:ext>
            </a:extLst>
          </p:cNvPr>
          <p:cNvSpPr>
            <a:spLocks/>
          </p:cNvSpPr>
          <p:nvPr/>
        </p:nvSpPr>
        <p:spPr bwMode="auto">
          <a:xfrm>
            <a:off x="1524000" y="4953000"/>
            <a:ext cx="1395413" cy="687388"/>
          </a:xfrm>
          <a:custGeom>
            <a:avLst/>
            <a:gdLst>
              <a:gd name="T0" fmla="*/ 2147483646 w 879"/>
              <a:gd name="T1" fmla="*/ 0 h 433"/>
              <a:gd name="T2" fmla="*/ 2147483646 w 879"/>
              <a:gd name="T3" fmla="*/ 2147483646 h 433"/>
              <a:gd name="T4" fmla="*/ 0 w 879"/>
              <a:gd name="T5" fmla="*/ 2147483646 h 433"/>
              <a:gd name="T6" fmla="*/ 2147483646 w 879"/>
              <a:gd name="T7" fmla="*/ 2147483646 h 433"/>
              <a:gd name="T8" fmla="*/ 2147483646 w 879"/>
              <a:gd name="T9" fmla="*/ 2147483646 h 433"/>
              <a:gd name="T10" fmla="*/ 2147483646 w 879"/>
              <a:gd name="T11" fmla="*/ 0 h 433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879"/>
              <a:gd name="T19" fmla="*/ 0 h 433"/>
              <a:gd name="T20" fmla="*/ 879 w 879"/>
              <a:gd name="T21" fmla="*/ 433 h 433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879" h="433">
                <a:moveTo>
                  <a:pt x="878" y="0"/>
                </a:moveTo>
                <a:lnTo>
                  <a:pt x="878" y="432"/>
                </a:lnTo>
                <a:lnTo>
                  <a:pt x="0" y="432"/>
                </a:lnTo>
                <a:lnTo>
                  <a:pt x="103" y="384"/>
                </a:lnTo>
                <a:lnTo>
                  <a:pt x="568" y="192"/>
                </a:lnTo>
                <a:lnTo>
                  <a:pt x="878" y="0"/>
                </a:lnTo>
              </a:path>
            </a:pathLst>
          </a:custGeom>
          <a:solidFill>
            <a:srgbClr val="FCFEB9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4035" name="Line 3">
            <a:extLst>
              <a:ext uri="{FF2B5EF4-FFF2-40B4-BE49-F238E27FC236}">
                <a16:creationId xmlns:a16="http://schemas.microsoft.com/office/drawing/2014/main" id="{6CC0344C-9879-4E0E-E836-634583178350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2484438" y="3860800"/>
            <a:ext cx="254000" cy="1071563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4036" name="Line 4">
            <a:extLst>
              <a:ext uri="{FF2B5EF4-FFF2-40B4-BE49-F238E27FC236}">
                <a16:creationId xmlns:a16="http://schemas.microsoft.com/office/drawing/2014/main" id="{F16E880E-3AE2-15D2-DBD6-B189107C2DD4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921000" y="4953000"/>
            <a:ext cx="0" cy="685800"/>
          </a:xfrm>
          <a:prstGeom prst="line">
            <a:avLst/>
          </a:prstGeom>
          <a:noFill/>
          <a:ln w="12700">
            <a:solidFill>
              <a:srgbClr val="000000"/>
            </a:solidFill>
            <a:prstDash val="lg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4037" name="Line 5">
            <a:extLst>
              <a:ext uri="{FF2B5EF4-FFF2-40B4-BE49-F238E27FC236}">
                <a16:creationId xmlns:a16="http://schemas.microsoft.com/office/drawing/2014/main" id="{3A300917-7ABB-2161-9FEE-ABD03122FF75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524000" y="2667000"/>
            <a:ext cx="5791200" cy="2971800"/>
          </a:xfrm>
          <a:prstGeom prst="line">
            <a:avLst/>
          </a:prstGeom>
          <a:noFill/>
          <a:ln w="25400">
            <a:solidFill>
              <a:srgbClr val="B760F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9943" name="Rectangle 7">
            <a:extLst>
              <a:ext uri="{FF2B5EF4-FFF2-40B4-BE49-F238E27FC236}">
                <a16:creationId xmlns:a16="http://schemas.microsoft.com/office/drawing/2014/main" id="{27D54488-CE12-7D0C-8E1C-2E8AE2F09DF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/>
              <a:t>What About Risk?</a:t>
            </a:r>
          </a:p>
        </p:txBody>
      </p:sp>
      <p:sp>
        <p:nvSpPr>
          <p:cNvPr id="44039" name="Rectangle 9">
            <a:extLst>
              <a:ext uri="{FF2B5EF4-FFF2-40B4-BE49-F238E27FC236}">
                <a16:creationId xmlns:a16="http://schemas.microsoft.com/office/drawing/2014/main" id="{FA4F22CC-7F3E-09D7-71F6-36A65D4687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1000" y="2895600"/>
            <a:ext cx="8382000" cy="327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7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7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en-US" altLang="en-US" sz="1800"/>
          </a:p>
        </p:txBody>
      </p:sp>
      <p:sp>
        <p:nvSpPr>
          <p:cNvPr id="44040" name="Rectangle 10">
            <a:extLst>
              <a:ext uri="{FF2B5EF4-FFF2-40B4-BE49-F238E27FC236}">
                <a16:creationId xmlns:a16="http://schemas.microsoft.com/office/drawing/2014/main" id="{8C7758D5-F736-5F61-457C-CB44D5421F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1000" y="1828800"/>
            <a:ext cx="83820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7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7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en-US" altLang="en-US" sz="1800"/>
          </a:p>
        </p:txBody>
      </p:sp>
      <p:sp>
        <p:nvSpPr>
          <p:cNvPr id="39947" name="Rectangle 11">
            <a:extLst>
              <a:ext uri="{FF2B5EF4-FFF2-40B4-BE49-F238E27FC236}">
                <a16:creationId xmlns:a16="http://schemas.microsoft.com/office/drawing/2014/main" id="{CE91AC3F-5F58-A22F-0966-1D2F06BDBD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28750" y="5588000"/>
            <a:ext cx="6086475" cy="3635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>
              <a:defRPr/>
            </a:pPr>
            <a:r>
              <a:rPr lang="en-US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0       100       200       300       400       500       600       700</a:t>
            </a:r>
          </a:p>
        </p:txBody>
      </p:sp>
      <p:sp>
        <p:nvSpPr>
          <p:cNvPr id="39948" name="Rectangle 12">
            <a:extLst>
              <a:ext uri="{FF2B5EF4-FFF2-40B4-BE49-F238E27FC236}">
                <a16:creationId xmlns:a16="http://schemas.microsoft.com/office/drawing/2014/main" id="{3343924B-1059-FACE-D800-368DBD6D74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65525" y="5838825"/>
            <a:ext cx="1811338" cy="3048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>
              <a:defRPr/>
            </a:pPr>
            <a:r>
              <a:rPr lang="en-US" sz="1400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EBIT ($ thousands)</a:t>
            </a:r>
          </a:p>
        </p:txBody>
      </p:sp>
      <p:sp>
        <p:nvSpPr>
          <p:cNvPr id="44043" name="Line 13">
            <a:extLst>
              <a:ext uri="{FF2B5EF4-FFF2-40B4-BE49-F238E27FC236}">
                <a16:creationId xmlns:a16="http://schemas.microsoft.com/office/drawing/2014/main" id="{CB886D1B-481A-E7F3-0B9D-A313347CDC3D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1524000" y="5635625"/>
            <a:ext cx="6272213" cy="3175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4044" name="Line 14">
            <a:extLst>
              <a:ext uri="{FF2B5EF4-FFF2-40B4-BE49-F238E27FC236}">
                <a16:creationId xmlns:a16="http://schemas.microsoft.com/office/drawing/2014/main" id="{58AFA76B-59F8-8047-DF1E-07FC6AE463CC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524000" y="2057400"/>
            <a:ext cx="0" cy="358140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9951" name="Rectangle 15">
            <a:extLst>
              <a:ext uri="{FF2B5EF4-FFF2-40B4-BE49-F238E27FC236}">
                <a16:creationId xmlns:a16="http://schemas.microsoft.com/office/drawing/2014/main" id="{4B0E4788-B361-AD37-562B-B84C32B5C7CF}"/>
              </a:ext>
            </a:extLst>
          </p:cNvPr>
          <p:cNvSpPr>
            <a:spLocks noChangeArrowheads="1"/>
          </p:cNvSpPr>
          <p:nvPr/>
        </p:nvSpPr>
        <p:spPr bwMode="auto">
          <a:xfrm rot="16200000">
            <a:off x="-1117600" y="3700463"/>
            <a:ext cx="3432175" cy="454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>
              <a:defRPr/>
            </a:pPr>
            <a:r>
              <a:rPr lang="en-US" sz="240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Earnings per Share ($)</a:t>
            </a:r>
          </a:p>
        </p:txBody>
      </p:sp>
      <p:sp>
        <p:nvSpPr>
          <p:cNvPr id="39952" name="Rectangle 16">
            <a:extLst>
              <a:ext uri="{FF2B5EF4-FFF2-40B4-BE49-F238E27FC236}">
                <a16:creationId xmlns:a16="http://schemas.microsoft.com/office/drawing/2014/main" id="{C16B9B06-3031-3F00-F171-E7F9B80448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04913" y="5464175"/>
            <a:ext cx="307975" cy="3635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>
              <a:defRPr/>
            </a:pPr>
            <a:r>
              <a:rPr lang="en-US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0</a:t>
            </a:r>
          </a:p>
        </p:txBody>
      </p:sp>
      <p:sp>
        <p:nvSpPr>
          <p:cNvPr id="39953" name="Rectangle 17">
            <a:extLst>
              <a:ext uri="{FF2B5EF4-FFF2-40B4-BE49-F238E27FC236}">
                <a16:creationId xmlns:a16="http://schemas.microsoft.com/office/drawing/2014/main" id="{A9D103F2-D5E7-8FEA-54AD-CB00131724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09675" y="4843463"/>
            <a:ext cx="307975" cy="3635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>
              <a:defRPr/>
            </a:pPr>
            <a:r>
              <a:rPr lang="en-US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1</a:t>
            </a:r>
          </a:p>
        </p:txBody>
      </p:sp>
      <p:sp>
        <p:nvSpPr>
          <p:cNvPr id="39954" name="Rectangle 18">
            <a:extLst>
              <a:ext uri="{FF2B5EF4-FFF2-40B4-BE49-F238E27FC236}">
                <a16:creationId xmlns:a16="http://schemas.microsoft.com/office/drawing/2014/main" id="{4E34FAD5-DDC5-DDB9-7244-A2A7A2BBB7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04913" y="4244975"/>
            <a:ext cx="307975" cy="3635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>
              <a:defRPr/>
            </a:pPr>
            <a:r>
              <a:rPr lang="en-US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2</a:t>
            </a:r>
          </a:p>
        </p:txBody>
      </p:sp>
      <p:sp>
        <p:nvSpPr>
          <p:cNvPr id="39955" name="Rectangle 19">
            <a:extLst>
              <a:ext uri="{FF2B5EF4-FFF2-40B4-BE49-F238E27FC236}">
                <a16:creationId xmlns:a16="http://schemas.microsoft.com/office/drawing/2014/main" id="{B948D402-8B3F-443E-2AA7-5DA5CFA7D2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04913" y="3711575"/>
            <a:ext cx="307975" cy="3635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>
              <a:defRPr/>
            </a:pPr>
            <a:r>
              <a:rPr lang="en-US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3</a:t>
            </a:r>
          </a:p>
        </p:txBody>
      </p:sp>
      <p:sp>
        <p:nvSpPr>
          <p:cNvPr id="39956" name="Rectangle 20">
            <a:extLst>
              <a:ext uri="{FF2B5EF4-FFF2-40B4-BE49-F238E27FC236}">
                <a16:creationId xmlns:a16="http://schemas.microsoft.com/office/drawing/2014/main" id="{C142BBCA-6E53-C62F-F079-925E3EC27B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04913" y="3178175"/>
            <a:ext cx="307975" cy="3635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>
              <a:defRPr/>
            </a:pPr>
            <a:r>
              <a:rPr lang="en-US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4</a:t>
            </a:r>
          </a:p>
        </p:txBody>
      </p:sp>
      <p:sp>
        <p:nvSpPr>
          <p:cNvPr id="39957" name="Rectangle 21">
            <a:extLst>
              <a:ext uri="{FF2B5EF4-FFF2-40B4-BE49-F238E27FC236}">
                <a16:creationId xmlns:a16="http://schemas.microsoft.com/office/drawing/2014/main" id="{CE238EC8-1CCE-F616-1974-7120158AC0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04913" y="2644775"/>
            <a:ext cx="307975" cy="3635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>
              <a:defRPr/>
            </a:pPr>
            <a:r>
              <a:rPr lang="en-US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5</a:t>
            </a:r>
          </a:p>
        </p:txBody>
      </p:sp>
      <p:sp>
        <p:nvSpPr>
          <p:cNvPr id="39958" name="Rectangle 22">
            <a:extLst>
              <a:ext uri="{FF2B5EF4-FFF2-40B4-BE49-F238E27FC236}">
                <a16:creationId xmlns:a16="http://schemas.microsoft.com/office/drawing/2014/main" id="{7010FEC1-1983-109D-EF4E-1C6F9B2511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04913" y="2111375"/>
            <a:ext cx="307975" cy="3635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>
              <a:defRPr/>
            </a:pPr>
            <a:r>
              <a:rPr lang="en-US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6</a:t>
            </a:r>
          </a:p>
        </p:txBody>
      </p:sp>
      <p:sp>
        <p:nvSpPr>
          <p:cNvPr id="44053" name="Line 23">
            <a:extLst>
              <a:ext uri="{FF2B5EF4-FFF2-40B4-BE49-F238E27FC236}">
                <a16:creationId xmlns:a16="http://schemas.microsoft.com/office/drawing/2014/main" id="{FE4A2445-5108-DA85-D73D-911FE1C69839}"/>
              </a:ext>
            </a:extLst>
          </p:cNvPr>
          <p:cNvSpPr>
            <a:spLocks noChangeShapeType="1"/>
          </p:cNvSpPr>
          <p:nvPr/>
        </p:nvSpPr>
        <p:spPr bwMode="auto">
          <a:xfrm>
            <a:off x="1536700" y="5219700"/>
            <a:ext cx="6246813" cy="4763"/>
          </a:xfrm>
          <a:prstGeom prst="line">
            <a:avLst/>
          </a:prstGeom>
          <a:noFill/>
          <a:ln w="12700">
            <a:solidFill>
              <a:schemeClr val="tx1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4054" name="Line 24">
            <a:extLst>
              <a:ext uri="{FF2B5EF4-FFF2-40B4-BE49-F238E27FC236}">
                <a16:creationId xmlns:a16="http://schemas.microsoft.com/office/drawing/2014/main" id="{2D5BD80A-92F5-6878-7AFF-507DCF8F2199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174875" y="2044700"/>
            <a:ext cx="3797300" cy="3594100"/>
          </a:xfrm>
          <a:prstGeom prst="line">
            <a:avLst/>
          </a:prstGeom>
          <a:noFill/>
          <a:ln w="25400">
            <a:solidFill>
              <a:srgbClr val="42B2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4055" name="Line 25">
            <a:extLst>
              <a:ext uri="{FF2B5EF4-FFF2-40B4-BE49-F238E27FC236}">
                <a16:creationId xmlns:a16="http://schemas.microsoft.com/office/drawing/2014/main" id="{72E71B01-842D-1BC0-B6D0-E5A7A441072E}"/>
              </a:ext>
            </a:extLst>
          </p:cNvPr>
          <p:cNvSpPr>
            <a:spLocks noChangeShapeType="1"/>
          </p:cNvSpPr>
          <p:nvPr/>
        </p:nvSpPr>
        <p:spPr bwMode="auto">
          <a:xfrm>
            <a:off x="1536700" y="2489200"/>
            <a:ext cx="6235700" cy="14288"/>
          </a:xfrm>
          <a:prstGeom prst="line">
            <a:avLst/>
          </a:prstGeom>
          <a:noFill/>
          <a:ln w="12700">
            <a:solidFill>
              <a:schemeClr val="tx1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9962" name="Rectangle 26">
            <a:extLst>
              <a:ext uri="{FF2B5EF4-FFF2-40B4-BE49-F238E27FC236}">
                <a16:creationId xmlns:a16="http://schemas.microsoft.com/office/drawing/2014/main" id="{EE3F5F66-2D48-2E24-34AE-BB8F179FD6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91213" y="3529013"/>
            <a:ext cx="1501775" cy="454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>
              <a:defRPr/>
            </a:pPr>
            <a:r>
              <a:rPr lang="en-US" sz="2400">
                <a:solidFill>
                  <a:srgbClr val="B760F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Common</a:t>
            </a:r>
          </a:p>
        </p:txBody>
      </p:sp>
      <p:sp>
        <p:nvSpPr>
          <p:cNvPr id="44057" name="Oval 27">
            <a:extLst>
              <a:ext uri="{FF2B5EF4-FFF2-40B4-BE49-F238E27FC236}">
                <a16:creationId xmlns:a16="http://schemas.microsoft.com/office/drawing/2014/main" id="{DF53268F-09CD-150C-FCC6-CA62D7268E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09850" y="5165725"/>
            <a:ext cx="139700" cy="139700"/>
          </a:xfrm>
          <a:prstGeom prst="ellipse">
            <a:avLst/>
          </a:prstGeom>
          <a:solidFill>
            <a:srgbClr val="000000"/>
          </a:solidFill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7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7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en-US" altLang="en-US" sz="1800"/>
          </a:p>
        </p:txBody>
      </p:sp>
      <p:sp>
        <p:nvSpPr>
          <p:cNvPr id="44058" name="Oval 28">
            <a:extLst>
              <a:ext uri="{FF2B5EF4-FFF2-40B4-BE49-F238E27FC236}">
                <a16:creationId xmlns:a16="http://schemas.microsoft.com/office/drawing/2014/main" id="{D7A3E06D-E5BD-E984-E3CB-A84F352470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80050" y="2435225"/>
            <a:ext cx="139700" cy="139700"/>
          </a:xfrm>
          <a:prstGeom prst="ellipse">
            <a:avLst/>
          </a:prstGeom>
          <a:solidFill>
            <a:srgbClr val="000000"/>
          </a:solidFill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7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7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en-US" altLang="en-US" sz="1800"/>
          </a:p>
        </p:txBody>
      </p:sp>
      <p:sp>
        <p:nvSpPr>
          <p:cNvPr id="39965" name="Rectangle 29">
            <a:extLst>
              <a:ext uri="{FF2B5EF4-FFF2-40B4-BE49-F238E27FC236}">
                <a16:creationId xmlns:a16="http://schemas.microsoft.com/office/drawing/2014/main" id="{4D2D2A4C-C0A1-526E-958E-45655EF860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43613" y="1954213"/>
            <a:ext cx="858837" cy="454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>
              <a:defRPr/>
            </a:pPr>
            <a:r>
              <a:rPr lang="en-US" sz="2400">
                <a:solidFill>
                  <a:srgbClr val="42B2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Debt</a:t>
            </a:r>
          </a:p>
        </p:txBody>
      </p:sp>
      <p:sp>
        <p:nvSpPr>
          <p:cNvPr id="44060" name="Line 30">
            <a:extLst>
              <a:ext uri="{FF2B5EF4-FFF2-40B4-BE49-F238E27FC236}">
                <a16:creationId xmlns:a16="http://schemas.microsoft.com/office/drawing/2014/main" id="{476489D2-53F4-7D9B-E6E6-3AB0F5D3BD23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334000" y="4038600"/>
            <a:ext cx="0" cy="1600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9967" name="Rectangle 31">
            <a:extLst>
              <a:ext uri="{FF2B5EF4-FFF2-40B4-BE49-F238E27FC236}">
                <a16:creationId xmlns:a16="http://schemas.microsoft.com/office/drawing/2014/main" id="{DD40F34C-F27C-553C-043F-B5CE476F80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55763" y="2562225"/>
            <a:ext cx="3114675" cy="120015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>
              <a:defRPr/>
            </a:pPr>
            <a:r>
              <a:rPr lang="en-US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Higher risk</a:t>
            </a:r>
            <a:r>
              <a:rPr lang="en-US">
                <a:latin typeface="Arial" charset="0"/>
              </a:rPr>
              <a:t>.  A much larger</a:t>
            </a:r>
          </a:p>
          <a:p>
            <a:pPr>
              <a:defRPr/>
            </a:pPr>
            <a:r>
              <a:rPr lang="en-US">
                <a:latin typeface="Arial" charset="0"/>
              </a:rPr>
              <a:t>probability that EPS will</a:t>
            </a:r>
          </a:p>
          <a:p>
            <a:pPr>
              <a:defRPr/>
            </a:pPr>
            <a:r>
              <a:rPr lang="en-US">
                <a:latin typeface="Arial" charset="0"/>
              </a:rPr>
              <a:t>be less if the debt</a:t>
            </a:r>
          </a:p>
          <a:p>
            <a:pPr>
              <a:defRPr/>
            </a:pPr>
            <a:r>
              <a:rPr lang="en-US">
                <a:latin typeface="Arial" charset="0"/>
              </a:rPr>
              <a:t>alternative is chosen.</a:t>
            </a:r>
          </a:p>
        </p:txBody>
      </p:sp>
      <p:sp>
        <p:nvSpPr>
          <p:cNvPr id="44062" name="Freeform 32">
            <a:extLst>
              <a:ext uri="{FF2B5EF4-FFF2-40B4-BE49-F238E27FC236}">
                <a16:creationId xmlns:a16="http://schemas.microsoft.com/office/drawing/2014/main" id="{7A9ADA5E-0EC9-3902-D59C-FD71B63A4C30}"/>
              </a:ext>
            </a:extLst>
          </p:cNvPr>
          <p:cNvSpPr>
            <a:spLocks/>
          </p:cNvSpPr>
          <p:nvPr/>
        </p:nvSpPr>
        <p:spPr bwMode="auto">
          <a:xfrm>
            <a:off x="5334000" y="4038600"/>
            <a:ext cx="1830388" cy="687388"/>
          </a:xfrm>
          <a:custGeom>
            <a:avLst/>
            <a:gdLst>
              <a:gd name="T0" fmla="*/ 0 w 1153"/>
              <a:gd name="T1" fmla="*/ 0 h 433"/>
              <a:gd name="T2" fmla="*/ 2147483646 w 1153"/>
              <a:gd name="T3" fmla="*/ 0 h 433"/>
              <a:gd name="T4" fmla="*/ 2147483646 w 1153"/>
              <a:gd name="T5" fmla="*/ 2147483646 h 433"/>
              <a:gd name="T6" fmla="*/ 2147483646 w 1153"/>
              <a:gd name="T7" fmla="*/ 2147483646 h 433"/>
              <a:gd name="T8" fmla="*/ 2147483646 w 1153"/>
              <a:gd name="T9" fmla="*/ 2147483646 h 433"/>
              <a:gd name="T10" fmla="*/ 2147483646 w 1153"/>
              <a:gd name="T11" fmla="*/ 2147483646 h 433"/>
              <a:gd name="T12" fmla="*/ 2147483646 w 1153"/>
              <a:gd name="T13" fmla="*/ 2147483646 h 433"/>
              <a:gd name="T14" fmla="*/ 2147483646 w 1153"/>
              <a:gd name="T15" fmla="*/ 2147483646 h 433"/>
              <a:gd name="T16" fmla="*/ 2147483646 w 1153"/>
              <a:gd name="T17" fmla="*/ 2147483646 h 433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153"/>
              <a:gd name="T28" fmla="*/ 0 h 433"/>
              <a:gd name="T29" fmla="*/ 1153 w 1153"/>
              <a:gd name="T30" fmla="*/ 433 h 433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153" h="433">
                <a:moveTo>
                  <a:pt x="0" y="0"/>
                </a:moveTo>
                <a:lnTo>
                  <a:pt x="91" y="0"/>
                </a:lnTo>
                <a:lnTo>
                  <a:pt x="273" y="33"/>
                </a:lnTo>
                <a:lnTo>
                  <a:pt x="364" y="66"/>
                </a:lnTo>
                <a:lnTo>
                  <a:pt x="515" y="133"/>
                </a:lnTo>
                <a:lnTo>
                  <a:pt x="728" y="233"/>
                </a:lnTo>
                <a:lnTo>
                  <a:pt x="909" y="332"/>
                </a:lnTo>
                <a:lnTo>
                  <a:pt x="1061" y="399"/>
                </a:lnTo>
                <a:lnTo>
                  <a:pt x="1152" y="432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4063" name="Freeform 33">
            <a:extLst>
              <a:ext uri="{FF2B5EF4-FFF2-40B4-BE49-F238E27FC236}">
                <a16:creationId xmlns:a16="http://schemas.microsoft.com/office/drawing/2014/main" id="{1E00414F-32BD-6BED-9C2A-CC9A6FC400A7}"/>
              </a:ext>
            </a:extLst>
          </p:cNvPr>
          <p:cNvSpPr>
            <a:spLocks/>
          </p:cNvSpPr>
          <p:nvPr/>
        </p:nvSpPr>
        <p:spPr bwMode="auto">
          <a:xfrm>
            <a:off x="1752600" y="4038600"/>
            <a:ext cx="3582988" cy="1525588"/>
          </a:xfrm>
          <a:custGeom>
            <a:avLst/>
            <a:gdLst>
              <a:gd name="T0" fmla="*/ 2147483646 w 2257"/>
              <a:gd name="T1" fmla="*/ 0 h 961"/>
              <a:gd name="T2" fmla="*/ 2147483646 w 2257"/>
              <a:gd name="T3" fmla="*/ 0 h 961"/>
              <a:gd name="T4" fmla="*/ 2147483646 w 2257"/>
              <a:gd name="T5" fmla="*/ 2147483646 h 961"/>
              <a:gd name="T6" fmla="*/ 2147483646 w 2257"/>
              <a:gd name="T7" fmla="*/ 2147483646 h 961"/>
              <a:gd name="T8" fmla="*/ 2147483646 w 2257"/>
              <a:gd name="T9" fmla="*/ 2147483646 h 961"/>
              <a:gd name="T10" fmla="*/ 2147483646 w 2257"/>
              <a:gd name="T11" fmla="*/ 2147483646 h 961"/>
              <a:gd name="T12" fmla="*/ 2147483646 w 2257"/>
              <a:gd name="T13" fmla="*/ 2147483646 h 961"/>
              <a:gd name="T14" fmla="*/ 2147483646 w 2257"/>
              <a:gd name="T15" fmla="*/ 2147483646 h 961"/>
              <a:gd name="T16" fmla="*/ 0 w 2257"/>
              <a:gd name="T17" fmla="*/ 2147483646 h 961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2257"/>
              <a:gd name="T28" fmla="*/ 0 h 961"/>
              <a:gd name="T29" fmla="*/ 2257 w 2257"/>
              <a:gd name="T30" fmla="*/ 961 h 961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2257" h="961">
                <a:moveTo>
                  <a:pt x="2256" y="0"/>
                </a:moveTo>
                <a:lnTo>
                  <a:pt x="2078" y="0"/>
                </a:lnTo>
                <a:lnTo>
                  <a:pt x="1722" y="74"/>
                </a:lnTo>
                <a:lnTo>
                  <a:pt x="1544" y="148"/>
                </a:lnTo>
                <a:lnTo>
                  <a:pt x="1247" y="295"/>
                </a:lnTo>
                <a:lnTo>
                  <a:pt x="831" y="517"/>
                </a:lnTo>
                <a:lnTo>
                  <a:pt x="475" y="738"/>
                </a:lnTo>
                <a:lnTo>
                  <a:pt x="178" y="886"/>
                </a:lnTo>
                <a:lnTo>
                  <a:pt x="0" y="960"/>
                </a:lnTo>
              </a:path>
            </a:pathLst>
          </a:custGeom>
          <a:noFill/>
          <a:ln w="12700" cap="rnd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9970" name="AutoShape 34">
            <a:extLst>
              <a:ext uri="{FF2B5EF4-FFF2-40B4-BE49-F238E27FC236}">
                <a16:creationId xmlns:a16="http://schemas.microsoft.com/office/drawing/2014/main" id="{D5090645-45A4-1464-5E73-3DC2F15E19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25750" y="4816475"/>
            <a:ext cx="190500" cy="203200"/>
          </a:xfrm>
          <a:prstGeom prst="star5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en-US">
              <a:latin typeface="Arial" charset="0"/>
            </a:endParaRPr>
          </a:p>
        </p:txBody>
      </p:sp>
      <p:sp>
        <p:nvSpPr>
          <p:cNvPr id="44065" name="Line 35">
            <a:extLst>
              <a:ext uri="{FF2B5EF4-FFF2-40B4-BE49-F238E27FC236}">
                <a16:creationId xmlns:a16="http://schemas.microsoft.com/office/drawing/2014/main" id="{AC157D36-45BB-0CA1-9BC2-0CAA098FB039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7793038" y="2014538"/>
            <a:ext cx="0" cy="358140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9972" name="Rectangle 36">
            <a:extLst>
              <a:ext uri="{FF2B5EF4-FFF2-40B4-BE49-F238E27FC236}">
                <a16:creationId xmlns:a16="http://schemas.microsoft.com/office/drawing/2014/main" id="{D96D35D8-0C01-0DC8-4216-02312F4B6AF3}"/>
              </a:ext>
            </a:extLst>
          </p:cNvPr>
          <p:cNvSpPr>
            <a:spLocks noChangeArrowheads="1"/>
          </p:cNvSpPr>
          <p:nvPr/>
        </p:nvSpPr>
        <p:spPr bwMode="auto">
          <a:xfrm rot="5400000">
            <a:off x="6379369" y="3439319"/>
            <a:ext cx="3905250" cy="72866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algn="ctr">
              <a:defRPr/>
            </a:pPr>
            <a:r>
              <a:rPr lang="en-US" sz="240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Probability of Occurrence</a:t>
            </a:r>
          </a:p>
          <a:p>
            <a:pPr algn="ctr">
              <a:defRPr/>
            </a:pPr>
            <a:r>
              <a:rPr lang="en-US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(for the probability distribution)</a:t>
            </a:r>
          </a:p>
        </p:txBody>
      </p:sp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3" name="Rectangle 3">
            <a:extLst>
              <a:ext uri="{FF2B5EF4-FFF2-40B4-BE49-F238E27FC236}">
                <a16:creationId xmlns:a16="http://schemas.microsoft.com/office/drawing/2014/main" id="{9CB1CE3C-2EB4-8B3F-C6FA-77C1AAC27C9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27163" y="542925"/>
            <a:ext cx="6781800" cy="1752600"/>
          </a:xfrm>
        </p:spPr>
        <p:txBody>
          <a:bodyPr/>
          <a:lstStyle/>
          <a:p>
            <a:pPr>
              <a:defRPr/>
            </a:pPr>
            <a:r>
              <a:rPr lang="en-US" b="1" dirty="0"/>
              <a:t>Degree of Financial Leverage (DFL)</a:t>
            </a:r>
          </a:p>
        </p:txBody>
      </p:sp>
      <p:sp>
        <p:nvSpPr>
          <p:cNvPr id="40964" name="Rectangle 4">
            <a:extLst>
              <a:ext uri="{FF2B5EF4-FFF2-40B4-BE49-F238E27FC236}">
                <a16:creationId xmlns:a16="http://schemas.microsoft.com/office/drawing/2014/main" id="{6C7CDDC6-8994-A391-86BF-1E0C95261BF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047750" y="4343400"/>
            <a:ext cx="2076450" cy="2133600"/>
          </a:xfrm>
        </p:spPr>
        <p:txBody>
          <a:bodyPr/>
          <a:lstStyle/>
          <a:p>
            <a:pPr marL="114300" lvl="1" indent="0" algn="ctr">
              <a:spcAft>
                <a:spcPct val="0"/>
              </a:spcAft>
              <a:buFont typeface="Monotype Sorts" pitchFamily="2" charset="2"/>
              <a:buNone/>
              <a:defRPr/>
            </a:pPr>
            <a:r>
              <a:rPr lang="en-US" sz="320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DFL</a:t>
            </a:r>
            <a:r>
              <a:rPr lang="en-US" sz="3200"/>
              <a:t> at EBIT of X dollars</a:t>
            </a:r>
          </a:p>
        </p:txBody>
      </p:sp>
      <p:sp>
        <p:nvSpPr>
          <p:cNvPr id="40966" name="Rectangle 6">
            <a:extLst>
              <a:ext uri="{FF2B5EF4-FFF2-40B4-BE49-F238E27FC236}">
                <a16:creationId xmlns:a16="http://schemas.microsoft.com/office/drawing/2014/main" id="{6DB58903-3E79-536B-275D-1FE4107B07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3550" y="1987550"/>
            <a:ext cx="8216900" cy="2044700"/>
          </a:xfrm>
          <a:prstGeom prst="rect">
            <a:avLst/>
          </a:prstGeom>
          <a:solidFill>
            <a:srgbClr val="FCFEB9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lIns="90488" tIns="44450" rIns="90488" bIns="44450"/>
          <a:lstStyle/>
          <a:p>
            <a:pPr algn="ctr">
              <a:spcBef>
                <a:spcPct val="20000"/>
              </a:spcBef>
              <a:spcAft>
                <a:spcPct val="20000"/>
              </a:spcAft>
              <a:defRPr/>
            </a:pPr>
            <a:r>
              <a:rPr lang="en-US" sz="3200">
                <a:solidFill>
                  <a:srgbClr val="42B2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Degree of Financial Leverage </a:t>
            </a:r>
            <a:r>
              <a:rPr lang="en-US" sz="3200">
                <a:latin typeface="Arial" charset="0"/>
              </a:rPr>
              <a:t>-- The percentage change in a firm’s earnings per share (EPS) resulting from a 1 percent change in operating profit.</a:t>
            </a:r>
          </a:p>
        </p:txBody>
      </p:sp>
      <p:sp>
        <p:nvSpPr>
          <p:cNvPr id="46085" name="Rectangle 7">
            <a:extLst>
              <a:ext uri="{FF2B5EF4-FFF2-40B4-BE49-F238E27FC236}">
                <a16:creationId xmlns:a16="http://schemas.microsoft.com/office/drawing/2014/main" id="{813A1D1D-30FD-CD9D-7660-1E64C46E6C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62313" y="5153025"/>
            <a:ext cx="419100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7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7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en-US" sz="3200"/>
              <a:t>=</a:t>
            </a:r>
          </a:p>
        </p:txBody>
      </p:sp>
      <p:sp>
        <p:nvSpPr>
          <p:cNvPr id="46086" name="Rectangle 8">
            <a:extLst>
              <a:ext uri="{FF2B5EF4-FFF2-40B4-BE49-F238E27FC236}">
                <a16:creationId xmlns:a16="http://schemas.microsoft.com/office/drawing/2014/main" id="{EA25E2F3-28F0-1E06-512B-C9AD9F2387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92525" y="4314825"/>
            <a:ext cx="5008563" cy="106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7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7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en-US" sz="3200"/>
              <a:t>Percentage change in </a:t>
            </a:r>
          </a:p>
          <a:p>
            <a:pPr algn="ctr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en-US" sz="3200"/>
              <a:t>earnings per share (EPS)</a:t>
            </a:r>
          </a:p>
        </p:txBody>
      </p:sp>
      <p:sp>
        <p:nvSpPr>
          <p:cNvPr id="46087" name="Rectangle 9">
            <a:extLst>
              <a:ext uri="{FF2B5EF4-FFF2-40B4-BE49-F238E27FC236}">
                <a16:creationId xmlns:a16="http://schemas.microsoft.com/office/drawing/2014/main" id="{6B8F8739-6AD5-E726-626D-509643CA47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18063" y="5457825"/>
            <a:ext cx="2905125" cy="70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7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7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en-US" sz="2000"/>
              <a:t>Percentage change in </a:t>
            </a:r>
          </a:p>
          <a:p>
            <a:pPr algn="ctr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en-US" sz="2000"/>
              <a:t>operating profit (EBIT)</a:t>
            </a:r>
          </a:p>
        </p:txBody>
      </p:sp>
      <p:sp>
        <p:nvSpPr>
          <p:cNvPr id="46088" name="Line 10">
            <a:extLst>
              <a:ext uri="{FF2B5EF4-FFF2-40B4-BE49-F238E27FC236}">
                <a16:creationId xmlns:a16="http://schemas.microsoft.com/office/drawing/2014/main" id="{C34CB07C-A05F-2833-30D8-023CE8FE5301}"/>
              </a:ext>
            </a:extLst>
          </p:cNvPr>
          <p:cNvSpPr>
            <a:spLocks noChangeShapeType="1"/>
          </p:cNvSpPr>
          <p:nvPr/>
        </p:nvSpPr>
        <p:spPr bwMode="auto">
          <a:xfrm>
            <a:off x="3886200" y="5410200"/>
            <a:ext cx="4572000" cy="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7" name="Rectangle 3">
            <a:extLst>
              <a:ext uri="{FF2B5EF4-FFF2-40B4-BE49-F238E27FC236}">
                <a16:creationId xmlns:a16="http://schemas.microsoft.com/office/drawing/2014/main" id="{F7119A84-046B-BF43-699A-77A8E97A7B8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676400" y="533400"/>
            <a:ext cx="6781800" cy="1219200"/>
          </a:xfrm>
        </p:spPr>
        <p:txBody>
          <a:bodyPr/>
          <a:lstStyle/>
          <a:p>
            <a:pPr>
              <a:defRPr/>
            </a:pPr>
            <a:r>
              <a:rPr lang="en-US" b="1"/>
              <a:t>Financial Risk</a:t>
            </a:r>
          </a:p>
        </p:txBody>
      </p:sp>
      <p:sp>
        <p:nvSpPr>
          <p:cNvPr id="47108" name="Rectangle 4">
            <a:extLst>
              <a:ext uri="{FF2B5EF4-FFF2-40B4-BE49-F238E27FC236}">
                <a16:creationId xmlns:a16="http://schemas.microsoft.com/office/drawing/2014/main" id="{1A178D97-20FD-4ECB-5F88-7D50EB7C970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52400" y="3733800"/>
            <a:ext cx="8763000" cy="2971800"/>
          </a:xfrm>
          <a:noFill/>
        </p:spPr>
        <p:txBody>
          <a:bodyPr/>
          <a:lstStyle/>
          <a:p>
            <a:pPr marL="457200" lvl="1" indent="-342900"/>
            <a:r>
              <a:rPr lang="en-US" altLang="en-US" sz="2400"/>
              <a:t>Debt increases the probability of cash insolvency over an all-equity-financed firm.  For example, our example firm must have EBIT of at least $100,000 to cover the interest payment.</a:t>
            </a:r>
          </a:p>
          <a:p>
            <a:pPr marL="457200" lvl="1" indent="-342900"/>
            <a:r>
              <a:rPr lang="en-US" altLang="en-US" sz="2400"/>
              <a:t>Debt also increased the variability in EPS as the DFL increased from 1.00 to 1.25.</a:t>
            </a:r>
          </a:p>
        </p:txBody>
      </p:sp>
      <p:sp>
        <p:nvSpPr>
          <p:cNvPr id="47110" name="Rectangle 6">
            <a:extLst>
              <a:ext uri="{FF2B5EF4-FFF2-40B4-BE49-F238E27FC236}">
                <a16:creationId xmlns:a16="http://schemas.microsoft.com/office/drawing/2014/main" id="{6C685CA3-371C-DDBA-E98E-7A1DC10C0C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3550" y="1835150"/>
            <a:ext cx="8293100" cy="1816100"/>
          </a:xfrm>
          <a:prstGeom prst="rect">
            <a:avLst/>
          </a:prstGeom>
          <a:solidFill>
            <a:srgbClr val="FFFF99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lIns="90488" tIns="44450" rIns="90488" bIns="44450"/>
          <a:lstStyle/>
          <a:p>
            <a:pPr algn="ctr">
              <a:spcBef>
                <a:spcPct val="20000"/>
              </a:spcBef>
              <a:spcAft>
                <a:spcPct val="20000"/>
              </a:spcAft>
              <a:defRPr/>
            </a:pPr>
            <a:r>
              <a:rPr lang="en-US" sz="2800">
                <a:solidFill>
                  <a:srgbClr val="42B2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Financial Risk </a:t>
            </a:r>
            <a:r>
              <a:rPr lang="en-US" sz="280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-- The added variability in earnings per share (EPS) -- plus the risk of possible insolvency -- that is induced by the use of financial leverage.</a:t>
            </a: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7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71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8" grpId="0" build="p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9" name="Rectangle 3">
            <a:extLst>
              <a:ext uri="{FF2B5EF4-FFF2-40B4-BE49-F238E27FC236}">
                <a16:creationId xmlns:a16="http://schemas.microsoft.com/office/drawing/2014/main" id="{E27BEBE8-B7C9-7439-03DD-6E8E6D85009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17638" y="527050"/>
            <a:ext cx="7315200" cy="1676400"/>
          </a:xfrm>
        </p:spPr>
        <p:txBody>
          <a:bodyPr/>
          <a:lstStyle/>
          <a:p>
            <a:pPr>
              <a:defRPr/>
            </a:pPr>
            <a:r>
              <a:rPr lang="en-US" sz="3600" b="1" dirty="0"/>
              <a:t>What is an Appropriate </a:t>
            </a:r>
            <a:br>
              <a:rPr lang="en-US" sz="3600" b="1" dirty="0"/>
            </a:br>
            <a:r>
              <a:rPr lang="en-US" sz="3600" b="1" dirty="0"/>
              <a:t>Amount of Financial Leverage?</a:t>
            </a:r>
          </a:p>
        </p:txBody>
      </p:sp>
      <p:sp>
        <p:nvSpPr>
          <p:cNvPr id="55300" name="Rectangle 4">
            <a:extLst>
              <a:ext uri="{FF2B5EF4-FFF2-40B4-BE49-F238E27FC236}">
                <a16:creationId xmlns:a16="http://schemas.microsoft.com/office/drawing/2014/main" id="{F6C6F371-8343-A2E1-0B8B-373BF59F4BD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09600" y="3352800"/>
            <a:ext cx="7772400" cy="2971800"/>
          </a:xfrm>
        </p:spPr>
        <p:txBody>
          <a:bodyPr/>
          <a:lstStyle/>
          <a:p>
            <a:pPr marL="457200" lvl="1" indent="-342900">
              <a:defRPr/>
            </a:pPr>
            <a:r>
              <a:rPr lang="en-US" sz="2000" dirty="0"/>
              <a:t>Firms must first analyze their </a:t>
            </a:r>
            <a:r>
              <a:rPr lang="en-US" sz="2000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expected future cash flows.</a:t>
            </a:r>
            <a:endParaRPr lang="en-US" sz="2000" dirty="0"/>
          </a:p>
          <a:p>
            <a:pPr marL="457200" lvl="1" indent="-342900">
              <a:defRPr/>
            </a:pPr>
            <a:r>
              <a:rPr lang="en-US" sz="2000" dirty="0"/>
              <a:t>The </a:t>
            </a:r>
            <a:r>
              <a:rPr lang="en-US" sz="2000" dirty="0">
                <a:solidFill>
                  <a:srgbClr val="B760F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greater </a:t>
            </a:r>
            <a:r>
              <a:rPr lang="en-US" sz="2000" dirty="0"/>
              <a:t>and </a:t>
            </a:r>
            <a:r>
              <a:rPr lang="en-US" sz="2000" dirty="0">
                <a:solidFill>
                  <a:srgbClr val="B760F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more stable </a:t>
            </a:r>
            <a:r>
              <a:rPr lang="en-US" sz="2000" dirty="0"/>
              <a:t>the expected future cash flows, </a:t>
            </a:r>
            <a:r>
              <a:rPr lang="en-US" sz="2000" dirty="0">
                <a:solidFill>
                  <a:srgbClr val="42B2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the greater the debt capacity.</a:t>
            </a:r>
            <a:endParaRPr lang="en-US" sz="2000" dirty="0"/>
          </a:p>
          <a:p>
            <a:pPr marL="457200" lvl="1" indent="-342900">
              <a:defRPr/>
            </a:pPr>
            <a:r>
              <a:rPr lang="en-US" sz="2000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Fixed charges include</a:t>
            </a:r>
            <a:r>
              <a:rPr lang="en-US" sz="2000" dirty="0"/>
              <a:t>: debt principal and interest payments, lease payments, and preferred stock dividends.</a:t>
            </a:r>
          </a:p>
        </p:txBody>
      </p:sp>
      <p:sp>
        <p:nvSpPr>
          <p:cNvPr id="55302" name="Rectangle 6">
            <a:extLst>
              <a:ext uri="{FF2B5EF4-FFF2-40B4-BE49-F238E27FC236}">
                <a16:creationId xmlns:a16="http://schemas.microsoft.com/office/drawing/2014/main" id="{3194E7D0-E616-7B00-6D2D-CADB6B0771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5450" y="2057400"/>
            <a:ext cx="8293100" cy="1358900"/>
          </a:xfrm>
          <a:prstGeom prst="rect">
            <a:avLst/>
          </a:prstGeom>
          <a:solidFill>
            <a:srgbClr val="FFFF99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lIns="90488" tIns="44450" rIns="90488" bIns="44450"/>
          <a:lstStyle/>
          <a:p>
            <a:pPr algn="ctr">
              <a:spcBef>
                <a:spcPct val="20000"/>
              </a:spcBef>
              <a:spcAft>
                <a:spcPct val="20000"/>
              </a:spcAft>
              <a:defRPr/>
            </a:pPr>
            <a:r>
              <a:rPr lang="en-US" sz="2800" dirty="0">
                <a:solidFill>
                  <a:srgbClr val="42B2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Debt Capacity </a:t>
            </a:r>
            <a:r>
              <a:rPr lang="en-US" sz="2800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-- The maximum amount of debt (and other fixed-charge financing) that a firm can adequately service.</a:t>
            </a: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53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53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53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00" grpId="0" build="p" bldLvl="2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3" name="Rectangle 3">
            <a:extLst>
              <a:ext uri="{FF2B5EF4-FFF2-40B4-BE49-F238E27FC236}">
                <a16:creationId xmlns:a16="http://schemas.microsoft.com/office/drawing/2014/main" id="{EE3203E5-A811-6636-3134-FF7A9911054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03350" y="414338"/>
            <a:ext cx="7391400" cy="1219200"/>
          </a:xfrm>
          <a:effectLst>
            <a:outerShdw dist="71842" dir="2700000" algn="ctr" rotWithShape="0">
              <a:schemeClr val="bg2"/>
            </a:outerShdw>
          </a:effectLst>
        </p:spPr>
        <p:txBody>
          <a:bodyPr/>
          <a:lstStyle/>
          <a:p>
            <a:pPr>
              <a:defRPr/>
            </a:pPr>
            <a:r>
              <a:rPr lang="en-US" b="1" dirty="0"/>
              <a:t>Coverage Ratios</a:t>
            </a:r>
          </a:p>
        </p:txBody>
      </p:sp>
      <p:sp>
        <p:nvSpPr>
          <p:cNvPr id="56324" name="Rectangle 4">
            <a:extLst>
              <a:ext uri="{FF2B5EF4-FFF2-40B4-BE49-F238E27FC236}">
                <a16:creationId xmlns:a16="http://schemas.microsoft.com/office/drawing/2014/main" id="{74B2959B-BB7F-6BAB-FFF9-340C856CECA0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4572000" y="1828800"/>
            <a:ext cx="4343400" cy="1981200"/>
          </a:xfrm>
          <a:effectLst>
            <a:outerShdw algn="ctr" rotWithShape="0">
              <a:schemeClr val="bg2"/>
            </a:outerShdw>
          </a:effectLst>
        </p:spPr>
        <p:txBody>
          <a:bodyPr/>
          <a:lstStyle/>
          <a:p>
            <a:pPr marL="0" indent="0" algn="ctr">
              <a:spcBef>
                <a:spcPct val="5000"/>
              </a:spcBef>
              <a:spcAft>
                <a:spcPct val="0"/>
              </a:spcAft>
              <a:buFont typeface="Monotype Sorts" pitchFamily="2" charset="2"/>
              <a:buNone/>
              <a:defRPr/>
            </a:pPr>
            <a:r>
              <a:rPr lang="en-US" sz="3200" i="1" u="sng">
                <a:effectLst>
                  <a:outerShdw blurRad="38100" dist="38100" dir="2700000" algn="tl">
                    <a:srgbClr val="C0C0C0"/>
                  </a:outerShdw>
                </a:effectLst>
              </a:rPr>
              <a:t>Interest Coverage</a:t>
            </a:r>
            <a:endParaRPr lang="en-US"/>
          </a:p>
          <a:p>
            <a:pPr marL="0" indent="0" algn="ctr">
              <a:spcBef>
                <a:spcPct val="5000"/>
              </a:spcBef>
              <a:spcAft>
                <a:spcPct val="0"/>
              </a:spcAft>
              <a:buFont typeface="Monotype Sorts" pitchFamily="2" charset="2"/>
              <a:buNone/>
              <a:defRPr/>
            </a:pPr>
            <a:endParaRPr lang="en-US"/>
          </a:p>
          <a:p>
            <a:pPr marL="0" indent="0" algn="ctr">
              <a:spcBef>
                <a:spcPct val="5000"/>
              </a:spcBef>
              <a:spcAft>
                <a:spcPct val="0"/>
              </a:spcAft>
              <a:buFont typeface="Monotype Sorts" pitchFamily="2" charset="2"/>
              <a:buNone/>
              <a:defRPr/>
            </a:pPr>
            <a:r>
              <a:rPr lang="en-US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EBIT</a:t>
            </a:r>
            <a:endParaRPr lang="en-US"/>
          </a:p>
          <a:p>
            <a:pPr marL="0" indent="0" algn="ctr">
              <a:spcBef>
                <a:spcPct val="5000"/>
              </a:spcBef>
              <a:spcAft>
                <a:spcPct val="0"/>
              </a:spcAft>
              <a:buFont typeface="Monotype Sorts" pitchFamily="2" charset="2"/>
              <a:buNone/>
              <a:defRPr/>
            </a:pPr>
            <a:r>
              <a:rPr lang="en-US">
                <a:solidFill>
                  <a:srgbClr val="42B2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Interest expenses</a:t>
            </a:r>
          </a:p>
        </p:txBody>
      </p:sp>
      <p:sp>
        <p:nvSpPr>
          <p:cNvPr id="52228" name="Rectangle 6">
            <a:extLst>
              <a:ext uri="{FF2B5EF4-FFF2-40B4-BE49-F238E27FC236}">
                <a16:creationId xmlns:a16="http://schemas.microsoft.com/office/drawing/2014/main" id="{8EEDFAAB-7F2D-22B1-0464-65735D5C09A3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>
          <a:xfrm>
            <a:off x="152400" y="4419600"/>
            <a:ext cx="4343400" cy="1981200"/>
          </a:xfrm>
          <a:noFill/>
        </p:spPr>
        <p:txBody>
          <a:bodyPr/>
          <a:lstStyle/>
          <a:p>
            <a:pPr marL="0" indent="0" algn="ctr">
              <a:spcBef>
                <a:spcPct val="5000"/>
              </a:spcBef>
              <a:spcAft>
                <a:spcPct val="0"/>
              </a:spcAft>
              <a:buFont typeface="Monotype Sorts" pitchFamily="2" charset="2"/>
              <a:buNone/>
            </a:pPr>
            <a:r>
              <a:rPr lang="en-US" altLang="en-US" sz="3200"/>
              <a:t>Indicates a firm’s ability to cover interest charges.</a:t>
            </a:r>
          </a:p>
        </p:txBody>
      </p:sp>
      <p:sp>
        <p:nvSpPr>
          <p:cNvPr id="52229" name="Rectangle 7">
            <a:extLst>
              <a:ext uri="{FF2B5EF4-FFF2-40B4-BE49-F238E27FC236}">
                <a16:creationId xmlns:a16="http://schemas.microsoft.com/office/drawing/2014/main" id="{18D662CA-C990-A0CC-15D8-7CCB71367E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9100" y="1866900"/>
            <a:ext cx="3505200" cy="1143000"/>
          </a:xfrm>
          <a:prstGeom prst="rect">
            <a:avLst/>
          </a:prstGeom>
          <a:solidFill>
            <a:srgbClr val="FCFEB9"/>
          </a:solidFill>
          <a:ln w="76200" cmpd="tri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7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7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en-US" altLang="en-US" sz="1800"/>
          </a:p>
        </p:txBody>
      </p:sp>
      <p:sp>
        <p:nvSpPr>
          <p:cNvPr id="52230" name="Rectangle 8">
            <a:extLst>
              <a:ext uri="{FF2B5EF4-FFF2-40B4-BE49-F238E27FC236}">
                <a16:creationId xmlns:a16="http://schemas.microsoft.com/office/drawing/2014/main" id="{78398065-BBA0-70C2-E933-B7B50A0A80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2138" y="1997075"/>
            <a:ext cx="3248025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7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7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en-US" sz="2800"/>
              <a:t>Income Statement</a:t>
            </a:r>
          </a:p>
          <a:p>
            <a:pPr algn="ctr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en-US" sz="2800"/>
              <a:t>Ratios</a:t>
            </a:r>
          </a:p>
        </p:txBody>
      </p:sp>
      <p:sp>
        <p:nvSpPr>
          <p:cNvPr id="52231" name="Rectangle 9">
            <a:extLst>
              <a:ext uri="{FF2B5EF4-FFF2-40B4-BE49-F238E27FC236}">
                <a16:creationId xmlns:a16="http://schemas.microsoft.com/office/drawing/2014/main" id="{7E039924-FE6E-6DF7-3841-2E37C97A0C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7350" y="3359150"/>
            <a:ext cx="3568700" cy="673100"/>
          </a:xfrm>
          <a:prstGeom prst="rect">
            <a:avLst/>
          </a:prstGeom>
          <a:solidFill>
            <a:srgbClr val="FCFEB9"/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7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7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en-US" altLang="en-US" sz="1800"/>
          </a:p>
        </p:txBody>
      </p:sp>
      <p:sp>
        <p:nvSpPr>
          <p:cNvPr id="52232" name="Rectangle 10">
            <a:extLst>
              <a:ext uri="{FF2B5EF4-FFF2-40B4-BE49-F238E27FC236}">
                <a16:creationId xmlns:a16="http://schemas.microsoft.com/office/drawing/2014/main" id="{48D0E422-4BFB-4FB1-60BD-BD122E7320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8788" y="3444875"/>
            <a:ext cx="3425825" cy="51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7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7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en-US" sz="2800"/>
              <a:t>Coverage Ratios</a:t>
            </a:r>
          </a:p>
        </p:txBody>
      </p:sp>
      <p:sp>
        <p:nvSpPr>
          <p:cNvPr id="52233" name="Line 11">
            <a:extLst>
              <a:ext uri="{FF2B5EF4-FFF2-40B4-BE49-F238E27FC236}">
                <a16:creationId xmlns:a16="http://schemas.microsoft.com/office/drawing/2014/main" id="{ABB8E132-C558-44CA-A76E-F4D9670B3B62}"/>
              </a:ext>
            </a:extLst>
          </p:cNvPr>
          <p:cNvSpPr>
            <a:spLocks noChangeShapeType="1"/>
          </p:cNvSpPr>
          <p:nvPr/>
        </p:nvSpPr>
        <p:spPr bwMode="auto">
          <a:xfrm>
            <a:off x="2209800" y="3048000"/>
            <a:ext cx="0" cy="30480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2234" name="Line 12">
            <a:extLst>
              <a:ext uri="{FF2B5EF4-FFF2-40B4-BE49-F238E27FC236}">
                <a16:creationId xmlns:a16="http://schemas.microsoft.com/office/drawing/2014/main" id="{488FEC3F-F8D0-46F9-135E-CD049E109EBA}"/>
              </a:ext>
            </a:extLst>
          </p:cNvPr>
          <p:cNvSpPr>
            <a:spLocks noChangeShapeType="1"/>
          </p:cNvSpPr>
          <p:nvPr/>
        </p:nvSpPr>
        <p:spPr bwMode="auto">
          <a:xfrm>
            <a:off x="5334000" y="3200400"/>
            <a:ext cx="2819400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2235" name="Rectangle 13">
            <a:extLst>
              <a:ext uri="{FF2B5EF4-FFF2-40B4-BE49-F238E27FC236}">
                <a16:creationId xmlns:a16="http://schemas.microsoft.com/office/drawing/2014/main" id="{CAEE9ACA-DD03-A62A-9C73-9FAE3AA106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51413" y="4276725"/>
            <a:ext cx="3554412" cy="1566863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7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7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en-US" sz="2400"/>
              <a:t>A ratio value equal to 1</a:t>
            </a:r>
          </a:p>
          <a:p>
            <a:pPr algn="ctr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en-US" sz="2400"/>
              <a:t>indicates that earnings</a:t>
            </a:r>
          </a:p>
          <a:p>
            <a:pPr algn="ctr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en-US" sz="2400"/>
              <a:t>are just sufficient to</a:t>
            </a:r>
          </a:p>
          <a:p>
            <a:pPr algn="ctr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en-US" sz="2400"/>
              <a:t>cover interest charges.</a:t>
            </a:r>
          </a:p>
        </p:txBody>
      </p:sp>
    </p:spTree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7" name="Rectangle 3">
            <a:extLst>
              <a:ext uri="{FF2B5EF4-FFF2-40B4-BE49-F238E27FC236}">
                <a16:creationId xmlns:a16="http://schemas.microsoft.com/office/drawing/2014/main" id="{FA7E0BB9-EF23-3795-0730-B1267F2E0F1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17638" y="436563"/>
            <a:ext cx="7391400" cy="1219200"/>
          </a:xfrm>
          <a:effectLst>
            <a:outerShdw dist="71842" dir="2700000" algn="ctr" rotWithShape="0">
              <a:schemeClr val="bg2"/>
            </a:outerShdw>
          </a:effectLst>
        </p:spPr>
        <p:txBody>
          <a:bodyPr/>
          <a:lstStyle/>
          <a:p>
            <a:pPr>
              <a:defRPr/>
            </a:pPr>
            <a:r>
              <a:rPr lang="en-US" b="1" dirty="0"/>
              <a:t>Coverage Ratios</a:t>
            </a:r>
          </a:p>
        </p:txBody>
      </p:sp>
      <p:sp>
        <p:nvSpPr>
          <p:cNvPr id="57348" name="Rectangle 4">
            <a:extLst>
              <a:ext uri="{FF2B5EF4-FFF2-40B4-BE49-F238E27FC236}">
                <a16:creationId xmlns:a16="http://schemas.microsoft.com/office/drawing/2014/main" id="{0F2383A5-4836-E4C5-FAB5-F74BB3A4EBA8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4419600" y="1828800"/>
            <a:ext cx="4648200" cy="2286000"/>
          </a:xfrm>
          <a:effectLst>
            <a:outerShdw algn="ctr" rotWithShape="0">
              <a:schemeClr val="bg2"/>
            </a:outerShdw>
          </a:effectLst>
        </p:spPr>
        <p:txBody>
          <a:bodyPr/>
          <a:lstStyle/>
          <a:p>
            <a:pPr marL="0" indent="0" algn="ctr">
              <a:spcBef>
                <a:spcPct val="5000"/>
              </a:spcBef>
              <a:spcAft>
                <a:spcPct val="0"/>
              </a:spcAft>
              <a:buFont typeface="Monotype Sorts" pitchFamily="2" charset="2"/>
              <a:buNone/>
              <a:defRPr/>
            </a:pPr>
            <a:r>
              <a:rPr lang="en-US" i="1" u="sng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Debt-service Coverage</a:t>
            </a:r>
            <a:endParaRPr lang="en-US" sz="2400" dirty="0"/>
          </a:p>
          <a:p>
            <a:pPr marL="0" indent="0" algn="ctr">
              <a:spcBef>
                <a:spcPct val="5000"/>
              </a:spcBef>
              <a:spcAft>
                <a:spcPct val="0"/>
              </a:spcAft>
              <a:buFont typeface="Monotype Sorts" pitchFamily="2" charset="2"/>
              <a:buNone/>
              <a:defRPr/>
            </a:pPr>
            <a:endParaRPr lang="en-US" sz="2400" dirty="0"/>
          </a:p>
          <a:p>
            <a:pPr marL="0" indent="0" algn="ctr">
              <a:spcBef>
                <a:spcPct val="5000"/>
              </a:spcBef>
              <a:spcAft>
                <a:spcPct val="0"/>
              </a:spcAft>
              <a:buFont typeface="Monotype Sorts" pitchFamily="2" charset="2"/>
              <a:buNone/>
              <a:defRPr/>
            </a:pPr>
            <a:r>
              <a:rPr lang="en-US" sz="2000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EBIT</a:t>
            </a:r>
            <a:endParaRPr lang="en-US" sz="2000" dirty="0"/>
          </a:p>
          <a:p>
            <a:pPr marL="0" indent="0" algn="ctr">
              <a:spcBef>
                <a:spcPct val="5000"/>
              </a:spcBef>
              <a:spcAft>
                <a:spcPct val="0"/>
              </a:spcAft>
              <a:buFont typeface="Monotype Sorts" pitchFamily="2" charset="2"/>
              <a:buNone/>
              <a:defRPr/>
            </a:pPr>
            <a:r>
              <a:rPr lang="en-US" sz="2000" dirty="0"/>
              <a:t>{ </a:t>
            </a:r>
            <a:r>
              <a:rPr lang="en-US" sz="2000" dirty="0">
                <a:solidFill>
                  <a:srgbClr val="42B2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Interest expenses</a:t>
            </a:r>
            <a:r>
              <a:rPr lang="en-US" sz="2000" dirty="0"/>
              <a:t> + [</a:t>
            </a:r>
            <a:r>
              <a:rPr lang="en-US" sz="2000" dirty="0">
                <a:solidFill>
                  <a:srgbClr val="B760F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Principal payments / (1-t) </a:t>
            </a:r>
            <a:r>
              <a:rPr lang="en-US" sz="2000" dirty="0"/>
              <a:t>] }</a:t>
            </a:r>
          </a:p>
        </p:txBody>
      </p:sp>
      <p:sp>
        <p:nvSpPr>
          <p:cNvPr id="54276" name="Rectangle 6">
            <a:extLst>
              <a:ext uri="{FF2B5EF4-FFF2-40B4-BE49-F238E27FC236}">
                <a16:creationId xmlns:a16="http://schemas.microsoft.com/office/drawing/2014/main" id="{DD28A922-7503-1C56-9DBD-105C26EB22D4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>
          <a:xfrm>
            <a:off x="152400" y="4419600"/>
            <a:ext cx="4038600" cy="1981200"/>
          </a:xfrm>
          <a:noFill/>
        </p:spPr>
        <p:txBody>
          <a:bodyPr/>
          <a:lstStyle/>
          <a:p>
            <a:pPr marL="0" indent="0" algn="ctr">
              <a:spcBef>
                <a:spcPct val="5000"/>
              </a:spcBef>
              <a:spcAft>
                <a:spcPct val="0"/>
              </a:spcAft>
              <a:buFont typeface="Monotype Sorts" pitchFamily="2" charset="2"/>
              <a:buNone/>
            </a:pPr>
            <a:r>
              <a:rPr lang="en-US" altLang="en-US" sz="2400"/>
              <a:t>Indicates a firm’s ability to cover interest expenses and principal payments.</a:t>
            </a:r>
          </a:p>
        </p:txBody>
      </p:sp>
      <p:sp>
        <p:nvSpPr>
          <p:cNvPr id="54277" name="Rectangle 7">
            <a:extLst>
              <a:ext uri="{FF2B5EF4-FFF2-40B4-BE49-F238E27FC236}">
                <a16:creationId xmlns:a16="http://schemas.microsoft.com/office/drawing/2014/main" id="{66BA4D49-B31F-2A7B-6B13-369A1354D2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163" y="1997075"/>
            <a:ext cx="3505200" cy="1143000"/>
          </a:xfrm>
          <a:prstGeom prst="rect">
            <a:avLst/>
          </a:prstGeom>
          <a:solidFill>
            <a:srgbClr val="FCFEB9"/>
          </a:solidFill>
          <a:ln w="76200" cmpd="tri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7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7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en-US" altLang="en-US" sz="1800"/>
          </a:p>
        </p:txBody>
      </p:sp>
      <p:sp>
        <p:nvSpPr>
          <p:cNvPr id="54278" name="Rectangle 8">
            <a:extLst>
              <a:ext uri="{FF2B5EF4-FFF2-40B4-BE49-F238E27FC236}">
                <a16:creationId xmlns:a16="http://schemas.microsoft.com/office/drawing/2014/main" id="{91E9780B-45EA-8162-EEB2-F5D334EF8F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2138" y="1997075"/>
            <a:ext cx="3248025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7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7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en-US" sz="2800"/>
              <a:t>Income Statement</a:t>
            </a:r>
          </a:p>
          <a:p>
            <a:pPr algn="ctr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en-US" sz="2800"/>
              <a:t>Ratios</a:t>
            </a:r>
          </a:p>
        </p:txBody>
      </p:sp>
      <p:sp>
        <p:nvSpPr>
          <p:cNvPr id="54279" name="Rectangle 9">
            <a:extLst>
              <a:ext uri="{FF2B5EF4-FFF2-40B4-BE49-F238E27FC236}">
                <a16:creationId xmlns:a16="http://schemas.microsoft.com/office/drawing/2014/main" id="{F4A46BDF-AC84-A720-D5B3-4C48DA2AB9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7350" y="3359150"/>
            <a:ext cx="3568700" cy="673100"/>
          </a:xfrm>
          <a:prstGeom prst="rect">
            <a:avLst/>
          </a:prstGeom>
          <a:solidFill>
            <a:srgbClr val="FCFEB9"/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7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7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en-US" altLang="en-US" sz="1800"/>
          </a:p>
        </p:txBody>
      </p:sp>
      <p:sp>
        <p:nvSpPr>
          <p:cNvPr id="54280" name="Rectangle 10">
            <a:extLst>
              <a:ext uri="{FF2B5EF4-FFF2-40B4-BE49-F238E27FC236}">
                <a16:creationId xmlns:a16="http://schemas.microsoft.com/office/drawing/2014/main" id="{CDFE9F77-69D8-ABAD-2EAA-E950F9AED1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8788" y="3444875"/>
            <a:ext cx="3425825" cy="51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7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7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en-US" sz="2800"/>
              <a:t>Coverage Ratios</a:t>
            </a:r>
          </a:p>
        </p:txBody>
      </p:sp>
      <p:sp>
        <p:nvSpPr>
          <p:cNvPr id="54281" name="Line 11">
            <a:extLst>
              <a:ext uri="{FF2B5EF4-FFF2-40B4-BE49-F238E27FC236}">
                <a16:creationId xmlns:a16="http://schemas.microsoft.com/office/drawing/2014/main" id="{61895AC7-2DD3-0DFE-9883-246ABDC3DBB4}"/>
              </a:ext>
            </a:extLst>
          </p:cNvPr>
          <p:cNvSpPr>
            <a:spLocks noChangeShapeType="1"/>
          </p:cNvSpPr>
          <p:nvPr/>
        </p:nvSpPr>
        <p:spPr bwMode="auto">
          <a:xfrm>
            <a:off x="2209800" y="3048000"/>
            <a:ext cx="0" cy="30480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4282" name="Line 12">
            <a:extLst>
              <a:ext uri="{FF2B5EF4-FFF2-40B4-BE49-F238E27FC236}">
                <a16:creationId xmlns:a16="http://schemas.microsoft.com/office/drawing/2014/main" id="{EA85B722-E631-139C-28A3-B01C0932EA26}"/>
              </a:ext>
            </a:extLst>
          </p:cNvPr>
          <p:cNvSpPr>
            <a:spLocks noChangeShapeType="1"/>
          </p:cNvSpPr>
          <p:nvPr/>
        </p:nvSpPr>
        <p:spPr bwMode="auto">
          <a:xfrm>
            <a:off x="4572000" y="3009900"/>
            <a:ext cx="4191000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4283" name="Rectangle 13">
            <a:extLst>
              <a:ext uri="{FF2B5EF4-FFF2-40B4-BE49-F238E27FC236}">
                <a16:creationId xmlns:a16="http://schemas.microsoft.com/office/drawing/2014/main" id="{9259AC29-C81C-AC30-902F-92C5AEEA5B7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2000" y="4114800"/>
            <a:ext cx="3856038" cy="193675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7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7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en-US" sz="2400"/>
              <a:t>Allows us to examine the</a:t>
            </a:r>
          </a:p>
          <a:p>
            <a:pPr algn="ctr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en-US" sz="2400"/>
              <a:t>ability of the firm to meet</a:t>
            </a:r>
          </a:p>
          <a:p>
            <a:pPr algn="ctr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en-US" sz="2400"/>
              <a:t>all of its debt payments.</a:t>
            </a:r>
          </a:p>
          <a:p>
            <a:pPr algn="ctr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en-US" sz="2400"/>
              <a:t>Failure to make principal</a:t>
            </a:r>
          </a:p>
          <a:p>
            <a:pPr algn="ctr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en-US" sz="2400"/>
              <a:t>payments is also default.</a:t>
            </a:r>
          </a:p>
        </p:txBody>
      </p:sp>
    </p:spTree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Line 2">
            <a:extLst>
              <a:ext uri="{FF2B5EF4-FFF2-40B4-BE49-F238E27FC236}">
                <a16:creationId xmlns:a16="http://schemas.microsoft.com/office/drawing/2014/main" id="{F1897184-E2CA-2E30-840F-23FE3BF48F2B}"/>
              </a:ext>
            </a:extLst>
          </p:cNvPr>
          <p:cNvSpPr>
            <a:spLocks noChangeShapeType="1"/>
          </p:cNvSpPr>
          <p:nvPr/>
        </p:nvSpPr>
        <p:spPr bwMode="auto">
          <a:xfrm>
            <a:off x="1905000" y="1676400"/>
            <a:ext cx="4953000" cy="0"/>
          </a:xfrm>
          <a:prstGeom prst="line">
            <a:avLst/>
          </a:prstGeom>
          <a:noFill/>
          <a:ln w="76200">
            <a:solidFill>
              <a:schemeClr val="bg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8371" name="Rectangle 3">
            <a:extLst>
              <a:ext uri="{FF2B5EF4-FFF2-40B4-BE49-F238E27FC236}">
                <a16:creationId xmlns:a16="http://schemas.microsoft.com/office/drawing/2014/main" id="{2D28F8B6-2E1D-7FDC-7370-EC9E79E7C99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585913" y="463550"/>
            <a:ext cx="5715000" cy="1219200"/>
          </a:xfrm>
        </p:spPr>
        <p:txBody>
          <a:bodyPr/>
          <a:lstStyle/>
          <a:p>
            <a:pPr>
              <a:defRPr/>
            </a:pPr>
            <a:r>
              <a:rPr lang="en-US" b="1" dirty="0"/>
              <a:t>Coverage Example</a:t>
            </a:r>
          </a:p>
        </p:txBody>
      </p:sp>
      <p:sp>
        <p:nvSpPr>
          <p:cNvPr id="56324" name="Line 4">
            <a:extLst>
              <a:ext uri="{FF2B5EF4-FFF2-40B4-BE49-F238E27FC236}">
                <a16:creationId xmlns:a16="http://schemas.microsoft.com/office/drawing/2014/main" id="{3D0B117F-50E1-09CC-922C-81C899B1745F}"/>
              </a:ext>
            </a:extLst>
          </p:cNvPr>
          <p:cNvSpPr>
            <a:spLocks noChangeShapeType="1"/>
          </p:cNvSpPr>
          <p:nvPr/>
        </p:nvSpPr>
        <p:spPr bwMode="auto">
          <a:xfrm>
            <a:off x="1828800" y="1600200"/>
            <a:ext cx="4953000" cy="0"/>
          </a:xfrm>
          <a:prstGeom prst="line">
            <a:avLst/>
          </a:prstGeom>
          <a:noFill/>
          <a:ln w="762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8373" name="Rectangle 5">
            <a:extLst>
              <a:ext uri="{FF2B5EF4-FFF2-40B4-BE49-F238E27FC236}">
                <a16:creationId xmlns:a16="http://schemas.microsoft.com/office/drawing/2014/main" id="{B7E91F1F-7285-A84E-6844-2EFDB8B611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2150" y="2057400"/>
            <a:ext cx="7759700" cy="342265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lIns="90488" tIns="44450" rIns="90488" bIns="44450"/>
          <a:lstStyle/>
          <a:p>
            <a:pPr algn="ctr">
              <a:spcBef>
                <a:spcPct val="60000"/>
              </a:spcBef>
              <a:spcAft>
                <a:spcPct val="20000"/>
              </a:spcAft>
              <a:defRPr/>
            </a:pPr>
            <a:r>
              <a:rPr lang="en-US" sz="2400">
                <a:latin typeface="Arial" charset="0"/>
              </a:rPr>
              <a:t>Make an examination of the </a:t>
            </a:r>
            <a:r>
              <a:rPr lang="en-US" sz="240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coverage ratios</a:t>
            </a:r>
            <a:r>
              <a:rPr lang="en-US" sz="2400">
                <a:latin typeface="Arial" charset="0"/>
              </a:rPr>
              <a:t> for Basket Wonders when </a:t>
            </a:r>
            <a:r>
              <a:rPr lang="en-US" sz="2400">
                <a:solidFill>
                  <a:srgbClr val="42B2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EBIT=$500,000. </a:t>
            </a:r>
            <a:r>
              <a:rPr lang="en-US" sz="2400">
                <a:latin typeface="Arial" charset="0"/>
              </a:rPr>
              <a:t> Compare the equity and the debt financing alternatives.  </a:t>
            </a:r>
          </a:p>
          <a:p>
            <a:pPr algn="ctr">
              <a:spcBef>
                <a:spcPct val="60000"/>
              </a:spcBef>
              <a:spcAft>
                <a:spcPct val="20000"/>
              </a:spcAft>
              <a:defRPr/>
            </a:pPr>
            <a:r>
              <a:rPr lang="en-US" sz="2400" u="sng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Assume that</a:t>
            </a:r>
            <a:r>
              <a:rPr lang="en-US" sz="2400">
                <a:latin typeface="Arial" charset="0"/>
              </a:rPr>
              <a:t>:</a:t>
            </a:r>
          </a:p>
          <a:p>
            <a:pPr marL="857250" lvl="1" indent="-285750">
              <a:spcBef>
                <a:spcPct val="5000"/>
              </a:spcBef>
              <a:spcAft>
                <a:spcPct val="20000"/>
              </a:spcAft>
              <a:buClr>
                <a:schemeClr val="tx2"/>
              </a:buClr>
              <a:buSzPct val="75000"/>
              <a:buFont typeface="Monotype Sorts" pitchFamily="2" charset="2"/>
              <a:buChar char="u"/>
              <a:defRPr/>
            </a:pPr>
            <a:r>
              <a:rPr lang="en-US" sz="2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Interest expenses</a:t>
            </a:r>
            <a:r>
              <a:rPr lang="en-US" sz="2000">
                <a:latin typeface="Arial" charset="0"/>
              </a:rPr>
              <a:t> remain at </a:t>
            </a:r>
            <a:r>
              <a:rPr lang="en-US" sz="2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$100,000</a:t>
            </a:r>
            <a:endParaRPr lang="en-US" sz="2000">
              <a:latin typeface="Arial" charset="0"/>
            </a:endParaRPr>
          </a:p>
          <a:p>
            <a:pPr marL="857250" lvl="1" indent="-28575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75000"/>
              <a:buFont typeface="Monotype Sorts" pitchFamily="2" charset="2"/>
              <a:buChar char="u"/>
              <a:defRPr/>
            </a:pPr>
            <a:r>
              <a:rPr lang="en-US" sz="200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Principal payments of $100,000</a:t>
            </a:r>
            <a:r>
              <a:rPr lang="en-US" sz="2000">
                <a:latin typeface="Arial" charset="0"/>
              </a:rPr>
              <a:t> are made yearly for 10 years</a:t>
            </a:r>
          </a:p>
        </p:txBody>
      </p:sp>
      <p:sp>
        <p:nvSpPr>
          <p:cNvPr id="56326" name="Line 6">
            <a:extLst>
              <a:ext uri="{FF2B5EF4-FFF2-40B4-BE49-F238E27FC236}">
                <a16:creationId xmlns:a16="http://schemas.microsoft.com/office/drawing/2014/main" id="{EA8656B4-A1F5-4010-879F-4188542BE851}"/>
              </a:ext>
            </a:extLst>
          </p:cNvPr>
          <p:cNvSpPr>
            <a:spLocks noChangeShapeType="1"/>
          </p:cNvSpPr>
          <p:nvPr/>
        </p:nvSpPr>
        <p:spPr bwMode="auto">
          <a:xfrm>
            <a:off x="679450" y="3352800"/>
            <a:ext cx="7772400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3" name="Rectangle 3">
            <a:extLst>
              <a:ext uri="{FF2B5EF4-FFF2-40B4-BE49-F238E27FC236}">
                <a16:creationId xmlns:a16="http://schemas.microsoft.com/office/drawing/2014/main" id="{2F5ED461-9228-92A8-3AA6-3CAEFDCFF85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524000" y="228600"/>
            <a:ext cx="5486400" cy="1752600"/>
          </a:xfrm>
          <a:effectLst>
            <a:outerShdw dist="71842" dir="2700000" algn="ctr" rotWithShape="0">
              <a:schemeClr val="bg2"/>
            </a:outerShdw>
          </a:effectLst>
        </p:spPr>
        <p:txBody>
          <a:bodyPr/>
          <a:lstStyle/>
          <a:p>
            <a:pPr>
              <a:defRPr/>
            </a:pPr>
            <a:r>
              <a:rPr lang="en-US" sz="2000" b="1" dirty="0"/>
              <a:t>Summary of the Coverage Ratio Discussion</a:t>
            </a:r>
          </a:p>
        </p:txBody>
      </p:sp>
      <p:sp>
        <p:nvSpPr>
          <p:cNvPr id="61444" name="Rectangle 4">
            <a:extLst>
              <a:ext uri="{FF2B5EF4-FFF2-40B4-BE49-F238E27FC236}">
                <a16:creationId xmlns:a16="http://schemas.microsoft.com/office/drawing/2014/main" id="{2F8AC915-ACF0-44E5-AE46-3000BE572F8F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304800" y="2971800"/>
            <a:ext cx="8458200" cy="3562350"/>
          </a:xfrm>
          <a:effectLst>
            <a:outerShdw algn="ctr" rotWithShape="0">
              <a:schemeClr val="bg2"/>
            </a:outerShdw>
          </a:effectLst>
        </p:spPr>
        <p:txBody>
          <a:bodyPr/>
          <a:lstStyle/>
          <a:p>
            <a:pPr marL="457200" indent="-457200"/>
            <a:r>
              <a:rPr lang="en-US" altLang="en-US" sz="2400"/>
              <a:t>A single ratio value cannot be interpreted identically for all firms as some firms have greater debt capacity.</a:t>
            </a:r>
          </a:p>
          <a:p>
            <a:pPr marL="457200" indent="-457200"/>
            <a:r>
              <a:rPr lang="en-US" altLang="en-US" sz="2400"/>
              <a:t>Annual financial lease payments should be added to both the numerator and denominator of the debt-service coverage ratio as financial leases are similar to debt.</a:t>
            </a:r>
          </a:p>
        </p:txBody>
      </p:sp>
      <p:sp>
        <p:nvSpPr>
          <p:cNvPr id="58372" name="Rectangle 6">
            <a:extLst>
              <a:ext uri="{FF2B5EF4-FFF2-40B4-BE49-F238E27FC236}">
                <a16:creationId xmlns:a16="http://schemas.microsoft.com/office/drawing/2014/main" id="{F4A3B72E-01FC-6D19-656E-B0DC0E5BF9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6225" y="2133600"/>
            <a:ext cx="8686800" cy="1066800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>
            <a:lvl1pPr marL="457200" indent="-4572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7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7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2400"/>
              <a:t>The debt-service coverage ratio accounts for required annual principal payments.</a:t>
            </a: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14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14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4" grpId="0" build="p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7" name="Rectangle 3">
            <a:extLst>
              <a:ext uri="{FF2B5EF4-FFF2-40B4-BE49-F238E27FC236}">
                <a16:creationId xmlns:a16="http://schemas.microsoft.com/office/drawing/2014/main" id="{E752952F-6FFB-14CF-153A-0331DBA2EFB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65263" y="457200"/>
            <a:ext cx="7315200" cy="1219200"/>
          </a:xfrm>
        </p:spPr>
        <p:txBody>
          <a:bodyPr/>
          <a:lstStyle/>
          <a:p>
            <a:pPr>
              <a:defRPr/>
            </a:pPr>
            <a:r>
              <a:rPr lang="en-US" sz="3200" b="1" dirty="0"/>
              <a:t>Other Methods of Analysis</a:t>
            </a:r>
          </a:p>
        </p:txBody>
      </p:sp>
      <p:sp>
        <p:nvSpPr>
          <p:cNvPr id="62468" name="Rectangle 4">
            <a:extLst>
              <a:ext uri="{FF2B5EF4-FFF2-40B4-BE49-F238E27FC236}">
                <a16:creationId xmlns:a16="http://schemas.microsoft.com/office/drawing/2014/main" id="{A588F9B2-CFEB-CFDC-B5F9-CDF7A61CE83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81000" y="3810000"/>
            <a:ext cx="8382000" cy="2514600"/>
          </a:xfrm>
          <a:noFill/>
        </p:spPr>
        <p:txBody>
          <a:bodyPr/>
          <a:lstStyle/>
          <a:p>
            <a:pPr marL="457200" lvl="1" indent="-342900"/>
            <a:r>
              <a:rPr lang="en-US" altLang="en-US" sz="2000"/>
              <a:t>Often, firms are compared to peer institutions in the same industry.</a:t>
            </a:r>
          </a:p>
          <a:p>
            <a:pPr marL="457200" lvl="1" indent="-342900"/>
            <a:r>
              <a:rPr lang="en-US" altLang="en-US" sz="2000"/>
              <a:t>Large deviations from norms must be justified.</a:t>
            </a:r>
          </a:p>
          <a:p>
            <a:pPr marL="457200" lvl="1" indent="-342900"/>
            <a:r>
              <a:rPr lang="en-US" altLang="en-US" sz="2000"/>
              <a:t>For example, an industry’s median debt-to-net-worth ratio might be used as a benchmark for financial leverage comparisons.</a:t>
            </a:r>
          </a:p>
        </p:txBody>
      </p:sp>
      <p:sp>
        <p:nvSpPr>
          <p:cNvPr id="62470" name="Rectangle 6">
            <a:extLst>
              <a:ext uri="{FF2B5EF4-FFF2-40B4-BE49-F238E27FC236}">
                <a16:creationId xmlns:a16="http://schemas.microsoft.com/office/drawing/2014/main" id="{8CAC6DCE-33B2-996D-0FE5-D1EB529B08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1000" y="2057400"/>
            <a:ext cx="8293100" cy="1739900"/>
          </a:xfrm>
          <a:prstGeom prst="rect">
            <a:avLst/>
          </a:prstGeom>
          <a:solidFill>
            <a:srgbClr val="FFFF99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lIns="90488" tIns="44450" rIns="90488" bIns="44450"/>
          <a:lstStyle/>
          <a:p>
            <a:pPr algn="ctr">
              <a:spcBef>
                <a:spcPct val="20000"/>
              </a:spcBef>
              <a:spcAft>
                <a:spcPct val="20000"/>
              </a:spcAft>
              <a:defRPr/>
            </a:pPr>
            <a:r>
              <a:rPr lang="en-US" sz="2800">
                <a:solidFill>
                  <a:srgbClr val="42B2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Capital Structure </a:t>
            </a:r>
            <a:r>
              <a:rPr lang="en-US" sz="280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-- The mix (or proportion) of a firm’s permanent long-term financing represented by debt, preferred stock, and common stock equity.</a:t>
            </a: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24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624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624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8" grpId="0" build="p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1" name="Rectangle 3">
            <a:extLst>
              <a:ext uri="{FF2B5EF4-FFF2-40B4-BE49-F238E27FC236}">
                <a16:creationId xmlns:a16="http://schemas.microsoft.com/office/drawing/2014/main" id="{882FB1AB-0DF2-0026-CC90-3F86EA3A993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41450" y="457200"/>
            <a:ext cx="5645150" cy="1219200"/>
          </a:xfrm>
        </p:spPr>
        <p:txBody>
          <a:bodyPr/>
          <a:lstStyle/>
          <a:p>
            <a:pPr>
              <a:defRPr/>
            </a:pPr>
            <a:r>
              <a:rPr lang="en-US" sz="3200" b="1" dirty="0"/>
              <a:t>Other Methods of Analysis</a:t>
            </a:r>
          </a:p>
        </p:txBody>
      </p:sp>
      <p:sp>
        <p:nvSpPr>
          <p:cNvPr id="62467" name="Rectangle 4">
            <a:extLst>
              <a:ext uri="{FF2B5EF4-FFF2-40B4-BE49-F238E27FC236}">
                <a16:creationId xmlns:a16="http://schemas.microsoft.com/office/drawing/2014/main" id="{46254950-4014-516F-F0EF-30EDE70197C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2667000"/>
            <a:ext cx="8382000" cy="3657600"/>
          </a:xfrm>
          <a:noFill/>
        </p:spPr>
        <p:txBody>
          <a:bodyPr/>
          <a:lstStyle/>
          <a:p>
            <a:pPr marL="400050" indent="-400050"/>
            <a:r>
              <a:rPr lang="en-US" altLang="en-US" sz="2800"/>
              <a:t>Firms may gain insight into the financial markets’ evaluation of their firm by talking with:</a:t>
            </a:r>
          </a:p>
          <a:p>
            <a:pPr marL="1600200" lvl="1" indent="-457200">
              <a:spcBef>
                <a:spcPct val="10000"/>
              </a:spcBef>
              <a:spcAft>
                <a:spcPct val="10000"/>
              </a:spcAft>
            </a:pPr>
            <a:r>
              <a:rPr lang="en-US" altLang="en-US" sz="2400"/>
              <a:t>Investment bankers</a:t>
            </a:r>
          </a:p>
          <a:p>
            <a:pPr marL="1600200" lvl="1" indent="-457200">
              <a:spcBef>
                <a:spcPct val="10000"/>
              </a:spcBef>
              <a:spcAft>
                <a:spcPct val="10000"/>
              </a:spcAft>
            </a:pPr>
            <a:r>
              <a:rPr lang="en-US" altLang="en-US" sz="2400"/>
              <a:t>Institutional investors</a:t>
            </a:r>
          </a:p>
          <a:p>
            <a:pPr marL="1600200" lvl="1" indent="-457200">
              <a:spcBef>
                <a:spcPct val="10000"/>
              </a:spcBef>
              <a:spcAft>
                <a:spcPct val="10000"/>
              </a:spcAft>
            </a:pPr>
            <a:r>
              <a:rPr lang="en-US" altLang="en-US" sz="2400"/>
              <a:t>Investment analysts</a:t>
            </a:r>
          </a:p>
          <a:p>
            <a:pPr marL="1600200" lvl="1" indent="-457200">
              <a:spcBef>
                <a:spcPct val="10000"/>
              </a:spcBef>
              <a:spcAft>
                <a:spcPct val="10000"/>
              </a:spcAft>
            </a:pPr>
            <a:r>
              <a:rPr lang="en-US" altLang="en-US" sz="2400"/>
              <a:t>Lenders</a:t>
            </a:r>
          </a:p>
        </p:txBody>
      </p:sp>
      <p:sp>
        <p:nvSpPr>
          <p:cNvPr id="63494" name="Rectangle 6">
            <a:extLst>
              <a:ext uri="{FF2B5EF4-FFF2-40B4-BE49-F238E27FC236}">
                <a16:creationId xmlns:a16="http://schemas.microsoft.com/office/drawing/2014/main" id="{2A48058D-418F-9EDF-D6D1-F5B50E9283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3550" y="1987550"/>
            <a:ext cx="8293100" cy="520700"/>
          </a:xfrm>
          <a:prstGeom prst="rect">
            <a:avLst/>
          </a:prstGeom>
          <a:solidFill>
            <a:srgbClr val="FCFEB9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lIns="90488" tIns="44450" rIns="90488" bIns="44450"/>
          <a:lstStyle/>
          <a:p>
            <a:pPr algn="ctr">
              <a:spcBef>
                <a:spcPct val="20000"/>
              </a:spcBef>
              <a:spcAft>
                <a:spcPct val="20000"/>
              </a:spcAft>
              <a:defRPr/>
            </a:pPr>
            <a:r>
              <a:rPr lang="en-US" sz="2800" dirty="0">
                <a:solidFill>
                  <a:srgbClr val="42B2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Surveying Investment Analysts and Lenders</a:t>
            </a:r>
          </a:p>
        </p:txBody>
      </p:sp>
    </p:spTree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5" name="Rectangle 3">
            <a:extLst>
              <a:ext uri="{FF2B5EF4-FFF2-40B4-BE49-F238E27FC236}">
                <a16:creationId xmlns:a16="http://schemas.microsoft.com/office/drawing/2014/main" id="{A90860C5-9C4B-3BBD-FA7C-71D50DDA3CE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676400" y="533400"/>
            <a:ext cx="7315200" cy="1219200"/>
          </a:xfrm>
        </p:spPr>
        <p:txBody>
          <a:bodyPr/>
          <a:lstStyle/>
          <a:p>
            <a:pPr>
              <a:defRPr/>
            </a:pPr>
            <a:r>
              <a:rPr lang="en-US" sz="3200" b="1" dirty="0"/>
              <a:t>Other Methods of Analysis</a:t>
            </a:r>
          </a:p>
        </p:txBody>
      </p:sp>
      <p:sp>
        <p:nvSpPr>
          <p:cNvPr id="2" name="Rectangle 4">
            <a:extLst>
              <a:ext uri="{FF2B5EF4-FFF2-40B4-BE49-F238E27FC236}">
                <a16:creationId xmlns:a16="http://schemas.microsoft.com/office/drawing/2014/main" id="{994F7678-3598-6116-9F59-79770B43674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838200" y="3048000"/>
            <a:ext cx="7620000" cy="2057400"/>
          </a:xfrm>
          <a:noFill/>
        </p:spPr>
        <p:txBody>
          <a:bodyPr/>
          <a:lstStyle/>
          <a:p>
            <a:pPr marL="400050" indent="-400050"/>
            <a:r>
              <a:rPr lang="en-US" altLang="en-US"/>
              <a:t>Firms must consider the impact of any financing decision on the firm’s security rating(s).</a:t>
            </a:r>
          </a:p>
        </p:txBody>
      </p:sp>
      <p:sp>
        <p:nvSpPr>
          <p:cNvPr id="64518" name="Rectangle 6">
            <a:extLst>
              <a:ext uri="{FF2B5EF4-FFF2-40B4-BE49-F238E27FC236}">
                <a16:creationId xmlns:a16="http://schemas.microsoft.com/office/drawing/2014/main" id="{564B5E46-347B-B278-CA5E-BDA52F91E8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3550" y="2063750"/>
            <a:ext cx="8293100" cy="596900"/>
          </a:xfrm>
          <a:prstGeom prst="rect">
            <a:avLst/>
          </a:prstGeom>
          <a:solidFill>
            <a:srgbClr val="FCFEB9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lIns="90488" tIns="44450" rIns="90488" bIns="44450"/>
          <a:lstStyle/>
          <a:p>
            <a:pPr algn="ctr">
              <a:spcBef>
                <a:spcPct val="20000"/>
              </a:spcBef>
              <a:spcAft>
                <a:spcPct val="20000"/>
              </a:spcAft>
              <a:defRPr/>
            </a:pPr>
            <a:r>
              <a:rPr lang="en-US" sz="3200">
                <a:solidFill>
                  <a:srgbClr val="42B2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Security Ratings</a:t>
            </a:r>
          </a:p>
        </p:txBody>
      </p:sp>
    </p:spTree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3 Altbilgi Yer Tutucusu">
            <a:extLst>
              <a:ext uri="{FF2B5EF4-FFF2-40B4-BE49-F238E27FC236}">
                <a16:creationId xmlns:a16="http://schemas.microsoft.com/office/drawing/2014/main" id="{37702D27-36B6-CE4E-6960-EEAB567175F6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 bwMode="auto">
          <a:xfrm>
            <a:off x="76200" y="6324600"/>
            <a:ext cx="56388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7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7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en-US" sz="1000">
                <a:solidFill>
                  <a:schemeClr val="tx1"/>
                </a:solidFill>
                <a:ea typeface="MS PGothic" panose="020B0600070205080204" pitchFamily="34" charset="-128"/>
                <a:cs typeface="Arial" panose="020B0604020202020204" pitchFamily="34" charset="0"/>
              </a:rPr>
              <a:t>© 2012 Pearson Education</a:t>
            </a:r>
          </a:p>
        </p:txBody>
      </p:sp>
      <p:sp>
        <p:nvSpPr>
          <p:cNvPr id="54276" name="Rectangle 2">
            <a:extLst>
              <a:ext uri="{FF2B5EF4-FFF2-40B4-BE49-F238E27FC236}">
                <a16:creationId xmlns:a16="http://schemas.microsoft.com/office/drawing/2014/main" id="{7D6AAD49-FD86-6739-8BC8-060EF5E1BD4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altLang="en-US">
                <a:solidFill>
                  <a:srgbClr val="000000"/>
                </a:solidFill>
              </a:rPr>
              <a:t>Matter of Fact</a:t>
            </a:r>
          </a:p>
        </p:txBody>
      </p:sp>
      <p:sp>
        <p:nvSpPr>
          <p:cNvPr id="66564" name="Rectangle 3">
            <a:extLst>
              <a:ext uri="{FF2B5EF4-FFF2-40B4-BE49-F238E27FC236}">
                <a16:creationId xmlns:a16="http://schemas.microsoft.com/office/drawing/2014/main" id="{0F449E06-7DCA-8FCD-EED3-753EB4B3E2C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altLang="en-US" sz="2800">
                <a:latin typeface="Times New Roman" panose="02020603050405020304" pitchFamily="18" charset="0"/>
              </a:rPr>
              <a:t>Leverage Around the World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sz="2400">
                <a:latin typeface="Times New Roman" panose="02020603050405020304" pitchFamily="18" charset="0"/>
              </a:rPr>
              <a:t>A recent study of the use of long-term debt in 42 countries found that firms in Argentina used more long-term debt than firms in any other country. 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sz="2400">
                <a:latin typeface="Times New Roman" panose="02020603050405020304" pitchFamily="18" charset="0"/>
              </a:rPr>
              <a:t>Relative to their assets, firms in Argentina used almost 60% more long-term debt than did U.S. companies. </a:t>
            </a:r>
          </a:p>
          <a:p>
            <a:pPr lvl="1" eaLnBrk="1" hangingPunct="1">
              <a:lnSpc>
                <a:spcPct val="90000"/>
              </a:lnSpc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3 Altbilgi Yer Tutucusu">
            <a:extLst>
              <a:ext uri="{FF2B5EF4-FFF2-40B4-BE49-F238E27FC236}">
                <a16:creationId xmlns:a16="http://schemas.microsoft.com/office/drawing/2014/main" id="{9EEDC24A-2EDB-8342-FF9E-0DB09FFD26BC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 bwMode="auto">
          <a:xfrm>
            <a:off x="76200" y="6324600"/>
            <a:ext cx="56388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7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7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en-US" sz="1000">
                <a:solidFill>
                  <a:schemeClr val="tx1"/>
                </a:solidFill>
                <a:ea typeface="MS PGothic" panose="020B0600070205080204" pitchFamily="34" charset="-128"/>
                <a:cs typeface="Arial" panose="020B0604020202020204" pitchFamily="34" charset="0"/>
              </a:rPr>
              <a:t>© 2012 Pearson Education</a:t>
            </a:r>
          </a:p>
        </p:txBody>
      </p:sp>
      <p:sp>
        <p:nvSpPr>
          <p:cNvPr id="54276" name="Rectangle 2">
            <a:extLst>
              <a:ext uri="{FF2B5EF4-FFF2-40B4-BE49-F238E27FC236}">
                <a16:creationId xmlns:a16="http://schemas.microsoft.com/office/drawing/2014/main" id="{7C00DB65-B7D0-CBA8-EA67-3AA696A67EA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altLang="en-US">
                <a:solidFill>
                  <a:srgbClr val="000000"/>
                </a:solidFill>
              </a:rPr>
              <a:t>Matter of Fact</a:t>
            </a:r>
          </a:p>
        </p:txBody>
      </p:sp>
      <p:sp>
        <p:nvSpPr>
          <p:cNvPr id="67588" name="Rectangle 3">
            <a:extLst>
              <a:ext uri="{FF2B5EF4-FFF2-40B4-BE49-F238E27FC236}">
                <a16:creationId xmlns:a16="http://schemas.microsoft.com/office/drawing/2014/main" id="{3A6891D9-006F-9035-5F8F-A40B037F24E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altLang="en-US" sz="2800">
                <a:latin typeface="Times New Roman" panose="02020603050405020304" pitchFamily="18" charset="0"/>
              </a:rPr>
              <a:t>Leverage Around the World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sz="2400">
                <a:latin typeface="Times New Roman" panose="02020603050405020304" pitchFamily="18" charset="0"/>
              </a:rPr>
              <a:t>Indian firms were heavy users of long-term debt as well. At the other end of the spectrum, companies from Italy, Greece, and Poland used very little long-term debt. In those countries, firms used only about 40% as much long-term debt as did their U.S. counterparts.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3 Altbilgi Yer Tutucusu">
            <a:extLst>
              <a:ext uri="{FF2B5EF4-FFF2-40B4-BE49-F238E27FC236}">
                <a16:creationId xmlns:a16="http://schemas.microsoft.com/office/drawing/2014/main" id="{AB99D43A-8809-330A-0689-BC85378E9EEF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 bwMode="auto">
          <a:xfrm>
            <a:off x="76200" y="6324600"/>
            <a:ext cx="56388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7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7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en-US" sz="1000">
                <a:solidFill>
                  <a:schemeClr val="tx1"/>
                </a:solidFill>
                <a:ea typeface="MS PGothic" panose="020B0600070205080204" pitchFamily="34" charset="-128"/>
                <a:cs typeface="Arial" panose="020B0604020202020204" pitchFamily="34" charset="0"/>
              </a:rPr>
              <a:t>© 2012 Pearson Education</a:t>
            </a:r>
          </a:p>
        </p:txBody>
      </p:sp>
      <p:sp>
        <p:nvSpPr>
          <p:cNvPr id="40964" name="Rectangle 2">
            <a:extLst>
              <a:ext uri="{FF2B5EF4-FFF2-40B4-BE49-F238E27FC236}">
                <a16:creationId xmlns:a16="http://schemas.microsoft.com/office/drawing/2014/main" id="{758452AD-AE11-B4A3-DFF8-577ECE7103D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47800" y="762000"/>
            <a:ext cx="6781800" cy="127635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dirty="0">
                <a:solidFill>
                  <a:srgbClr val="000000"/>
                </a:solidFill>
              </a:rPr>
              <a:t>Personal Finance Example</a:t>
            </a:r>
          </a:p>
        </p:txBody>
      </p:sp>
      <p:sp>
        <p:nvSpPr>
          <p:cNvPr id="68612" name="Rectangle 3">
            <a:extLst>
              <a:ext uri="{FF2B5EF4-FFF2-40B4-BE49-F238E27FC236}">
                <a16:creationId xmlns:a16="http://schemas.microsoft.com/office/drawing/2014/main" id="{41ED9B66-B5AA-4D2E-8551-3127B88DE85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2232025"/>
            <a:ext cx="7772400" cy="4114800"/>
          </a:xfrm>
        </p:spPr>
        <p:txBody>
          <a:bodyPr/>
          <a:lstStyle/>
          <a:p>
            <a:pPr marL="0" indent="0" eaLnBrk="1" hangingPunct="1">
              <a:buFontTx/>
              <a:buNone/>
            </a:pPr>
            <a:r>
              <a:rPr lang="en-US" altLang="en-US" sz="3200">
                <a:latin typeface="Times New Roman" panose="02020603050405020304" pitchFamily="18" charset="0"/>
              </a:rPr>
              <a:t>Shanta and Ravi Shandra wish to assess the impact of additional long-term borrowing on their degree of financial leverage (DFL). The Shandras currently have $4,200 available after meeting all of their monthly living (operating) expenses, before making monthly loan payments. 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3 Altbilgi Yer Tutucusu">
            <a:extLst>
              <a:ext uri="{FF2B5EF4-FFF2-40B4-BE49-F238E27FC236}">
                <a16:creationId xmlns:a16="http://schemas.microsoft.com/office/drawing/2014/main" id="{05B85C29-6B13-98D4-031C-1439FE2730BD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 bwMode="auto">
          <a:xfrm>
            <a:off x="76200" y="6324600"/>
            <a:ext cx="56388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7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7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en-US" sz="1000">
                <a:solidFill>
                  <a:schemeClr val="tx1"/>
                </a:solidFill>
                <a:ea typeface="MS PGothic" panose="020B0600070205080204" pitchFamily="34" charset="-128"/>
                <a:cs typeface="Arial" panose="020B0604020202020204" pitchFamily="34" charset="0"/>
              </a:rPr>
              <a:t>© 2012 Pearson Education</a:t>
            </a:r>
          </a:p>
        </p:txBody>
      </p:sp>
      <p:sp>
        <p:nvSpPr>
          <p:cNvPr id="40964" name="Rectangle 2">
            <a:extLst>
              <a:ext uri="{FF2B5EF4-FFF2-40B4-BE49-F238E27FC236}">
                <a16:creationId xmlns:a16="http://schemas.microsoft.com/office/drawing/2014/main" id="{E15C2F3E-FBBD-9FC4-5BCC-6A4EAFD4255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524000" y="762000"/>
            <a:ext cx="6781800" cy="127635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dirty="0">
                <a:solidFill>
                  <a:srgbClr val="000000"/>
                </a:solidFill>
              </a:rPr>
              <a:t>Personal Finance Example</a:t>
            </a:r>
          </a:p>
        </p:txBody>
      </p:sp>
      <p:sp>
        <p:nvSpPr>
          <p:cNvPr id="69636" name="Rectangle 3">
            <a:extLst>
              <a:ext uri="{FF2B5EF4-FFF2-40B4-BE49-F238E27FC236}">
                <a16:creationId xmlns:a16="http://schemas.microsoft.com/office/drawing/2014/main" id="{7CBEC979-5E2F-A332-7A97-210E433BCBD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They currently have monthly loan payment obligations of $1,700 and are considering the purchase of a new car, which would result in a $500 per month increase (to $2,200) in their total monthly loan payments. Because a large portion of Ravi</a:t>
            </a:r>
            <a:r>
              <a:rPr lang="en-US" altLang="en-US" sz="2400"/>
              <a:t>’</a:t>
            </a:r>
            <a:r>
              <a:rPr lang="en-US" altLang="en-US" sz="2400">
                <a:latin typeface="Times New Roman" panose="02020603050405020304" pitchFamily="18" charset="0"/>
              </a:rPr>
              <a:t>s monthly income represents commissions, the Shandras feel that the $4,200 per month currently available for making loan payments could vary by 20% above or below that amount.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3 Altbilgi Yer Tutucusu">
            <a:extLst>
              <a:ext uri="{FF2B5EF4-FFF2-40B4-BE49-F238E27FC236}">
                <a16:creationId xmlns:a16="http://schemas.microsoft.com/office/drawing/2014/main" id="{80879210-32D3-2141-5AFA-3A42654AB575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 bwMode="auto">
          <a:xfrm>
            <a:off x="76200" y="6324600"/>
            <a:ext cx="56388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7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7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en-US" sz="1000">
                <a:solidFill>
                  <a:schemeClr val="tx1"/>
                </a:solidFill>
                <a:ea typeface="MS PGothic" panose="020B0600070205080204" pitchFamily="34" charset="-128"/>
                <a:cs typeface="Arial" panose="020B0604020202020204" pitchFamily="34" charset="0"/>
              </a:rPr>
              <a:t>© 2012 Pearson Education</a:t>
            </a:r>
          </a:p>
        </p:txBody>
      </p:sp>
      <p:sp>
        <p:nvSpPr>
          <p:cNvPr id="40964" name="Rectangle 2">
            <a:extLst>
              <a:ext uri="{FF2B5EF4-FFF2-40B4-BE49-F238E27FC236}">
                <a16:creationId xmlns:a16="http://schemas.microsoft.com/office/drawing/2014/main" id="{1EF6D52C-8230-4020-532B-80416CE7438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124200" y="2790825"/>
            <a:ext cx="2743200" cy="127635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dirty="0">
                <a:solidFill>
                  <a:srgbClr val="000000"/>
                </a:solidFill>
              </a:rPr>
              <a:t>The End </a:t>
            </a: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3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7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7|30.4|59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9|11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0.9"/>
</p:tagLst>
</file>

<file path=ppt/theme/theme1.xml><?xml version="1.0" encoding="utf-8"?>
<a:theme xmlns:a="http://schemas.openxmlformats.org/drawingml/2006/main" name="twinkles">
  <a:themeElements>
    <a:clrScheme name="">
      <a:dk1>
        <a:srgbClr val="003530"/>
      </a:dk1>
      <a:lt1>
        <a:srgbClr val="FFFFFF"/>
      </a:lt1>
      <a:dk2>
        <a:srgbClr val="114FFB"/>
      </a:dk2>
      <a:lt2>
        <a:srgbClr val="CECECE"/>
      </a:lt2>
      <a:accent1>
        <a:srgbClr val="FAFD00"/>
      </a:accent1>
      <a:accent2>
        <a:srgbClr val="FFA27C"/>
      </a:accent2>
      <a:accent3>
        <a:srgbClr val="FFFFFF"/>
      </a:accent3>
      <a:accent4>
        <a:srgbClr val="002C27"/>
      </a:accent4>
      <a:accent5>
        <a:srgbClr val="FCFEAA"/>
      </a:accent5>
      <a:accent6>
        <a:srgbClr val="E79270"/>
      </a:accent6>
      <a:hlink>
        <a:srgbClr val="E5405D"/>
      </a:hlink>
      <a:folHlink>
        <a:srgbClr val="DADADA"/>
      </a:folHlink>
    </a:clrScheme>
    <a:fontScheme name="twinkles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25400" cap="rnd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1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25400" cap="rnd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1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winkles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winkles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winkles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winkles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winkles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winkles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winkles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مستند" ma:contentTypeID="0x0101006A254F5D6A14094B8840E79896A2F150" ma:contentTypeVersion="14" ma:contentTypeDescription="إنشاء مستند جديد." ma:contentTypeScope="" ma:versionID="ea25f9567e36108ede0f0801bedb6117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793d9b42bd9af50412ee4611a05e29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علامات الصور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تمت مشاركته مع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مشتركة مع تفاصيل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نوع المحتوى"/>
        <xsd:element ref="dc:title" minOccurs="0" maxOccurs="1" ma:index="4" ma:displayName="العنوان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891C8BF2-AE85-4CFE-A114-DB75C3378B65}"/>
</file>

<file path=customXml/itemProps2.xml><?xml version="1.0" encoding="utf-8"?>
<ds:datastoreItem xmlns:ds="http://schemas.openxmlformats.org/officeDocument/2006/customXml" ds:itemID="{2D3CCCC8-2BDD-4671-9A0C-C284FFBF616C}"/>
</file>

<file path=customXml/itemProps3.xml><?xml version="1.0" encoding="utf-8"?>
<ds:datastoreItem xmlns:ds="http://schemas.openxmlformats.org/officeDocument/2006/customXml" ds:itemID="{4E4EE0A9-2AF6-4DED-8D36-BD6FD63D76B3}"/>
</file>

<file path=docProps/app.xml><?xml version="1.0" encoding="utf-8"?>
<Properties xmlns="http://schemas.openxmlformats.org/officeDocument/2006/extended-properties" xmlns:vt="http://schemas.openxmlformats.org/officeDocument/2006/docPropsVTypes">
  <Template>d:\msoffice\powerpnt\template\sldshow\twinkles.ppt</Template>
  <TotalTime>3043</TotalTime>
  <Pages>59</Pages>
  <Words>1662</Words>
  <Application>Microsoft Office PowerPoint</Application>
  <PresentationFormat>On-screen Show (4:3)</PresentationFormat>
  <Paragraphs>201</Paragraphs>
  <Slides>30</Slides>
  <Notes>23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7" baseType="lpstr">
      <vt:lpstr>MS PGothic</vt:lpstr>
      <vt:lpstr>Alexandria</vt:lpstr>
      <vt:lpstr>Arial</vt:lpstr>
      <vt:lpstr>Calibri</vt:lpstr>
      <vt:lpstr>Monotype Sorts</vt:lpstr>
      <vt:lpstr>Times New Roman</vt:lpstr>
      <vt:lpstr>twinkles</vt:lpstr>
      <vt:lpstr>PowerPoint Presentation</vt:lpstr>
      <vt:lpstr>PowerPoint Presentation</vt:lpstr>
      <vt:lpstr>After studying you should be able to:</vt:lpstr>
      <vt:lpstr>Operating and Financial Leverage</vt:lpstr>
      <vt:lpstr>Leverage: Breakeven Analysis</vt:lpstr>
      <vt:lpstr>Table 13.1 General Income Statement Format and Types of Leverage</vt:lpstr>
      <vt:lpstr>Operating Leverage</vt:lpstr>
      <vt:lpstr>Impact of Operating Leverage on Profits</vt:lpstr>
      <vt:lpstr>Break-Even Analysis</vt:lpstr>
      <vt:lpstr>Break-Even Chart</vt:lpstr>
      <vt:lpstr>Degree of Operating Leverage (DOL)</vt:lpstr>
      <vt:lpstr>Financial Leverage</vt:lpstr>
      <vt:lpstr>EBIT-EPS Break-Even, or Indifference, Analysis</vt:lpstr>
      <vt:lpstr>What About Risk?</vt:lpstr>
      <vt:lpstr>What About Risk?</vt:lpstr>
      <vt:lpstr>Degree of Financial Leverage (DFL)</vt:lpstr>
      <vt:lpstr>Financial Risk</vt:lpstr>
      <vt:lpstr>What is an Appropriate  Amount of Financial Leverage?</vt:lpstr>
      <vt:lpstr>Coverage Ratios</vt:lpstr>
      <vt:lpstr>Coverage Ratios</vt:lpstr>
      <vt:lpstr>Coverage Example</vt:lpstr>
      <vt:lpstr>Summary of the Coverage Ratio Discussion</vt:lpstr>
      <vt:lpstr>Other Methods of Analysis</vt:lpstr>
      <vt:lpstr>Other Methods of Analysis</vt:lpstr>
      <vt:lpstr>Other Methods of Analysis</vt:lpstr>
      <vt:lpstr>Matter of Fact</vt:lpstr>
      <vt:lpstr>Matter of Fact</vt:lpstr>
      <vt:lpstr>Personal Finance Example</vt:lpstr>
      <vt:lpstr>Personal Finance Example</vt:lpstr>
      <vt:lpstr>The End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16 -- Operating and Financial Leverage</dc:title>
  <dc:subject>Van Horne / Wachowicz Tenth Edition</dc:subject>
  <dc:creator>Gregory A. Kuhlemeyer</dc:creator>
  <cp:keywords/>
  <dc:description/>
  <cp:lastModifiedBy>mohamed Hamouda</cp:lastModifiedBy>
  <cp:revision>68</cp:revision>
  <cp:lastPrinted>1997-05-17T16:49:06Z</cp:lastPrinted>
  <dcterms:created xsi:type="dcterms:W3CDTF">1997-05-16T21:19:46Z</dcterms:created>
  <dcterms:modified xsi:type="dcterms:W3CDTF">2024-07-06T13:45:37Z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