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480" r:id="rId5"/>
    <p:sldId id="303" r:id="rId6"/>
    <p:sldId id="612" r:id="rId7"/>
    <p:sldId id="416" r:id="rId8"/>
    <p:sldId id="435" r:id="rId9"/>
    <p:sldId id="862" r:id="rId10"/>
    <p:sldId id="863" r:id="rId11"/>
    <p:sldId id="829" r:id="rId12"/>
    <p:sldId id="388" r:id="rId13"/>
    <p:sldId id="846" r:id="rId14"/>
    <p:sldId id="436" r:id="rId15"/>
    <p:sldId id="847" r:id="rId16"/>
    <p:sldId id="848" r:id="rId17"/>
    <p:sldId id="852" r:id="rId18"/>
    <p:sldId id="849" r:id="rId19"/>
    <p:sldId id="424" r:id="rId20"/>
    <p:sldId id="854" r:id="rId21"/>
    <p:sldId id="425" r:id="rId22"/>
    <p:sldId id="426" r:id="rId23"/>
    <p:sldId id="850" r:id="rId24"/>
    <p:sldId id="853" r:id="rId25"/>
    <p:sldId id="438" r:id="rId26"/>
    <p:sldId id="427" r:id="rId27"/>
    <p:sldId id="437" r:id="rId28"/>
    <p:sldId id="428" r:id="rId29"/>
    <p:sldId id="429" r:id="rId30"/>
    <p:sldId id="859" r:id="rId31"/>
    <p:sldId id="419" r:id="rId32"/>
    <p:sldId id="860" r:id="rId33"/>
    <p:sldId id="869" r:id="rId34"/>
    <p:sldId id="870" r:id="rId35"/>
    <p:sldId id="872" r:id="rId36"/>
    <p:sldId id="871" r:id="rId37"/>
    <p:sldId id="873" r:id="rId38"/>
    <p:sldId id="875" r:id="rId39"/>
    <p:sldId id="877" r:id="rId40"/>
    <p:sldId id="874" r:id="rId41"/>
    <p:sldId id="878" r:id="rId42"/>
    <p:sldId id="879" r:id="rId43"/>
    <p:sldId id="885" r:id="rId44"/>
    <p:sldId id="886" r:id="rId45"/>
    <p:sldId id="892" r:id="rId46"/>
    <p:sldId id="891" r:id="rId47"/>
    <p:sldId id="893" r:id="rId48"/>
    <p:sldId id="896" r:id="rId49"/>
    <p:sldId id="897" r:id="rId50"/>
    <p:sldId id="919" r:id="rId51"/>
    <p:sldId id="918" r:id="rId52"/>
    <p:sldId id="920" r:id="rId53"/>
    <p:sldId id="921" r:id="rId54"/>
    <p:sldId id="924" r:id="rId55"/>
    <p:sldId id="899" r:id="rId56"/>
    <p:sldId id="799" r:id="rId57"/>
    <p:sldId id="812" r:id="rId58"/>
    <p:sldId id="800" r:id="rId59"/>
    <p:sldId id="806" r:id="rId60"/>
    <p:sldId id="801" r:id="rId61"/>
    <p:sldId id="802"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416"/>
            <p14:sldId id="435"/>
            <p14:sldId id="862"/>
            <p14:sldId id="863"/>
            <p14:sldId id="829"/>
            <p14:sldId id="388"/>
            <p14:sldId id="846"/>
            <p14:sldId id="436"/>
            <p14:sldId id="847"/>
            <p14:sldId id="848"/>
            <p14:sldId id="852"/>
            <p14:sldId id="849"/>
            <p14:sldId id="424"/>
            <p14:sldId id="854"/>
            <p14:sldId id="425"/>
            <p14:sldId id="426"/>
            <p14:sldId id="850"/>
            <p14:sldId id="853"/>
            <p14:sldId id="438"/>
            <p14:sldId id="427"/>
            <p14:sldId id="437"/>
            <p14:sldId id="428"/>
            <p14:sldId id="429"/>
            <p14:sldId id="859"/>
            <p14:sldId id="419"/>
            <p14:sldId id="860"/>
            <p14:sldId id="869"/>
            <p14:sldId id="870"/>
            <p14:sldId id="872"/>
            <p14:sldId id="871"/>
            <p14:sldId id="873"/>
            <p14:sldId id="875"/>
            <p14:sldId id="877"/>
            <p14:sldId id="874"/>
            <p14:sldId id="878"/>
            <p14:sldId id="879"/>
            <p14:sldId id="885"/>
            <p14:sldId id="886"/>
            <p14:sldId id="892"/>
            <p14:sldId id="891"/>
            <p14:sldId id="893"/>
            <p14:sldId id="896"/>
            <p14:sldId id="897"/>
            <p14:sldId id="919"/>
            <p14:sldId id="918"/>
            <p14:sldId id="920"/>
            <p14:sldId id="921"/>
            <p14:sldId id="924"/>
            <p14:sldId id="899"/>
            <p14:sldId id="799"/>
            <p14:sldId id="812"/>
            <p14:sldId id="800"/>
            <p14:sldId id="806"/>
            <p14:sldId id="801"/>
            <p14:sldId id="8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011" autoAdjust="0"/>
  </p:normalViewPr>
  <p:slideViewPr>
    <p:cSldViewPr snapToGrid="0">
      <p:cViewPr varScale="1">
        <p:scale>
          <a:sx n="54" d="100"/>
          <a:sy n="54" d="100"/>
        </p:scale>
        <p:origin x="135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The weight </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wi</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represents how important that input feature is to the classification decision, and can be positive (providing evidence that the in- stance being classified belongs in the positive class) or negative (providing evidence that the instance being classified belongs in the negative class). Thus we might expect in a sentiment task the word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awesome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have a high positive weight,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abysmal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have a very negative weight.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11</a:t>
            </a:fld>
            <a:endParaRPr lang="en-US"/>
          </a:p>
        </p:txBody>
      </p:sp>
    </p:spTree>
    <p:extLst>
      <p:ext uri="{BB962C8B-B14F-4D97-AF65-F5344CB8AC3E}">
        <p14:creationId xmlns:p14="http://schemas.microsoft.com/office/powerpoint/2010/main" val="2082583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bias term</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also called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intercept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is another real number that’s added to the weighted inputs. In the rest of the book we’ll represent such sums using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dot product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notation from linear algebra. The dot product of two vectors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written as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the sum of the products of the corresponding elements of each vector.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13</a:t>
            </a:fld>
            <a:endParaRPr lang="en-US"/>
          </a:p>
        </p:txBody>
      </p:sp>
    </p:spTree>
    <p:extLst>
      <p:ext uri="{BB962C8B-B14F-4D97-AF65-F5344CB8AC3E}">
        <p14:creationId xmlns:p14="http://schemas.microsoft.com/office/powerpoint/2010/main" val="1276206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nothing in Eq. 5.3 forces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z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be a legal probability, that is, to lie between 0 and 1. In fact, since weights are real-valued, the output might even be negative;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z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ranges from −∞ to ∞.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15</a:t>
            </a:fld>
            <a:endParaRPr lang="en-US"/>
          </a:p>
        </p:txBody>
      </p:sp>
    </p:spTree>
    <p:extLst>
      <p:ext uri="{BB962C8B-B14F-4D97-AF65-F5344CB8AC3E}">
        <p14:creationId xmlns:p14="http://schemas.microsoft.com/office/powerpoint/2010/main" val="3743988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sigmoid function  The 1/1+e^-z (so-named because it looks like an s) is also called the logistic function. It takes a real value and maps it to the range [0, 1</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It is nearly linear around 0 but outlier values get squashed toward 0 or 1.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16</a:t>
            </a:fld>
            <a:endParaRPr lang="en-US"/>
          </a:p>
        </p:txBody>
      </p:sp>
    </p:spTree>
    <p:extLst>
      <p:ext uri="{BB962C8B-B14F-4D97-AF65-F5344CB8AC3E}">
        <p14:creationId xmlns:p14="http://schemas.microsoft.com/office/powerpoint/2010/main" val="3501909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We’re almost there. If we apply the sigmoid to the sum of the weighted features, we get a number between 0 and 1. To make it a probability, we just need to make sure that the two cases,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1)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sum to 1. We can do this as follows: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18</a:t>
            </a:fld>
            <a:endParaRPr lang="en-US"/>
          </a:p>
        </p:txBody>
      </p:sp>
    </p:spTree>
    <p:extLst>
      <p:ext uri="{BB962C8B-B14F-4D97-AF65-F5344CB8AC3E}">
        <p14:creationId xmlns:p14="http://schemas.microsoft.com/office/powerpoint/2010/main" val="3535364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BD9ABFC-63BC-46CB-AC6E-523F864FF92D}" type="slidenum">
              <a:rPr lang="en-US" smtClean="0"/>
              <a:t>20</a:t>
            </a:fld>
            <a:endParaRPr lang="en-US"/>
          </a:p>
        </p:txBody>
      </p:sp>
    </p:spTree>
    <p:extLst>
      <p:ext uri="{BB962C8B-B14F-4D97-AF65-F5344CB8AC3E}">
        <p14:creationId xmlns:p14="http://schemas.microsoft.com/office/powerpoint/2010/main" val="1614123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Suppose we are doing binary sentiment classification on movie review text, and we would like to know whether to assign the sentiment class 1=positive or 0=negative to the following review</a:t>
            </a:r>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22</a:t>
            </a:fld>
            <a:endParaRPr lang="en-US"/>
          </a:p>
        </p:txBody>
      </p:sp>
    </p:spTree>
    <p:extLst>
      <p:ext uri="{BB962C8B-B14F-4D97-AF65-F5344CB8AC3E}">
        <p14:creationId xmlns:p14="http://schemas.microsoft.com/office/powerpoint/2010/main" val="1783098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We’ll represent each input observation by the 6 features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6 of the input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23</a:t>
            </a:fld>
            <a:endParaRPr lang="en-US"/>
          </a:p>
        </p:txBody>
      </p:sp>
    </p:spTree>
    <p:extLst>
      <p:ext uri="{BB962C8B-B14F-4D97-AF65-F5344CB8AC3E}">
        <p14:creationId xmlns:p14="http://schemas.microsoft.com/office/powerpoint/2010/main" val="3897553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assume for the moment that we’ve already learned a real-valued weight for each of these features, and that the 6 weights corresponding to the 6 features are as follows. The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for example indicates how important a feature the number of positive lexicon words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great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nice</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enjoyable</a:t>
            </a:r>
            <a:r>
              <a:rPr kumimoji="1" lang="en-US" sz="1200" kern="1200" dirty="0">
                <a:solidFill>
                  <a:schemeClr val="tx1"/>
                </a:solidFill>
                <a:effectLst/>
                <a:latin typeface="Arial" pitchFamily="-65" charset="0"/>
                <a:ea typeface="ＭＳ Ｐゴシック" pitchFamily="-65" charset="-128"/>
                <a:cs typeface="ＭＳ Ｐゴシック" pitchFamily="-65" charset="-128"/>
              </a:rPr>
              <a:t>, etc.) is to a positive sentiment decision, while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tells us the importance of negative lexicon words. Note that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 2.5 is positive, while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 −5.0, meaning that negative words are negatively associated with a positive sentiment decision, and are about twice as important as positive words.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24</a:t>
            </a:fld>
            <a:endParaRPr lang="en-US"/>
          </a:p>
        </p:txBody>
      </p:sp>
    </p:spTree>
    <p:extLst>
      <p:ext uri="{BB962C8B-B14F-4D97-AF65-F5344CB8AC3E}">
        <p14:creationId xmlns:p14="http://schemas.microsoft.com/office/powerpoint/2010/main" val="2002901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Given these 6 features and the input review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can compute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25</a:t>
            </a:fld>
            <a:endParaRPr lang="en-US"/>
          </a:p>
        </p:txBody>
      </p:sp>
    </p:spTree>
    <p:extLst>
      <p:ext uri="{BB962C8B-B14F-4D97-AF65-F5344CB8AC3E}">
        <p14:creationId xmlns:p14="http://schemas.microsoft.com/office/powerpoint/2010/main" val="5096496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might use features like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below expressing that the current word is lower case and the class is EOS (perhaps with a positive weight), or that the current word is in our abbreviations dictionary (“Prof.”) and the class is EOS (perhaps with a negative weight). A feature can also express a quite complex combination of properties. For example a period following an upper case word is likely to be an EOS, but if the word itself is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St.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the previous word is capitalized, then the period is likely part of a shortening of the word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street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26</a:t>
            </a:fld>
            <a:endParaRPr lang="en-US"/>
          </a:p>
        </p:txBody>
      </p:sp>
    </p:spTree>
    <p:extLst>
      <p:ext uri="{BB962C8B-B14F-4D97-AF65-F5344CB8AC3E}">
        <p14:creationId xmlns:p14="http://schemas.microsoft.com/office/powerpoint/2010/main" val="1994395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Logistic regression is an instance of supervised classification in which we know the correct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(either 0 or 1) for each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But what the system produces is an estimate, ^y. We want to learn parameters (meaning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that make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for each training observation as close as possible to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28</a:t>
            </a:fld>
            <a:endParaRPr lang="en-US"/>
          </a:p>
        </p:txBody>
      </p:sp>
    </p:spTree>
    <p:extLst>
      <p:ext uri="{BB962C8B-B14F-4D97-AF65-F5344CB8AC3E}">
        <p14:creationId xmlns:p14="http://schemas.microsoft.com/office/powerpoint/2010/main" val="3819065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This requires two components. The first is a metric for how close the current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is to the true gold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Rather than measure similarity, we usually talk about the opposite of this: the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distance </a:t>
            </a:r>
            <a:r>
              <a:rPr kumimoji="1" lang="en-US" sz="1200" kern="1200" dirty="0">
                <a:solidFill>
                  <a:schemeClr val="tx1"/>
                </a:solidFill>
                <a:effectLst/>
                <a:latin typeface="Arial" pitchFamily="-65" charset="0"/>
                <a:ea typeface="ＭＳ Ｐゴシック" pitchFamily="-65" charset="-128"/>
                <a:cs typeface="ＭＳ Ｐゴシック" pitchFamily="-65" charset="-128"/>
              </a:rPr>
              <a:t>between the system output and the gold output, and we call this distance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a:t>
            </a:r>
            <a:r>
              <a:rPr kumimoji="1" lang="en-US" sz="1200" b="1" kern="1200" dirty="0">
                <a:solidFill>
                  <a:schemeClr val="tx1"/>
                </a:solidFill>
                <a:effectLst/>
                <a:latin typeface="Arial" pitchFamily="-65" charset="0"/>
                <a:ea typeface="ＭＳ Ｐゴシック" pitchFamily="-65" charset="-128"/>
                <a:cs typeface="ＭＳ Ｐゴシック" pitchFamily="-65" charset="-128"/>
              </a:rPr>
              <a:t>loss</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function or the </a:t>
            </a:r>
            <a:r>
              <a:rPr kumimoji="1" lang="en-US" sz="1200" b="1" kern="1200" dirty="0">
                <a:solidFill>
                  <a:schemeClr val="tx1"/>
                </a:solidFill>
                <a:effectLst/>
                <a:latin typeface="Arial" pitchFamily="-65" charset="0"/>
                <a:ea typeface="ＭＳ Ｐゴシック" pitchFamily="-65" charset="-128"/>
                <a:cs typeface="ＭＳ Ｐゴシック" pitchFamily="-65" charset="-128"/>
              </a:rPr>
              <a:t>cost</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 function</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We'll we’ll introduce the loss function that is commonly used for logistic regression and also for neural networks,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cross-entropy loss</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br>
              <a:rPr kumimoji="1" lang="en-US" sz="1200" kern="1200" dirty="0">
                <a:solidFill>
                  <a:schemeClr val="tx1"/>
                </a:solidFill>
                <a:effectLst/>
                <a:latin typeface="Arial" pitchFamily="-65" charset="0"/>
                <a:ea typeface="ＭＳ Ｐゴシック" pitchFamily="-65" charset="-128"/>
                <a:cs typeface="ＭＳ Ｐゴシック" pitchFamily="-65" charset="-128"/>
              </a:rPr>
            </a:br>
            <a:r>
              <a:rPr kumimoji="1" lang="en-US" sz="1200" kern="1200" dirty="0">
                <a:solidFill>
                  <a:schemeClr val="tx1"/>
                </a:solidFill>
                <a:effectLst/>
                <a:latin typeface="Arial" pitchFamily="-65" charset="0"/>
                <a:ea typeface="ＭＳ Ｐゴシック" pitchFamily="-65" charset="-128"/>
                <a:cs typeface="ＭＳ Ｐゴシック" pitchFamily="-65" charset="-128"/>
              </a:rPr>
              <a:t>The second thing we need is an optimization algorithm for iteratively updating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weights so as to minimize this loss function. The standard algorithm for this is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gradient descent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we’ll introduce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stochastic gradient descent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algorithm in the following section.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29</a:t>
            </a:fld>
            <a:endParaRPr lang="en-US"/>
          </a:p>
        </p:txBody>
      </p:sp>
    </p:spTree>
    <p:extLst>
      <p:ext uri="{BB962C8B-B14F-4D97-AF65-F5344CB8AC3E}">
        <p14:creationId xmlns:p14="http://schemas.microsoft.com/office/powerpoint/2010/main" val="2727729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need a loss function that expresses, for an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how close the classifier output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 </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is to the correct output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which is 0 or 1).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30</a:t>
            </a:fld>
            <a:endParaRPr lang="en-US"/>
          </a:p>
        </p:txBody>
      </p:sp>
    </p:spTree>
    <p:extLst>
      <p:ext uri="{BB962C8B-B14F-4D97-AF65-F5344CB8AC3E}">
        <p14:creationId xmlns:p14="http://schemas.microsoft.com/office/powerpoint/2010/main" val="2211493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do this via a loss function that prefers the correct class labels of the training examples to be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more likely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This is called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conditional maximum likelihood estimation</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choose the parameters </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b</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that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maximize the log probability of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labels in the training data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given the observations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The resulting loss function is the negative log likelihood loss, generally called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cross-entropy loss</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31</a:t>
            </a:fld>
            <a:endParaRPr lang="en-US"/>
          </a:p>
        </p:txBody>
      </p:sp>
    </p:spTree>
    <p:extLst>
      <p:ext uri="{BB962C8B-B14F-4D97-AF65-F5344CB8AC3E}">
        <p14:creationId xmlns:p14="http://schemas.microsoft.com/office/powerpoint/2010/main" val="597391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derive this loss function, applied to a single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We’d like to learn weights that maximize the probability of the correct label, that's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32</a:t>
            </a:fld>
            <a:endParaRPr lang="en-US"/>
          </a:p>
        </p:txBody>
      </p:sp>
    </p:spTree>
    <p:extLst>
      <p:ext uri="{BB962C8B-B14F-4D97-AF65-F5344CB8AC3E}">
        <p14:creationId xmlns:p14="http://schemas.microsoft.com/office/powerpoint/2010/main" val="1534709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By contrast, let’s pretend instead that the example was actually negative, i.e.,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(perhaps the reviewer went on to say “But bottom line, the movie is terrible! I beg you not to see it!”) . In this case our model is confused, the model is wrong, so we’d want the loss to be higher. Let's plug in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and 1−</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 .31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37</a:t>
            </a:fld>
            <a:endParaRPr lang="en-US"/>
          </a:p>
        </p:txBody>
      </p:sp>
    </p:spTree>
    <p:extLst>
      <p:ext uri="{BB962C8B-B14F-4D97-AF65-F5344CB8AC3E}">
        <p14:creationId xmlns:p14="http://schemas.microsoft.com/office/powerpoint/2010/main" val="12643244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40</a:t>
            </a:fld>
            <a:endParaRPr lang="en-US"/>
          </a:p>
        </p:txBody>
      </p:sp>
    </p:spTree>
    <p:extLst>
      <p:ext uri="{BB962C8B-B14F-4D97-AF65-F5344CB8AC3E}">
        <p14:creationId xmlns:p14="http://schemas.microsoft.com/office/powerpoint/2010/main" val="7693805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magnitude of the amount to move in gradient descent is the value of the slope of the loss function (with respect to w) weighted by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 higher (faster) learning rate means that we should move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more on each step. The change we make in our parameter is the learning rate times the gradient (or the slope, in our single-variable example)</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41</a:t>
            </a:fld>
            <a:endParaRPr lang="en-US"/>
          </a:p>
        </p:txBody>
      </p:sp>
    </p:spTree>
    <p:extLst>
      <p:ext uri="{BB962C8B-B14F-4D97-AF65-F5344CB8AC3E}">
        <p14:creationId xmlns:p14="http://schemas.microsoft.com/office/powerpoint/2010/main" val="1711264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In order to update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we need a definition for the gradient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L</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f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Recall that for logistic regression, the cross-entropy loss function is:  EQ</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en-US" sz="1200" kern="1200" dirty="0">
              <a:solidFill>
                <a:schemeClr val="tx1"/>
              </a:solidFill>
              <a:effectLst/>
              <a:latin typeface="Arial" pitchFamily="-65" charset="0"/>
              <a:ea typeface="ＭＳ Ｐゴシック" pitchFamily="-65"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It turns out that the derivative of this function for one observation vector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EQ</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en-US" sz="1200" kern="1200" dirty="0">
              <a:solidFill>
                <a:schemeClr val="tx1"/>
              </a:solidFill>
              <a:effectLst/>
              <a:latin typeface="Arial" pitchFamily="-65" charset="0"/>
              <a:ea typeface="ＭＳ Ｐゴシック" pitchFamily="-65"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Note that the gradient with respect to a single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j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represents a very intuitive value: the difference between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our estimated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 </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for that observation, multiplied by the corresponding input value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j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42</a:t>
            </a:fld>
            <a:endParaRPr lang="en-US"/>
          </a:p>
        </p:txBody>
      </p:sp>
    </p:spTree>
    <p:extLst>
      <p:ext uri="{BB962C8B-B14F-4D97-AF65-F5344CB8AC3E}">
        <p14:creationId xmlns:p14="http://schemas.microsoft.com/office/powerpoint/2010/main" val="3057167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Stochastic gradient descent is an online algorithm that minimizes the loss function by computing its gradient after each training example, and nudging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in the right direction (the opposite direction of the gradient). The algorithm can terminate when it converges (or when the gradient norm &lt;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ε), </a:t>
            </a:r>
            <a:r>
              <a:rPr kumimoji="1" lang="en-US" sz="1200" kern="1200" dirty="0">
                <a:solidFill>
                  <a:schemeClr val="tx1"/>
                </a:solidFill>
                <a:effectLst/>
                <a:latin typeface="Arial" pitchFamily="-65" charset="0"/>
                <a:ea typeface="ＭＳ Ｐゴシック" pitchFamily="-65" charset="-128"/>
                <a:cs typeface="ＭＳ Ｐゴシック" pitchFamily="-65" charset="-128"/>
              </a:rPr>
              <a:t>or when progress halts (for example when the loss starts going up on a held-out set).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43</a:t>
            </a:fld>
            <a:endParaRPr lang="en-US"/>
          </a:p>
        </p:txBody>
      </p:sp>
    </p:spTree>
    <p:extLst>
      <p:ext uri="{BB962C8B-B14F-4D97-AF65-F5344CB8AC3E}">
        <p14:creationId xmlns:p14="http://schemas.microsoft.com/office/powerpoint/2010/main" val="1280132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hyperparameter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that must be adjusted. If it’s too high, the learner will take steps that are too large, overshooting the minimum of the loss function. If it’s too low, the learner will take steps that are too small, and take too long to get to the minimum. It is common to start with a higher learning rate and then slowly decrease it. Hyperparameters are a special kind of parameter for any machine learning model. Unlike regular parameters of a model (weights like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which are learned by the algorithm from the training set, hyperparameters are special parameters chosen by the algorithm designer that affect how the algorithm works.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44</a:t>
            </a:fld>
            <a:endParaRPr lang="en-US"/>
          </a:p>
        </p:txBody>
      </p:sp>
    </p:spTree>
    <p:extLst>
      <p:ext uri="{BB962C8B-B14F-4D97-AF65-F5344CB8AC3E}">
        <p14:creationId xmlns:p14="http://schemas.microsoft.com/office/powerpoint/2010/main" val="1650410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walk though a single step of the gradient descent algorithm. We’ll use a simplified version of our sentiment classification example as it sees a single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whose correct value is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1 (this is a positive review), and with only two features: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 3 (count of positive lexicon words),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 2 (count of negative lexicon words). Let’s assume the initial weights and bias in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a:t>
            </a:r>
            <a:r>
              <a:rPr kumimoji="1" lang="en-US" sz="1200" kern="1200" dirty="0">
                <a:solidFill>
                  <a:schemeClr val="tx1"/>
                </a:solidFill>
                <a:effectLst/>
                <a:latin typeface="Arial" pitchFamily="-65" charset="0"/>
                <a:ea typeface="ＭＳ Ｐゴシック" pitchFamily="-65" charset="-128"/>
                <a:cs typeface="ＭＳ Ｐゴシック" pitchFamily="-65" charset="-128"/>
              </a:rPr>
              <a:t>_</a:t>
            </a:r>
            <a:r>
              <a:rPr kumimoji="1" lang="el-GR" sz="1200" kern="1200" dirty="0">
                <a:solidFill>
                  <a:schemeClr val="tx1"/>
                </a:solidFill>
                <a:effectLst/>
                <a:latin typeface="Arial" pitchFamily="-65" charset="0"/>
                <a:ea typeface="ＭＳ Ｐゴシック" pitchFamily="-65" charset="-128"/>
                <a:cs typeface="ＭＳ Ｐゴシック" pitchFamily="-65" charset="-128"/>
              </a:rPr>
              <a:t>0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are all set to 0, and the initial 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0.1: </a:t>
            </a:r>
            <a:endParaRPr lang="en-US" dirty="0"/>
          </a:p>
          <a:p>
            <a:endParaRPr lang="en-US" dirty="0">
              <a:effectLst/>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7788638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Here's our update equation for SGD. In order to do this update to theta, we'll need to know the gradient of the loss function.  In our mini example there are three parameters, so the gradient vector has 3 dimensions, for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can compute the first gradient as follows: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46</a:t>
            </a:fld>
            <a:endParaRPr lang="en-US"/>
          </a:p>
        </p:txBody>
      </p:sp>
    </p:spTree>
    <p:extLst>
      <p:ext uri="{BB962C8B-B14F-4D97-AF65-F5344CB8AC3E}">
        <p14:creationId xmlns:p14="http://schemas.microsoft.com/office/powerpoint/2010/main" val="3797165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50</a:t>
            </a:fld>
            <a:endParaRPr lang="en-US"/>
          </a:p>
        </p:txBody>
      </p:sp>
    </p:spTree>
    <p:extLst>
      <p:ext uri="{BB962C8B-B14F-4D97-AF65-F5344CB8AC3E}">
        <p14:creationId xmlns:p14="http://schemas.microsoft.com/office/powerpoint/2010/main" val="1069891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Note that this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happened to be a positive example. We would expect that after seeing more negative examples with high counts of negative words, that the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the weight for the "negative lexicon feature', would shift to have a negative value.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51</a:t>
            </a:fld>
            <a:endParaRPr lang="en-US"/>
          </a:p>
        </p:txBody>
      </p:sp>
    </p:spTree>
    <p:extLst>
      <p:ext uri="{BB962C8B-B14F-4D97-AF65-F5344CB8AC3E}">
        <p14:creationId xmlns:p14="http://schemas.microsoft.com/office/powerpoint/2010/main" val="4242790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Stochastic gradient descent is called stochastic because it chooses a single random example at a time, moving the weights so as to improve performance on that single example. That can result in very choppy movements, so it’s common to compute the gradient over batches of training instances rather than a single instance.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For example in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batch training </a:t>
            </a:r>
            <a:r>
              <a:rPr kumimoji="1" lang="en-US" sz="1200" kern="1200" dirty="0">
                <a:solidFill>
                  <a:schemeClr val="tx1"/>
                </a:solidFill>
                <a:effectLst/>
                <a:latin typeface="Arial" pitchFamily="-65" charset="0"/>
                <a:ea typeface="ＭＳ Ｐゴシック" pitchFamily="-65" charset="-128"/>
                <a:cs typeface="ＭＳ Ｐゴシック" pitchFamily="-65" charset="-128"/>
              </a:rPr>
              <a:t>we compute the gradient over the entire dataset. By seeing so many examples, batch training offers a superb estimate of which direction to move the weights, at the cost of spending a lot of time processing every single example in the training set to compute this perfect direction.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A compromise is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mini-batch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training: we train on a group of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m </a:t>
            </a:r>
            <a:r>
              <a:rPr kumimoji="1" lang="en-US" sz="1200" kern="1200" dirty="0">
                <a:solidFill>
                  <a:schemeClr val="tx1"/>
                </a:solidFill>
                <a:effectLst/>
                <a:latin typeface="Arial" pitchFamily="-65" charset="0"/>
                <a:ea typeface="ＭＳ Ｐゴシック" pitchFamily="-65" charset="-128"/>
                <a:cs typeface="ＭＳ Ｐゴシック" pitchFamily="-65" charset="-128"/>
              </a:rPr>
              <a:t>examples (perhaps 512, or 1024) that is less than the whole dataset.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Mini-batch training also has the advantage of computational efficiency. The mini-batches can easily be vectorized, choosing the size of the mini-batch based on the computational resources. This allows us to process all the exam- </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ples</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in one mini-batch in parallel and then accumulate the loss, something that’s not possible with individual or batch training.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52</a:t>
            </a:fld>
            <a:endParaRPr lang="en-US"/>
          </a:p>
        </p:txBody>
      </p:sp>
    </p:spTree>
    <p:extLst>
      <p:ext uri="{BB962C8B-B14F-4D97-AF65-F5344CB8AC3E}">
        <p14:creationId xmlns:p14="http://schemas.microsoft.com/office/powerpoint/2010/main" val="36546735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BD9ABFC-63BC-46CB-AC6E-523F864FF92D}" type="slidenum">
              <a:rPr lang="en-US" smtClean="0"/>
              <a:t>58</a:t>
            </a:fld>
            <a:endParaRPr lang="en-US"/>
          </a:p>
        </p:txBody>
      </p:sp>
    </p:spTree>
    <p:extLst>
      <p:ext uri="{BB962C8B-B14F-4D97-AF65-F5344CB8AC3E}">
        <p14:creationId xmlns:p14="http://schemas.microsoft.com/office/powerpoint/2010/main" val="1534990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5.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0.emf"/></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1.emf"/></Relationships>
</file>

<file path=ppt/slides/_rels/slide2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4.emf"/></Relationships>
</file>

<file path=ppt/slides/_rels/slide3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7.emf"/><Relationship Id="rId4" Type="http://schemas.openxmlformats.org/officeDocument/2006/relationships/image" Target="../media/image26.emf"/></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em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2.emf"/></Relationships>
</file>

<file path=ppt/slides/_rels/slide38.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3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1.emf"/></Relationships>
</file>

<file path=ppt/slides/_rels/slide4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3.emf"/></Relationships>
</file>

<file path=ppt/slides/_rels/slide4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1.emf"/><Relationship Id="rId4" Type="http://schemas.openxmlformats.org/officeDocument/2006/relationships/image" Target="../media/image33.emf"/></Relationships>
</file>

<file path=ppt/slides/_rels/slide47.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5.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1.emf"/></Relationships>
</file>

<file path=ppt/slides/_rels/slide4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5.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1.emf"/></Relationships>
</file>

<file path=ppt/slides/_rels/slide49.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5.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1.emf"/></Relationships>
</file>

<file path=ppt/slides/_rels/slide50.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1.emf"/><Relationship Id="rId4" Type="http://schemas.openxmlformats.org/officeDocument/2006/relationships/image" Target="../media/image33.emf"/></Relationships>
</file>

<file path=ppt/slides/_rels/slide51.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1.emf"/><Relationship Id="rId4" Type="http://schemas.openxmlformats.org/officeDocument/2006/relationships/image" Target="../media/image36.emf"/></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9.emf"/></Relationships>
</file>

<file path=ppt/slides/_rels/slide56.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8.emf"/></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4.emf"/></Relationships>
</file>

<file path=ppt/slides/_rels/slide5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86004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Logistic Regression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66585"/>
            <a:ext cx="11485543" cy="4549835"/>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Generative and Discriminative Classifiers</a:t>
            </a:r>
          </a:p>
          <a:p>
            <a:pPr marL="457200" indent="-457200">
              <a:lnSpc>
                <a:spcPct val="150000"/>
              </a:lnSpc>
              <a:buFont typeface="Arial" panose="020B0604020202020204" pitchFamily="34" charset="0"/>
              <a:buChar char="•"/>
            </a:pPr>
            <a:r>
              <a:rPr lang="en-US" sz="2800" dirty="0"/>
              <a:t>Define Logistic Regression</a:t>
            </a:r>
          </a:p>
          <a:p>
            <a:pPr marL="457200" indent="-457200">
              <a:lnSpc>
                <a:spcPct val="150000"/>
              </a:lnSpc>
              <a:buFont typeface="Arial" panose="020B0604020202020204" pitchFamily="34" charset="0"/>
              <a:buChar char="•"/>
            </a:pPr>
            <a:r>
              <a:rPr lang="en-US" sz="2800" dirty="0"/>
              <a:t>Understand cross-entropy loss and stochastic gradient descent</a:t>
            </a:r>
          </a:p>
          <a:p>
            <a:pPr marL="457200" indent="-457200">
              <a:lnSpc>
                <a:spcPct val="150000"/>
              </a:lnSpc>
              <a:buFont typeface="Arial" panose="020B0604020202020204" pitchFamily="34" charset="0"/>
              <a:buChar char="•"/>
            </a:pPr>
            <a:r>
              <a:rPr lang="en-US" sz="2800" dirty="0"/>
              <a:t>Understand and explain Multinomial Logistic Regression</a:t>
            </a:r>
          </a:p>
          <a:p>
            <a:pPr marL="457200" indent="-457200">
              <a:lnSpc>
                <a:spcPct val="150000"/>
              </a:lnSpc>
              <a:buFont typeface="Arial" panose="020B0604020202020204" pitchFamily="34" charset="0"/>
              <a:buChar char="•"/>
            </a:pPr>
            <a:r>
              <a:rPr lang="en-US" sz="2800" dirty="0"/>
              <a:t>Define and explain </a:t>
            </a:r>
            <a:r>
              <a:rPr lang="en-US" sz="2800" dirty="0" err="1"/>
              <a:t>softmax</a:t>
            </a:r>
            <a:r>
              <a:rPr lang="en-US" sz="2800" dirty="0"/>
              <a:t> function</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591802" y="1018889"/>
            <a:ext cx="8930425" cy="721208"/>
          </a:xfrm>
        </p:spPr>
        <p:txBody>
          <a:bodyPr>
            <a:normAutofit fontScale="90000"/>
          </a:bodyPr>
          <a:lstStyle/>
          <a:p>
            <a:r>
              <a:rPr lang="en-US" dirty="0"/>
              <a:t>Generative and Discriminative Classifiers</a:t>
            </a:r>
          </a:p>
        </p:txBody>
      </p:sp>
      <p:sp>
        <p:nvSpPr>
          <p:cNvPr id="19459" name="Content Placeholder 2"/>
          <p:cNvSpPr>
            <a:spLocks noGrp="1"/>
          </p:cNvSpPr>
          <p:nvPr>
            <p:ph idx="1"/>
          </p:nvPr>
        </p:nvSpPr>
        <p:spPr>
          <a:xfrm>
            <a:off x="1591802" y="2127514"/>
            <a:ext cx="9100238" cy="4038528"/>
          </a:xfrm>
        </p:spPr>
        <p:txBody>
          <a:bodyPr>
            <a:normAutofit lnSpcReduction="10000"/>
          </a:bodyPr>
          <a:lstStyle/>
          <a:p>
            <a:r>
              <a:rPr lang="en-US" sz="4240" dirty="0"/>
              <a:t>Naive Bayes is a </a:t>
            </a:r>
            <a:r>
              <a:rPr lang="en-US" sz="4240" b="1" dirty="0"/>
              <a:t>generative</a:t>
            </a:r>
            <a:r>
              <a:rPr lang="en-US" sz="4240" dirty="0"/>
              <a:t> classifier</a:t>
            </a:r>
          </a:p>
          <a:p>
            <a:endParaRPr lang="en-US" sz="4240" dirty="0"/>
          </a:p>
          <a:p>
            <a:r>
              <a:rPr lang="en-US" sz="4240" dirty="0">
                <a:solidFill>
                  <a:schemeClr val="tx1">
                    <a:lumMod val="50000"/>
                    <a:lumOff val="50000"/>
                  </a:schemeClr>
                </a:solidFill>
              </a:rPr>
              <a:t>by contrast:</a:t>
            </a:r>
          </a:p>
          <a:p>
            <a:endParaRPr lang="en-US" sz="4240" dirty="0"/>
          </a:p>
          <a:p>
            <a:r>
              <a:rPr lang="en-US" sz="4240" dirty="0"/>
              <a:t>Logistic regression is a </a:t>
            </a:r>
            <a:r>
              <a:rPr lang="en-US" sz="4240" b="1" dirty="0"/>
              <a:t>discriminative</a:t>
            </a:r>
            <a:r>
              <a:rPr lang="en-US" sz="4240" dirty="0"/>
              <a:t> classifier</a:t>
            </a:r>
          </a:p>
          <a:p>
            <a:endParaRPr lang="en-US" sz="2544" dirty="0"/>
          </a:p>
        </p:txBody>
      </p:sp>
      <p:sp>
        <p:nvSpPr>
          <p:cNvPr id="2" name="Rectangle 1">
            <a:extLst>
              <a:ext uri="{FF2B5EF4-FFF2-40B4-BE49-F238E27FC236}">
                <a16:creationId xmlns:a16="http://schemas.microsoft.com/office/drawing/2014/main" id="{237C9E9E-39CA-C4FE-77D6-DF5A5A8906C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484CAC-DD56-89DD-CC04-2FFDFD91BA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07882B-DC0B-81F7-C212-E7D5DD4FCD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5473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60FCF-0ABB-F640-B4AF-E6C675A09B55}"/>
              </a:ext>
            </a:extLst>
          </p:cNvPr>
          <p:cNvSpPr>
            <a:spLocks noGrp="1"/>
          </p:cNvSpPr>
          <p:nvPr>
            <p:ph type="title"/>
          </p:nvPr>
        </p:nvSpPr>
        <p:spPr>
          <a:xfrm>
            <a:off x="1524432" y="1452951"/>
            <a:ext cx="9143137" cy="769895"/>
          </a:xfrm>
        </p:spPr>
        <p:txBody>
          <a:bodyPr>
            <a:normAutofit fontScale="90000"/>
          </a:bodyPr>
          <a:lstStyle/>
          <a:p>
            <a:r>
              <a:rPr lang="en-US" sz="3990" dirty="0"/>
              <a:t>Finding the correct class </a:t>
            </a:r>
            <a:r>
              <a:rPr lang="en-US" sz="3990" i="1" dirty="0">
                <a:solidFill>
                  <a:schemeClr val="accent1">
                    <a:lumMod val="75000"/>
                  </a:schemeClr>
                </a:solidFill>
              </a:rPr>
              <a:t>c</a:t>
            </a:r>
            <a:r>
              <a:rPr lang="en-US" sz="3990" dirty="0"/>
              <a:t> from a document </a:t>
            </a:r>
            <a:r>
              <a:rPr lang="en-US" sz="3990" i="1" dirty="0">
                <a:solidFill>
                  <a:schemeClr val="accent1">
                    <a:lumMod val="75000"/>
                  </a:schemeClr>
                </a:solidFill>
              </a:rPr>
              <a:t>d</a:t>
            </a:r>
            <a:r>
              <a:rPr lang="en-US" sz="3990" dirty="0"/>
              <a:t> in</a:t>
            </a:r>
            <a:br>
              <a:rPr lang="en-US" sz="3990" dirty="0"/>
            </a:br>
            <a:r>
              <a:rPr lang="en-US" sz="3990" dirty="0"/>
              <a:t>Generative vs Discriminative Classifiers</a:t>
            </a:r>
            <a:br>
              <a:rPr lang="en-US" dirty="0"/>
            </a:br>
            <a:endParaRPr lang="en-US" dirty="0"/>
          </a:p>
        </p:txBody>
      </p:sp>
      <p:sp>
        <p:nvSpPr>
          <p:cNvPr id="3" name="Content Placeholder 2">
            <a:extLst>
              <a:ext uri="{FF2B5EF4-FFF2-40B4-BE49-F238E27FC236}">
                <a16:creationId xmlns:a16="http://schemas.microsoft.com/office/drawing/2014/main" id="{BB7A404B-B903-5248-8AE8-E8E69451C80C}"/>
              </a:ext>
            </a:extLst>
          </p:cNvPr>
          <p:cNvSpPr>
            <a:spLocks noGrp="1"/>
          </p:cNvSpPr>
          <p:nvPr>
            <p:ph idx="1"/>
          </p:nvPr>
        </p:nvSpPr>
        <p:spPr>
          <a:xfrm>
            <a:off x="2152651" y="2506072"/>
            <a:ext cx="8304960" cy="4202252"/>
          </a:xfrm>
        </p:spPr>
        <p:txBody>
          <a:bodyPr>
            <a:normAutofit/>
          </a:bodyPr>
          <a:lstStyle/>
          <a:p>
            <a:r>
              <a:rPr lang="en-US" sz="2968" dirty="0"/>
              <a:t>Naive Bayes</a:t>
            </a:r>
          </a:p>
          <a:p>
            <a:endParaRPr lang="en-US" sz="2968" dirty="0"/>
          </a:p>
          <a:p>
            <a:endParaRPr lang="en-US" sz="2968" dirty="0"/>
          </a:p>
          <a:p>
            <a:endParaRPr lang="en-US" sz="1908" dirty="0"/>
          </a:p>
          <a:p>
            <a:r>
              <a:rPr lang="en-US" sz="2968" dirty="0"/>
              <a:t>Logistic Regression</a:t>
            </a:r>
          </a:p>
          <a:p>
            <a:pPr lvl="8"/>
            <a:endParaRPr lang="en-US" sz="2491" dirty="0"/>
          </a:p>
        </p:txBody>
      </p:sp>
      <p:pic>
        <p:nvPicPr>
          <p:cNvPr id="5" name="Picture 4">
            <a:extLst>
              <a:ext uri="{FF2B5EF4-FFF2-40B4-BE49-F238E27FC236}">
                <a16:creationId xmlns:a16="http://schemas.microsoft.com/office/drawing/2014/main" id="{39A7D412-FEE0-0F45-B8E1-4912BAD0E421}"/>
              </a:ext>
            </a:extLst>
          </p:cNvPr>
          <p:cNvPicPr>
            <a:picLocks noChangeAspect="1"/>
          </p:cNvPicPr>
          <p:nvPr/>
        </p:nvPicPr>
        <p:blipFill>
          <a:blip r:embed="rId2"/>
          <a:stretch>
            <a:fillRect/>
          </a:stretch>
        </p:blipFill>
        <p:spPr>
          <a:xfrm>
            <a:off x="3236903" y="3071467"/>
            <a:ext cx="4324110" cy="1361924"/>
          </a:xfrm>
          <a:prstGeom prst="rect">
            <a:avLst/>
          </a:prstGeom>
        </p:spPr>
      </p:pic>
      <p:pic>
        <p:nvPicPr>
          <p:cNvPr id="6" name="Picture 5">
            <a:extLst>
              <a:ext uri="{FF2B5EF4-FFF2-40B4-BE49-F238E27FC236}">
                <a16:creationId xmlns:a16="http://schemas.microsoft.com/office/drawing/2014/main" id="{8E5C9343-535A-2841-8EC7-01E995E3EC6F}"/>
              </a:ext>
            </a:extLst>
          </p:cNvPr>
          <p:cNvPicPr>
            <a:picLocks noChangeAspect="1"/>
          </p:cNvPicPr>
          <p:nvPr/>
        </p:nvPicPr>
        <p:blipFill>
          <a:blip r:embed="rId3"/>
          <a:stretch>
            <a:fillRect/>
          </a:stretch>
        </p:blipFill>
        <p:spPr>
          <a:xfrm>
            <a:off x="3204791" y="5274506"/>
            <a:ext cx="2059649" cy="1192428"/>
          </a:xfrm>
          <a:prstGeom prst="rect">
            <a:avLst/>
          </a:prstGeom>
        </p:spPr>
      </p:pic>
      <p:sp>
        <p:nvSpPr>
          <p:cNvPr id="7" name="TextBox 6">
            <a:extLst>
              <a:ext uri="{FF2B5EF4-FFF2-40B4-BE49-F238E27FC236}">
                <a16:creationId xmlns:a16="http://schemas.microsoft.com/office/drawing/2014/main" id="{101245B3-6B6A-544F-9D93-41BBDCA260A0}"/>
              </a:ext>
            </a:extLst>
          </p:cNvPr>
          <p:cNvSpPr txBox="1"/>
          <p:nvPr/>
        </p:nvSpPr>
        <p:spPr>
          <a:xfrm>
            <a:off x="5425988" y="5505374"/>
            <a:ext cx="1133644" cy="549061"/>
          </a:xfrm>
          <a:prstGeom prst="rect">
            <a:avLst/>
          </a:prstGeom>
          <a:noFill/>
        </p:spPr>
        <p:txBody>
          <a:bodyPr wrap="none" rtlCol="0">
            <a:spAutoFit/>
          </a:bodyPr>
          <a:lstStyle/>
          <a:p>
            <a:r>
              <a:rPr lang="en-US" sz="2968" i="1" dirty="0">
                <a:latin typeface="Times New Roman" panose="02020603050405020304" pitchFamily="18" charset="0"/>
                <a:cs typeface="Times New Roman" panose="02020603050405020304" pitchFamily="18" charset="0"/>
              </a:rPr>
              <a:t>P(</a:t>
            </a:r>
            <a:r>
              <a:rPr lang="en-US" sz="2968" i="1" dirty="0" err="1">
                <a:latin typeface="Times New Roman" panose="02020603050405020304" pitchFamily="18" charset="0"/>
                <a:cs typeface="Times New Roman" panose="02020603050405020304" pitchFamily="18" charset="0"/>
              </a:rPr>
              <a:t>c|d</a:t>
            </a:r>
            <a:r>
              <a:rPr lang="en-US" sz="2968" i="1" dirty="0">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9AAF52A1-14C7-D74B-8CCA-BDA0E5853277}"/>
              </a:ext>
            </a:extLst>
          </p:cNvPr>
          <p:cNvSpPr txBox="1"/>
          <p:nvPr/>
        </p:nvSpPr>
        <p:spPr>
          <a:xfrm>
            <a:off x="5369066" y="5118644"/>
            <a:ext cx="1196161"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posterior</a:t>
            </a:r>
          </a:p>
        </p:txBody>
      </p:sp>
      <p:sp>
        <p:nvSpPr>
          <p:cNvPr id="4" name="Rectangle 3">
            <a:extLst>
              <a:ext uri="{FF2B5EF4-FFF2-40B4-BE49-F238E27FC236}">
                <a16:creationId xmlns:a16="http://schemas.microsoft.com/office/drawing/2014/main" id="{B985A056-40E2-0D0D-868C-991E1296309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7252246-4DD6-12C5-B5F2-2A93CCB0A1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E994232-EA05-38CF-2695-42C04D2CB68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89289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38A50-E221-5742-A796-26D3A29D40BE}"/>
              </a:ext>
            </a:extLst>
          </p:cNvPr>
          <p:cNvSpPr>
            <a:spLocks noGrp="1"/>
          </p:cNvSpPr>
          <p:nvPr>
            <p:ph type="title"/>
          </p:nvPr>
        </p:nvSpPr>
        <p:spPr>
          <a:xfrm>
            <a:off x="1249766" y="1161273"/>
            <a:ext cx="9692468" cy="721208"/>
          </a:xfrm>
        </p:spPr>
        <p:txBody>
          <a:bodyPr>
            <a:normAutofit fontScale="90000"/>
          </a:bodyPr>
          <a:lstStyle/>
          <a:p>
            <a:r>
              <a:rPr lang="en-US" dirty="0"/>
              <a:t>Components of a probabilistic machine learning classifier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2F68FE4-1FD8-3040-9E2F-9C0576A0486C}"/>
                  </a:ext>
                </a:extLst>
              </p:cNvPr>
              <p:cNvSpPr>
                <a:spLocks noGrp="1"/>
              </p:cNvSpPr>
              <p:nvPr>
                <p:ph idx="1"/>
              </p:nvPr>
            </p:nvSpPr>
            <p:spPr>
              <a:xfrm>
                <a:off x="2122089" y="3028955"/>
                <a:ext cx="8658604" cy="3779728"/>
              </a:xfrm>
            </p:spPr>
            <p:txBody>
              <a:bodyPr>
                <a:normAutofit/>
              </a:bodyPr>
              <a:lstStyle/>
              <a:p>
                <a:pPr marL="545190" indent="-545190">
                  <a:buFont typeface="+mj-lt"/>
                  <a:buAutoNum type="arabicPeriod"/>
                </a:pPr>
                <a:r>
                  <a:rPr lang="en-US" sz="2544" dirty="0"/>
                  <a:t>A </a:t>
                </a:r>
                <a:r>
                  <a:rPr lang="en-US" sz="2544" b="1" dirty="0"/>
                  <a:t>feature representation </a:t>
                </a:r>
                <a:r>
                  <a:rPr lang="en-US" sz="2544" dirty="0"/>
                  <a:t>of the input. For each input observation </a:t>
                </a:r>
                <a:r>
                  <a:rPr lang="en-US" sz="2544" i="1" dirty="0"/>
                  <a:t>x</a:t>
                </a:r>
                <a:r>
                  <a:rPr lang="en-US" sz="2544" baseline="30000" dirty="0"/>
                  <a:t>(</a:t>
                </a:r>
                <a:r>
                  <a:rPr lang="en-US" sz="2544" i="1" baseline="30000" dirty="0" err="1"/>
                  <a:t>i</a:t>
                </a:r>
                <a:r>
                  <a:rPr lang="en-US" sz="2544" baseline="30000" dirty="0"/>
                  <a:t>)</a:t>
                </a:r>
                <a:r>
                  <a:rPr lang="en-US" sz="2544" dirty="0"/>
                  <a:t>, a vector of features [</a:t>
                </a:r>
                <a:r>
                  <a:rPr lang="en-US" sz="2544" i="1" dirty="0"/>
                  <a:t>x</a:t>
                </a:r>
                <a:r>
                  <a:rPr lang="en-US" sz="2544" baseline="-25000" dirty="0"/>
                  <a:t>1</a:t>
                </a:r>
                <a:r>
                  <a:rPr lang="en-US" sz="2544" dirty="0"/>
                  <a:t>, </a:t>
                </a:r>
                <a:r>
                  <a:rPr lang="en-US" sz="2544" i="1" dirty="0"/>
                  <a:t>x</a:t>
                </a:r>
                <a:r>
                  <a:rPr lang="en-US" sz="2544" baseline="-25000" dirty="0"/>
                  <a:t>2</a:t>
                </a:r>
                <a:r>
                  <a:rPr lang="en-US" sz="2544" dirty="0"/>
                  <a:t>, ... , </a:t>
                </a:r>
                <a:r>
                  <a:rPr lang="en-US" sz="2544" i="1" dirty="0" err="1"/>
                  <a:t>x</a:t>
                </a:r>
                <a:r>
                  <a:rPr lang="en-US" sz="2544" i="1" baseline="-25000" dirty="0" err="1"/>
                  <a:t>n</a:t>
                </a:r>
                <a:r>
                  <a:rPr lang="en-US" sz="2544" dirty="0"/>
                  <a:t>]. Feature </a:t>
                </a:r>
                <a:r>
                  <a:rPr lang="en-US" sz="2544" i="1" dirty="0"/>
                  <a:t>j </a:t>
                </a:r>
                <a:r>
                  <a:rPr lang="en-US" sz="2544" dirty="0"/>
                  <a:t>for input </a:t>
                </a:r>
                <a:r>
                  <a:rPr lang="en-US" sz="2544" i="1" dirty="0"/>
                  <a:t>x</a:t>
                </a:r>
                <a:r>
                  <a:rPr lang="en-US" sz="2544" baseline="30000" dirty="0"/>
                  <a:t>(</a:t>
                </a:r>
                <a:r>
                  <a:rPr lang="en-US" sz="2544" i="1" baseline="30000" dirty="0" err="1"/>
                  <a:t>i</a:t>
                </a:r>
                <a:r>
                  <a:rPr lang="en-US" sz="2544" baseline="30000" dirty="0"/>
                  <a:t>) </a:t>
                </a:r>
                <a:r>
                  <a:rPr lang="en-US" sz="2544" dirty="0"/>
                  <a:t>is </a:t>
                </a:r>
                <a:r>
                  <a:rPr lang="en-US" sz="2544" dirty="0" err="1"/>
                  <a:t>x</a:t>
                </a:r>
                <a:r>
                  <a:rPr lang="en-US" sz="2544" baseline="-25000" dirty="0" err="1"/>
                  <a:t>j</a:t>
                </a:r>
                <a:r>
                  <a:rPr lang="en-US" sz="2544" dirty="0"/>
                  <a:t>, more completely  </a:t>
                </a:r>
                <a:r>
                  <a:rPr lang="en-US" sz="2544" i="1" dirty="0" err="1"/>
                  <a:t>x</a:t>
                </a:r>
                <a:r>
                  <a:rPr lang="en-US" sz="2544" i="1" baseline="-25000" dirty="0" err="1"/>
                  <a:t>j</a:t>
                </a:r>
                <a:r>
                  <a:rPr lang="en-US" sz="2544" baseline="30000" dirty="0"/>
                  <a:t>(</a:t>
                </a:r>
                <a:r>
                  <a:rPr lang="en-US" sz="2544" i="1" baseline="30000" dirty="0" err="1"/>
                  <a:t>i</a:t>
                </a:r>
                <a:r>
                  <a:rPr lang="en-US" sz="2544" baseline="30000" dirty="0"/>
                  <a:t>)</a:t>
                </a:r>
                <a:r>
                  <a:rPr lang="en-US" sz="2544" dirty="0"/>
                  <a:t>, or sometimes </a:t>
                </a:r>
                <a:r>
                  <a:rPr lang="en-US" sz="2544" i="1" dirty="0"/>
                  <a:t>f</a:t>
                </a:r>
                <a:r>
                  <a:rPr lang="en-US" sz="2544" i="1" baseline="-25000" dirty="0"/>
                  <a:t>j</a:t>
                </a:r>
                <a:r>
                  <a:rPr lang="en-US" sz="2544" dirty="0"/>
                  <a:t>(</a:t>
                </a:r>
                <a:r>
                  <a:rPr lang="en-US" sz="2544" i="1" dirty="0"/>
                  <a:t>x</a:t>
                </a:r>
                <a:r>
                  <a:rPr lang="en-US" sz="2544" dirty="0"/>
                  <a:t>).</a:t>
                </a:r>
              </a:p>
              <a:p>
                <a:pPr marL="545190" indent="-545190">
                  <a:buFont typeface="+mj-lt"/>
                  <a:buAutoNum type="arabicPeriod"/>
                </a:pPr>
                <a:r>
                  <a:rPr lang="en-US" sz="2544" dirty="0"/>
                  <a:t>A </a:t>
                </a:r>
                <a:r>
                  <a:rPr lang="en-US" sz="2544" b="1" dirty="0"/>
                  <a:t>classification function </a:t>
                </a:r>
                <a:r>
                  <a:rPr lang="en-US" sz="2544" dirty="0"/>
                  <a:t>that computes </a:t>
                </a:r>
                <a14:m>
                  <m:oMath xmlns:m="http://schemas.openxmlformats.org/officeDocument/2006/math">
                    <m:acc>
                      <m:accPr>
                        <m:chr m:val="̂"/>
                        <m:ctrlPr>
                          <a:rPr lang="en-US" sz="2544" i="1">
                            <a:latin typeface="Cambria Math" panose="02040503050406030204" pitchFamily="18" charset="0"/>
                          </a:rPr>
                        </m:ctrlPr>
                      </m:accPr>
                      <m:e>
                        <m:r>
                          <a:rPr lang="en-US" sz="2544" i="1">
                            <a:latin typeface="Cambria Math" panose="02040503050406030204" pitchFamily="18" charset="0"/>
                          </a:rPr>
                          <m:t>𝑦</m:t>
                        </m:r>
                      </m:e>
                    </m:acc>
                  </m:oMath>
                </a14:m>
                <a:r>
                  <a:rPr lang="en-US" sz="2544" dirty="0"/>
                  <a:t>, the estimated class, via </a:t>
                </a:r>
                <a:r>
                  <a:rPr lang="en-US" sz="2544" i="1" dirty="0"/>
                  <a:t>p</a:t>
                </a:r>
                <a:r>
                  <a:rPr lang="en-US" sz="2544" dirty="0"/>
                  <a:t>(</a:t>
                </a:r>
                <a:r>
                  <a:rPr lang="en-US" sz="2544" i="1" dirty="0" err="1"/>
                  <a:t>y</a:t>
                </a:r>
                <a:r>
                  <a:rPr lang="en-US" sz="2544" dirty="0" err="1"/>
                  <a:t>|</a:t>
                </a:r>
                <a:r>
                  <a:rPr lang="en-US" sz="2544" i="1" dirty="0" err="1"/>
                  <a:t>x</a:t>
                </a:r>
                <a:r>
                  <a:rPr lang="en-US" sz="2544" dirty="0"/>
                  <a:t>), like the </a:t>
                </a:r>
                <a:r>
                  <a:rPr lang="en-US" sz="2544" b="1" dirty="0"/>
                  <a:t>sigmoid</a:t>
                </a:r>
                <a:r>
                  <a:rPr lang="en-US" sz="2544" dirty="0"/>
                  <a:t> or </a:t>
                </a:r>
                <a:r>
                  <a:rPr lang="en-US" sz="2544" b="1" dirty="0" err="1"/>
                  <a:t>softmax</a:t>
                </a:r>
                <a:r>
                  <a:rPr lang="en-US" sz="2544" dirty="0"/>
                  <a:t> functions.</a:t>
                </a:r>
              </a:p>
              <a:p>
                <a:pPr marL="545190" indent="-545190">
                  <a:buFont typeface="+mj-lt"/>
                  <a:buAutoNum type="arabicPeriod"/>
                </a:pPr>
                <a:r>
                  <a:rPr lang="en-US" sz="2544" dirty="0"/>
                  <a:t>An objective function for learning, like </a:t>
                </a:r>
                <a:r>
                  <a:rPr lang="en-US" sz="2544" b="1" dirty="0"/>
                  <a:t>cross-entropy loss</a:t>
                </a:r>
                <a:r>
                  <a:rPr lang="en-US" sz="2544" dirty="0"/>
                  <a:t>. </a:t>
                </a:r>
              </a:p>
              <a:p>
                <a:pPr marL="545190" indent="-545190">
                  <a:buFont typeface="+mj-lt"/>
                  <a:buAutoNum type="arabicPeriod"/>
                </a:pPr>
                <a:r>
                  <a:rPr lang="en-US" sz="2544" dirty="0"/>
                  <a:t>An algorithm for optimizing the objective function: </a:t>
                </a:r>
                <a:r>
                  <a:rPr lang="en-US" sz="2544" b="1" dirty="0"/>
                  <a:t>stochastic gradient descent</a:t>
                </a:r>
                <a:r>
                  <a:rPr lang="en-US" sz="2544" dirty="0"/>
                  <a:t>. </a:t>
                </a:r>
              </a:p>
            </p:txBody>
          </p:sp>
        </mc:Choice>
        <mc:Fallback xmlns="">
          <p:sp>
            <p:nvSpPr>
              <p:cNvPr id="3" name="Content Placeholder 2">
                <a:extLst>
                  <a:ext uri="{FF2B5EF4-FFF2-40B4-BE49-F238E27FC236}">
                    <a16:creationId xmlns:a16="http://schemas.microsoft.com/office/drawing/2014/main" id="{02F68FE4-1FD8-3040-9E2F-9C0576A0486C}"/>
                  </a:ext>
                </a:extLst>
              </p:cNvPr>
              <p:cNvSpPr>
                <a:spLocks noGrp="1" noRot="1" noChangeAspect="1" noMove="1" noResize="1" noEditPoints="1" noAdjustHandles="1" noChangeArrowheads="1" noChangeShapeType="1" noTextEdit="1"/>
              </p:cNvSpPr>
              <p:nvPr>
                <p:ph idx="1"/>
              </p:nvPr>
            </p:nvSpPr>
            <p:spPr>
              <a:xfrm>
                <a:off x="2122089" y="3028955"/>
                <a:ext cx="8658604" cy="3779728"/>
              </a:xfrm>
              <a:blipFill>
                <a:blip r:embed="rId2"/>
                <a:stretch>
                  <a:fillRect l="-1197" t="-2581"/>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C6B7113D-7068-3D43-BBC6-5BE0B659F8C7}"/>
              </a:ext>
            </a:extLst>
          </p:cNvPr>
          <p:cNvSpPr txBox="1"/>
          <p:nvPr/>
        </p:nvSpPr>
        <p:spPr>
          <a:xfrm>
            <a:off x="1976701" y="2347722"/>
            <a:ext cx="7592433" cy="538930"/>
          </a:xfrm>
          <a:prstGeom prst="rect">
            <a:avLst/>
          </a:prstGeom>
          <a:noFill/>
        </p:spPr>
        <p:txBody>
          <a:bodyPr wrap="square" rtlCol="0">
            <a:spAutoFit/>
          </a:bodyPr>
          <a:lstStyle/>
          <a:p>
            <a:r>
              <a:rPr lang="en-US" sz="2902" dirty="0"/>
              <a:t>Given </a:t>
            </a:r>
            <a:r>
              <a:rPr lang="en-US" sz="2902" i="1" dirty="0"/>
              <a:t>m </a:t>
            </a:r>
            <a:r>
              <a:rPr lang="en-US" sz="2902" dirty="0"/>
              <a:t>input/output pairs </a:t>
            </a:r>
            <a:r>
              <a:rPr lang="en-US" sz="2902" i="1" dirty="0"/>
              <a:t>(x</a:t>
            </a:r>
            <a:r>
              <a:rPr lang="en-US" sz="2902" i="1" baseline="30000" dirty="0"/>
              <a:t>(</a:t>
            </a:r>
            <a:r>
              <a:rPr lang="en-US" sz="2902" i="1" baseline="30000" dirty="0" err="1"/>
              <a:t>i</a:t>
            </a:r>
            <a:r>
              <a:rPr lang="en-US" sz="2902" i="1" baseline="30000" dirty="0"/>
              <a:t>),</a:t>
            </a:r>
            <a:r>
              <a:rPr lang="en-US" sz="2902" i="1" dirty="0"/>
              <a:t>y</a:t>
            </a:r>
            <a:r>
              <a:rPr lang="en-US" sz="2902" i="1" baseline="30000" dirty="0"/>
              <a:t>(</a:t>
            </a:r>
            <a:r>
              <a:rPr lang="en-US" sz="2902" i="1" baseline="30000" dirty="0" err="1"/>
              <a:t>i</a:t>
            </a:r>
            <a:r>
              <a:rPr lang="en-US" sz="2902" i="1" baseline="30000" dirty="0"/>
              <a:t>)</a:t>
            </a:r>
            <a:r>
              <a:rPr lang="en-US" sz="2902" i="1" dirty="0"/>
              <a:t>):</a:t>
            </a:r>
          </a:p>
        </p:txBody>
      </p:sp>
      <p:sp>
        <p:nvSpPr>
          <p:cNvPr id="5" name="Rectangle 4">
            <a:extLst>
              <a:ext uri="{FF2B5EF4-FFF2-40B4-BE49-F238E27FC236}">
                <a16:creationId xmlns:a16="http://schemas.microsoft.com/office/drawing/2014/main" id="{E47A660B-49F9-F251-BCD1-4F850E66F64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A2E0F49-402C-F6EF-4280-ADD8B5C302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BF82EC-9CFD-56E0-E99F-8A06BE93553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1777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BD5C3-8148-8D4D-8A9B-9C4C88C3340A}"/>
              </a:ext>
            </a:extLst>
          </p:cNvPr>
          <p:cNvSpPr>
            <a:spLocks noGrp="1"/>
          </p:cNvSpPr>
          <p:nvPr>
            <p:ph type="title"/>
          </p:nvPr>
        </p:nvSpPr>
        <p:spPr>
          <a:xfrm>
            <a:off x="838200" y="1132041"/>
            <a:ext cx="10515600" cy="1325563"/>
          </a:xfrm>
        </p:spPr>
        <p:txBody>
          <a:bodyPr>
            <a:normAutofit/>
          </a:bodyPr>
          <a:lstStyle/>
          <a:p>
            <a:r>
              <a:rPr lang="en-US" dirty="0"/>
              <a:t>The two phases of logistic regression </a:t>
            </a:r>
          </a:p>
        </p:txBody>
      </p:sp>
      <p:sp>
        <p:nvSpPr>
          <p:cNvPr id="3" name="Content Placeholder 2">
            <a:extLst>
              <a:ext uri="{FF2B5EF4-FFF2-40B4-BE49-F238E27FC236}">
                <a16:creationId xmlns:a16="http://schemas.microsoft.com/office/drawing/2014/main" id="{197902B6-DAC2-7141-B4B3-A60F6A5D9BAA}"/>
              </a:ext>
            </a:extLst>
          </p:cNvPr>
          <p:cNvSpPr>
            <a:spLocks noGrp="1"/>
          </p:cNvSpPr>
          <p:nvPr>
            <p:ph idx="1"/>
          </p:nvPr>
        </p:nvSpPr>
        <p:spPr>
          <a:xfrm>
            <a:off x="1643626" y="3145899"/>
            <a:ext cx="8813984" cy="3736211"/>
          </a:xfrm>
        </p:spPr>
        <p:txBody>
          <a:bodyPr>
            <a:normAutofit/>
          </a:bodyPr>
          <a:lstStyle/>
          <a:p>
            <a:r>
              <a:rPr lang="en-US" b="1" dirty="0"/>
              <a:t>Training</a:t>
            </a:r>
            <a:r>
              <a:rPr lang="en-US" dirty="0"/>
              <a:t>: we learn weights </a:t>
            </a:r>
            <a:r>
              <a:rPr lang="en-US" i="1" dirty="0"/>
              <a:t>w </a:t>
            </a:r>
            <a:r>
              <a:rPr lang="en-US" dirty="0"/>
              <a:t>and </a:t>
            </a:r>
            <a:r>
              <a:rPr lang="en-US" i="1" dirty="0"/>
              <a:t>b</a:t>
            </a:r>
            <a:r>
              <a:rPr lang="en-US" dirty="0"/>
              <a:t> using </a:t>
            </a:r>
            <a:r>
              <a:rPr lang="en-US" b="1" dirty="0"/>
              <a:t>stochastic gradient descent</a:t>
            </a:r>
            <a:r>
              <a:rPr lang="en-US" dirty="0"/>
              <a:t> and </a:t>
            </a:r>
            <a:r>
              <a:rPr lang="en-US" b="1" dirty="0"/>
              <a:t>cross-entropy loss</a:t>
            </a:r>
            <a:r>
              <a:rPr lang="en-US" dirty="0"/>
              <a:t>. </a:t>
            </a:r>
          </a:p>
          <a:p>
            <a:endParaRPr lang="en-US" dirty="0"/>
          </a:p>
          <a:p>
            <a:r>
              <a:rPr lang="en-US" b="1" dirty="0"/>
              <a:t>Test</a:t>
            </a:r>
            <a:r>
              <a:rPr lang="en-US" dirty="0"/>
              <a:t>: Given a test example </a:t>
            </a:r>
            <a:r>
              <a:rPr lang="en-US" i="1" dirty="0"/>
              <a:t>x </a:t>
            </a:r>
            <a:r>
              <a:rPr lang="en-US" dirty="0"/>
              <a:t>we compute </a:t>
            </a:r>
            <a:r>
              <a:rPr lang="en-US" i="1" dirty="0"/>
              <a:t>p</a:t>
            </a:r>
            <a:r>
              <a:rPr lang="en-US" dirty="0"/>
              <a:t>(</a:t>
            </a:r>
            <a:r>
              <a:rPr lang="en-US" i="1" dirty="0" err="1"/>
              <a:t>y</a:t>
            </a:r>
            <a:r>
              <a:rPr lang="en-US" dirty="0" err="1"/>
              <a:t>|</a:t>
            </a:r>
            <a:r>
              <a:rPr lang="en-US" i="1" dirty="0" err="1"/>
              <a:t>x</a:t>
            </a:r>
            <a:r>
              <a:rPr lang="en-US" dirty="0"/>
              <a:t>) using learned weights </a:t>
            </a:r>
            <a:r>
              <a:rPr lang="en-US" i="1" dirty="0"/>
              <a:t>w</a:t>
            </a:r>
            <a:r>
              <a:rPr lang="en-US" dirty="0"/>
              <a:t> and </a:t>
            </a:r>
            <a:r>
              <a:rPr lang="en-US" i="1" dirty="0"/>
              <a:t>b</a:t>
            </a:r>
            <a:r>
              <a:rPr lang="en-US" dirty="0"/>
              <a:t>, and return whichever label (</a:t>
            </a:r>
            <a:r>
              <a:rPr lang="en-US" i="1" dirty="0"/>
              <a:t>y </a:t>
            </a:r>
            <a:r>
              <a:rPr lang="en-US" dirty="0"/>
              <a:t>= 1 or </a:t>
            </a:r>
            <a:r>
              <a:rPr lang="en-US" i="1" dirty="0"/>
              <a:t>y </a:t>
            </a:r>
            <a:r>
              <a:rPr lang="en-US" dirty="0"/>
              <a:t>= 0) is higher probability</a:t>
            </a:r>
          </a:p>
          <a:p>
            <a:endParaRPr lang="en-US" dirty="0"/>
          </a:p>
        </p:txBody>
      </p:sp>
      <p:sp>
        <p:nvSpPr>
          <p:cNvPr id="4" name="Rectangle 3">
            <a:extLst>
              <a:ext uri="{FF2B5EF4-FFF2-40B4-BE49-F238E27FC236}">
                <a16:creationId xmlns:a16="http://schemas.microsoft.com/office/drawing/2014/main" id="{AF5BC0D6-2E52-2580-4ABD-B68B8C86BDE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D16C035-3291-50CD-4993-13DD34172E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B501634-4440-8424-2F85-45A6699E86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0744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164F6-9779-824B-8B4C-EAC47F7D9801}"/>
              </a:ext>
            </a:extLst>
          </p:cNvPr>
          <p:cNvSpPr>
            <a:spLocks noGrp="1"/>
          </p:cNvSpPr>
          <p:nvPr>
            <p:ph type="title"/>
          </p:nvPr>
        </p:nvSpPr>
        <p:spPr>
          <a:xfrm>
            <a:off x="838200" y="763331"/>
            <a:ext cx="10515600" cy="1325563"/>
          </a:xfrm>
        </p:spPr>
        <p:txBody>
          <a:bodyPr/>
          <a:lstStyle/>
          <a:p>
            <a:r>
              <a:rPr lang="en-US" dirty="0"/>
              <a:t>Classification Reminder</a:t>
            </a:r>
          </a:p>
        </p:txBody>
      </p:sp>
      <p:sp>
        <p:nvSpPr>
          <p:cNvPr id="3" name="Content Placeholder 2">
            <a:extLst>
              <a:ext uri="{FF2B5EF4-FFF2-40B4-BE49-F238E27FC236}">
                <a16:creationId xmlns:a16="http://schemas.microsoft.com/office/drawing/2014/main" id="{F897925C-601B-9E43-BF2D-A58C64DD4D7A}"/>
              </a:ext>
            </a:extLst>
          </p:cNvPr>
          <p:cNvSpPr>
            <a:spLocks noGrp="1"/>
          </p:cNvSpPr>
          <p:nvPr>
            <p:ph idx="1"/>
          </p:nvPr>
        </p:nvSpPr>
        <p:spPr>
          <a:xfrm>
            <a:off x="1572849" y="2534877"/>
            <a:ext cx="9139921" cy="4009617"/>
          </a:xfrm>
        </p:spPr>
        <p:txBody>
          <a:bodyPr/>
          <a:lstStyle/>
          <a:p>
            <a:r>
              <a:rPr lang="en-US" sz="3391" dirty="0"/>
              <a:t>Positive/negative sentiment  </a:t>
            </a:r>
          </a:p>
          <a:p>
            <a:r>
              <a:rPr lang="en-US" sz="3391" dirty="0"/>
              <a:t>Spam/not spam</a:t>
            </a:r>
          </a:p>
          <a:p>
            <a:r>
              <a:rPr lang="en-US" sz="3391" dirty="0"/>
              <a:t>Authorship attribution</a:t>
            </a:r>
            <a:endParaRPr lang="en-US" dirty="0"/>
          </a:p>
        </p:txBody>
      </p:sp>
      <p:sp>
        <p:nvSpPr>
          <p:cNvPr id="4" name="Rectangle 3">
            <a:extLst>
              <a:ext uri="{FF2B5EF4-FFF2-40B4-BE49-F238E27FC236}">
                <a16:creationId xmlns:a16="http://schemas.microsoft.com/office/drawing/2014/main" id="{B77636DC-FAD5-BE60-B397-1BB4C0CEC67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4F1C868-F0AD-5FFA-6984-A80B63460E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C57B414-5CE1-6B51-C031-3B00F1FABC9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8142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896067"/>
            <a:ext cx="10515600" cy="1325563"/>
          </a:xfrm>
        </p:spPr>
        <p:txBody>
          <a:bodyPr/>
          <a:lstStyle/>
          <a:p>
            <a:r>
              <a:rPr lang="en-US" dirty="0"/>
              <a:t>Text Classification: definition</a:t>
            </a:r>
          </a:p>
        </p:txBody>
      </p:sp>
      <mc:AlternateContent xmlns:mc="http://schemas.openxmlformats.org/markup-compatibility/2006" xmlns:a14="http://schemas.microsoft.com/office/drawing/2010/main">
        <mc:Choice Requires="a14">
          <p:sp>
            <p:nvSpPr>
              <p:cNvPr id="24579" name="Rectangle 3"/>
              <p:cNvSpPr>
                <a:spLocks noGrp="1" noChangeArrowheads="1"/>
              </p:cNvSpPr>
              <p:nvPr>
                <p:ph idx="1"/>
              </p:nvPr>
            </p:nvSpPr>
            <p:spPr>
              <a:xfrm>
                <a:off x="838200" y="2356567"/>
                <a:ext cx="10515600" cy="4351338"/>
              </a:xfrm>
            </p:spPr>
            <p:txBody>
              <a:bodyPr/>
              <a:lstStyle/>
              <a:p>
                <a:r>
                  <a:rPr lang="en-US" sz="3391" i="1" dirty="0">
                    <a:latin typeface="Calibri" charset="0"/>
                  </a:rPr>
                  <a:t>Input</a:t>
                </a:r>
                <a:r>
                  <a:rPr lang="en-US" sz="3391" dirty="0">
                    <a:latin typeface="Calibri" charset="0"/>
                  </a:rPr>
                  <a:t>:</a:t>
                </a:r>
              </a:p>
              <a:p>
                <a:pPr lvl="1"/>
                <a:r>
                  <a:rPr lang="en-US" sz="2968" dirty="0">
                    <a:latin typeface="Calibri" charset="0"/>
                  </a:rPr>
                  <a:t> a document </a:t>
                </a:r>
                <a:r>
                  <a:rPr lang="en-US" sz="2968" i="1" dirty="0">
                    <a:solidFill>
                      <a:srgbClr val="FF0000"/>
                    </a:solidFill>
                    <a:latin typeface="Calibri" charset="0"/>
                  </a:rPr>
                  <a:t>x</a:t>
                </a:r>
              </a:p>
              <a:p>
                <a:pPr lvl="1"/>
                <a:r>
                  <a:rPr lang="en-US" sz="2968" i="1" dirty="0">
                    <a:latin typeface="Calibri" charset="0"/>
                  </a:rPr>
                  <a:t> </a:t>
                </a:r>
                <a:r>
                  <a:rPr lang="en-US" sz="2968" dirty="0">
                    <a:latin typeface="Calibri" charset="0"/>
                    <a:ea typeface="ＭＳ Ｐゴシック" charset="0"/>
                  </a:rPr>
                  <a:t>a fixed set of classes  </a:t>
                </a:r>
                <a:r>
                  <a:rPr lang="en-US" sz="2968" i="1" dirty="0">
                    <a:solidFill>
                      <a:srgbClr val="FF0000"/>
                    </a:solidFill>
                    <a:latin typeface="Calibri" charset="0"/>
                    <a:ea typeface="ＭＳ Ｐゴシック" charset="0"/>
                  </a:rPr>
                  <a:t>C </a:t>
                </a:r>
                <a:r>
                  <a:rPr lang="en-US" sz="2968" dirty="0">
                    <a:solidFill>
                      <a:srgbClr val="FF0000"/>
                    </a:solidFill>
                    <a:latin typeface="Calibri" charset="0"/>
                    <a:ea typeface="ＭＳ Ｐゴシック" charset="0"/>
                  </a:rPr>
                  <a:t>=</a:t>
                </a:r>
                <a:r>
                  <a:rPr lang="en-US" sz="2968" i="1" dirty="0">
                    <a:solidFill>
                      <a:srgbClr val="FF0000"/>
                    </a:solidFill>
                    <a:latin typeface="Calibri" charset="0"/>
                    <a:ea typeface="ＭＳ Ｐゴシック" charset="0"/>
                  </a:rPr>
                  <a:t> </a:t>
                </a:r>
                <a:r>
                  <a:rPr lang="en-US" sz="2968" dirty="0">
                    <a:solidFill>
                      <a:srgbClr val="FF0000"/>
                    </a:solidFill>
                    <a:latin typeface="Calibri" charset="0"/>
                    <a:ea typeface="ＭＳ Ｐゴシック" charset="0"/>
                    <a:sym typeface="Symbol" charset="0"/>
                  </a:rPr>
                  <a:t>{</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1</a:t>
                </a:r>
                <a:r>
                  <a:rPr lang="en-US" sz="2968" dirty="0">
                    <a:solidFill>
                      <a:srgbClr val="FF0000"/>
                    </a:solidFill>
                    <a:latin typeface="Calibri" charset="0"/>
                    <a:ea typeface="ＭＳ Ｐゴシック" charset="0"/>
                    <a:sym typeface="Symbol" charset="0"/>
                  </a:rPr>
                  <a:t>, </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2</a:t>
                </a:r>
                <a:r>
                  <a:rPr lang="en-US" sz="2968" dirty="0">
                    <a:solidFill>
                      <a:srgbClr val="FF0000"/>
                    </a:solidFill>
                    <a:latin typeface="Calibri" charset="0"/>
                    <a:ea typeface="ＭＳ Ｐゴシック" charset="0"/>
                    <a:sym typeface="Symbol" charset="0"/>
                  </a:rPr>
                  <a:t>,…, </a:t>
                </a:r>
                <a:r>
                  <a:rPr lang="en-US" sz="2968" i="1" dirty="0" err="1">
                    <a:solidFill>
                      <a:srgbClr val="FF0000"/>
                    </a:solidFill>
                    <a:latin typeface="Calibri" charset="0"/>
                    <a:ea typeface="ＭＳ Ｐゴシック" charset="0"/>
                    <a:sym typeface="Symbol" charset="0"/>
                  </a:rPr>
                  <a:t>c</a:t>
                </a:r>
                <a:r>
                  <a:rPr lang="en-US" sz="2968" i="1" baseline="-25000" dirty="0" err="1">
                    <a:solidFill>
                      <a:srgbClr val="FF0000"/>
                    </a:solidFill>
                    <a:latin typeface="Calibri" charset="0"/>
                    <a:ea typeface="ＭＳ Ｐゴシック" charset="0"/>
                    <a:sym typeface="Symbol" charset="0"/>
                  </a:rPr>
                  <a:t>J</a:t>
                </a:r>
                <a:r>
                  <a:rPr lang="en-US" sz="2968" dirty="0">
                    <a:solidFill>
                      <a:srgbClr val="FF0000"/>
                    </a:solidFill>
                    <a:latin typeface="Calibri" charset="0"/>
                    <a:ea typeface="ＭＳ Ｐゴシック" charset="0"/>
                    <a:sym typeface="Symbol" charset="0"/>
                  </a:rPr>
                  <a:t>}</a:t>
                </a:r>
              </a:p>
              <a:p>
                <a:pPr lvl="1"/>
                <a:endParaRPr lang="en-US" sz="2968" i="1" dirty="0">
                  <a:latin typeface="Calibri" charset="0"/>
                </a:endParaRPr>
              </a:p>
              <a:p>
                <a:r>
                  <a:rPr lang="en-US" sz="3391" i="1" dirty="0">
                    <a:latin typeface="Calibri" charset="0"/>
                  </a:rPr>
                  <a:t>Output</a:t>
                </a:r>
                <a:r>
                  <a:rPr lang="en-US" sz="3391" dirty="0">
                    <a:latin typeface="Calibri" charset="0"/>
                  </a:rPr>
                  <a:t>: a predicted class </a:t>
                </a:r>
                <a14:m>
                  <m:oMath xmlns:m="http://schemas.openxmlformats.org/officeDocument/2006/math">
                    <m:acc>
                      <m:accPr>
                        <m:chr m:val="̂"/>
                        <m:ctrlPr>
                          <a:rPr lang="en-US" sz="3391" i="1">
                            <a:solidFill>
                              <a:srgbClr val="FF0000"/>
                            </a:solidFill>
                            <a:latin typeface="Cambria Math" panose="02040503050406030204" pitchFamily="18" charset="0"/>
                          </a:rPr>
                        </m:ctrlPr>
                      </m:accPr>
                      <m:e>
                        <m:r>
                          <a:rPr lang="en-US" sz="3391" i="1">
                            <a:solidFill>
                              <a:srgbClr val="FF0000"/>
                            </a:solidFill>
                            <a:latin typeface="Cambria Math" panose="02040503050406030204" pitchFamily="18" charset="0"/>
                          </a:rPr>
                          <m:t>𝑦</m:t>
                        </m:r>
                      </m:e>
                    </m:acc>
                  </m:oMath>
                </a14:m>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C</a:t>
                </a:r>
                <a:endParaRPr lang="en-US" sz="3391" i="1" baseline="-25000" dirty="0">
                  <a:solidFill>
                    <a:srgbClr val="FF0000"/>
                  </a:solidFill>
                  <a:latin typeface="Calibri" charset="0"/>
                </a:endParaRPr>
              </a:p>
            </p:txBody>
          </p:sp>
        </mc:Choice>
        <mc:Fallback xmlns="">
          <p:sp>
            <p:nvSpPr>
              <p:cNvPr id="24579" name="Rectangle 3"/>
              <p:cNvSpPr>
                <a:spLocks noGrp="1" noRot="1" noChangeAspect="1" noMove="1" noResize="1" noEditPoints="1" noAdjustHandles="1" noChangeArrowheads="1" noChangeShapeType="1" noTextEdit="1"/>
              </p:cNvSpPr>
              <p:nvPr>
                <p:ph idx="1"/>
              </p:nvPr>
            </p:nvSpPr>
            <p:spPr>
              <a:xfrm>
                <a:off x="838200" y="2356567"/>
                <a:ext cx="10515600" cy="4351338"/>
              </a:xfrm>
              <a:blipFill>
                <a:blip r:embed="rId2"/>
                <a:stretch>
                  <a:fillRect l="-1449" t="-3226"/>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CE0C4A1B-5964-6E7D-0500-EA76DBE07F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E1EA30-8224-50CC-29B8-85AE7D1F31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0C55EDD-C331-E185-FB2F-0159C8DC46E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19805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606090" y="834344"/>
            <a:ext cx="8979820" cy="1143000"/>
          </a:xfrm>
        </p:spPr>
        <p:txBody>
          <a:bodyPr>
            <a:normAutofit fontScale="90000"/>
          </a:bodyPr>
          <a:lstStyle/>
          <a:p>
            <a:r>
              <a:rPr lang="en-US" dirty="0"/>
              <a:t>Binary Classification in Logistic Regression</a:t>
            </a:r>
          </a:p>
        </p:txBody>
      </p:sp>
      <mc:AlternateContent xmlns:mc="http://schemas.openxmlformats.org/markup-compatibility/2006" xmlns:a14="http://schemas.microsoft.com/office/drawing/2010/main">
        <mc:Choice Requires="a14">
          <p:sp>
            <p:nvSpPr>
              <p:cNvPr id="24579" name="Rectangle 3"/>
              <p:cNvSpPr>
                <a:spLocks noGrp="1" noChangeArrowheads="1"/>
              </p:cNvSpPr>
              <p:nvPr>
                <p:ph idx="1"/>
              </p:nvPr>
            </p:nvSpPr>
            <p:spPr>
              <a:xfrm>
                <a:off x="1716179" y="2506072"/>
                <a:ext cx="8979820" cy="4461371"/>
              </a:xfrm>
            </p:spPr>
            <p:txBody>
              <a:bodyPr/>
              <a:lstStyle/>
              <a:p>
                <a:r>
                  <a:rPr lang="en-US" sz="3391" dirty="0">
                    <a:latin typeface="Calibri" charset="0"/>
                  </a:rPr>
                  <a:t>Given a series of input/output pairs:</a:t>
                </a:r>
              </a:p>
              <a:p>
                <a:pPr lvl="1"/>
                <a:r>
                  <a:rPr lang="en-US" sz="2968" dirty="0">
                    <a:latin typeface="Calibri" charset="0"/>
                  </a:rPr>
                  <a:t>(x</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 y</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a:t>
                </a:r>
              </a:p>
              <a:p>
                <a:r>
                  <a:rPr lang="en-US" sz="3391" dirty="0">
                    <a:latin typeface="Calibri" charset="0"/>
                  </a:rPr>
                  <a:t>For each observation x</a:t>
                </a:r>
                <a:r>
                  <a:rPr lang="en-US" sz="3816" baseline="30000" dirty="0">
                    <a:latin typeface="Calibri" charset="0"/>
                  </a:rPr>
                  <a:t>(</a:t>
                </a:r>
                <a:r>
                  <a:rPr lang="en-US" sz="3816" baseline="30000" dirty="0" err="1">
                    <a:latin typeface="Calibri" charset="0"/>
                  </a:rPr>
                  <a:t>i</a:t>
                </a:r>
                <a:r>
                  <a:rPr lang="en-US" sz="3816" baseline="30000" dirty="0">
                    <a:latin typeface="Calibri" charset="0"/>
                  </a:rPr>
                  <a:t>)</a:t>
                </a:r>
                <a:r>
                  <a:rPr lang="en-US" sz="3391" dirty="0">
                    <a:latin typeface="Calibri" charset="0"/>
                  </a:rPr>
                  <a:t> </a:t>
                </a:r>
              </a:p>
              <a:p>
                <a:pPr lvl="1"/>
                <a:r>
                  <a:rPr lang="en-US" sz="2968" dirty="0">
                    <a:latin typeface="Calibri" charset="0"/>
                  </a:rPr>
                  <a:t>We represent x</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 by a </a:t>
                </a:r>
                <a:r>
                  <a:rPr lang="en-US" sz="2968" b="1" dirty="0">
                    <a:latin typeface="Calibri" charset="0"/>
                  </a:rPr>
                  <a:t>feature vector </a:t>
                </a:r>
                <a:r>
                  <a:rPr lang="en-US" sz="2968" dirty="0">
                    <a:solidFill>
                      <a:srgbClr val="FF0000"/>
                    </a:solidFill>
                    <a:latin typeface="Calibri" charset="0"/>
                  </a:rPr>
                  <a:t>[x</a:t>
                </a:r>
                <a:r>
                  <a:rPr lang="en-US" sz="2968" baseline="-25000" dirty="0">
                    <a:solidFill>
                      <a:srgbClr val="FF0000"/>
                    </a:solidFill>
                    <a:latin typeface="Calibri" charset="0"/>
                  </a:rPr>
                  <a:t>1</a:t>
                </a:r>
                <a:r>
                  <a:rPr lang="en-US" sz="2968" dirty="0">
                    <a:solidFill>
                      <a:srgbClr val="FF0000"/>
                    </a:solidFill>
                    <a:latin typeface="Calibri" charset="0"/>
                  </a:rPr>
                  <a:t>, x</a:t>
                </a:r>
                <a:r>
                  <a:rPr lang="en-US" sz="2968" baseline="-25000" dirty="0">
                    <a:solidFill>
                      <a:srgbClr val="FF0000"/>
                    </a:solidFill>
                    <a:latin typeface="Calibri" charset="0"/>
                  </a:rPr>
                  <a:t>2</a:t>
                </a:r>
                <a:r>
                  <a:rPr lang="en-US" sz="2968" dirty="0">
                    <a:solidFill>
                      <a:srgbClr val="FF0000"/>
                    </a:solidFill>
                    <a:latin typeface="Calibri" charset="0"/>
                  </a:rPr>
                  <a:t>,…, </a:t>
                </a:r>
                <a:r>
                  <a:rPr lang="en-US" sz="2968" dirty="0" err="1">
                    <a:solidFill>
                      <a:srgbClr val="FF0000"/>
                    </a:solidFill>
                    <a:latin typeface="Calibri" charset="0"/>
                  </a:rPr>
                  <a:t>x</a:t>
                </a:r>
                <a:r>
                  <a:rPr lang="en-US" sz="2968" baseline="-25000" dirty="0" err="1">
                    <a:solidFill>
                      <a:srgbClr val="FF0000"/>
                    </a:solidFill>
                    <a:latin typeface="Calibri" charset="0"/>
                  </a:rPr>
                  <a:t>n</a:t>
                </a:r>
                <a:r>
                  <a:rPr lang="en-US" sz="2968" dirty="0">
                    <a:solidFill>
                      <a:srgbClr val="FF0000"/>
                    </a:solidFill>
                    <a:latin typeface="Calibri" charset="0"/>
                  </a:rPr>
                  <a:t>]</a:t>
                </a:r>
              </a:p>
              <a:p>
                <a:pPr lvl="1"/>
                <a:r>
                  <a:rPr lang="en-US" sz="2968" dirty="0">
                    <a:latin typeface="Calibri" charset="0"/>
                  </a:rPr>
                  <a:t>We compute an output: a predicted class </a:t>
                </a:r>
                <a14:m>
                  <m:oMath xmlns:m="http://schemas.openxmlformats.org/officeDocument/2006/math">
                    <m:acc>
                      <m:accPr>
                        <m:chr m:val="̂"/>
                        <m:ctrlPr>
                          <a:rPr lang="en-US" sz="2968" i="1">
                            <a:solidFill>
                              <a:srgbClr val="FF0000"/>
                            </a:solidFill>
                            <a:latin typeface="Cambria Math" panose="02040503050406030204" pitchFamily="18" charset="0"/>
                          </a:rPr>
                        </m:ctrlPr>
                      </m:accPr>
                      <m:e>
                        <m:r>
                          <a:rPr lang="en-US" sz="2968" i="1">
                            <a:solidFill>
                              <a:srgbClr val="FF0000"/>
                            </a:solidFill>
                            <a:latin typeface="Cambria Math" panose="02040503050406030204" pitchFamily="18" charset="0"/>
                          </a:rPr>
                          <m:t>𝑦</m:t>
                        </m:r>
                      </m:e>
                    </m:acc>
                  </m:oMath>
                </a14:m>
                <a:r>
                  <a:rPr lang="en-US" sz="3391" baseline="30000" dirty="0">
                    <a:solidFill>
                      <a:srgbClr val="FF0000"/>
                    </a:solidFill>
                    <a:latin typeface="Calibri" charset="0"/>
                  </a:rPr>
                  <a:t>(</a:t>
                </a:r>
                <a:r>
                  <a:rPr lang="en-US" sz="3391" baseline="30000" dirty="0" err="1">
                    <a:solidFill>
                      <a:srgbClr val="FF0000"/>
                    </a:solidFill>
                    <a:latin typeface="Calibri" charset="0"/>
                  </a:rPr>
                  <a:t>i</a:t>
                </a:r>
                <a:r>
                  <a:rPr lang="en-US" sz="3391" baseline="30000" dirty="0">
                    <a:solidFill>
                      <a:srgbClr val="FF0000"/>
                    </a:solidFill>
                    <a:latin typeface="Calibri" charset="0"/>
                  </a:rPr>
                  <a:t>)</a:t>
                </a:r>
                <a:r>
                  <a:rPr lang="en-US" sz="2968" dirty="0">
                    <a:solidFill>
                      <a:srgbClr val="FF0000"/>
                    </a:solidFill>
                    <a:latin typeface="Calibri" charset="0"/>
                  </a:rPr>
                  <a:t> </a:t>
                </a:r>
                <a:r>
                  <a:rPr lang="en-US" sz="2968" dirty="0">
                    <a:solidFill>
                      <a:srgbClr val="FF0000"/>
                    </a:solidFill>
                    <a:latin typeface="Calibri" charset="0"/>
                    <a:ea typeface="ＭＳ Ｐゴシック" charset="0"/>
                    <a:sym typeface="Symbol" charset="0"/>
                  </a:rPr>
                  <a:t> {0,1}</a:t>
                </a:r>
                <a:endParaRPr lang="en-US" sz="2968" baseline="-25000" dirty="0">
                  <a:solidFill>
                    <a:srgbClr val="FF0000"/>
                  </a:solidFill>
                  <a:latin typeface="Calibri" charset="0"/>
                </a:endParaRPr>
              </a:p>
            </p:txBody>
          </p:sp>
        </mc:Choice>
        <mc:Fallback xmlns="">
          <p:sp>
            <p:nvSpPr>
              <p:cNvPr id="24579" name="Rectangle 3"/>
              <p:cNvSpPr>
                <a:spLocks noGrp="1" noRot="1" noChangeAspect="1" noMove="1" noResize="1" noEditPoints="1" noAdjustHandles="1" noChangeArrowheads="1" noChangeShapeType="1" noTextEdit="1"/>
              </p:cNvSpPr>
              <p:nvPr>
                <p:ph idx="1"/>
              </p:nvPr>
            </p:nvSpPr>
            <p:spPr>
              <a:xfrm>
                <a:off x="1716179" y="2506072"/>
                <a:ext cx="8979820" cy="4461371"/>
              </a:xfrm>
              <a:blipFill>
                <a:blip r:embed="rId2"/>
                <a:stretch>
                  <a:fillRect l="-1697" t="-3005" r="-68"/>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45036034-A67F-38C0-4CB8-C019FD78348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58D26A-3E25-00DC-520F-CD058D6FFF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0207952-4D69-811F-F990-689185C989D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25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6BA3-8DD3-F54F-AC74-CCFF89F571A6}"/>
              </a:ext>
            </a:extLst>
          </p:cNvPr>
          <p:cNvSpPr>
            <a:spLocks noGrp="1"/>
          </p:cNvSpPr>
          <p:nvPr>
            <p:ph type="title"/>
          </p:nvPr>
        </p:nvSpPr>
        <p:spPr>
          <a:xfrm>
            <a:off x="838200" y="763331"/>
            <a:ext cx="10515600" cy="1325563"/>
          </a:xfrm>
        </p:spPr>
        <p:txBody>
          <a:bodyPr/>
          <a:lstStyle/>
          <a:p>
            <a:r>
              <a:rPr lang="en-US" dirty="0"/>
              <a:t>Features in logistic regression</a:t>
            </a:r>
          </a:p>
        </p:txBody>
      </p:sp>
      <p:sp>
        <p:nvSpPr>
          <p:cNvPr id="3" name="Content Placeholder 2">
            <a:extLst>
              <a:ext uri="{FF2B5EF4-FFF2-40B4-BE49-F238E27FC236}">
                <a16:creationId xmlns:a16="http://schemas.microsoft.com/office/drawing/2014/main" id="{74BE5C8F-75C7-5746-891B-92BC4B07483B}"/>
              </a:ext>
            </a:extLst>
          </p:cNvPr>
          <p:cNvSpPr>
            <a:spLocks noGrp="1"/>
          </p:cNvSpPr>
          <p:nvPr>
            <p:ph idx="1"/>
          </p:nvPr>
        </p:nvSpPr>
        <p:spPr>
          <a:xfrm>
            <a:off x="1572849" y="2338533"/>
            <a:ext cx="9369384" cy="3898106"/>
          </a:xfrm>
        </p:spPr>
        <p:txBody>
          <a:bodyPr>
            <a:normAutofit/>
          </a:bodyPr>
          <a:lstStyle/>
          <a:p>
            <a:pPr marL="484613" indent="-484613"/>
            <a:r>
              <a:rPr lang="en-US" dirty="0"/>
              <a:t>For feature x</a:t>
            </a:r>
            <a:r>
              <a:rPr lang="en-US" baseline="-25000" dirty="0"/>
              <a:t>i</a:t>
            </a:r>
            <a:r>
              <a:rPr lang="en-US" dirty="0"/>
              <a:t>, weight </a:t>
            </a:r>
            <a:r>
              <a:rPr lang="en-US" dirty="0" err="1"/>
              <a:t>w</a:t>
            </a:r>
            <a:r>
              <a:rPr lang="en-US" baseline="-25000" dirty="0" err="1"/>
              <a:t>i</a:t>
            </a:r>
            <a:r>
              <a:rPr lang="en-US" dirty="0"/>
              <a:t> tells is how important is x</a:t>
            </a:r>
            <a:r>
              <a:rPr lang="en-US" baseline="-25000" dirty="0"/>
              <a:t>i</a:t>
            </a:r>
            <a:r>
              <a:rPr lang="en-US" dirty="0"/>
              <a:t> </a:t>
            </a:r>
            <a:endParaRPr lang="en-US" baseline="-25000" dirty="0"/>
          </a:p>
          <a:p>
            <a:pPr marL="905284" lvl="1" indent="-484613"/>
            <a:r>
              <a:rPr lang="en-US" dirty="0"/>
              <a:t>x</a:t>
            </a:r>
            <a:r>
              <a:rPr lang="en-US" baseline="-25000" dirty="0"/>
              <a:t>i</a:t>
            </a:r>
            <a:r>
              <a:rPr lang="en-US" dirty="0"/>
              <a:t> ="review contains ‘</a:t>
            </a:r>
            <a:r>
              <a:rPr lang="en-US" dirty="0">
                <a:solidFill>
                  <a:srgbClr val="0000CC"/>
                </a:solidFill>
                <a:latin typeface="Courier" pitchFamily="2" charset="0"/>
              </a:rPr>
              <a:t>awesome</a:t>
            </a:r>
            <a:r>
              <a:rPr lang="en-US" dirty="0"/>
              <a:t>’":      </a:t>
            </a:r>
            <a:r>
              <a:rPr lang="en-US" dirty="0" err="1"/>
              <a:t>w</a:t>
            </a:r>
            <a:r>
              <a:rPr lang="en-US" baseline="-25000" dirty="0" err="1"/>
              <a:t>i</a:t>
            </a:r>
            <a:r>
              <a:rPr lang="en-US" dirty="0"/>
              <a:t> =  </a:t>
            </a:r>
            <a:r>
              <a:rPr lang="en-US" dirty="0">
                <a:solidFill>
                  <a:srgbClr val="0000CC"/>
                </a:solidFill>
                <a:latin typeface="Courier" pitchFamily="2" charset="0"/>
              </a:rPr>
              <a:t>+10</a:t>
            </a:r>
          </a:p>
          <a:p>
            <a:pPr marL="905284" lvl="1" indent="-484613"/>
            <a:r>
              <a:rPr lang="en-US" dirty="0" err="1"/>
              <a:t>x</a:t>
            </a:r>
            <a:r>
              <a:rPr lang="en-US" baseline="-25000" dirty="0" err="1"/>
              <a:t>j</a:t>
            </a:r>
            <a:r>
              <a:rPr lang="en-US" dirty="0"/>
              <a:t> ="review contains ‘</a:t>
            </a:r>
            <a:r>
              <a:rPr lang="en-US" dirty="0">
                <a:solidFill>
                  <a:srgbClr val="0000CC"/>
                </a:solidFill>
                <a:latin typeface="Courier" pitchFamily="2" charset="0"/>
              </a:rPr>
              <a:t>abysmal</a:t>
            </a:r>
            <a:r>
              <a:rPr lang="en-US" dirty="0"/>
              <a:t>’":      </a:t>
            </a:r>
            <a:r>
              <a:rPr lang="en-US" dirty="0" err="1"/>
              <a:t>w</a:t>
            </a:r>
            <a:r>
              <a:rPr lang="en-US" baseline="-25000" dirty="0" err="1"/>
              <a:t>j</a:t>
            </a:r>
            <a:r>
              <a:rPr lang="en-US" dirty="0"/>
              <a:t> = </a:t>
            </a:r>
            <a:r>
              <a:rPr lang="en-US" dirty="0">
                <a:solidFill>
                  <a:srgbClr val="0000CC"/>
                </a:solidFill>
                <a:latin typeface="Courier" pitchFamily="2" charset="0"/>
              </a:rPr>
              <a:t>-10</a:t>
            </a:r>
          </a:p>
          <a:p>
            <a:pPr marL="905284" lvl="1" indent="-484613"/>
            <a:r>
              <a:rPr lang="en-US" dirty="0" err="1"/>
              <a:t>x</a:t>
            </a:r>
            <a:r>
              <a:rPr lang="en-US" baseline="-25000" dirty="0" err="1"/>
              <a:t>k</a:t>
            </a:r>
            <a:r>
              <a:rPr lang="en-US" dirty="0"/>
              <a:t> =“review contains ‘</a:t>
            </a:r>
            <a:r>
              <a:rPr lang="en-US" dirty="0">
                <a:solidFill>
                  <a:srgbClr val="0000CC"/>
                </a:solidFill>
                <a:latin typeface="Courier" pitchFamily="2" charset="0"/>
              </a:rPr>
              <a:t>mediocre</a:t>
            </a:r>
            <a:r>
              <a:rPr lang="en-US" dirty="0"/>
              <a:t>’":   </a:t>
            </a:r>
            <a:r>
              <a:rPr lang="en-US" dirty="0" err="1"/>
              <a:t>w</a:t>
            </a:r>
            <a:r>
              <a:rPr lang="en-US" baseline="-25000" dirty="0" err="1"/>
              <a:t>k</a:t>
            </a:r>
            <a:r>
              <a:rPr lang="en-US" dirty="0"/>
              <a:t> = </a:t>
            </a:r>
            <a:r>
              <a:rPr lang="en-US" dirty="0">
                <a:solidFill>
                  <a:srgbClr val="0000CC"/>
                </a:solidFill>
                <a:latin typeface="Courier" pitchFamily="2" charset="0"/>
              </a:rPr>
              <a:t>-2</a:t>
            </a:r>
          </a:p>
          <a:p>
            <a:pPr marL="726920" lvl="2" indent="-114423">
              <a:buNone/>
            </a:pPr>
            <a:endParaRPr lang="en-US" sz="2544" dirty="0"/>
          </a:p>
          <a:p>
            <a:pPr lvl="1"/>
            <a:endParaRPr lang="en-US" sz="2385" dirty="0"/>
          </a:p>
          <a:p>
            <a:pPr lvl="1"/>
            <a:endParaRPr lang="en-US" sz="2385" dirty="0"/>
          </a:p>
        </p:txBody>
      </p:sp>
      <p:sp>
        <p:nvSpPr>
          <p:cNvPr id="4" name="Rectangle 3">
            <a:extLst>
              <a:ext uri="{FF2B5EF4-FFF2-40B4-BE49-F238E27FC236}">
                <a16:creationId xmlns:a16="http://schemas.microsoft.com/office/drawing/2014/main" id="{14C8A88A-1486-5868-B03D-B6E4ADAB65F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F5838A4-E57C-4D5C-5B90-8931EF7664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55C26D8-3131-1F5B-B955-3306ED1C54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8708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3187F-DAD0-CA4A-AFCC-63AC8A2D0357}"/>
              </a:ext>
            </a:extLst>
          </p:cNvPr>
          <p:cNvSpPr>
            <a:spLocks noGrp="1"/>
          </p:cNvSpPr>
          <p:nvPr>
            <p:ph type="title"/>
          </p:nvPr>
        </p:nvSpPr>
        <p:spPr>
          <a:xfrm>
            <a:off x="1661697" y="805619"/>
            <a:ext cx="8868607" cy="721208"/>
          </a:xfrm>
        </p:spPr>
        <p:txBody>
          <a:bodyPr>
            <a:normAutofit fontScale="90000"/>
          </a:bodyPr>
          <a:lstStyle/>
          <a:p>
            <a:r>
              <a:rPr lang="en-US" dirty="0"/>
              <a:t>Logistic Regression for one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FF98420-9B3D-A74A-AE13-F98E0D7D489E}"/>
                  </a:ext>
                </a:extLst>
              </p:cNvPr>
              <p:cNvSpPr>
                <a:spLocks noGrp="1"/>
              </p:cNvSpPr>
              <p:nvPr>
                <p:ph idx="1"/>
              </p:nvPr>
            </p:nvSpPr>
            <p:spPr>
              <a:xfrm>
                <a:off x="2122089" y="2475881"/>
                <a:ext cx="8820145" cy="3533712"/>
              </a:xfrm>
            </p:spPr>
            <p:txBody>
              <a:bodyPr/>
              <a:lstStyle/>
              <a:p>
                <a:r>
                  <a:rPr lang="en-US" sz="3391" dirty="0">
                    <a:latin typeface="Calibri" charset="0"/>
                  </a:rPr>
                  <a:t>Input observation: vector  </a:t>
                </a:r>
                <a:r>
                  <a:rPr lang="en-US" sz="3391" i="1" dirty="0">
                    <a:solidFill>
                      <a:srgbClr val="FF0000"/>
                    </a:solidFill>
                    <a:latin typeface="Calibri" charset="0"/>
                  </a:rPr>
                  <a:t>x = [x</a:t>
                </a:r>
                <a:r>
                  <a:rPr lang="en-US" sz="3391" i="1" baseline="-25000" dirty="0">
                    <a:solidFill>
                      <a:srgbClr val="FF0000"/>
                    </a:solidFill>
                    <a:latin typeface="Calibri" charset="0"/>
                  </a:rPr>
                  <a:t>1</a:t>
                </a:r>
                <a:r>
                  <a:rPr lang="en-US" sz="3391" i="1" dirty="0">
                    <a:solidFill>
                      <a:srgbClr val="FF0000"/>
                    </a:solidFill>
                    <a:latin typeface="Calibri" charset="0"/>
                  </a:rPr>
                  <a:t>, x</a:t>
                </a:r>
                <a:r>
                  <a:rPr lang="en-US" sz="3391" i="1" baseline="-25000" dirty="0">
                    <a:solidFill>
                      <a:srgbClr val="FF0000"/>
                    </a:solidFill>
                    <a:latin typeface="Calibri" charset="0"/>
                  </a:rPr>
                  <a:t>2</a:t>
                </a:r>
                <a:r>
                  <a:rPr lang="en-US" sz="3391" i="1" dirty="0">
                    <a:solidFill>
                      <a:srgbClr val="FF0000"/>
                    </a:solidFill>
                    <a:latin typeface="Calibri" charset="0"/>
                  </a:rPr>
                  <a:t>,…, </a:t>
                </a:r>
                <a:r>
                  <a:rPr lang="en-US" sz="3391" i="1" dirty="0" err="1">
                    <a:solidFill>
                      <a:srgbClr val="FF0000"/>
                    </a:solidFill>
                    <a:latin typeface="Calibri" charset="0"/>
                  </a:rPr>
                  <a:t>x</a:t>
                </a:r>
                <a:r>
                  <a:rPr lang="en-US" sz="3391" i="1" baseline="-25000" dirty="0" err="1">
                    <a:solidFill>
                      <a:srgbClr val="FF0000"/>
                    </a:solidFill>
                    <a:latin typeface="Calibri" charset="0"/>
                  </a:rPr>
                  <a:t>n</a:t>
                </a:r>
                <a:r>
                  <a:rPr lang="en-US" sz="3391" i="1" dirty="0">
                    <a:solidFill>
                      <a:srgbClr val="FF0000"/>
                    </a:solidFill>
                    <a:latin typeface="Calibri" charset="0"/>
                  </a:rPr>
                  <a:t>]</a:t>
                </a:r>
              </a:p>
              <a:p>
                <a:r>
                  <a:rPr lang="en-US" sz="3391" dirty="0">
                    <a:latin typeface="Calibri" charset="0"/>
                  </a:rPr>
                  <a:t>Weights: one per feature: </a:t>
                </a:r>
                <a:r>
                  <a:rPr lang="en-US" sz="3391" dirty="0">
                    <a:solidFill>
                      <a:srgbClr val="FF0000"/>
                    </a:solidFill>
                    <a:latin typeface="Calibri" charset="0"/>
                  </a:rPr>
                  <a:t>W</a:t>
                </a:r>
                <a:r>
                  <a:rPr lang="en-US" sz="3391" i="1" dirty="0">
                    <a:solidFill>
                      <a:srgbClr val="FF0000"/>
                    </a:solidFill>
                    <a:latin typeface="Calibri" charset="0"/>
                  </a:rPr>
                  <a:t> = [w</a:t>
                </a:r>
                <a:r>
                  <a:rPr lang="en-US" sz="3391" i="1" baseline="-25000" dirty="0">
                    <a:solidFill>
                      <a:srgbClr val="FF0000"/>
                    </a:solidFill>
                    <a:latin typeface="Calibri" charset="0"/>
                  </a:rPr>
                  <a:t>1</a:t>
                </a:r>
                <a:r>
                  <a:rPr lang="en-US" sz="3391" i="1" dirty="0">
                    <a:solidFill>
                      <a:srgbClr val="FF0000"/>
                    </a:solidFill>
                    <a:latin typeface="Calibri" charset="0"/>
                  </a:rPr>
                  <a:t>, w</a:t>
                </a:r>
                <a:r>
                  <a:rPr lang="en-US" sz="3391" i="1" baseline="-25000" dirty="0">
                    <a:solidFill>
                      <a:srgbClr val="FF0000"/>
                    </a:solidFill>
                    <a:latin typeface="Calibri" charset="0"/>
                  </a:rPr>
                  <a:t>2</a:t>
                </a:r>
                <a:r>
                  <a:rPr lang="en-US" sz="3391" i="1" dirty="0">
                    <a:solidFill>
                      <a:srgbClr val="FF0000"/>
                    </a:solidFill>
                    <a:latin typeface="Calibri" charset="0"/>
                  </a:rPr>
                  <a:t>,…, </a:t>
                </a:r>
                <a:r>
                  <a:rPr lang="en-US" sz="3391" i="1" dirty="0" err="1">
                    <a:solidFill>
                      <a:srgbClr val="FF0000"/>
                    </a:solidFill>
                    <a:latin typeface="Calibri" charset="0"/>
                  </a:rPr>
                  <a:t>w</a:t>
                </a:r>
                <a:r>
                  <a:rPr lang="en-US" sz="3391" i="1" baseline="-25000" dirty="0" err="1">
                    <a:solidFill>
                      <a:srgbClr val="FF0000"/>
                    </a:solidFill>
                    <a:latin typeface="Calibri" charset="0"/>
                  </a:rPr>
                  <a:t>n</a:t>
                </a:r>
                <a:r>
                  <a:rPr lang="en-US" sz="3391" i="1" dirty="0">
                    <a:solidFill>
                      <a:srgbClr val="FF0000"/>
                    </a:solidFill>
                    <a:latin typeface="Calibri" charset="0"/>
                  </a:rPr>
                  <a:t>]</a:t>
                </a:r>
                <a:endParaRPr lang="en-US" sz="3391" dirty="0">
                  <a:latin typeface="Calibri" charset="0"/>
                </a:endParaRPr>
              </a:p>
              <a:p>
                <a:pPr lvl="1"/>
                <a:r>
                  <a:rPr lang="en-US" sz="2968" dirty="0">
                    <a:latin typeface="Calibri" charset="0"/>
                  </a:rPr>
                  <a:t>Sometimes we call the weights </a:t>
                </a:r>
                <a:r>
                  <a:rPr lang="en-US" sz="2968" dirty="0" err="1">
                    <a:solidFill>
                      <a:srgbClr val="FF0000"/>
                    </a:solidFill>
                    <a:latin typeface="Calibri" charset="0"/>
                  </a:rPr>
                  <a:t>θ</a:t>
                </a:r>
                <a:r>
                  <a:rPr lang="en-US" sz="2968" i="1" dirty="0">
                    <a:solidFill>
                      <a:srgbClr val="FF0000"/>
                    </a:solidFill>
                    <a:latin typeface="Calibri" charset="0"/>
                  </a:rPr>
                  <a:t> = [</a:t>
                </a:r>
                <a:r>
                  <a:rPr lang="en-US" sz="2968" dirty="0">
                    <a:solidFill>
                      <a:srgbClr val="FF0000"/>
                    </a:solidFill>
                    <a:latin typeface="Calibri" charset="0"/>
                  </a:rPr>
                  <a:t>θ</a:t>
                </a:r>
                <a:r>
                  <a:rPr lang="en-US" sz="2968" i="1" baseline="-25000" dirty="0">
                    <a:solidFill>
                      <a:srgbClr val="FF0000"/>
                    </a:solidFill>
                    <a:latin typeface="Calibri" charset="0"/>
                  </a:rPr>
                  <a:t>1</a:t>
                </a:r>
                <a:r>
                  <a:rPr lang="en-US" sz="2968" i="1" dirty="0">
                    <a:solidFill>
                      <a:srgbClr val="FF0000"/>
                    </a:solidFill>
                    <a:latin typeface="Calibri" charset="0"/>
                  </a:rPr>
                  <a:t>, </a:t>
                </a:r>
                <a:r>
                  <a:rPr lang="en-US" sz="2968" dirty="0">
                    <a:solidFill>
                      <a:srgbClr val="FF0000"/>
                    </a:solidFill>
                    <a:latin typeface="Calibri" charset="0"/>
                  </a:rPr>
                  <a:t>θ</a:t>
                </a:r>
                <a:r>
                  <a:rPr lang="en-US" sz="2968" i="1" baseline="-25000" dirty="0">
                    <a:solidFill>
                      <a:srgbClr val="FF0000"/>
                    </a:solidFill>
                    <a:latin typeface="Calibri" charset="0"/>
                  </a:rPr>
                  <a:t>2</a:t>
                </a:r>
                <a:r>
                  <a:rPr lang="en-US" sz="2968" i="1" dirty="0">
                    <a:solidFill>
                      <a:srgbClr val="FF0000"/>
                    </a:solidFill>
                    <a:latin typeface="Calibri" charset="0"/>
                  </a:rPr>
                  <a:t>,…, </a:t>
                </a:r>
                <a:r>
                  <a:rPr lang="en-US" sz="2968" dirty="0" err="1">
                    <a:solidFill>
                      <a:srgbClr val="FF0000"/>
                    </a:solidFill>
                    <a:latin typeface="Calibri" charset="0"/>
                  </a:rPr>
                  <a:t>θ</a:t>
                </a:r>
                <a:r>
                  <a:rPr lang="en-US" sz="2968" i="1" baseline="-25000" dirty="0" err="1">
                    <a:solidFill>
                      <a:srgbClr val="FF0000"/>
                    </a:solidFill>
                    <a:latin typeface="Calibri" charset="0"/>
                  </a:rPr>
                  <a:t>n</a:t>
                </a:r>
                <a:r>
                  <a:rPr lang="en-US" sz="2968" i="1" dirty="0">
                    <a:solidFill>
                      <a:srgbClr val="FF0000"/>
                    </a:solidFill>
                    <a:latin typeface="Calibri" charset="0"/>
                  </a:rPr>
                  <a:t>]</a:t>
                </a:r>
              </a:p>
              <a:p>
                <a:r>
                  <a:rPr lang="en-US" sz="3391" dirty="0">
                    <a:latin typeface="Calibri" charset="0"/>
                  </a:rPr>
                  <a:t>Output: a predicted class </a:t>
                </a:r>
                <a14:m>
                  <m:oMath xmlns:m="http://schemas.openxmlformats.org/officeDocument/2006/math">
                    <m:acc>
                      <m:accPr>
                        <m:chr m:val="̂"/>
                        <m:ctrlPr>
                          <a:rPr lang="en-US" sz="3391" i="1">
                            <a:solidFill>
                              <a:srgbClr val="FF0000"/>
                            </a:solidFill>
                            <a:latin typeface="Cambria Math" panose="02040503050406030204" pitchFamily="18" charset="0"/>
                          </a:rPr>
                        </m:ctrlPr>
                      </m:accPr>
                      <m:e>
                        <m:r>
                          <a:rPr lang="en-US" sz="3391" i="1">
                            <a:solidFill>
                              <a:srgbClr val="FF0000"/>
                            </a:solidFill>
                            <a:latin typeface="Cambria Math" panose="02040503050406030204" pitchFamily="18" charset="0"/>
                          </a:rPr>
                          <m:t>𝑦</m:t>
                        </m:r>
                      </m:e>
                    </m:acc>
                  </m:oMath>
                </a14:m>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{0,1}</a:t>
                </a:r>
                <a:endParaRPr lang="en-US" sz="3391" i="1" baseline="-25000" dirty="0">
                  <a:solidFill>
                    <a:srgbClr val="FF0000"/>
                  </a:solidFill>
                  <a:latin typeface="Calibri" charset="0"/>
                </a:endParaRPr>
              </a:p>
              <a:p>
                <a:endParaRPr lang="en-US" dirty="0"/>
              </a:p>
            </p:txBody>
          </p:sp>
        </mc:Choice>
        <mc:Fallback xmlns="">
          <p:sp>
            <p:nvSpPr>
              <p:cNvPr id="3" name="Content Placeholder 2">
                <a:extLst>
                  <a:ext uri="{FF2B5EF4-FFF2-40B4-BE49-F238E27FC236}">
                    <a16:creationId xmlns:a16="http://schemas.microsoft.com/office/drawing/2014/main" id="{3FF98420-9B3D-A74A-AE13-F98E0D7D489E}"/>
                  </a:ext>
                </a:extLst>
              </p:cNvPr>
              <p:cNvSpPr>
                <a:spLocks noGrp="1" noRot="1" noChangeAspect="1" noMove="1" noResize="1" noEditPoints="1" noAdjustHandles="1" noChangeArrowheads="1" noChangeShapeType="1" noTextEdit="1"/>
              </p:cNvSpPr>
              <p:nvPr>
                <p:ph idx="1"/>
              </p:nvPr>
            </p:nvSpPr>
            <p:spPr>
              <a:xfrm>
                <a:off x="2122089" y="2475881"/>
                <a:ext cx="8820145" cy="3533712"/>
              </a:xfrm>
              <a:blipFill>
                <a:blip r:embed="rId2"/>
                <a:stretch>
                  <a:fillRect l="-1728" t="-37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446D18BB-4385-C741-B877-5129B40F0B67}"/>
                  </a:ext>
                </a:extLst>
              </p:cNvPr>
              <p:cNvSpPr txBox="1"/>
              <p:nvPr/>
            </p:nvSpPr>
            <p:spPr>
              <a:xfrm>
                <a:off x="2042252" y="5504651"/>
                <a:ext cx="7908191" cy="842667"/>
              </a:xfrm>
              <a:prstGeom prst="rect">
                <a:avLst/>
              </a:prstGeom>
              <a:noFill/>
            </p:spPr>
            <p:txBody>
              <a:bodyPr wrap="none" rtlCol="0">
                <a:spAutoFit/>
              </a:bodyPr>
              <a:lstStyle/>
              <a:p>
                <a:r>
                  <a:rPr lang="en-US" sz="2968" dirty="0"/>
                  <a:t>(multinomial logistic regression: </a:t>
                </a:r>
                <a14:m>
                  <m:oMath xmlns:m="http://schemas.openxmlformats.org/officeDocument/2006/math">
                    <m:acc>
                      <m:accPr>
                        <m:chr m:val="̂"/>
                        <m:ctrlPr>
                          <a:rPr lang="en-US" sz="2968" i="1">
                            <a:solidFill>
                              <a:srgbClr val="FF0000"/>
                            </a:solidFill>
                            <a:latin typeface="Cambria Math" panose="02040503050406030204" pitchFamily="18" charset="0"/>
                          </a:rPr>
                        </m:ctrlPr>
                      </m:accPr>
                      <m:e>
                        <m:r>
                          <a:rPr lang="en-US" sz="2968" i="1">
                            <a:solidFill>
                              <a:srgbClr val="FF0000"/>
                            </a:solidFill>
                            <a:latin typeface="Cambria Math" panose="02040503050406030204" pitchFamily="18" charset="0"/>
                          </a:rPr>
                          <m:t>𝑦</m:t>
                        </m:r>
                      </m:e>
                    </m:acc>
                  </m:oMath>
                </a14:m>
                <a:r>
                  <a:rPr lang="en-US" sz="2968" dirty="0">
                    <a:solidFill>
                      <a:srgbClr val="FF0000"/>
                    </a:solidFill>
                    <a:latin typeface="Calibri" charset="0"/>
                  </a:rPr>
                  <a:t> </a:t>
                </a:r>
                <a:r>
                  <a:rPr lang="en-US" sz="2968" dirty="0">
                    <a:solidFill>
                      <a:srgbClr val="FF0000"/>
                    </a:solidFill>
                    <a:latin typeface="Calibri" charset="0"/>
                    <a:sym typeface="Symbol" charset="0"/>
                  </a:rPr>
                  <a:t> </a:t>
                </a:r>
                <a:r>
                  <a:rPr lang="en-US" sz="2968" i="1" dirty="0">
                    <a:solidFill>
                      <a:srgbClr val="FF0000"/>
                    </a:solidFill>
                    <a:latin typeface="Calibri" charset="0"/>
                    <a:sym typeface="Symbol" charset="0"/>
                  </a:rPr>
                  <a:t>{0, 1, 2, 3, 4}</a:t>
                </a:r>
                <a:r>
                  <a:rPr lang="en-US" sz="2968" i="1" dirty="0">
                    <a:latin typeface="Calibri" charset="0"/>
                    <a:sym typeface="Symbol" charset="0"/>
                  </a:rPr>
                  <a:t>)</a:t>
                </a:r>
                <a:endParaRPr lang="en-US" sz="2968" i="1" baseline="-25000" dirty="0">
                  <a:latin typeface="Calibri" charset="0"/>
                </a:endParaRPr>
              </a:p>
              <a:p>
                <a:endParaRPr lang="en-US" sz="1908" dirty="0"/>
              </a:p>
            </p:txBody>
          </p:sp>
        </mc:Choice>
        <mc:Fallback xmlns="">
          <p:sp>
            <p:nvSpPr>
              <p:cNvPr id="5" name="TextBox 4">
                <a:extLst>
                  <a:ext uri="{FF2B5EF4-FFF2-40B4-BE49-F238E27FC236}">
                    <a16:creationId xmlns:a16="http://schemas.microsoft.com/office/drawing/2014/main" id="{446D18BB-4385-C741-B877-5129B40F0B67}"/>
                  </a:ext>
                </a:extLst>
              </p:cNvPr>
              <p:cNvSpPr txBox="1">
                <a:spLocks noRot="1" noChangeAspect="1" noMove="1" noResize="1" noEditPoints="1" noAdjustHandles="1" noChangeArrowheads="1" noChangeShapeType="1" noTextEdit="1"/>
              </p:cNvSpPr>
              <p:nvPr/>
            </p:nvSpPr>
            <p:spPr>
              <a:xfrm>
                <a:off x="2042252" y="5504651"/>
                <a:ext cx="7908191" cy="842667"/>
              </a:xfrm>
              <a:prstGeom prst="rect">
                <a:avLst/>
              </a:prstGeom>
              <a:blipFill>
                <a:blip r:embed="rId3"/>
                <a:stretch>
                  <a:fillRect l="-1696" t="-9420" r="-925"/>
                </a:stretch>
              </a:blipFill>
            </p:spPr>
            <p:txBody>
              <a:bodyPr/>
              <a:lstStyle/>
              <a:p>
                <a:r>
                  <a:rPr lang="en-US">
                    <a:noFill/>
                  </a:rPr>
                  <a:t> </a:t>
                </a:r>
              </a:p>
            </p:txBody>
          </p:sp>
        </mc:Fallback>
      </mc:AlternateContent>
      <p:cxnSp>
        <p:nvCxnSpPr>
          <p:cNvPr id="6" name="Straight Arrow Connector 5">
            <a:extLst>
              <a:ext uri="{FF2B5EF4-FFF2-40B4-BE49-F238E27FC236}">
                <a16:creationId xmlns:a16="http://schemas.microsoft.com/office/drawing/2014/main" id="{E62AA91A-3C08-48E0-B671-1351FB706122}"/>
              </a:ext>
            </a:extLst>
          </p:cNvPr>
          <p:cNvCxnSpPr>
            <a:cxnSpLocks/>
            <a:endCxn id="7" idx="0"/>
          </p:cNvCxnSpPr>
          <p:nvPr/>
        </p:nvCxnSpPr>
        <p:spPr>
          <a:xfrm>
            <a:off x="4825600" y="6009593"/>
            <a:ext cx="0" cy="41877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9CEE001A-4A5C-42D3-8E1E-8DEFDA4ED26F}"/>
              </a:ext>
            </a:extLst>
          </p:cNvPr>
          <p:cNvSpPr txBox="1"/>
          <p:nvPr/>
        </p:nvSpPr>
        <p:spPr>
          <a:xfrm>
            <a:off x="4020301" y="6428372"/>
            <a:ext cx="1610598" cy="538930"/>
          </a:xfrm>
          <a:prstGeom prst="rect">
            <a:avLst/>
          </a:prstGeom>
          <a:noFill/>
        </p:spPr>
        <p:txBody>
          <a:bodyPr wrap="square" rtlCol="0">
            <a:spAutoFit/>
          </a:bodyPr>
          <a:lstStyle/>
          <a:p>
            <a:pPr algn="ctr"/>
            <a:r>
              <a:rPr lang="en-US" sz="2902" b="1" dirty="0" err="1">
                <a:solidFill>
                  <a:schemeClr val="accent1">
                    <a:lumMod val="75000"/>
                  </a:schemeClr>
                </a:solidFill>
              </a:rPr>
              <a:t>MaxEnt</a:t>
            </a:r>
            <a:endParaRPr lang="en-US" sz="1632" b="1" dirty="0">
              <a:solidFill>
                <a:schemeClr val="accent1">
                  <a:lumMod val="75000"/>
                </a:schemeClr>
              </a:solidFill>
            </a:endParaRPr>
          </a:p>
        </p:txBody>
      </p:sp>
      <p:sp>
        <p:nvSpPr>
          <p:cNvPr id="4" name="Rectangle 3">
            <a:extLst>
              <a:ext uri="{FF2B5EF4-FFF2-40B4-BE49-F238E27FC236}">
                <a16:creationId xmlns:a16="http://schemas.microsoft.com/office/drawing/2014/main" id="{0F87A6D1-7A1F-1826-B428-CAC2050593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53EB6B3-9336-8267-266A-38CAB8B8CD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2324EA5-C3A5-FEB1-92F4-BFA8A1FD255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3069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6BA3-8DD3-F54F-AC74-CCFF89F571A6}"/>
              </a:ext>
            </a:extLst>
          </p:cNvPr>
          <p:cNvSpPr>
            <a:spLocks noGrp="1"/>
          </p:cNvSpPr>
          <p:nvPr>
            <p:ph type="title"/>
          </p:nvPr>
        </p:nvSpPr>
        <p:spPr>
          <a:xfrm>
            <a:off x="2138243" y="932469"/>
            <a:ext cx="7915515" cy="565394"/>
          </a:xfrm>
        </p:spPr>
        <p:txBody>
          <a:bodyPr>
            <a:normAutofit fontScale="90000"/>
          </a:bodyPr>
          <a:lstStyle/>
          <a:p>
            <a:r>
              <a:rPr lang="en-US" dirty="0"/>
              <a:t>How to do classification</a:t>
            </a:r>
          </a:p>
        </p:txBody>
      </p:sp>
      <p:sp>
        <p:nvSpPr>
          <p:cNvPr id="3" name="Content Placeholder 2">
            <a:extLst>
              <a:ext uri="{FF2B5EF4-FFF2-40B4-BE49-F238E27FC236}">
                <a16:creationId xmlns:a16="http://schemas.microsoft.com/office/drawing/2014/main" id="{74BE5C8F-75C7-5746-891B-92BC4B07483B}"/>
              </a:ext>
            </a:extLst>
          </p:cNvPr>
          <p:cNvSpPr>
            <a:spLocks noGrp="1"/>
          </p:cNvSpPr>
          <p:nvPr>
            <p:ph idx="1"/>
          </p:nvPr>
        </p:nvSpPr>
        <p:spPr>
          <a:xfrm>
            <a:off x="1774774" y="1527110"/>
            <a:ext cx="9010549" cy="5253818"/>
          </a:xfrm>
        </p:spPr>
        <p:txBody>
          <a:bodyPr>
            <a:normAutofit/>
          </a:bodyPr>
          <a:lstStyle/>
          <a:p>
            <a:r>
              <a:rPr lang="en-US" sz="2968" dirty="0"/>
              <a:t>For each feature x</a:t>
            </a:r>
            <a:r>
              <a:rPr lang="en-US" sz="2968" baseline="-25000" dirty="0"/>
              <a:t>i</a:t>
            </a:r>
            <a:r>
              <a:rPr lang="en-US" sz="2968" dirty="0"/>
              <a:t>, weight </a:t>
            </a:r>
            <a:r>
              <a:rPr lang="en-US" sz="2968" dirty="0" err="1"/>
              <a:t>w</a:t>
            </a:r>
            <a:r>
              <a:rPr lang="en-US" sz="2968" baseline="-25000" dirty="0" err="1"/>
              <a:t>i</a:t>
            </a:r>
            <a:r>
              <a:rPr lang="en-US" sz="2968" dirty="0"/>
              <a:t> tells us importance of x</a:t>
            </a:r>
            <a:r>
              <a:rPr lang="en-US" sz="2968" baseline="-25000" dirty="0"/>
              <a:t>i</a:t>
            </a:r>
            <a:endParaRPr lang="en-US" sz="2968" dirty="0"/>
          </a:p>
          <a:p>
            <a:pPr lvl="1"/>
            <a:r>
              <a:rPr lang="en-US" sz="2544" dirty="0"/>
              <a:t>(Plus we'll have a bias b)</a:t>
            </a:r>
          </a:p>
          <a:p>
            <a:r>
              <a:rPr lang="en-US" sz="2968" dirty="0"/>
              <a:t>We'll sum up all the weighted features and the bias</a:t>
            </a:r>
          </a:p>
          <a:p>
            <a:endParaRPr lang="en-US" sz="2968" dirty="0"/>
          </a:p>
          <a:p>
            <a:endParaRPr lang="en-US" sz="2968" dirty="0"/>
          </a:p>
          <a:p>
            <a:endParaRPr lang="en-US" sz="2968" dirty="0"/>
          </a:p>
          <a:p>
            <a:endParaRPr lang="en-US" sz="2968" dirty="0"/>
          </a:p>
          <a:p>
            <a:r>
              <a:rPr lang="en-US" sz="2968" dirty="0"/>
              <a:t>If this sum is high, we say y=1; if low, then y=0</a:t>
            </a:r>
          </a:p>
        </p:txBody>
      </p:sp>
      <p:pic>
        <p:nvPicPr>
          <p:cNvPr id="6" name="Picture 5">
            <a:extLst>
              <a:ext uri="{FF2B5EF4-FFF2-40B4-BE49-F238E27FC236}">
                <a16:creationId xmlns:a16="http://schemas.microsoft.com/office/drawing/2014/main" id="{55DEDFCF-BF2F-524C-AEB5-7AF51E053062}"/>
              </a:ext>
            </a:extLst>
          </p:cNvPr>
          <p:cNvPicPr>
            <a:picLocks noChangeAspect="1"/>
          </p:cNvPicPr>
          <p:nvPr/>
        </p:nvPicPr>
        <p:blipFill>
          <a:blip r:embed="rId3"/>
          <a:stretch>
            <a:fillRect/>
          </a:stretch>
        </p:blipFill>
        <p:spPr>
          <a:xfrm>
            <a:off x="3886480" y="5861828"/>
            <a:ext cx="4188497" cy="654453"/>
          </a:xfrm>
          <a:prstGeom prst="rect">
            <a:avLst/>
          </a:prstGeom>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C9A1BA1F-50D4-4BB3-A700-FDA9214500A3}"/>
                  </a:ext>
                </a:extLst>
              </p:cNvPr>
              <p:cNvSpPr txBox="1"/>
              <p:nvPr/>
            </p:nvSpPr>
            <p:spPr>
              <a:xfrm>
                <a:off x="3996421" y="3695944"/>
                <a:ext cx="4405013" cy="672364"/>
              </a:xfrm>
              <a:prstGeom prst="rect">
                <a:avLst/>
              </a:prstGeom>
              <a:noFill/>
            </p:spPr>
            <p:txBody>
              <a:bodyPr wrap="square" lIns="0" tIns="0" rIns="0" bIns="0" rtlCol="0">
                <a:spAutoFit/>
              </a:bodyPr>
              <a:lstStyle/>
              <a:p>
                <a14:m>
                  <m:oMath xmlns:m="http://schemas.openxmlformats.org/officeDocument/2006/math">
                    <m:r>
                      <a:rPr lang="en-US" sz="4353" i="1">
                        <a:latin typeface="Cambria Math" panose="02040503050406030204" pitchFamily="18" charset="0"/>
                      </a:rPr>
                      <m:t>𝑧</m:t>
                    </m:r>
                    <m:r>
                      <a:rPr lang="en-US" sz="4353" i="1">
                        <a:latin typeface="Cambria Math" panose="02040503050406030204" pitchFamily="18" charset="0"/>
                      </a:rPr>
                      <m:t>=</m:t>
                    </m:r>
                    <m:nary>
                      <m:naryPr>
                        <m:chr m:val="∑"/>
                        <m:ctrlPr>
                          <a:rPr lang="en-US" sz="4353" i="1">
                            <a:latin typeface="Cambria Math" panose="02040503050406030204" pitchFamily="18" charset="0"/>
                          </a:rPr>
                        </m:ctrlPr>
                      </m:naryPr>
                      <m:sub>
                        <m:r>
                          <m:rPr>
                            <m:brk m:alnAt="23"/>
                          </m:rPr>
                          <a:rPr lang="en-US" sz="4353" i="1">
                            <a:latin typeface="Cambria Math" panose="02040503050406030204" pitchFamily="18" charset="0"/>
                          </a:rPr>
                          <m:t>𝑖</m:t>
                        </m:r>
                        <m:r>
                          <a:rPr lang="en-US" sz="4353" i="1">
                            <a:latin typeface="Cambria Math" panose="02040503050406030204" pitchFamily="18" charset="0"/>
                          </a:rPr>
                          <m:t>=1</m:t>
                        </m:r>
                      </m:sub>
                      <m:sup>
                        <m:r>
                          <a:rPr lang="en-US" sz="4353" i="1">
                            <a:latin typeface="Cambria Math" panose="02040503050406030204" pitchFamily="18" charset="0"/>
                          </a:rPr>
                          <m:t>𝑛</m:t>
                        </m:r>
                      </m:sup>
                      <m:e>
                        <m:sSub>
                          <m:sSubPr>
                            <m:ctrlPr>
                              <a:rPr lang="en-US" sz="4353" i="1">
                                <a:latin typeface="Cambria Math" panose="02040503050406030204" pitchFamily="18" charset="0"/>
                              </a:rPr>
                            </m:ctrlPr>
                          </m:sSubPr>
                          <m:e>
                            <m:r>
                              <a:rPr lang="en-US" sz="4353" i="1">
                                <a:latin typeface="Cambria Math" panose="02040503050406030204" pitchFamily="18" charset="0"/>
                              </a:rPr>
                              <m:t>𝑤</m:t>
                            </m:r>
                          </m:e>
                          <m:sub>
                            <m:r>
                              <a:rPr lang="en-US" sz="4353" i="1">
                                <a:latin typeface="Cambria Math" panose="02040503050406030204" pitchFamily="18" charset="0"/>
                              </a:rPr>
                              <m:t>𝑖</m:t>
                            </m:r>
                          </m:sub>
                        </m:sSub>
                        <m:sSub>
                          <m:sSubPr>
                            <m:ctrlPr>
                              <a:rPr lang="en-US" sz="4353" i="1">
                                <a:latin typeface="Cambria Math" panose="02040503050406030204" pitchFamily="18" charset="0"/>
                              </a:rPr>
                            </m:ctrlPr>
                          </m:sSubPr>
                          <m:e>
                            <m:r>
                              <a:rPr lang="en-US" sz="4353" i="1">
                                <a:latin typeface="Cambria Math" panose="02040503050406030204" pitchFamily="18" charset="0"/>
                              </a:rPr>
                              <m:t>𝑥</m:t>
                            </m:r>
                          </m:e>
                          <m:sub>
                            <m:r>
                              <a:rPr lang="en-US" sz="4353" i="1">
                                <a:latin typeface="Cambria Math" panose="02040503050406030204" pitchFamily="18" charset="0"/>
                              </a:rPr>
                              <m:t>𝑖</m:t>
                            </m:r>
                          </m:sub>
                        </m:sSub>
                      </m:e>
                    </m:nary>
                    <m:r>
                      <a:rPr lang="en-US" sz="4353" i="1">
                        <a:latin typeface="Cambria Math" panose="02040503050406030204" pitchFamily="18" charset="0"/>
                      </a:rPr>
                      <m:t> </m:t>
                    </m:r>
                  </m:oMath>
                </a14:m>
                <a:r>
                  <a:rPr lang="en-US" sz="4353" dirty="0"/>
                  <a:t>+ b</a:t>
                </a:r>
              </a:p>
            </p:txBody>
          </p:sp>
        </mc:Choice>
        <mc:Fallback xmlns="">
          <p:sp>
            <p:nvSpPr>
              <p:cNvPr id="4" name="TextBox 3">
                <a:extLst>
                  <a:ext uri="{FF2B5EF4-FFF2-40B4-BE49-F238E27FC236}">
                    <a16:creationId xmlns:a16="http://schemas.microsoft.com/office/drawing/2014/main" id="{C9A1BA1F-50D4-4BB3-A700-FDA9214500A3}"/>
                  </a:ext>
                </a:extLst>
              </p:cNvPr>
              <p:cNvSpPr txBox="1">
                <a:spLocks noRot="1" noChangeAspect="1" noMove="1" noResize="1" noEditPoints="1" noAdjustHandles="1" noChangeArrowheads="1" noChangeShapeType="1" noTextEdit="1"/>
              </p:cNvSpPr>
              <p:nvPr/>
            </p:nvSpPr>
            <p:spPr>
              <a:xfrm>
                <a:off x="3996421" y="3695944"/>
                <a:ext cx="4405013" cy="672364"/>
              </a:xfrm>
              <a:prstGeom prst="rect">
                <a:avLst/>
              </a:prstGeom>
              <a:blipFill>
                <a:blip r:embed="rId4"/>
                <a:stretch>
                  <a:fillRect t="-24324" b="-47748"/>
                </a:stretch>
              </a:blipFill>
            </p:spPr>
            <p:txBody>
              <a:bodyPr/>
              <a:lstStyle/>
              <a:p>
                <a:r>
                  <a:rPr lang="en-US">
                    <a:noFill/>
                  </a:rPr>
                  <a:t> </a:t>
                </a:r>
              </a:p>
            </p:txBody>
          </p:sp>
        </mc:Fallback>
      </mc:AlternateContent>
      <p:sp>
        <p:nvSpPr>
          <p:cNvPr id="5" name="Rectangle 4">
            <a:extLst>
              <a:ext uri="{FF2B5EF4-FFF2-40B4-BE49-F238E27FC236}">
                <a16:creationId xmlns:a16="http://schemas.microsoft.com/office/drawing/2014/main" id="{359D55C0-895B-0E3D-67C3-288D8E0740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5D62D66-713B-128A-F865-97F9F57329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BB2BA09-8627-1155-BB85-52D9DBFEEE2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3631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ACA7E-4D65-7F4C-A69B-001032AABEA9}"/>
              </a:ext>
            </a:extLst>
          </p:cNvPr>
          <p:cNvSpPr>
            <a:spLocks noGrp="1"/>
          </p:cNvSpPr>
          <p:nvPr>
            <p:ph type="title"/>
          </p:nvPr>
        </p:nvSpPr>
        <p:spPr>
          <a:xfrm>
            <a:off x="838200" y="763331"/>
            <a:ext cx="10515600" cy="1325563"/>
          </a:xfrm>
        </p:spPr>
        <p:txBody>
          <a:bodyPr/>
          <a:lstStyle/>
          <a:p>
            <a:r>
              <a:rPr lang="en-US" dirty="0"/>
              <a:t>But we want a probabilistic classifier</a:t>
            </a:r>
          </a:p>
        </p:txBody>
      </p:sp>
      <p:sp>
        <p:nvSpPr>
          <p:cNvPr id="3" name="Content Placeholder 2">
            <a:extLst>
              <a:ext uri="{FF2B5EF4-FFF2-40B4-BE49-F238E27FC236}">
                <a16:creationId xmlns:a16="http://schemas.microsoft.com/office/drawing/2014/main" id="{8148DD0F-7B83-A74A-9403-D475D03C12CF}"/>
              </a:ext>
            </a:extLst>
          </p:cNvPr>
          <p:cNvSpPr>
            <a:spLocks noGrp="1"/>
          </p:cNvSpPr>
          <p:nvPr>
            <p:ph idx="1"/>
          </p:nvPr>
        </p:nvSpPr>
        <p:spPr>
          <a:xfrm>
            <a:off x="838200" y="2223831"/>
            <a:ext cx="10515600" cy="4351338"/>
          </a:xfrm>
        </p:spPr>
        <p:txBody>
          <a:bodyPr/>
          <a:lstStyle/>
          <a:p>
            <a:r>
              <a:rPr lang="en-US" sz="3391" dirty="0"/>
              <a:t>We need to formalize “sum is high”.</a:t>
            </a:r>
          </a:p>
          <a:p>
            <a:r>
              <a:rPr lang="en-US" sz="3391" dirty="0"/>
              <a:t>We’d like a principled classifier that gives us a probability, just like Naive Bayes did</a:t>
            </a:r>
          </a:p>
          <a:p>
            <a:r>
              <a:rPr lang="en-US" sz="3391" dirty="0"/>
              <a:t>We want a model that can tell us:</a:t>
            </a:r>
          </a:p>
          <a:p>
            <a:pPr marL="484613" lvl="1" indent="0">
              <a:buNone/>
            </a:pPr>
            <a:r>
              <a:rPr lang="en-US" sz="2968" dirty="0"/>
              <a:t>p(y=1|x;</a:t>
            </a:r>
            <a:r>
              <a:rPr lang="en-US" sz="2968" dirty="0">
                <a:latin typeface="Calibri" charset="0"/>
              </a:rPr>
              <a:t> </a:t>
            </a:r>
            <a:r>
              <a:rPr lang="en-US" sz="2968" dirty="0" err="1">
                <a:latin typeface="Calibri" charset="0"/>
              </a:rPr>
              <a:t>θ</a:t>
            </a:r>
            <a:r>
              <a:rPr lang="en-US" sz="2968" dirty="0">
                <a:latin typeface="Calibri" charset="0"/>
              </a:rPr>
              <a:t>)</a:t>
            </a:r>
            <a:endParaRPr lang="en-US" sz="2968" dirty="0"/>
          </a:p>
          <a:p>
            <a:pPr marL="484613" lvl="1" indent="0">
              <a:buNone/>
            </a:pPr>
            <a:r>
              <a:rPr lang="en-US" sz="2968" dirty="0"/>
              <a:t>p(y=0|x; </a:t>
            </a:r>
            <a:r>
              <a:rPr lang="en-US" sz="2968" dirty="0" err="1">
                <a:latin typeface="Calibri" charset="0"/>
              </a:rPr>
              <a:t>θ</a:t>
            </a:r>
            <a:r>
              <a:rPr lang="en-US" sz="2968" dirty="0"/>
              <a:t>)</a:t>
            </a:r>
          </a:p>
        </p:txBody>
      </p:sp>
      <p:sp>
        <p:nvSpPr>
          <p:cNvPr id="4" name="Rectangle 3">
            <a:extLst>
              <a:ext uri="{FF2B5EF4-FFF2-40B4-BE49-F238E27FC236}">
                <a16:creationId xmlns:a16="http://schemas.microsoft.com/office/drawing/2014/main" id="{5AFAD4BD-0B07-F882-DE30-9130ED2BB07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B815C8-EA73-2111-62AB-B101B0B900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49CDDB2-70CC-0449-3957-510A7BA986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47796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96AE7-F6BE-2E48-902E-151BC867E8C2}"/>
              </a:ext>
            </a:extLst>
          </p:cNvPr>
          <p:cNvSpPr>
            <a:spLocks noGrp="1"/>
          </p:cNvSpPr>
          <p:nvPr>
            <p:ph type="title"/>
          </p:nvPr>
        </p:nvSpPr>
        <p:spPr>
          <a:xfrm>
            <a:off x="2372559" y="992749"/>
            <a:ext cx="8057359" cy="787513"/>
          </a:xfrm>
        </p:spPr>
        <p:txBody>
          <a:bodyPr>
            <a:normAutofit fontScale="90000"/>
          </a:bodyPr>
          <a:lstStyle/>
          <a:p>
            <a:r>
              <a:rPr lang="en-US" sz="3990" dirty="0"/>
              <a:t> </a:t>
            </a:r>
            <a:r>
              <a:rPr lang="en-US" sz="4443" dirty="0"/>
              <a:t>The problem:  </a:t>
            </a:r>
            <a:r>
              <a:rPr lang="en-US" sz="4443" b="1" i="1" dirty="0"/>
              <a:t>z</a:t>
            </a:r>
            <a:r>
              <a:rPr lang="en-US" sz="4443" dirty="0"/>
              <a:t> isn't a probability, it's just a number</a:t>
            </a:r>
            <a:r>
              <a:rPr lang="en-US" sz="3627" dirty="0"/>
              <a:t>!</a:t>
            </a:r>
            <a:endParaRPr lang="en-US" sz="3990" dirty="0"/>
          </a:p>
        </p:txBody>
      </p:sp>
      <p:sp>
        <p:nvSpPr>
          <p:cNvPr id="8" name="Content Placeholder 7">
            <a:extLst>
              <a:ext uri="{FF2B5EF4-FFF2-40B4-BE49-F238E27FC236}">
                <a16:creationId xmlns:a16="http://schemas.microsoft.com/office/drawing/2014/main" id="{2EB2DC85-7C39-044B-993D-89D8C9223188}"/>
              </a:ext>
            </a:extLst>
          </p:cNvPr>
          <p:cNvSpPr>
            <a:spLocks noGrp="1"/>
          </p:cNvSpPr>
          <p:nvPr>
            <p:ph idx="1"/>
          </p:nvPr>
        </p:nvSpPr>
        <p:spPr>
          <a:xfrm>
            <a:off x="1653621" y="3777313"/>
            <a:ext cx="8803990" cy="3198514"/>
          </a:xfrm>
        </p:spPr>
        <p:txBody>
          <a:bodyPr>
            <a:normAutofit/>
          </a:bodyPr>
          <a:lstStyle/>
          <a:p>
            <a:r>
              <a:rPr lang="en-US" sz="2968" dirty="0"/>
              <a:t>Solution: use a function of z that goes from 0 to 1</a:t>
            </a:r>
          </a:p>
        </p:txBody>
      </p:sp>
      <p:pic>
        <p:nvPicPr>
          <p:cNvPr id="6" name="Picture 5">
            <a:extLst>
              <a:ext uri="{FF2B5EF4-FFF2-40B4-BE49-F238E27FC236}">
                <a16:creationId xmlns:a16="http://schemas.microsoft.com/office/drawing/2014/main" id="{FCF1A4A3-E037-504F-BCBC-1FAC80DE5782}"/>
              </a:ext>
            </a:extLst>
          </p:cNvPr>
          <p:cNvPicPr>
            <a:picLocks noChangeAspect="1"/>
          </p:cNvPicPr>
          <p:nvPr/>
        </p:nvPicPr>
        <p:blipFill>
          <a:blip r:embed="rId3"/>
          <a:stretch>
            <a:fillRect/>
          </a:stretch>
        </p:blipFill>
        <p:spPr>
          <a:xfrm>
            <a:off x="3995966" y="2565755"/>
            <a:ext cx="5248142" cy="820023"/>
          </a:xfrm>
          <a:prstGeom prst="rect">
            <a:avLst/>
          </a:prstGeom>
        </p:spPr>
      </p:pic>
      <p:pic>
        <p:nvPicPr>
          <p:cNvPr id="10" name="Picture 9">
            <a:extLst>
              <a:ext uri="{FF2B5EF4-FFF2-40B4-BE49-F238E27FC236}">
                <a16:creationId xmlns:a16="http://schemas.microsoft.com/office/drawing/2014/main" id="{E25DC0E0-657A-3E4B-B87E-B1F777E545F9}"/>
              </a:ext>
            </a:extLst>
          </p:cNvPr>
          <p:cNvPicPr>
            <a:picLocks noChangeAspect="1"/>
          </p:cNvPicPr>
          <p:nvPr/>
        </p:nvPicPr>
        <p:blipFill>
          <a:blip r:embed="rId4"/>
          <a:srcRect/>
          <a:stretch/>
        </p:blipFill>
        <p:spPr>
          <a:xfrm>
            <a:off x="3026718" y="4617529"/>
            <a:ext cx="6749041" cy="1259820"/>
          </a:xfrm>
          <a:prstGeom prst="rect">
            <a:avLst/>
          </a:prstGeom>
        </p:spPr>
      </p:pic>
      <p:sp>
        <p:nvSpPr>
          <p:cNvPr id="3" name="Rectangle 2">
            <a:extLst>
              <a:ext uri="{FF2B5EF4-FFF2-40B4-BE49-F238E27FC236}">
                <a16:creationId xmlns:a16="http://schemas.microsoft.com/office/drawing/2014/main" id="{9C632C2B-1F18-2DA2-49B3-E5E4A0F3DA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80E45FD-5467-41B5-C2DF-FDB88E6151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1C88E96-40E1-0EBF-73A4-F16268CABF8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4656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6C978-3BD6-A448-8D02-2A5030CB74E7}"/>
              </a:ext>
            </a:extLst>
          </p:cNvPr>
          <p:cNvSpPr>
            <a:spLocks noGrp="1"/>
          </p:cNvSpPr>
          <p:nvPr>
            <p:ph type="title"/>
          </p:nvPr>
        </p:nvSpPr>
        <p:spPr>
          <a:xfrm>
            <a:off x="838200" y="630599"/>
            <a:ext cx="10515600" cy="1325563"/>
          </a:xfrm>
        </p:spPr>
        <p:txBody>
          <a:bodyPr>
            <a:normAutofit/>
          </a:bodyPr>
          <a:lstStyle/>
          <a:p>
            <a:r>
              <a:rPr lang="en-US" dirty="0"/>
              <a:t>The very useful sigmoid or logistic function</a:t>
            </a:r>
          </a:p>
        </p:txBody>
      </p:sp>
      <p:pic>
        <p:nvPicPr>
          <p:cNvPr id="5" name="Picture 4">
            <a:extLst>
              <a:ext uri="{FF2B5EF4-FFF2-40B4-BE49-F238E27FC236}">
                <a16:creationId xmlns:a16="http://schemas.microsoft.com/office/drawing/2014/main" id="{38B41492-92D7-0843-886C-F81DEAD35540}"/>
              </a:ext>
            </a:extLst>
          </p:cNvPr>
          <p:cNvPicPr>
            <a:picLocks noChangeAspect="1"/>
          </p:cNvPicPr>
          <p:nvPr/>
        </p:nvPicPr>
        <p:blipFill>
          <a:blip r:embed="rId3"/>
          <a:stretch>
            <a:fillRect/>
          </a:stretch>
        </p:blipFill>
        <p:spPr>
          <a:xfrm>
            <a:off x="1976702" y="2287125"/>
            <a:ext cx="8448575" cy="4045796"/>
          </a:xfrm>
          <a:prstGeom prst="rect">
            <a:avLst/>
          </a:prstGeom>
        </p:spPr>
      </p:pic>
      <p:sp>
        <p:nvSpPr>
          <p:cNvPr id="3" name="Rectangle 2">
            <a:extLst>
              <a:ext uri="{FF2B5EF4-FFF2-40B4-BE49-F238E27FC236}">
                <a16:creationId xmlns:a16="http://schemas.microsoft.com/office/drawing/2014/main" id="{B4F5679F-01C2-1542-9FCF-DE147F85918C}"/>
              </a:ext>
            </a:extLst>
          </p:cNvPr>
          <p:cNvSpPr/>
          <p:nvPr/>
        </p:nvSpPr>
        <p:spPr>
          <a:xfrm>
            <a:off x="2784408" y="3537195"/>
            <a:ext cx="2665428" cy="480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E71F7416-2114-F34A-B323-A70C4910DABB}"/>
              </a:ext>
            </a:extLst>
          </p:cNvPr>
          <p:cNvPicPr>
            <a:picLocks noChangeAspect="1"/>
          </p:cNvPicPr>
          <p:nvPr/>
        </p:nvPicPr>
        <p:blipFill>
          <a:blip r:embed="rId4"/>
          <a:stretch>
            <a:fillRect/>
          </a:stretch>
        </p:blipFill>
        <p:spPr>
          <a:xfrm>
            <a:off x="2461325" y="3129081"/>
            <a:ext cx="4197468" cy="1611149"/>
          </a:xfrm>
          <a:prstGeom prst="rect">
            <a:avLst/>
          </a:prstGeom>
        </p:spPr>
      </p:pic>
      <p:sp>
        <p:nvSpPr>
          <p:cNvPr id="9" name="Rectangle 8">
            <a:extLst>
              <a:ext uri="{FF2B5EF4-FFF2-40B4-BE49-F238E27FC236}">
                <a16:creationId xmlns:a16="http://schemas.microsoft.com/office/drawing/2014/main" id="{0F6DDC3B-78AD-FE81-D875-84056E6FB7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F5D5C53-2F27-81FA-3BB3-06E9733747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53675878-34D0-FB69-887D-F20D2E639E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47080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D0FBA-B963-034D-8645-74ACA25129BA}"/>
              </a:ext>
            </a:extLst>
          </p:cNvPr>
          <p:cNvSpPr>
            <a:spLocks noGrp="1"/>
          </p:cNvSpPr>
          <p:nvPr>
            <p:ph type="title"/>
          </p:nvPr>
        </p:nvSpPr>
        <p:spPr>
          <a:xfrm>
            <a:off x="838200" y="837073"/>
            <a:ext cx="10515600" cy="1325563"/>
          </a:xfrm>
        </p:spPr>
        <p:txBody>
          <a:bodyPr/>
          <a:lstStyle/>
          <a:p>
            <a:r>
              <a:rPr lang="en-US" dirty="0"/>
              <a:t>Idea of logistic regression</a:t>
            </a:r>
          </a:p>
        </p:txBody>
      </p:sp>
      <p:sp>
        <p:nvSpPr>
          <p:cNvPr id="3" name="Content Placeholder 2">
            <a:extLst>
              <a:ext uri="{FF2B5EF4-FFF2-40B4-BE49-F238E27FC236}">
                <a16:creationId xmlns:a16="http://schemas.microsoft.com/office/drawing/2014/main" id="{4FB13DBF-FEB8-CE4C-8B4B-B26F16365A3D}"/>
              </a:ext>
            </a:extLst>
          </p:cNvPr>
          <p:cNvSpPr>
            <a:spLocks noGrp="1"/>
          </p:cNvSpPr>
          <p:nvPr>
            <p:ph idx="1"/>
          </p:nvPr>
        </p:nvSpPr>
        <p:spPr>
          <a:xfrm>
            <a:off x="838200" y="2297573"/>
            <a:ext cx="10515600" cy="4351338"/>
          </a:xfrm>
        </p:spPr>
        <p:txBody>
          <a:bodyPr/>
          <a:lstStyle/>
          <a:p>
            <a:r>
              <a:rPr lang="en-US" sz="3816" dirty="0">
                <a:latin typeface="Calibri" panose="020F0502020204030204" pitchFamily="34" charset="0"/>
                <a:cs typeface="Calibri" panose="020F0502020204030204" pitchFamily="34" charset="0"/>
              </a:rPr>
              <a:t>We’ll compute </a:t>
            </a:r>
            <a:r>
              <a:rPr lang="en-US" sz="3816" dirty="0" err="1">
                <a:latin typeface="Times New Roman" panose="02020603050405020304" pitchFamily="18" charset="0"/>
                <a:cs typeface="Times New Roman" panose="02020603050405020304" pitchFamily="18" charset="0"/>
              </a:rPr>
              <a:t>w∙x+b</a:t>
            </a:r>
            <a:endParaRPr lang="en-US" sz="3816" dirty="0">
              <a:latin typeface="Times New Roman" panose="02020603050405020304" pitchFamily="18" charset="0"/>
              <a:cs typeface="Times New Roman" panose="02020603050405020304" pitchFamily="18" charset="0"/>
            </a:endParaRPr>
          </a:p>
          <a:p>
            <a:r>
              <a:rPr lang="en-US" sz="3816" dirty="0">
                <a:latin typeface="Calibri" panose="020F0502020204030204" pitchFamily="34" charset="0"/>
                <a:cs typeface="Calibri" panose="020F0502020204030204" pitchFamily="34" charset="0"/>
              </a:rPr>
              <a:t>And then we’ll pass it through the sigmoid function:</a:t>
            </a:r>
          </a:p>
          <a:p>
            <a:pPr marL="0" indent="0" algn="ctr">
              <a:buNone/>
            </a:pPr>
            <a:r>
              <a:rPr lang="en-US" sz="3816" dirty="0">
                <a:latin typeface="Times New Roman" panose="02020603050405020304" pitchFamily="18" charset="0"/>
                <a:cs typeface="Times New Roman" panose="02020603050405020304" pitchFamily="18" charset="0"/>
              </a:rPr>
              <a:t>σ(</a:t>
            </a:r>
            <a:r>
              <a:rPr lang="en-US" sz="3816" dirty="0" err="1">
                <a:latin typeface="Times New Roman" panose="02020603050405020304" pitchFamily="18" charset="0"/>
                <a:cs typeface="Times New Roman" panose="02020603050405020304" pitchFamily="18" charset="0"/>
              </a:rPr>
              <a:t>w∙x+b</a:t>
            </a:r>
            <a:r>
              <a:rPr lang="en-US" sz="3816" dirty="0">
                <a:latin typeface="Times New Roman" panose="02020603050405020304" pitchFamily="18" charset="0"/>
                <a:cs typeface="Times New Roman" panose="02020603050405020304" pitchFamily="18" charset="0"/>
              </a:rPr>
              <a:t>)</a:t>
            </a:r>
          </a:p>
          <a:p>
            <a:r>
              <a:rPr lang="en-US" sz="3816" dirty="0">
                <a:latin typeface="Calibri" panose="020F0502020204030204" pitchFamily="34" charset="0"/>
                <a:cs typeface="Calibri" panose="020F0502020204030204" pitchFamily="34" charset="0"/>
              </a:rPr>
              <a:t>And we'll just treat it as a probability</a:t>
            </a:r>
          </a:p>
        </p:txBody>
      </p:sp>
      <p:sp>
        <p:nvSpPr>
          <p:cNvPr id="4" name="Rectangle 3">
            <a:extLst>
              <a:ext uri="{FF2B5EF4-FFF2-40B4-BE49-F238E27FC236}">
                <a16:creationId xmlns:a16="http://schemas.microsoft.com/office/drawing/2014/main" id="{A0BC8E92-8F49-FF80-03D0-A80536030D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23D4645-51BF-51B3-90BA-76DCAE31C9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B081D84-6904-1D99-CAAB-6F86275351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04510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7A6CD-C4E9-5B48-9917-F86800E1F560}"/>
              </a:ext>
            </a:extLst>
          </p:cNvPr>
          <p:cNvSpPr>
            <a:spLocks noGrp="1"/>
          </p:cNvSpPr>
          <p:nvPr>
            <p:ph type="title"/>
          </p:nvPr>
        </p:nvSpPr>
        <p:spPr>
          <a:xfrm>
            <a:off x="2008076" y="1111129"/>
            <a:ext cx="7996286" cy="391451"/>
          </a:xfrm>
        </p:spPr>
        <p:txBody>
          <a:bodyPr>
            <a:normAutofit fontScale="90000"/>
          </a:bodyPr>
          <a:lstStyle/>
          <a:p>
            <a:r>
              <a:rPr lang="en-US" dirty="0"/>
              <a:t>Making probabilities with </a:t>
            </a:r>
            <a:r>
              <a:rPr lang="en-US" dirty="0" err="1"/>
              <a:t>sigmoids</a:t>
            </a:r>
            <a:endParaRPr lang="en-US" dirty="0"/>
          </a:p>
        </p:txBody>
      </p:sp>
      <p:pic>
        <p:nvPicPr>
          <p:cNvPr id="5" name="Picture 4">
            <a:extLst>
              <a:ext uri="{FF2B5EF4-FFF2-40B4-BE49-F238E27FC236}">
                <a16:creationId xmlns:a16="http://schemas.microsoft.com/office/drawing/2014/main" id="{2F5A0686-02DA-3E4A-9DF1-59837D9443E0}"/>
              </a:ext>
            </a:extLst>
          </p:cNvPr>
          <p:cNvPicPr>
            <a:picLocks noChangeAspect="1"/>
          </p:cNvPicPr>
          <p:nvPr/>
        </p:nvPicPr>
        <p:blipFill>
          <a:blip r:embed="rId3"/>
          <a:srcRect/>
          <a:stretch/>
        </p:blipFill>
        <p:spPr>
          <a:xfrm>
            <a:off x="2182033" y="2480440"/>
            <a:ext cx="6165643" cy="1560439"/>
          </a:xfrm>
          <a:prstGeom prst="rect">
            <a:avLst/>
          </a:prstGeom>
        </p:spPr>
      </p:pic>
      <p:pic>
        <p:nvPicPr>
          <p:cNvPr id="6" name="Picture 5">
            <a:extLst>
              <a:ext uri="{FF2B5EF4-FFF2-40B4-BE49-F238E27FC236}">
                <a16:creationId xmlns:a16="http://schemas.microsoft.com/office/drawing/2014/main" id="{DB99653A-66CF-8442-A821-C9586678886E}"/>
              </a:ext>
            </a:extLst>
          </p:cNvPr>
          <p:cNvPicPr>
            <a:picLocks noChangeAspect="1"/>
          </p:cNvPicPr>
          <p:nvPr/>
        </p:nvPicPr>
        <p:blipFill>
          <a:blip r:embed="rId4"/>
          <a:srcRect/>
          <a:stretch/>
        </p:blipFill>
        <p:spPr>
          <a:xfrm>
            <a:off x="2182033" y="4107427"/>
            <a:ext cx="6306838" cy="2647313"/>
          </a:xfrm>
          <a:prstGeom prst="rect">
            <a:avLst/>
          </a:prstGeom>
        </p:spPr>
      </p:pic>
      <p:sp>
        <p:nvSpPr>
          <p:cNvPr id="3" name="Rectangle 2">
            <a:extLst>
              <a:ext uri="{FF2B5EF4-FFF2-40B4-BE49-F238E27FC236}">
                <a16:creationId xmlns:a16="http://schemas.microsoft.com/office/drawing/2014/main" id="{BDB28BA2-FA88-148B-5D16-493EA23EBF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65141E-B0EF-DAC1-31C0-DB5EEEC51D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64AD1D-0A70-25CE-B285-2AB5EC2C55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0624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57C93-E309-6343-A358-E23B17E1042D}"/>
              </a:ext>
            </a:extLst>
          </p:cNvPr>
          <p:cNvSpPr>
            <a:spLocks noGrp="1"/>
          </p:cNvSpPr>
          <p:nvPr>
            <p:ph type="title"/>
          </p:nvPr>
        </p:nvSpPr>
        <p:spPr>
          <a:xfrm>
            <a:off x="2097857" y="1167425"/>
            <a:ext cx="7996286" cy="721208"/>
          </a:xfrm>
        </p:spPr>
        <p:txBody>
          <a:bodyPr>
            <a:normAutofit fontScale="90000"/>
          </a:bodyPr>
          <a:lstStyle/>
          <a:p>
            <a:r>
              <a:rPr lang="en-US" dirty="0"/>
              <a:t>Turning a probability into a classifier</a:t>
            </a:r>
          </a:p>
        </p:txBody>
      </p:sp>
      <p:pic>
        <p:nvPicPr>
          <p:cNvPr id="5" name="Content Placeholder 4">
            <a:extLst>
              <a:ext uri="{FF2B5EF4-FFF2-40B4-BE49-F238E27FC236}">
                <a16:creationId xmlns:a16="http://schemas.microsoft.com/office/drawing/2014/main" id="{E9F790B0-B70D-DE45-B74A-BF4E26C78D74}"/>
              </a:ext>
            </a:extLst>
          </p:cNvPr>
          <p:cNvPicPr>
            <a:picLocks noGrp="1" noChangeAspect="1"/>
          </p:cNvPicPr>
          <p:nvPr>
            <p:ph idx="1"/>
          </p:nvPr>
        </p:nvPicPr>
        <p:blipFill>
          <a:blip r:embed="rId2"/>
          <a:stretch>
            <a:fillRect/>
          </a:stretch>
        </p:blipFill>
        <p:spPr>
          <a:xfrm>
            <a:off x="2945948" y="2298213"/>
            <a:ext cx="6025481" cy="1559040"/>
          </a:xfrm>
          <a:prstGeom prst="rect">
            <a:avLst/>
          </a:prstGeom>
        </p:spPr>
      </p:pic>
      <p:sp>
        <p:nvSpPr>
          <p:cNvPr id="3" name="TextBox 2">
            <a:extLst>
              <a:ext uri="{FF2B5EF4-FFF2-40B4-BE49-F238E27FC236}">
                <a16:creationId xmlns:a16="http://schemas.microsoft.com/office/drawing/2014/main" id="{DAD54E96-8FBE-DE4B-9D80-8A35B738F321}"/>
              </a:ext>
            </a:extLst>
          </p:cNvPr>
          <p:cNvSpPr txBox="1"/>
          <p:nvPr/>
        </p:nvSpPr>
        <p:spPr>
          <a:xfrm>
            <a:off x="2630409" y="4398248"/>
            <a:ext cx="4900637" cy="434863"/>
          </a:xfrm>
          <a:prstGeom prst="rect">
            <a:avLst/>
          </a:prstGeom>
          <a:noFill/>
        </p:spPr>
        <p:txBody>
          <a:bodyPr wrap="none" rtlCol="0">
            <a:spAutoFit/>
          </a:bodyPr>
          <a:lstStyle/>
          <a:p>
            <a:r>
              <a:rPr lang="en-US" sz="2226" dirty="0"/>
              <a:t>0.5 here is called the </a:t>
            </a:r>
            <a:r>
              <a:rPr lang="en-US" sz="2226" b="1" dirty="0"/>
              <a:t>decision boundary</a:t>
            </a:r>
            <a:r>
              <a:rPr lang="en-US" sz="2226" dirty="0"/>
              <a:t> </a:t>
            </a:r>
          </a:p>
        </p:txBody>
      </p:sp>
      <p:sp>
        <p:nvSpPr>
          <p:cNvPr id="4" name="Rectangle 3">
            <a:extLst>
              <a:ext uri="{FF2B5EF4-FFF2-40B4-BE49-F238E27FC236}">
                <a16:creationId xmlns:a16="http://schemas.microsoft.com/office/drawing/2014/main" id="{35FBD247-08A2-4AD5-33D1-FC3DD9D96E3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0D22BE3-12E0-785A-80FC-8EB5A6C9C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A1230A-EDF3-B4DB-B375-D0B029350F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0038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6C978-3BD6-A448-8D02-2A5030CB74E7}"/>
              </a:ext>
            </a:extLst>
          </p:cNvPr>
          <p:cNvSpPr>
            <a:spLocks noGrp="1"/>
          </p:cNvSpPr>
          <p:nvPr>
            <p:ph type="title"/>
          </p:nvPr>
        </p:nvSpPr>
        <p:spPr>
          <a:xfrm>
            <a:off x="2178795" y="827358"/>
            <a:ext cx="7915515" cy="787513"/>
          </a:xfrm>
        </p:spPr>
        <p:txBody>
          <a:bodyPr/>
          <a:lstStyle/>
          <a:p>
            <a:r>
              <a:rPr lang="en-US" dirty="0"/>
              <a:t>The probabilistic classifier</a:t>
            </a:r>
          </a:p>
        </p:txBody>
      </p:sp>
      <p:grpSp>
        <p:nvGrpSpPr>
          <p:cNvPr id="7" name="Group 6">
            <a:extLst>
              <a:ext uri="{FF2B5EF4-FFF2-40B4-BE49-F238E27FC236}">
                <a16:creationId xmlns:a16="http://schemas.microsoft.com/office/drawing/2014/main" id="{2AF12A42-A169-124C-83E6-7FE227E2D844}"/>
              </a:ext>
            </a:extLst>
          </p:cNvPr>
          <p:cNvGrpSpPr/>
          <p:nvPr/>
        </p:nvGrpSpPr>
        <p:grpSpPr>
          <a:xfrm>
            <a:off x="1921270" y="2465444"/>
            <a:ext cx="8448575" cy="4045796"/>
            <a:chOff x="685800" y="1244038"/>
            <a:chExt cx="7970496" cy="3816857"/>
          </a:xfrm>
        </p:grpSpPr>
        <p:pic>
          <p:nvPicPr>
            <p:cNvPr id="5" name="Picture 4">
              <a:extLst>
                <a:ext uri="{FF2B5EF4-FFF2-40B4-BE49-F238E27FC236}">
                  <a16:creationId xmlns:a16="http://schemas.microsoft.com/office/drawing/2014/main" id="{38B41492-92D7-0843-886C-F81DEAD35540}"/>
                </a:ext>
              </a:extLst>
            </p:cNvPr>
            <p:cNvPicPr>
              <a:picLocks noChangeAspect="1"/>
            </p:cNvPicPr>
            <p:nvPr/>
          </p:nvPicPr>
          <p:blipFill>
            <a:blip r:embed="rId3"/>
            <a:stretch>
              <a:fillRect/>
            </a:stretch>
          </p:blipFill>
          <p:spPr>
            <a:xfrm>
              <a:off x="685800" y="1244038"/>
              <a:ext cx="7970496" cy="3816857"/>
            </a:xfrm>
            <a:prstGeom prst="rect">
              <a:avLst/>
            </a:prstGeom>
            <a:ln>
              <a:noFill/>
            </a:ln>
          </p:spPr>
        </p:pic>
        <p:sp>
          <p:nvSpPr>
            <p:cNvPr id="3" name="Rectangle 2">
              <a:extLst>
                <a:ext uri="{FF2B5EF4-FFF2-40B4-BE49-F238E27FC236}">
                  <a16:creationId xmlns:a16="http://schemas.microsoft.com/office/drawing/2014/main" id="{B4F5679F-01C2-1542-9FCF-DE147F85918C}"/>
                </a:ext>
              </a:extLst>
            </p:cNvPr>
            <p:cNvSpPr/>
            <p:nvPr/>
          </p:nvSpPr>
          <p:spPr>
            <a:xfrm>
              <a:off x="1412111" y="2375503"/>
              <a:ext cx="2514600" cy="5857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grpSp>
      <p:sp>
        <p:nvSpPr>
          <p:cNvPr id="9" name="Freeform 8">
            <a:extLst>
              <a:ext uri="{FF2B5EF4-FFF2-40B4-BE49-F238E27FC236}">
                <a16:creationId xmlns:a16="http://schemas.microsoft.com/office/drawing/2014/main" id="{72B19C2B-25B7-FE40-89D4-2D049B1683CF}"/>
              </a:ext>
            </a:extLst>
          </p:cNvPr>
          <p:cNvSpPr/>
          <p:nvPr/>
        </p:nvSpPr>
        <p:spPr bwMode="auto">
          <a:xfrm>
            <a:off x="1670693" y="4409111"/>
            <a:ext cx="8805321" cy="226367"/>
          </a:xfrm>
          <a:custGeom>
            <a:avLst/>
            <a:gdLst>
              <a:gd name="connsiteX0" fmla="*/ 112178 w 8307054"/>
              <a:gd name="connsiteY0" fmla="*/ 201057 h 213557"/>
              <a:gd name="connsiteX1" fmla="*/ 170051 w 8307054"/>
              <a:gd name="connsiteY1" fmla="*/ 212632 h 213557"/>
              <a:gd name="connsiteX2" fmla="*/ 3850801 w 8307054"/>
              <a:gd name="connsiteY2" fmla="*/ 62161 h 213557"/>
              <a:gd name="connsiteX3" fmla="*/ 6767621 w 8307054"/>
              <a:gd name="connsiteY3" fmla="*/ 4287 h 213557"/>
              <a:gd name="connsiteX4" fmla="*/ 8307054 w 8307054"/>
              <a:gd name="connsiteY4" fmla="*/ 4287 h 213557"/>
              <a:gd name="connsiteX5" fmla="*/ 8307054 w 8307054"/>
              <a:gd name="connsiteY5" fmla="*/ 4287 h 213557"/>
              <a:gd name="connsiteX6" fmla="*/ 8307054 w 8307054"/>
              <a:gd name="connsiteY6" fmla="*/ 4287 h 21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07054" h="213557">
                <a:moveTo>
                  <a:pt x="112178" y="201057"/>
                </a:moveTo>
                <a:cubicBezTo>
                  <a:pt x="-170438" y="218419"/>
                  <a:pt x="170051" y="212632"/>
                  <a:pt x="170051" y="212632"/>
                </a:cubicBezTo>
                <a:lnTo>
                  <a:pt x="3850801" y="62161"/>
                </a:lnTo>
                <a:cubicBezTo>
                  <a:pt x="4950396" y="27437"/>
                  <a:pt x="6024912" y="13933"/>
                  <a:pt x="6767621" y="4287"/>
                </a:cubicBezTo>
                <a:cubicBezTo>
                  <a:pt x="7510330" y="-5359"/>
                  <a:pt x="8307054" y="4287"/>
                  <a:pt x="8307054" y="4287"/>
                </a:cubicBezTo>
                <a:lnTo>
                  <a:pt x="8307054" y="4287"/>
                </a:lnTo>
                <a:lnTo>
                  <a:pt x="8307054" y="4287"/>
                </a:lnTo>
              </a:path>
            </a:pathLst>
          </a:custGeom>
          <a:no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15" name="Freeform 14">
            <a:extLst>
              <a:ext uri="{FF2B5EF4-FFF2-40B4-BE49-F238E27FC236}">
                <a16:creationId xmlns:a16="http://schemas.microsoft.com/office/drawing/2014/main" id="{6030D76F-4213-4D4E-9677-2229D8A905A5}"/>
              </a:ext>
            </a:extLst>
          </p:cNvPr>
          <p:cNvSpPr/>
          <p:nvPr/>
        </p:nvSpPr>
        <p:spPr bwMode="auto">
          <a:xfrm>
            <a:off x="5887428" y="4254159"/>
            <a:ext cx="503198" cy="515296"/>
          </a:xfrm>
          <a:custGeom>
            <a:avLst/>
            <a:gdLst>
              <a:gd name="connsiteX0" fmla="*/ 162046 w 474724"/>
              <a:gd name="connsiteY0" fmla="*/ 0 h 486137"/>
              <a:gd name="connsiteX1" fmla="*/ 81023 w 474724"/>
              <a:gd name="connsiteY1" fmla="*/ 46299 h 486137"/>
              <a:gd name="connsiteX2" fmla="*/ 69448 w 474724"/>
              <a:gd name="connsiteY2" fmla="*/ 81023 h 486137"/>
              <a:gd name="connsiteX3" fmla="*/ 46299 w 474724"/>
              <a:gd name="connsiteY3" fmla="*/ 115747 h 486137"/>
              <a:gd name="connsiteX4" fmla="*/ 23150 w 474724"/>
              <a:gd name="connsiteY4" fmla="*/ 185195 h 486137"/>
              <a:gd name="connsiteX5" fmla="*/ 0 w 474724"/>
              <a:gd name="connsiteY5" fmla="*/ 277793 h 486137"/>
              <a:gd name="connsiteX6" fmla="*/ 34724 w 474724"/>
              <a:gd name="connsiteY6" fmla="*/ 428264 h 486137"/>
              <a:gd name="connsiteX7" fmla="*/ 69448 w 474724"/>
              <a:gd name="connsiteY7" fmla="*/ 439838 h 486137"/>
              <a:gd name="connsiteX8" fmla="*/ 104173 w 474724"/>
              <a:gd name="connsiteY8" fmla="*/ 462988 h 486137"/>
              <a:gd name="connsiteX9" fmla="*/ 185195 w 474724"/>
              <a:gd name="connsiteY9" fmla="*/ 486137 h 486137"/>
              <a:gd name="connsiteX10" fmla="*/ 324092 w 474724"/>
              <a:gd name="connsiteY10" fmla="*/ 474562 h 486137"/>
              <a:gd name="connsiteX11" fmla="*/ 381965 w 474724"/>
              <a:gd name="connsiteY11" fmla="*/ 439838 h 486137"/>
              <a:gd name="connsiteX12" fmla="*/ 451413 w 474724"/>
              <a:gd name="connsiteY12" fmla="*/ 381965 h 486137"/>
              <a:gd name="connsiteX13" fmla="*/ 474562 w 474724"/>
              <a:gd name="connsiteY13" fmla="*/ 312517 h 486137"/>
              <a:gd name="connsiteX14" fmla="*/ 462988 w 474724"/>
              <a:gd name="connsiteY14" fmla="*/ 173621 h 486137"/>
              <a:gd name="connsiteX15" fmla="*/ 405114 w 474724"/>
              <a:gd name="connsiteY15" fmla="*/ 92598 h 486137"/>
              <a:gd name="connsiteX16" fmla="*/ 381965 w 474724"/>
              <a:gd name="connsiteY16" fmla="*/ 69448 h 486137"/>
              <a:gd name="connsiteX17" fmla="*/ 312517 w 474724"/>
              <a:gd name="connsiteY17" fmla="*/ 46299 h 486137"/>
              <a:gd name="connsiteX18" fmla="*/ 162046 w 474724"/>
              <a:gd name="connsiteY18" fmla="*/ 0 h 486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74724" h="486137">
                <a:moveTo>
                  <a:pt x="162046" y="0"/>
                </a:moveTo>
                <a:cubicBezTo>
                  <a:pt x="123464" y="0"/>
                  <a:pt x="104433" y="25816"/>
                  <a:pt x="81023" y="46299"/>
                </a:cubicBezTo>
                <a:cubicBezTo>
                  <a:pt x="71841" y="54333"/>
                  <a:pt x="74904" y="70110"/>
                  <a:pt x="69448" y="81023"/>
                </a:cubicBezTo>
                <a:cubicBezTo>
                  <a:pt x="63227" y="93465"/>
                  <a:pt x="51949" y="103035"/>
                  <a:pt x="46299" y="115747"/>
                </a:cubicBezTo>
                <a:cubicBezTo>
                  <a:pt x="36389" y="138045"/>
                  <a:pt x="30866" y="162046"/>
                  <a:pt x="23150" y="185195"/>
                </a:cubicBezTo>
                <a:cubicBezTo>
                  <a:pt x="5353" y="238587"/>
                  <a:pt x="13969" y="207949"/>
                  <a:pt x="0" y="277793"/>
                </a:cubicBezTo>
                <a:cubicBezTo>
                  <a:pt x="3488" y="312668"/>
                  <a:pt x="-6535" y="395257"/>
                  <a:pt x="34724" y="428264"/>
                </a:cubicBezTo>
                <a:cubicBezTo>
                  <a:pt x="44251" y="435886"/>
                  <a:pt x="57873" y="435980"/>
                  <a:pt x="69448" y="439838"/>
                </a:cubicBezTo>
                <a:cubicBezTo>
                  <a:pt x="81023" y="447555"/>
                  <a:pt x="91730" y="456767"/>
                  <a:pt x="104173" y="462988"/>
                </a:cubicBezTo>
                <a:cubicBezTo>
                  <a:pt x="120773" y="471288"/>
                  <a:pt x="170367" y="482430"/>
                  <a:pt x="185195" y="486137"/>
                </a:cubicBezTo>
                <a:cubicBezTo>
                  <a:pt x="231494" y="482279"/>
                  <a:pt x="278040" y="480702"/>
                  <a:pt x="324092" y="474562"/>
                </a:cubicBezTo>
                <a:cubicBezTo>
                  <a:pt x="366307" y="468934"/>
                  <a:pt x="352749" y="463211"/>
                  <a:pt x="381965" y="439838"/>
                </a:cubicBezTo>
                <a:cubicBezTo>
                  <a:pt x="462545" y="375373"/>
                  <a:pt x="368921" y="464457"/>
                  <a:pt x="451413" y="381965"/>
                </a:cubicBezTo>
                <a:cubicBezTo>
                  <a:pt x="459129" y="358816"/>
                  <a:pt x="476588" y="336834"/>
                  <a:pt x="474562" y="312517"/>
                </a:cubicBezTo>
                <a:cubicBezTo>
                  <a:pt x="470704" y="266218"/>
                  <a:pt x="469128" y="219673"/>
                  <a:pt x="462988" y="173621"/>
                </a:cubicBezTo>
                <a:cubicBezTo>
                  <a:pt x="457303" y="130983"/>
                  <a:pt x="437157" y="124641"/>
                  <a:pt x="405114" y="92598"/>
                </a:cubicBezTo>
                <a:cubicBezTo>
                  <a:pt x="397398" y="84881"/>
                  <a:pt x="392318" y="72899"/>
                  <a:pt x="381965" y="69448"/>
                </a:cubicBezTo>
                <a:lnTo>
                  <a:pt x="312517" y="46299"/>
                </a:lnTo>
                <a:cubicBezTo>
                  <a:pt x="233868" y="20083"/>
                  <a:pt x="200628" y="0"/>
                  <a:pt x="162046" y="0"/>
                </a:cubicBezTo>
                <a:close/>
              </a:path>
            </a:pathLst>
          </a:custGeom>
          <a:noFill/>
          <a:ln w="31750" cap="flat" cmpd="sng" algn="ctr">
            <a:solidFill>
              <a:schemeClr val="accent6"/>
            </a:solid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16" name="Rectangle 15">
            <a:extLst>
              <a:ext uri="{FF2B5EF4-FFF2-40B4-BE49-F238E27FC236}">
                <a16:creationId xmlns:a16="http://schemas.microsoft.com/office/drawing/2014/main" id="{64107E57-1F3A-0548-BCB7-A16BB7DB0707}"/>
              </a:ext>
            </a:extLst>
          </p:cNvPr>
          <p:cNvSpPr/>
          <p:nvPr/>
        </p:nvSpPr>
        <p:spPr>
          <a:xfrm>
            <a:off x="5887428" y="6385066"/>
            <a:ext cx="503198" cy="2566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7" name="TextBox 16">
            <a:extLst>
              <a:ext uri="{FF2B5EF4-FFF2-40B4-BE49-F238E27FC236}">
                <a16:creationId xmlns:a16="http://schemas.microsoft.com/office/drawing/2014/main" id="{504823CD-D996-F549-8F74-DDA4A8F59403}"/>
              </a:ext>
            </a:extLst>
          </p:cNvPr>
          <p:cNvSpPr txBox="1"/>
          <p:nvPr/>
        </p:nvSpPr>
        <p:spPr>
          <a:xfrm>
            <a:off x="5716691" y="6287687"/>
            <a:ext cx="1184940" cy="549061"/>
          </a:xfrm>
          <a:prstGeom prst="rect">
            <a:avLst/>
          </a:prstGeom>
          <a:noFill/>
        </p:spPr>
        <p:txBody>
          <a:bodyPr wrap="none" rtlCol="0">
            <a:spAutoFit/>
          </a:bodyPr>
          <a:lstStyle/>
          <a:p>
            <a:r>
              <a:rPr lang="en-US" sz="2968" dirty="0" err="1"/>
              <a:t>wx</a:t>
            </a:r>
            <a:r>
              <a:rPr lang="en-US" sz="2968" dirty="0"/>
              <a:t> + b</a:t>
            </a:r>
          </a:p>
        </p:txBody>
      </p:sp>
      <p:pic>
        <p:nvPicPr>
          <p:cNvPr id="18" name="Picture 17">
            <a:extLst>
              <a:ext uri="{FF2B5EF4-FFF2-40B4-BE49-F238E27FC236}">
                <a16:creationId xmlns:a16="http://schemas.microsoft.com/office/drawing/2014/main" id="{740A2127-1D6D-1F41-B9FC-0C367C6CADCD}"/>
              </a:ext>
            </a:extLst>
          </p:cNvPr>
          <p:cNvPicPr>
            <a:picLocks noChangeAspect="1"/>
          </p:cNvPicPr>
          <p:nvPr/>
        </p:nvPicPr>
        <p:blipFill>
          <a:blip r:embed="rId4"/>
          <a:stretch>
            <a:fillRect/>
          </a:stretch>
        </p:blipFill>
        <p:spPr>
          <a:xfrm>
            <a:off x="6661394" y="1384996"/>
            <a:ext cx="4991098" cy="1904999"/>
          </a:xfrm>
          <a:prstGeom prst="rect">
            <a:avLst/>
          </a:prstGeom>
        </p:spPr>
      </p:pic>
      <p:sp>
        <p:nvSpPr>
          <p:cNvPr id="19" name="Rectangle 18">
            <a:extLst>
              <a:ext uri="{FF2B5EF4-FFF2-40B4-BE49-F238E27FC236}">
                <a16:creationId xmlns:a16="http://schemas.microsoft.com/office/drawing/2014/main" id="{4A1A31B3-A413-5440-9DE5-027C83B38D29}"/>
              </a:ext>
            </a:extLst>
          </p:cNvPr>
          <p:cNvSpPr/>
          <p:nvPr/>
        </p:nvSpPr>
        <p:spPr>
          <a:xfrm>
            <a:off x="1544414" y="4201368"/>
            <a:ext cx="674599" cy="620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cxnSp>
        <p:nvCxnSpPr>
          <p:cNvPr id="13" name="Straight Connector 12">
            <a:extLst>
              <a:ext uri="{FF2B5EF4-FFF2-40B4-BE49-F238E27FC236}">
                <a16:creationId xmlns:a16="http://schemas.microsoft.com/office/drawing/2014/main" id="{1561F822-B7C3-874E-AC15-CC13945AC801}"/>
              </a:ext>
            </a:extLst>
          </p:cNvPr>
          <p:cNvCxnSpPr/>
          <p:nvPr/>
        </p:nvCxnSpPr>
        <p:spPr bwMode="auto">
          <a:xfrm>
            <a:off x="1572849" y="4460941"/>
            <a:ext cx="9046303" cy="0"/>
          </a:xfrm>
          <a:prstGeom prst="line">
            <a:avLst/>
          </a:prstGeom>
          <a:gradFill rotWithShape="0">
            <a:gsLst>
              <a:gs pos="0">
                <a:srgbClr val="A50021"/>
              </a:gs>
              <a:gs pos="100000">
                <a:schemeClr val="tx1"/>
              </a:gs>
            </a:gsLst>
            <a:lin ang="0" scaled="1"/>
          </a:gradFill>
          <a:ln w="44450" cap="flat" cmpd="sng" algn="ctr">
            <a:solidFill>
              <a:srgbClr val="C00000"/>
            </a:solidFill>
            <a:prstDash val="sysDash"/>
            <a:miter lim="800000"/>
            <a:headEnd type="none" w="med" len="med"/>
            <a:tailEnd type="none" w="med" len="med"/>
          </a:ln>
          <a:effectLst/>
        </p:spPr>
      </p:cxnSp>
      <p:sp>
        <p:nvSpPr>
          <p:cNvPr id="20" name="TextBox 19">
            <a:extLst>
              <a:ext uri="{FF2B5EF4-FFF2-40B4-BE49-F238E27FC236}">
                <a16:creationId xmlns:a16="http://schemas.microsoft.com/office/drawing/2014/main" id="{96F28C9A-0A39-5C44-AD33-B22BEC536C62}"/>
              </a:ext>
            </a:extLst>
          </p:cNvPr>
          <p:cNvSpPr txBox="1"/>
          <p:nvPr/>
        </p:nvSpPr>
        <p:spPr>
          <a:xfrm>
            <a:off x="1322489" y="2809906"/>
            <a:ext cx="1165704" cy="549061"/>
          </a:xfrm>
          <a:prstGeom prst="rect">
            <a:avLst/>
          </a:prstGeom>
          <a:noFill/>
        </p:spPr>
        <p:txBody>
          <a:bodyPr wrap="none" rtlCol="0">
            <a:spAutoFit/>
          </a:bodyPr>
          <a:lstStyle/>
          <a:p>
            <a:r>
              <a:rPr lang="en-US" sz="2968" dirty="0"/>
              <a:t>P(y=1)</a:t>
            </a:r>
          </a:p>
        </p:txBody>
      </p:sp>
      <p:sp>
        <p:nvSpPr>
          <p:cNvPr id="23" name="Rectangle 22">
            <a:extLst>
              <a:ext uri="{FF2B5EF4-FFF2-40B4-BE49-F238E27FC236}">
                <a16:creationId xmlns:a16="http://schemas.microsoft.com/office/drawing/2014/main" id="{0010A606-923C-244A-9E2F-50E83BEDD50E}"/>
              </a:ext>
            </a:extLst>
          </p:cNvPr>
          <p:cNvSpPr/>
          <p:nvPr/>
        </p:nvSpPr>
        <p:spPr bwMode="auto">
          <a:xfrm>
            <a:off x="6181856" y="2792161"/>
            <a:ext cx="4465730" cy="3392363"/>
          </a:xfrm>
          <a:prstGeom prst="rect">
            <a:avLst/>
          </a:prstGeom>
          <a:solidFill>
            <a:schemeClr val="accent2">
              <a:lumMod val="40000"/>
              <a:lumOff val="60000"/>
              <a:alpha val="34000"/>
            </a:schemeClr>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4" name="Rectangle 3">
            <a:extLst>
              <a:ext uri="{FF2B5EF4-FFF2-40B4-BE49-F238E27FC236}">
                <a16:creationId xmlns:a16="http://schemas.microsoft.com/office/drawing/2014/main" id="{99565894-6EB5-9868-6296-2A8A0F222D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FD3C882-D975-A54A-F744-92FB1117C7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45C432F-43C4-FA5D-E323-903B17637CC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9455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57C93-E309-6343-A358-E23B17E1042D}"/>
              </a:ext>
            </a:extLst>
          </p:cNvPr>
          <p:cNvSpPr>
            <a:spLocks noGrp="1"/>
          </p:cNvSpPr>
          <p:nvPr>
            <p:ph type="title"/>
          </p:nvPr>
        </p:nvSpPr>
        <p:spPr>
          <a:xfrm>
            <a:off x="2097857" y="1401960"/>
            <a:ext cx="7996286" cy="721208"/>
          </a:xfrm>
        </p:spPr>
        <p:txBody>
          <a:bodyPr>
            <a:normAutofit fontScale="90000"/>
          </a:bodyPr>
          <a:lstStyle/>
          <a:p>
            <a:r>
              <a:rPr lang="en-US" dirty="0"/>
              <a:t>Turning a probability into a classifier</a:t>
            </a:r>
          </a:p>
        </p:txBody>
      </p:sp>
      <p:pic>
        <p:nvPicPr>
          <p:cNvPr id="5" name="Content Placeholder 4">
            <a:extLst>
              <a:ext uri="{FF2B5EF4-FFF2-40B4-BE49-F238E27FC236}">
                <a16:creationId xmlns:a16="http://schemas.microsoft.com/office/drawing/2014/main" id="{E9F790B0-B70D-DE45-B74A-BF4E26C78D74}"/>
              </a:ext>
            </a:extLst>
          </p:cNvPr>
          <p:cNvPicPr>
            <a:picLocks noGrp="1" noChangeAspect="1"/>
          </p:cNvPicPr>
          <p:nvPr>
            <p:ph idx="1"/>
          </p:nvPr>
        </p:nvPicPr>
        <p:blipFill>
          <a:blip r:embed="rId2"/>
          <a:stretch>
            <a:fillRect/>
          </a:stretch>
        </p:blipFill>
        <p:spPr>
          <a:xfrm>
            <a:off x="1411308" y="2790555"/>
            <a:ext cx="6025481" cy="1559040"/>
          </a:xfrm>
          <a:prstGeom prst="rect">
            <a:avLst/>
          </a:prstGeom>
        </p:spPr>
      </p:pic>
      <p:sp>
        <p:nvSpPr>
          <p:cNvPr id="3" name="TextBox 2">
            <a:extLst>
              <a:ext uri="{FF2B5EF4-FFF2-40B4-BE49-F238E27FC236}">
                <a16:creationId xmlns:a16="http://schemas.microsoft.com/office/drawing/2014/main" id="{954B33F4-F8C2-6C41-81BF-2E682B84AEFE}"/>
              </a:ext>
            </a:extLst>
          </p:cNvPr>
          <p:cNvSpPr txBox="1"/>
          <p:nvPr/>
        </p:nvSpPr>
        <p:spPr>
          <a:xfrm>
            <a:off x="7103437" y="2981271"/>
            <a:ext cx="2611612" cy="679545"/>
          </a:xfrm>
          <a:prstGeom prst="rect">
            <a:avLst/>
          </a:prstGeom>
          <a:noFill/>
        </p:spPr>
        <p:txBody>
          <a:bodyPr wrap="none" rtlCol="0">
            <a:spAutoFit/>
          </a:bodyPr>
          <a:lstStyle/>
          <a:p>
            <a:r>
              <a:rPr lang="en-US" sz="3816" dirty="0">
                <a:solidFill>
                  <a:srgbClr val="0000CC"/>
                </a:solidFill>
                <a:latin typeface="Times New Roman" panose="02020603050405020304" pitchFamily="18" charset="0"/>
                <a:cs typeface="Times New Roman" panose="02020603050405020304" pitchFamily="18" charset="0"/>
              </a:rPr>
              <a:t>if </a:t>
            </a:r>
            <a:r>
              <a:rPr lang="en-US" sz="3816" dirty="0" err="1">
                <a:solidFill>
                  <a:srgbClr val="0000CC"/>
                </a:solidFill>
                <a:latin typeface="Times New Roman" panose="02020603050405020304" pitchFamily="18" charset="0"/>
                <a:cs typeface="Times New Roman" panose="02020603050405020304" pitchFamily="18" charset="0"/>
              </a:rPr>
              <a:t>w∙x+b</a:t>
            </a:r>
            <a:r>
              <a:rPr lang="en-US" sz="3816" dirty="0">
                <a:solidFill>
                  <a:srgbClr val="0000CC"/>
                </a:solidFill>
                <a:latin typeface="Times New Roman" panose="02020603050405020304" pitchFamily="18" charset="0"/>
                <a:cs typeface="Times New Roman" panose="02020603050405020304" pitchFamily="18" charset="0"/>
              </a:rPr>
              <a:t> &gt; 0</a:t>
            </a:r>
          </a:p>
        </p:txBody>
      </p:sp>
      <p:sp>
        <p:nvSpPr>
          <p:cNvPr id="4" name="TextBox 3">
            <a:extLst>
              <a:ext uri="{FF2B5EF4-FFF2-40B4-BE49-F238E27FC236}">
                <a16:creationId xmlns:a16="http://schemas.microsoft.com/office/drawing/2014/main" id="{9A1E9240-84DA-3740-A782-131A1694D5F4}"/>
              </a:ext>
            </a:extLst>
          </p:cNvPr>
          <p:cNvSpPr txBox="1"/>
          <p:nvPr/>
        </p:nvSpPr>
        <p:spPr>
          <a:xfrm>
            <a:off x="7091831" y="3594836"/>
            <a:ext cx="2605200" cy="679545"/>
          </a:xfrm>
          <a:prstGeom prst="rect">
            <a:avLst/>
          </a:prstGeom>
          <a:noFill/>
        </p:spPr>
        <p:txBody>
          <a:bodyPr wrap="none" rtlCol="0">
            <a:spAutoFit/>
          </a:bodyPr>
          <a:lstStyle/>
          <a:p>
            <a:r>
              <a:rPr lang="en-US" sz="3816" dirty="0">
                <a:solidFill>
                  <a:srgbClr val="0000CC"/>
                </a:solidFill>
                <a:latin typeface="Times New Roman" panose="02020603050405020304" pitchFamily="18" charset="0"/>
                <a:cs typeface="Times New Roman" panose="02020603050405020304" pitchFamily="18" charset="0"/>
              </a:rPr>
              <a:t>if </a:t>
            </a:r>
            <a:r>
              <a:rPr lang="en-US" sz="3816" dirty="0" err="1">
                <a:solidFill>
                  <a:srgbClr val="0000CC"/>
                </a:solidFill>
                <a:latin typeface="Times New Roman" panose="02020603050405020304" pitchFamily="18" charset="0"/>
                <a:cs typeface="Times New Roman" panose="02020603050405020304" pitchFamily="18" charset="0"/>
              </a:rPr>
              <a:t>w∙x+b</a:t>
            </a:r>
            <a:r>
              <a:rPr lang="en-US" sz="3816" dirty="0">
                <a:solidFill>
                  <a:srgbClr val="0000CC"/>
                </a:solidFill>
                <a:latin typeface="Times New Roman" panose="02020603050405020304" pitchFamily="18" charset="0"/>
                <a:cs typeface="Times New Roman" panose="02020603050405020304" pitchFamily="18" charset="0"/>
              </a:rPr>
              <a:t> ≤ 0</a:t>
            </a:r>
          </a:p>
        </p:txBody>
      </p:sp>
      <p:sp>
        <p:nvSpPr>
          <p:cNvPr id="6" name="Rectangle 5">
            <a:extLst>
              <a:ext uri="{FF2B5EF4-FFF2-40B4-BE49-F238E27FC236}">
                <a16:creationId xmlns:a16="http://schemas.microsoft.com/office/drawing/2014/main" id="{66ABC0B2-94D0-AD19-5DE5-756263C58A5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1537698-2526-A1C2-5CA3-DDF12FC9BD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5777786-DC86-BD30-4581-9104D790AE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787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1EFA4-8184-F540-99AD-9A9EDA03F20D}"/>
              </a:ext>
            </a:extLst>
          </p:cNvPr>
          <p:cNvSpPr>
            <a:spLocks noGrp="1"/>
          </p:cNvSpPr>
          <p:nvPr>
            <p:ph type="title"/>
          </p:nvPr>
        </p:nvSpPr>
        <p:spPr>
          <a:xfrm>
            <a:off x="838200" y="822325"/>
            <a:ext cx="10515600" cy="1325563"/>
          </a:xfrm>
        </p:spPr>
        <p:txBody>
          <a:bodyPr>
            <a:normAutofit/>
          </a:bodyPr>
          <a:lstStyle/>
          <a:p>
            <a:r>
              <a:rPr lang="en-US" dirty="0"/>
              <a:t>Sentiment example: does y=1 or y=0?</a:t>
            </a:r>
          </a:p>
        </p:txBody>
      </p:sp>
      <p:sp>
        <p:nvSpPr>
          <p:cNvPr id="3" name="Content Placeholder 2">
            <a:extLst>
              <a:ext uri="{FF2B5EF4-FFF2-40B4-BE49-F238E27FC236}">
                <a16:creationId xmlns:a16="http://schemas.microsoft.com/office/drawing/2014/main" id="{F81B11F6-10B0-164E-B11B-FD6128E4F84E}"/>
              </a:ext>
            </a:extLst>
          </p:cNvPr>
          <p:cNvSpPr>
            <a:spLocks noGrp="1"/>
          </p:cNvSpPr>
          <p:nvPr>
            <p:ph idx="1"/>
          </p:nvPr>
        </p:nvSpPr>
        <p:spPr>
          <a:xfrm>
            <a:off x="1572849" y="2553125"/>
            <a:ext cx="9207844" cy="4413129"/>
          </a:xfrm>
        </p:spPr>
        <p:txBody>
          <a:bodyPr>
            <a:normAutofit/>
          </a:bodyPr>
          <a:lstStyle/>
          <a:p>
            <a:pPr marL="0" indent="0" algn="just" defTabSz="969226" eaLnBrk="0" fontAlgn="base" hangingPunct="0">
              <a:spcBef>
                <a:spcPct val="0"/>
              </a:spcBef>
              <a:spcAft>
                <a:spcPct val="0"/>
              </a:spcAft>
              <a:buNone/>
            </a:pPr>
            <a:r>
              <a:rPr lang="en-US" altLang="en-US" sz="2902" dirty="0">
                <a:latin typeface="Calibri" panose="020F0502020204030204" pitchFamily="34" charset="0"/>
                <a:ea typeface="TimesNewRomanPSMT"/>
                <a:cs typeface="Calibri" panose="020F0502020204030204" pitchFamily="34" charset="0"/>
              </a:rPr>
              <a:t>It's hokey . There are virtually no surprises , and the writing is second-rate . So why was it so enjoyable ? For one thing , the cast is great . Another nice touch is the music . I was overcome with the urge to get off the couch and start dancing . It sucked me in , and it'll do the same to you .</a:t>
            </a:r>
            <a:endParaRPr lang="en-US" altLang="en-US" sz="2902" dirty="0">
              <a:latin typeface="Calibri" panose="020F0502020204030204" pitchFamily="34" charset="0"/>
              <a:cs typeface="Calibri" panose="020F0502020204030204" pitchFamily="34" charset="0"/>
            </a:endParaRPr>
          </a:p>
          <a:p>
            <a:pPr marL="0" indent="0" defTabSz="969226" eaLnBrk="0" fontAlgn="base" hangingPunct="0">
              <a:spcBef>
                <a:spcPct val="0"/>
              </a:spcBef>
              <a:spcAft>
                <a:spcPct val="0"/>
              </a:spcAft>
            </a:pPr>
            <a:endParaRPr lang="en-US" altLang="en-US" sz="952" dirty="0">
              <a:latin typeface="Arial" panose="020B0604020202020204" pitchFamily="34" charset="0"/>
            </a:endParaRPr>
          </a:p>
        </p:txBody>
      </p:sp>
      <p:pic>
        <p:nvPicPr>
          <p:cNvPr id="1029" name="Picture 5" descr="page5image2665455056">
            <a:extLst>
              <a:ext uri="{FF2B5EF4-FFF2-40B4-BE49-F238E27FC236}">
                <a16:creationId xmlns:a16="http://schemas.microsoft.com/office/drawing/2014/main" id="{E074FF09-0355-A845-8833-06AA3DD2A8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383" y="1096251"/>
            <a:ext cx="646165" cy="1346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ge5image2665455648">
            <a:extLst>
              <a:ext uri="{FF2B5EF4-FFF2-40B4-BE49-F238E27FC236}">
                <a16:creationId xmlns:a16="http://schemas.microsoft.com/office/drawing/2014/main" id="{14942396-7BD0-0B48-8F5B-087F824ADF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2667" y="1096251"/>
            <a:ext cx="578856" cy="13461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6C6F642-7F10-623F-6EE6-4BAE9A222CA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1F3383B-AFAB-6B53-4A8D-0C6BEF025B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C65419F-434F-E1C3-6A45-3E7512CBBDD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4024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683712-0DFA-E943-8D63-B2E8431F5C78}"/>
              </a:ext>
            </a:extLst>
          </p:cNvPr>
          <p:cNvPicPr>
            <a:picLocks noChangeAspect="1"/>
          </p:cNvPicPr>
          <p:nvPr/>
        </p:nvPicPr>
        <p:blipFill>
          <a:blip r:embed="rId3"/>
          <a:stretch>
            <a:fillRect/>
          </a:stretch>
        </p:blipFill>
        <p:spPr>
          <a:xfrm>
            <a:off x="1895932" y="1121070"/>
            <a:ext cx="7747261" cy="2674649"/>
          </a:xfrm>
          <a:prstGeom prst="rect">
            <a:avLst/>
          </a:prstGeom>
        </p:spPr>
      </p:pic>
      <p:pic>
        <p:nvPicPr>
          <p:cNvPr id="6" name="Picture 5">
            <a:extLst>
              <a:ext uri="{FF2B5EF4-FFF2-40B4-BE49-F238E27FC236}">
                <a16:creationId xmlns:a16="http://schemas.microsoft.com/office/drawing/2014/main" id="{425E726D-AF7E-364E-90E1-EF3FF02E5BB0}"/>
              </a:ext>
            </a:extLst>
          </p:cNvPr>
          <p:cNvPicPr>
            <a:picLocks noChangeAspect="1"/>
          </p:cNvPicPr>
          <p:nvPr/>
        </p:nvPicPr>
        <p:blipFill>
          <a:blip r:embed="rId4"/>
          <a:stretch>
            <a:fillRect/>
          </a:stretch>
        </p:blipFill>
        <p:spPr>
          <a:xfrm>
            <a:off x="2299784" y="4082141"/>
            <a:ext cx="6531121" cy="2660827"/>
          </a:xfrm>
          <a:prstGeom prst="rect">
            <a:avLst/>
          </a:prstGeom>
        </p:spPr>
      </p:pic>
      <p:sp>
        <p:nvSpPr>
          <p:cNvPr id="2" name="Rectangle 1">
            <a:extLst>
              <a:ext uri="{FF2B5EF4-FFF2-40B4-BE49-F238E27FC236}">
                <a16:creationId xmlns:a16="http://schemas.microsoft.com/office/drawing/2014/main" id="{43E8873A-DFA1-6B25-E5BA-6677C605779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0CC55D-A07B-9212-0F76-59ECA4F2CF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D7EDF81-5C10-A352-4C9E-5029D25F266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926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DB335-0C26-3845-8C53-2742DBF75C2A}"/>
              </a:ext>
            </a:extLst>
          </p:cNvPr>
          <p:cNvSpPr>
            <a:spLocks noGrp="1"/>
          </p:cNvSpPr>
          <p:nvPr>
            <p:ph type="title"/>
          </p:nvPr>
        </p:nvSpPr>
        <p:spPr>
          <a:xfrm>
            <a:off x="838200" y="763331"/>
            <a:ext cx="10515600" cy="1325563"/>
          </a:xfrm>
        </p:spPr>
        <p:txBody>
          <a:bodyPr/>
          <a:lstStyle/>
          <a:p>
            <a:r>
              <a:rPr lang="en-US" dirty="0"/>
              <a:t>Classifying sentiment for input x</a:t>
            </a:r>
          </a:p>
        </p:txBody>
      </p:sp>
      <p:pic>
        <p:nvPicPr>
          <p:cNvPr id="6" name="Picture 5">
            <a:extLst>
              <a:ext uri="{FF2B5EF4-FFF2-40B4-BE49-F238E27FC236}">
                <a16:creationId xmlns:a16="http://schemas.microsoft.com/office/drawing/2014/main" id="{425E726D-AF7E-364E-90E1-EF3FF02E5BB0}"/>
              </a:ext>
            </a:extLst>
          </p:cNvPr>
          <p:cNvPicPr>
            <a:picLocks noChangeAspect="1"/>
          </p:cNvPicPr>
          <p:nvPr/>
        </p:nvPicPr>
        <p:blipFill>
          <a:blip r:embed="rId3"/>
          <a:stretch>
            <a:fillRect/>
          </a:stretch>
        </p:blipFill>
        <p:spPr>
          <a:xfrm>
            <a:off x="2095247" y="1866128"/>
            <a:ext cx="8001506" cy="3259873"/>
          </a:xfrm>
          <a:prstGeom prst="rect">
            <a:avLst/>
          </a:prstGeom>
        </p:spPr>
      </p:pic>
      <p:pic>
        <p:nvPicPr>
          <p:cNvPr id="7" name="Picture 6">
            <a:extLst>
              <a:ext uri="{FF2B5EF4-FFF2-40B4-BE49-F238E27FC236}">
                <a16:creationId xmlns:a16="http://schemas.microsoft.com/office/drawing/2014/main" id="{56E53849-749E-1743-A1CB-80C6F140C892}"/>
              </a:ext>
            </a:extLst>
          </p:cNvPr>
          <p:cNvPicPr>
            <a:picLocks noChangeAspect="1"/>
          </p:cNvPicPr>
          <p:nvPr/>
        </p:nvPicPr>
        <p:blipFill rotWithShape="1">
          <a:blip r:embed="rId4"/>
          <a:srcRect r="35240" b="11910"/>
          <a:stretch/>
        </p:blipFill>
        <p:spPr>
          <a:xfrm>
            <a:off x="4268829" y="5512322"/>
            <a:ext cx="4211747" cy="469591"/>
          </a:xfrm>
          <a:prstGeom prst="rect">
            <a:avLst/>
          </a:prstGeom>
        </p:spPr>
      </p:pic>
      <p:sp>
        <p:nvSpPr>
          <p:cNvPr id="8" name="TextBox 7">
            <a:extLst>
              <a:ext uri="{FF2B5EF4-FFF2-40B4-BE49-F238E27FC236}">
                <a16:creationId xmlns:a16="http://schemas.microsoft.com/office/drawing/2014/main" id="{3CED1AD0-E9CB-134A-8192-B49445F50E63}"/>
              </a:ext>
            </a:extLst>
          </p:cNvPr>
          <p:cNvSpPr txBox="1"/>
          <p:nvPr/>
        </p:nvSpPr>
        <p:spPr>
          <a:xfrm>
            <a:off x="2384128" y="5522369"/>
            <a:ext cx="1662635"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Suppose w =</a:t>
            </a:r>
          </a:p>
        </p:txBody>
      </p:sp>
      <p:sp>
        <p:nvSpPr>
          <p:cNvPr id="9" name="TextBox 8">
            <a:extLst>
              <a:ext uri="{FF2B5EF4-FFF2-40B4-BE49-F238E27FC236}">
                <a16:creationId xmlns:a16="http://schemas.microsoft.com/office/drawing/2014/main" id="{F5F111DD-69FF-9A46-9A65-D4606D527CD0}"/>
              </a:ext>
            </a:extLst>
          </p:cNvPr>
          <p:cNvSpPr txBox="1"/>
          <p:nvPr/>
        </p:nvSpPr>
        <p:spPr>
          <a:xfrm>
            <a:off x="3615966" y="6120433"/>
            <a:ext cx="989373"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b = 0.1</a:t>
            </a:r>
          </a:p>
        </p:txBody>
      </p:sp>
      <p:sp>
        <p:nvSpPr>
          <p:cNvPr id="3" name="Rectangle 2">
            <a:extLst>
              <a:ext uri="{FF2B5EF4-FFF2-40B4-BE49-F238E27FC236}">
                <a16:creationId xmlns:a16="http://schemas.microsoft.com/office/drawing/2014/main" id="{8D7CD5D5-DBE1-B380-EDF1-B01D33944D1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1F3CB29-40F8-2ACD-54A5-612847C58B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10296C2-841E-70F0-2BDD-33E6EED7D85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7287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A35E-FC5F-4441-922D-A0A15E08D2C5}"/>
              </a:ext>
            </a:extLst>
          </p:cNvPr>
          <p:cNvSpPr>
            <a:spLocks noGrp="1"/>
          </p:cNvSpPr>
          <p:nvPr>
            <p:ph type="title"/>
          </p:nvPr>
        </p:nvSpPr>
        <p:spPr>
          <a:xfrm>
            <a:off x="838200" y="763331"/>
            <a:ext cx="10515600" cy="1325563"/>
          </a:xfrm>
        </p:spPr>
        <p:txBody>
          <a:bodyPr/>
          <a:lstStyle/>
          <a:p>
            <a:r>
              <a:rPr lang="en-US" dirty="0"/>
              <a:t>Classifying sentiment for input x</a:t>
            </a:r>
          </a:p>
        </p:txBody>
      </p:sp>
      <p:pic>
        <p:nvPicPr>
          <p:cNvPr id="9" name="Content Placeholder 8">
            <a:extLst>
              <a:ext uri="{FF2B5EF4-FFF2-40B4-BE49-F238E27FC236}">
                <a16:creationId xmlns:a16="http://schemas.microsoft.com/office/drawing/2014/main" id="{AAD146BD-31ED-B04E-893A-08716AA234D3}"/>
              </a:ext>
            </a:extLst>
          </p:cNvPr>
          <p:cNvPicPr>
            <a:picLocks noGrp="1" noChangeAspect="1"/>
          </p:cNvPicPr>
          <p:nvPr>
            <p:ph idx="1"/>
          </p:nvPr>
        </p:nvPicPr>
        <p:blipFill rotWithShape="1">
          <a:blip r:embed="rId3"/>
          <a:srcRect t="1" b="32553"/>
          <a:stretch/>
        </p:blipFill>
        <p:spPr>
          <a:xfrm>
            <a:off x="1456169" y="2696419"/>
            <a:ext cx="9486065" cy="1693591"/>
          </a:xfrm>
        </p:spPr>
      </p:pic>
      <p:pic>
        <p:nvPicPr>
          <p:cNvPr id="10" name="Content Placeholder 8">
            <a:extLst>
              <a:ext uri="{FF2B5EF4-FFF2-40B4-BE49-F238E27FC236}">
                <a16:creationId xmlns:a16="http://schemas.microsoft.com/office/drawing/2014/main" id="{E79EE6BA-03EE-5A48-8F94-0E30AC360930}"/>
              </a:ext>
            </a:extLst>
          </p:cNvPr>
          <p:cNvPicPr>
            <a:picLocks noChangeAspect="1"/>
          </p:cNvPicPr>
          <p:nvPr/>
        </p:nvPicPr>
        <p:blipFill rotWithShape="1">
          <a:blip r:embed="rId3"/>
          <a:srcRect t="63224"/>
          <a:stretch/>
        </p:blipFill>
        <p:spPr>
          <a:xfrm>
            <a:off x="1456172" y="4666575"/>
            <a:ext cx="9486062" cy="923452"/>
          </a:xfrm>
          <a:prstGeom prst="rect">
            <a:avLst/>
          </a:prstGeom>
        </p:spPr>
      </p:pic>
      <p:sp>
        <p:nvSpPr>
          <p:cNvPr id="3" name="Rectangle 2">
            <a:extLst>
              <a:ext uri="{FF2B5EF4-FFF2-40B4-BE49-F238E27FC236}">
                <a16:creationId xmlns:a16="http://schemas.microsoft.com/office/drawing/2014/main" id="{1A274553-D47A-0E49-84E7-48BFB7880EDE}"/>
              </a:ext>
            </a:extLst>
          </p:cNvPr>
          <p:cNvSpPr/>
          <p:nvPr/>
        </p:nvSpPr>
        <p:spPr>
          <a:xfrm>
            <a:off x="10163534" y="3746435"/>
            <a:ext cx="778700" cy="80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dirty="0"/>
          </a:p>
        </p:txBody>
      </p:sp>
      <p:sp>
        <p:nvSpPr>
          <p:cNvPr id="4" name="Rectangle 3">
            <a:extLst>
              <a:ext uri="{FF2B5EF4-FFF2-40B4-BE49-F238E27FC236}">
                <a16:creationId xmlns:a16="http://schemas.microsoft.com/office/drawing/2014/main" id="{861705E9-40C5-DE19-0210-58DA15855A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3877D1F-829B-CC1C-7E5E-C7F0378EFC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C9E221A-B6EF-C167-A54A-83A35CB1CE2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1469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0A7C6-228E-8048-8E2A-14A2B8D0CD1A}"/>
              </a:ext>
            </a:extLst>
          </p:cNvPr>
          <p:cNvSpPr>
            <a:spLocks noGrp="1"/>
          </p:cNvSpPr>
          <p:nvPr>
            <p:ph type="title"/>
          </p:nvPr>
        </p:nvSpPr>
        <p:spPr>
          <a:xfrm>
            <a:off x="1380046" y="802634"/>
            <a:ext cx="9431909" cy="1389793"/>
          </a:xfrm>
        </p:spPr>
        <p:txBody>
          <a:bodyPr>
            <a:noAutofit/>
          </a:bodyPr>
          <a:lstStyle/>
          <a:p>
            <a:r>
              <a:rPr lang="en-US" sz="3627" dirty="0"/>
              <a:t>We can build features for logistic regression for any classification task: </a:t>
            </a:r>
            <a:r>
              <a:rPr lang="en-US" sz="3627" i="1" dirty="0">
                <a:solidFill>
                  <a:schemeClr val="accent1">
                    <a:lumMod val="75000"/>
                  </a:schemeClr>
                </a:solidFill>
              </a:rPr>
              <a:t>period disambiguation</a:t>
            </a:r>
          </a:p>
        </p:txBody>
      </p:sp>
      <p:pic>
        <p:nvPicPr>
          <p:cNvPr id="5" name="Content Placeholder 4">
            <a:extLst>
              <a:ext uri="{FF2B5EF4-FFF2-40B4-BE49-F238E27FC236}">
                <a16:creationId xmlns:a16="http://schemas.microsoft.com/office/drawing/2014/main" id="{6A13E1EC-CCDA-D64E-879A-0EAB7A0C054B}"/>
              </a:ext>
            </a:extLst>
          </p:cNvPr>
          <p:cNvPicPr>
            <a:picLocks noGrp="1" noChangeAspect="1"/>
          </p:cNvPicPr>
          <p:nvPr>
            <p:ph idx="1"/>
          </p:nvPr>
        </p:nvPicPr>
        <p:blipFill>
          <a:blip r:embed="rId3"/>
          <a:stretch>
            <a:fillRect/>
          </a:stretch>
        </p:blipFill>
        <p:spPr>
          <a:xfrm>
            <a:off x="2805816" y="4117691"/>
            <a:ext cx="7259435" cy="2862136"/>
          </a:xfrm>
          <a:prstGeom prst="rect">
            <a:avLst/>
          </a:prstGeom>
        </p:spPr>
      </p:pic>
      <p:sp>
        <p:nvSpPr>
          <p:cNvPr id="3" name="TextBox 2">
            <a:extLst>
              <a:ext uri="{FF2B5EF4-FFF2-40B4-BE49-F238E27FC236}">
                <a16:creationId xmlns:a16="http://schemas.microsoft.com/office/drawing/2014/main" id="{68CFDB8C-C4E9-3B49-B815-C92B8A4C0B03}"/>
              </a:ext>
            </a:extLst>
          </p:cNvPr>
          <p:cNvSpPr txBox="1"/>
          <p:nvPr/>
        </p:nvSpPr>
        <p:spPr>
          <a:xfrm>
            <a:off x="2696709" y="2707121"/>
            <a:ext cx="5666485" cy="985526"/>
          </a:xfrm>
          <a:prstGeom prst="rect">
            <a:avLst/>
          </a:prstGeom>
          <a:noFill/>
        </p:spPr>
        <p:txBody>
          <a:bodyPr wrap="square" rtlCol="0">
            <a:spAutoFit/>
          </a:bodyPr>
          <a:lstStyle/>
          <a:p>
            <a:r>
              <a:rPr lang="en-US" sz="2902" dirty="0"/>
              <a:t>This ends in a period.</a:t>
            </a:r>
          </a:p>
          <a:p>
            <a:r>
              <a:rPr lang="en-US" sz="2902" dirty="0"/>
              <a:t>The house at 465 Main St. is new.</a:t>
            </a:r>
          </a:p>
        </p:txBody>
      </p:sp>
      <p:sp>
        <p:nvSpPr>
          <p:cNvPr id="6" name="Freeform 5">
            <a:extLst>
              <a:ext uri="{FF2B5EF4-FFF2-40B4-BE49-F238E27FC236}">
                <a16:creationId xmlns:a16="http://schemas.microsoft.com/office/drawing/2014/main" id="{91F3A386-FFFD-7F44-A26E-9A4340824FF8}"/>
              </a:ext>
            </a:extLst>
          </p:cNvPr>
          <p:cNvSpPr/>
          <p:nvPr/>
        </p:nvSpPr>
        <p:spPr>
          <a:xfrm>
            <a:off x="5772075" y="2916656"/>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7" name="Freeform 6">
            <a:extLst>
              <a:ext uri="{FF2B5EF4-FFF2-40B4-BE49-F238E27FC236}">
                <a16:creationId xmlns:a16="http://schemas.microsoft.com/office/drawing/2014/main" id="{772351F7-9F86-114D-ACF9-67B0A21E36C6}"/>
              </a:ext>
            </a:extLst>
          </p:cNvPr>
          <p:cNvSpPr/>
          <p:nvPr/>
        </p:nvSpPr>
        <p:spPr>
          <a:xfrm>
            <a:off x="6499853" y="3270528"/>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8" name="Freeform 7">
            <a:extLst>
              <a:ext uri="{FF2B5EF4-FFF2-40B4-BE49-F238E27FC236}">
                <a16:creationId xmlns:a16="http://schemas.microsoft.com/office/drawing/2014/main" id="{C141C5EC-FBFF-044B-8154-D0BCEE85C186}"/>
              </a:ext>
            </a:extLst>
          </p:cNvPr>
          <p:cNvSpPr/>
          <p:nvPr/>
        </p:nvSpPr>
        <p:spPr>
          <a:xfrm>
            <a:off x="7673101" y="3270527"/>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9" name="TextBox 8">
            <a:extLst>
              <a:ext uri="{FF2B5EF4-FFF2-40B4-BE49-F238E27FC236}">
                <a16:creationId xmlns:a16="http://schemas.microsoft.com/office/drawing/2014/main" id="{C8624940-F862-7345-BF0A-CA507F5E2D0D}"/>
              </a:ext>
            </a:extLst>
          </p:cNvPr>
          <p:cNvSpPr txBox="1"/>
          <p:nvPr/>
        </p:nvSpPr>
        <p:spPr>
          <a:xfrm>
            <a:off x="6662050" y="2298881"/>
            <a:ext cx="2043252" cy="434863"/>
          </a:xfrm>
          <a:prstGeom prst="rect">
            <a:avLst/>
          </a:prstGeom>
          <a:noFill/>
        </p:spPr>
        <p:txBody>
          <a:bodyPr wrap="none" rtlCol="0">
            <a:spAutoFit/>
          </a:bodyPr>
          <a:lstStyle/>
          <a:p>
            <a:r>
              <a:rPr lang="en-US" sz="2226" dirty="0"/>
              <a:t>End of sentence</a:t>
            </a:r>
          </a:p>
        </p:txBody>
      </p:sp>
      <p:cxnSp>
        <p:nvCxnSpPr>
          <p:cNvPr id="11" name="Straight Arrow Connector 10">
            <a:extLst>
              <a:ext uri="{FF2B5EF4-FFF2-40B4-BE49-F238E27FC236}">
                <a16:creationId xmlns:a16="http://schemas.microsoft.com/office/drawing/2014/main" id="{D3A2F0B4-5EF0-154A-A15B-3DBE3EDAC9D0}"/>
              </a:ext>
            </a:extLst>
          </p:cNvPr>
          <p:cNvCxnSpPr>
            <a:cxnSpLocks/>
          </p:cNvCxnSpPr>
          <p:nvPr/>
        </p:nvCxnSpPr>
        <p:spPr>
          <a:xfrm flipH="1">
            <a:off x="6171501" y="2619561"/>
            <a:ext cx="528066" cy="309956"/>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753CC94-32EC-4E40-A26F-2E5766DC9107}"/>
              </a:ext>
            </a:extLst>
          </p:cNvPr>
          <p:cNvCxnSpPr>
            <a:cxnSpLocks/>
          </p:cNvCxnSpPr>
          <p:nvPr/>
        </p:nvCxnSpPr>
        <p:spPr>
          <a:xfrm>
            <a:off x="7673102" y="2723460"/>
            <a:ext cx="119080" cy="49502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4DE8DB09-02ED-1C41-8A07-4FFF378F5EC2}"/>
              </a:ext>
            </a:extLst>
          </p:cNvPr>
          <p:cNvSpPr txBox="1"/>
          <p:nvPr/>
        </p:nvSpPr>
        <p:spPr>
          <a:xfrm>
            <a:off x="6316159" y="3604301"/>
            <a:ext cx="1124026" cy="434863"/>
          </a:xfrm>
          <a:prstGeom prst="rect">
            <a:avLst/>
          </a:prstGeom>
          <a:noFill/>
        </p:spPr>
        <p:txBody>
          <a:bodyPr wrap="none" rtlCol="0">
            <a:spAutoFit/>
          </a:bodyPr>
          <a:lstStyle/>
          <a:p>
            <a:r>
              <a:rPr lang="en-US" sz="2226" dirty="0"/>
              <a:t>Not end</a:t>
            </a:r>
          </a:p>
        </p:txBody>
      </p:sp>
      <p:sp>
        <p:nvSpPr>
          <p:cNvPr id="10" name="Left Brace 9">
            <a:extLst>
              <a:ext uri="{FF2B5EF4-FFF2-40B4-BE49-F238E27FC236}">
                <a16:creationId xmlns:a16="http://schemas.microsoft.com/office/drawing/2014/main" id="{CE3CAD0D-CE0A-46EF-BE17-1888604665B6}"/>
              </a:ext>
            </a:extLst>
          </p:cNvPr>
          <p:cNvSpPr/>
          <p:nvPr/>
        </p:nvSpPr>
        <p:spPr>
          <a:xfrm>
            <a:off x="4058609" y="4169408"/>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4" name="Left Brace 13">
            <a:extLst>
              <a:ext uri="{FF2B5EF4-FFF2-40B4-BE49-F238E27FC236}">
                <a16:creationId xmlns:a16="http://schemas.microsoft.com/office/drawing/2014/main" id="{3492B076-0F2F-412C-8DE3-9805759B28BD}"/>
              </a:ext>
            </a:extLst>
          </p:cNvPr>
          <p:cNvSpPr/>
          <p:nvPr/>
        </p:nvSpPr>
        <p:spPr>
          <a:xfrm>
            <a:off x="4036152" y="5087225"/>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5" name="Left Brace 14">
            <a:extLst>
              <a:ext uri="{FF2B5EF4-FFF2-40B4-BE49-F238E27FC236}">
                <a16:creationId xmlns:a16="http://schemas.microsoft.com/office/drawing/2014/main" id="{233913E3-DF92-43CC-A72F-E4177110D8E1}"/>
              </a:ext>
            </a:extLst>
          </p:cNvPr>
          <p:cNvSpPr/>
          <p:nvPr/>
        </p:nvSpPr>
        <p:spPr>
          <a:xfrm>
            <a:off x="4036152" y="6005042"/>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4" name="Rectangle 3">
            <a:extLst>
              <a:ext uri="{FF2B5EF4-FFF2-40B4-BE49-F238E27FC236}">
                <a16:creationId xmlns:a16="http://schemas.microsoft.com/office/drawing/2014/main" id="{6377C4F7-0BFB-A959-FEB7-77F54D0EE7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0C8D33D-73D9-BB56-B9AF-05AC3A2B0D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A3F9E418-CAC2-3B2D-5A21-56FBD191F0E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901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7" grpId="0" animBg="1"/>
      <p:bldP spid="8" grpId="0" animBg="1"/>
      <p:bldP spid="9" grpId="0"/>
      <p:bldP spid="16" grpId="0"/>
      <p:bldP spid="10"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6443F-322A-464C-812C-53B7705B7063}"/>
              </a:ext>
            </a:extLst>
          </p:cNvPr>
          <p:cNvSpPr>
            <a:spLocks noGrp="1"/>
          </p:cNvSpPr>
          <p:nvPr>
            <p:ph type="title"/>
          </p:nvPr>
        </p:nvSpPr>
        <p:spPr>
          <a:xfrm>
            <a:off x="1486443" y="848997"/>
            <a:ext cx="9046303" cy="787513"/>
          </a:xfrm>
        </p:spPr>
        <p:txBody>
          <a:bodyPr>
            <a:normAutofit fontScale="90000"/>
          </a:bodyPr>
          <a:lstStyle/>
          <a:p>
            <a:br>
              <a:rPr lang="en-US" dirty="0"/>
            </a:br>
            <a:r>
              <a:rPr lang="en-US" sz="3990" dirty="0"/>
              <a:t>Classification in (</a:t>
            </a:r>
            <a:r>
              <a:rPr lang="en-US" sz="3990" b="1" dirty="0"/>
              <a:t>binary)</a:t>
            </a:r>
            <a:r>
              <a:rPr lang="en-US" sz="3990" dirty="0"/>
              <a:t> logistic regression: summary</a:t>
            </a:r>
            <a:endParaRPr lang="en-US" dirty="0"/>
          </a:p>
        </p:txBody>
      </p:sp>
      <p:sp>
        <p:nvSpPr>
          <p:cNvPr id="3" name="Content Placeholder 2">
            <a:extLst>
              <a:ext uri="{FF2B5EF4-FFF2-40B4-BE49-F238E27FC236}">
                <a16:creationId xmlns:a16="http://schemas.microsoft.com/office/drawing/2014/main" id="{5C032F46-9DE8-AA40-B77D-9531D001E098}"/>
              </a:ext>
            </a:extLst>
          </p:cNvPr>
          <p:cNvSpPr>
            <a:spLocks noGrp="1"/>
          </p:cNvSpPr>
          <p:nvPr>
            <p:ph idx="1"/>
          </p:nvPr>
        </p:nvSpPr>
        <p:spPr>
          <a:xfrm>
            <a:off x="1774288" y="2074360"/>
            <a:ext cx="9046303" cy="3533712"/>
          </a:xfrm>
        </p:spPr>
        <p:txBody>
          <a:bodyPr/>
          <a:lstStyle/>
          <a:p>
            <a:r>
              <a:rPr lang="en-US" sz="2968" dirty="0"/>
              <a:t>Given:</a:t>
            </a:r>
          </a:p>
          <a:p>
            <a:pPr lvl="1"/>
            <a:r>
              <a:rPr lang="en-US" sz="2544" dirty="0"/>
              <a:t>a set of classes:  (+ sentiment,- sentiment)</a:t>
            </a:r>
          </a:p>
          <a:p>
            <a:pPr lvl="1"/>
            <a:r>
              <a:rPr lang="en-US" sz="2544" dirty="0"/>
              <a:t>a vector </a:t>
            </a:r>
            <a:r>
              <a:rPr lang="en-US" sz="2544" b="1" dirty="0">
                <a:latin typeface="Courier" pitchFamily="2" charset="0"/>
              </a:rPr>
              <a:t>x</a:t>
            </a:r>
            <a:r>
              <a:rPr lang="en-US" sz="2544" dirty="0"/>
              <a:t> of features </a:t>
            </a:r>
            <a:r>
              <a:rPr lang="en-US" sz="2544" dirty="0">
                <a:latin typeface="Courier" pitchFamily="2" charset="0"/>
              </a:rPr>
              <a:t>[x1, x2, …, </a:t>
            </a:r>
            <a:r>
              <a:rPr lang="en-US" sz="2544" dirty="0" err="1">
                <a:latin typeface="Courier" pitchFamily="2" charset="0"/>
              </a:rPr>
              <a:t>xn</a:t>
            </a:r>
            <a:r>
              <a:rPr lang="en-US" sz="2544" dirty="0">
                <a:latin typeface="Courier" pitchFamily="2" charset="0"/>
              </a:rPr>
              <a:t>]</a:t>
            </a:r>
          </a:p>
          <a:p>
            <a:pPr lvl="3"/>
            <a:r>
              <a:rPr lang="en-US" sz="2544" dirty="0"/>
              <a:t>x1= count( "awesome")</a:t>
            </a:r>
          </a:p>
          <a:p>
            <a:pPr lvl="3"/>
            <a:r>
              <a:rPr lang="en-US" sz="2544" dirty="0"/>
              <a:t>x2 = log(number of words in review)</a:t>
            </a:r>
          </a:p>
          <a:p>
            <a:pPr lvl="1"/>
            <a:r>
              <a:rPr lang="en-US" sz="2544" dirty="0"/>
              <a:t>A vector </a:t>
            </a:r>
            <a:r>
              <a:rPr lang="en-US" sz="2544" b="1" dirty="0">
                <a:latin typeface="Courier" pitchFamily="2" charset="0"/>
              </a:rPr>
              <a:t>w</a:t>
            </a:r>
            <a:r>
              <a:rPr lang="en-US" sz="2544" dirty="0"/>
              <a:t> of weights  </a:t>
            </a:r>
            <a:r>
              <a:rPr lang="en-US" sz="2544" dirty="0">
                <a:latin typeface="Courier" pitchFamily="2" charset="0"/>
              </a:rPr>
              <a:t>[w1, w2, …, </a:t>
            </a:r>
            <a:r>
              <a:rPr lang="en-US" sz="2544" dirty="0" err="1">
                <a:latin typeface="Courier" pitchFamily="2" charset="0"/>
              </a:rPr>
              <a:t>wn</a:t>
            </a:r>
            <a:r>
              <a:rPr lang="en-US" sz="2544" dirty="0">
                <a:latin typeface="Courier" pitchFamily="2" charset="0"/>
              </a:rPr>
              <a:t>]</a:t>
            </a:r>
          </a:p>
          <a:p>
            <a:pPr lvl="2"/>
            <a:r>
              <a:rPr lang="en-US" sz="2226" dirty="0" err="1"/>
              <a:t>w</a:t>
            </a:r>
            <a:r>
              <a:rPr lang="en-US" sz="2650" baseline="-25000" dirty="0" err="1"/>
              <a:t>i</a:t>
            </a:r>
            <a:r>
              <a:rPr lang="en-US" sz="2226" dirty="0"/>
              <a:t>  for each feature f</a:t>
            </a:r>
            <a:r>
              <a:rPr lang="en-US" sz="2650" baseline="-25000" dirty="0"/>
              <a:t>i</a:t>
            </a:r>
            <a:endParaRPr lang="en-US" sz="2226" baseline="-25000" dirty="0"/>
          </a:p>
          <a:p>
            <a:pPr lvl="1"/>
            <a:endParaRPr lang="en-US" dirty="0"/>
          </a:p>
          <a:p>
            <a:pPr lvl="1"/>
            <a:endParaRPr lang="en-US" dirty="0"/>
          </a:p>
          <a:p>
            <a:endParaRPr lang="en-US" dirty="0"/>
          </a:p>
        </p:txBody>
      </p:sp>
      <p:pic>
        <p:nvPicPr>
          <p:cNvPr id="5" name="Picture 4">
            <a:extLst>
              <a:ext uri="{FF2B5EF4-FFF2-40B4-BE49-F238E27FC236}">
                <a16:creationId xmlns:a16="http://schemas.microsoft.com/office/drawing/2014/main" id="{7710F3D9-B949-894E-9F71-185DFDFF94E7}"/>
              </a:ext>
            </a:extLst>
          </p:cNvPr>
          <p:cNvPicPr>
            <a:picLocks noChangeAspect="1"/>
          </p:cNvPicPr>
          <p:nvPr/>
        </p:nvPicPr>
        <p:blipFill>
          <a:blip r:embed="rId2"/>
          <a:stretch>
            <a:fillRect/>
          </a:stretch>
        </p:blipFill>
        <p:spPr>
          <a:xfrm>
            <a:off x="1572849" y="5033632"/>
            <a:ext cx="4715478" cy="1799801"/>
          </a:xfrm>
          <a:prstGeom prst="rect">
            <a:avLst/>
          </a:prstGeom>
        </p:spPr>
      </p:pic>
      <p:sp>
        <p:nvSpPr>
          <p:cNvPr id="4" name="Rectangle 3">
            <a:extLst>
              <a:ext uri="{FF2B5EF4-FFF2-40B4-BE49-F238E27FC236}">
                <a16:creationId xmlns:a16="http://schemas.microsoft.com/office/drawing/2014/main" id="{7F200AB5-674D-6212-BD07-3D5646F7AB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21667FC-2A57-F6E8-362B-E9B8983877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CE2371-8F26-32DE-78C0-EC124111D51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3685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1E6D-3D3D-264A-8F4C-6D075DC79CDA}"/>
              </a:ext>
            </a:extLst>
          </p:cNvPr>
          <p:cNvSpPr>
            <a:spLocks noGrp="1"/>
          </p:cNvSpPr>
          <p:nvPr>
            <p:ph type="title"/>
          </p:nvPr>
        </p:nvSpPr>
        <p:spPr>
          <a:xfrm>
            <a:off x="838200" y="704337"/>
            <a:ext cx="10515600" cy="1325563"/>
          </a:xfrm>
        </p:spPr>
        <p:txBody>
          <a:bodyPr>
            <a:normAutofit/>
          </a:bodyPr>
          <a:lstStyle/>
          <a:p>
            <a:r>
              <a:rPr lang="en-US" dirty="0"/>
              <a:t>Wait, where did the W’s come from?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0280E4-A96F-4B4C-9DBD-4266531F9712}"/>
                  </a:ext>
                </a:extLst>
              </p:cNvPr>
              <p:cNvSpPr>
                <a:spLocks noGrp="1"/>
              </p:cNvSpPr>
              <p:nvPr>
                <p:ph idx="1"/>
              </p:nvPr>
            </p:nvSpPr>
            <p:spPr>
              <a:xfrm>
                <a:off x="2122088" y="2509538"/>
                <a:ext cx="8335523" cy="3762561"/>
              </a:xfrm>
            </p:spPr>
            <p:txBody>
              <a:bodyPr>
                <a:normAutofit fontScale="92500" lnSpcReduction="10000"/>
              </a:bodyPr>
              <a:lstStyle/>
              <a:p>
                <a:r>
                  <a:rPr lang="en-US" dirty="0"/>
                  <a:t>Supervised classification: </a:t>
                </a:r>
              </a:p>
              <a:p>
                <a:pPr marL="484613" indent="-484613"/>
                <a:r>
                  <a:rPr lang="en-US" dirty="0"/>
                  <a:t>We know the correct label </a:t>
                </a:r>
                <a:r>
                  <a:rPr lang="en-US" i="1" dirty="0">
                    <a:solidFill>
                      <a:srgbClr val="0000CC"/>
                    </a:solidFill>
                  </a:rPr>
                  <a:t>y</a:t>
                </a:r>
                <a:r>
                  <a:rPr lang="en-US" i="1" dirty="0"/>
                  <a:t> </a:t>
                </a:r>
                <a:r>
                  <a:rPr lang="en-US" dirty="0"/>
                  <a:t>(either 0 or 1) for each </a:t>
                </a:r>
                <a:r>
                  <a:rPr lang="en-US" i="1" dirty="0"/>
                  <a:t>x</a:t>
                </a:r>
                <a:r>
                  <a:rPr lang="en-US" dirty="0"/>
                  <a:t>. </a:t>
                </a:r>
              </a:p>
              <a:p>
                <a:pPr marL="484613" indent="-484613"/>
                <a:r>
                  <a:rPr lang="en-US" dirty="0"/>
                  <a:t>But what the system produces is an estimate, </a:t>
                </a:r>
                <a14:m>
                  <m:oMath xmlns:m="http://schemas.openxmlformats.org/officeDocument/2006/math">
                    <m:acc>
                      <m:accPr>
                        <m:chr m:val="̂"/>
                        <m:ctrlPr>
                          <a:rPr lang="en-US" i="1" smtClean="0">
                            <a:solidFill>
                              <a:srgbClr val="0000CC"/>
                            </a:solidFill>
                            <a:latin typeface="Cambria Math" panose="02040503050406030204" pitchFamily="18" charset="0"/>
                          </a:rPr>
                        </m:ctrlPr>
                      </m:accPr>
                      <m:e>
                        <m:r>
                          <a:rPr lang="en-US" i="1">
                            <a:solidFill>
                              <a:srgbClr val="0000CC"/>
                            </a:solidFill>
                            <a:latin typeface="Cambria Math" panose="02040503050406030204" pitchFamily="18" charset="0"/>
                          </a:rPr>
                          <m:t>𝑦</m:t>
                        </m:r>
                      </m:e>
                    </m:acc>
                    <m:r>
                      <a:rPr lang="en-US" i="1">
                        <a:solidFill>
                          <a:srgbClr val="0000CC"/>
                        </a:solidFill>
                        <a:latin typeface="Cambria Math" panose="02040503050406030204" pitchFamily="18" charset="0"/>
                      </a:rPr>
                      <m:t> </m:t>
                    </m:r>
                  </m:oMath>
                </a14:m>
                <a:endParaRPr lang="en-US" dirty="0"/>
              </a:p>
              <a:p>
                <a:r>
                  <a:rPr lang="en-US" dirty="0"/>
                  <a:t>We want to set </a:t>
                </a:r>
                <a:r>
                  <a:rPr lang="en-US" i="1" dirty="0"/>
                  <a:t>w </a:t>
                </a:r>
                <a:r>
                  <a:rPr lang="en-US" dirty="0"/>
                  <a:t>and </a:t>
                </a:r>
                <a:r>
                  <a:rPr lang="en-US" i="1" dirty="0"/>
                  <a:t>b</a:t>
                </a:r>
                <a:r>
                  <a:rPr lang="en-US" dirty="0"/>
                  <a:t> to minimize the </a:t>
                </a:r>
                <a:r>
                  <a:rPr lang="en-US" b="1" dirty="0"/>
                  <a:t>distance</a:t>
                </a:r>
                <a:r>
                  <a:rPr lang="en-US" dirty="0"/>
                  <a:t> between our estimate </a:t>
                </a:r>
                <a14:m>
                  <m:oMath xmlns:m="http://schemas.openxmlformats.org/officeDocument/2006/math">
                    <m:acc>
                      <m:accPr>
                        <m:chr m:val="̂"/>
                        <m:ctrlPr>
                          <a:rPr lang="en-US" i="1" smtClean="0">
                            <a:solidFill>
                              <a:srgbClr val="0000CC"/>
                            </a:solidFill>
                            <a:latin typeface="Cambria Math" panose="02040503050406030204" pitchFamily="18" charset="0"/>
                          </a:rPr>
                        </m:ctrlPr>
                      </m:accPr>
                      <m:e>
                        <m:r>
                          <a:rPr lang="en-US" i="1">
                            <a:solidFill>
                              <a:srgbClr val="0000CC"/>
                            </a:solidFill>
                            <a:latin typeface="Cambria Math" panose="02040503050406030204" pitchFamily="18" charset="0"/>
                          </a:rPr>
                          <m:t>𝑦</m:t>
                        </m:r>
                      </m:e>
                    </m:acc>
                  </m:oMath>
                </a14:m>
                <a:r>
                  <a:rPr lang="en-US" baseline="30000" dirty="0">
                    <a:solidFill>
                      <a:srgbClr val="0000CC"/>
                    </a:solidFill>
                  </a:rPr>
                  <a:t>(</a:t>
                </a:r>
                <a:r>
                  <a:rPr lang="en-US" baseline="30000" dirty="0" err="1">
                    <a:solidFill>
                      <a:srgbClr val="0000CC"/>
                    </a:solidFill>
                  </a:rPr>
                  <a:t>i</a:t>
                </a:r>
                <a:r>
                  <a:rPr lang="en-US" baseline="30000" dirty="0">
                    <a:solidFill>
                      <a:srgbClr val="0000CC"/>
                    </a:solidFill>
                  </a:rPr>
                  <a:t>)</a:t>
                </a:r>
                <a:r>
                  <a:rPr lang="en-US" dirty="0">
                    <a:solidFill>
                      <a:srgbClr val="0000CC"/>
                    </a:solidFill>
                  </a:rPr>
                  <a:t> </a:t>
                </a:r>
                <a:r>
                  <a:rPr lang="en-US" dirty="0"/>
                  <a:t>and the true </a:t>
                </a:r>
                <a:r>
                  <a:rPr lang="en-US" i="1" dirty="0">
                    <a:solidFill>
                      <a:srgbClr val="0000CC"/>
                    </a:solidFill>
                  </a:rPr>
                  <a:t>y</a:t>
                </a:r>
                <a:r>
                  <a:rPr lang="en-US" baseline="30000" dirty="0">
                    <a:solidFill>
                      <a:srgbClr val="0000CC"/>
                    </a:solidFill>
                  </a:rPr>
                  <a:t>(</a:t>
                </a:r>
                <a:r>
                  <a:rPr lang="en-US" baseline="30000" dirty="0" err="1">
                    <a:solidFill>
                      <a:srgbClr val="0000CC"/>
                    </a:solidFill>
                  </a:rPr>
                  <a:t>i</a:t>
                </a:r>
                <a:r>
                  <a:rPr lang="en-US" baseline="30000" dirty="0">
                    <a:solidFill>
                      <a:srgbClr val="0000CC"/>
                    </a:solidFill>
                  </a:rPr>
                  <a:t>)</a:t>
                </a:r>
                <a:r>
                  <a:rPr lang="en-US" dirty="0"/>
                  <a:t>. </a:t>
                </a:r>
              </a:p>
              <a:p>
                <a:pPr marL="484613" indent="-484613"/>
                <a:r>
                  <a:rPr lang="en-US" dirty="0"/>
                  <a:t>We need a distance estimator: a </a:t>
                </a:r>
                <a:r>
                  <a:rPr lang="en-US" b="1" dirty="0"/>
                  <a:t>loss function </a:t>
                </a:r>
                <a:r>
                  <a:rPr lang="en-US" dirty="0"/>
                  <a:t>or a </a:t>
                </a:r>
                <a:r>
                  <a:rPr lang="en-US" b="1" dirty="0"/>
                  <a:t>cost function</a:t>
                </a:r>
              </a:p>
              <a:p>
                <a:pPr marL="484613" indent="-484613"/>
                <a:r>
                  <a:rPr lang="en-US" dirty="0"/>
                  <a:t>We need an optimization algorithm to update </a:t>
                </a:r>
                <a:r>
                  <a:rPr lang="en-US" i="1" dirty="0"/>
                  <a:t>w</a:t>
                </a:r>
                <a:r>
                  <a:rPr lang="en-US" dirty="0"/>
                  <a:t> and </a:t>
                </a:r>
                <a:r>
                  <a:rPr lang="en-US" i="1" dirty="0"/>
                  <a:t>b</a:t>
                </a:r>
                <a:r>
                  <a:rPr lang="en-US" dirty="0"/>
                  <a:t> to minimize the loss.</a:t>
                </a:r>
              </a:p>
            </p:txBody>
          </p:sp>
        </mc:Choice>
        <mc:Fallback xmlns="">
          <p:sp>
            <p:nvSpPr>
              <p:cNvPr id="3" name="Content Placeholder 2">
                <a:extLst>
                  <a:ext uri="{FF2B5EF4-FFF2-40B4-BE49-F238E27FC236}">
                    <a16:creationId xmlns:a16="http://schemas.microsoft.com/office/drawing/2014/main" id="{840280E4-A96F-4B4C-9DBD-4266531F9712}"/>
                  </a:ext>
                </a:extLst>
              </p:cNvPr>
              <p:cNvSpPr>
                <a:spLocks noGrp="1" noRot="1" noChangeAspect="1" noMove="1" noResize="1" noEditPoints="1" noAdjustHandles="1" noChangeArrowheads="1" noChangeShapeType="1" noTextEdit="1"/>
              </p:cNvSpPr>
              <p:nvPr>
                <p:ph idx="1"/>
              </p:nvPr>
            </p:nvSpPr>
            <p:spPr>
              <a:xfrm>
                <a:off x="2122088" y="2509538"/>
                <a:ext cx="8335523" cy="3762561"/>
              </a:xfrm>
              <a:blipFill>
                <a:blip r:embed="rId3"/>
                <a:stretch>
                  <a:fillRect l="-1097" t="-3404" r="-1536"/>
                </a:stretch>
              </a:blipFill>
            </p:spPr>
            <p:txBody>
              <a:bodyPr/>
              <a:lstStyle/>
              <a:p>
                <a:r>
                  <a:rPr lang="en-US">
                    <a:noFill/>
                  </a:rPr>
                  <a:t> </a:t>
                </a:r>
              </a:p>
            </p:txBody>
          </p:sp>
        </mc:Fallback>
      </mc:AlternateContent>
      <p:sp>
        <p:nvSpPr>
          <p:cNvPr id="5" name="Rectangle 4">
            <a:extLst>
              <a:ext uri="{FF2B5EF4-FFF2-40B4-BE49-F238E27FC236}">
                <a16:creationId xmlns:a16="http://schemas.microsoft.com/office/drawing/2014/main" id="{DB5BC053-4030-A711-1F1B-DD05FD59386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C530109-CF83-CD4E-6FB8-DA1BFEB889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9CCFC3-3BFA-AFE3-FCA1-D12000012B1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8996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838200" y="704337"/>
            <a:ext cx="10515600" cy="1325563"/>
          </a:xfrm>
        </p:spPr>
        <p:txBody>
          <a:bodyPr>
            <a:normAutofit/>
          </a:bodyPr>
          <a:lstStyle/>
          <a:p>
            <a:r>
              <a:rPr lang="en-US" dirty="0"/>
              <a:t>Learning components</a:t>
            </a:r>
          </a:p>
        </p:txBody>
      </p:sp>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2461326" y="2312067"/>
            <a:ext cx="7996286" cy="3984681"/>
          </a:xfrm>
        </p:spPr>
        <p:txBody>
          <a:bodyPr>
            <a:normAutofit/>
          </a:bodyPr>
          <a:lstStyle/>
          <a:p>
            <a:endParaRPr lang="en-US" sz="254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loss function:</a:t>
            </a:r>
          </a:p>
          <a:p>
            <a:pPr lvl="2"/>
            <a:r>
              <a:rPr lang="en-US" sz="3180" b="1" dirty="0">
                <a:latin typeface="Calibri" panose="020F0502020204030204" pitchFamily="34" charset="0"/>
                <a:cs typeface="Calibri" panose="020F0502020204030204" pitchFamily="34" charset="0"/>
              </a:rPr>
              <a:t>cross-entropy loss</a:t>
            </a:r>
          </a:p>
          <a:p>
            <a:pPr lvl="2"/>
            <a:endParaRPr lang="en-US" sz="3180"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An optimization algorithm:</a:t>
            </a:r>
          </a:p>
          <a:p>
            <a:pPr lvl="2"/>
            <a:r>
              <a:rPr lang="en-US" sz="3180" b="1" dirty="0">
                <a:latin typeface="Calibri" panose="020F0502020204030204" pitchFamily="34" charset="0"/>
                <a:cs typeface="Calibri" panose="020F0502020204030204" pitchFamily="34" charset="0"/>
              </a:rPr>
              <a:t>stochastic gradient descent</a:t>
            </a:r>
          </a:p>
          <a:p>
            <a:endParaRPr lang="en-US" dirty="0"/>
          </a:p>
        </p:txBody>
      </p:sp>
      <p:sp>
        <p:nvSpPr>
          <p:cNvPr id="4" name="Rectangle 3">
            <a:extLst>
              <a:ext uri="{FF2B5EF4-FFF2-40B4-BE49-F238E27FC236}">
                <a16:creationId xmlns:a16="http://schemas.microsoft.com/office/drawing/2014/main" id="{992793F8-AEB4-DAEF-1095-9C8560239EF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A7CE59-B882-E6F1-E0B5-0139EACA1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E1AA76A-9418-B157-F13A-FE6B933FD13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85177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838200" y="896067"/>
                <a:ext cx="10515600" cy="1325563"/>
              </a:xfrm>
            </p:spPr>
            <p:txBody>
              <a:bodyPr>
                <a:normAutofit/>
              </a:bodyPr>
              <a:lstStyle/>
              <a:p>
                <a:r>
                  <a:rPr lang="en-US" dirty="0"/>
                  <a:t>The distance between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r>
                  <a:rPr lang="en-US" dirty="0"/>
                  <a:t>and y</a:t>
                </a:r>
              </a:p>
            </p:txBody>
          </p:sp>
        </mc:Choice>
        <mc:Fallback xmlns="">
          <p:sp>
            <p:nvSpPr>
              <p:cNvPr id="2" name="Title 1">
                <a:extLst>
                  <a:ext uri="{FF2B5EF4-FFF2-40B4-BE49-F238E27FC236}">
                    <a16:creationId xmlns:a16="http://schemas.microsoft.com/office/drawing/2014/main" id="{CED13B29-892E-0042-B1A5-1DE9C9E118F9}"/>
                  </a:ext>
                </a:extLst>
              </p:cNvPr>
              <p:cNvSpPr>
                <a:spLocks noGrp="1" noRot="1" noChangeAspect="1" noMove="1" noResize="1" noEditPoints="1" noAdjustHandles="1" noChangeArrowheads="1" noChangeShapeType="1" noTextEdit="1"/>
              </p:cNvSpPr>
              <p:nvPr>
                <p:ph type="title"/>
              </p:nvPr>
            </p:nvSpPr>
            <p:spPr>
              <a:xfrm>
                <a:off x="838200" y="896067"/>
                <a:ext cx="10515600" cy="1325563"/>
              </a:xfrm>
              <a:blipFill>
                <a:blip r:embed="rId3"/>
                <a:stretch>
                  <a:fillRect l="-237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2461326" y="2503797"/>
                <a:ext cx="7996286" cy="3984681"/>
              </a:xfrm>
            </p:spPr>
            <p:txBody>
              <a:bodyPr>
                <a:normAutofit fontScale="85000" lnSpcReduction="20000"/>
              </a:bodyPr>
              <a:lstStyle/>
              <a:p>
                <a:endParaRPr lang="en-US" sz="2544"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We want to know how far is the classifier output:</a:t>
                </a:r>
              </a:p>
              <a:p>
                <a:r>
                  <a:rPr lang="en-US" sz="3391" dirty="0"/>
                  <a:t>                 </a:t>
                </a:r>
                <a14:m>
                  <m:oMath xmlns:m="http://schemas.openxmlformats.org/officeDocument/2006/math">
                    <m:acc>
                      <m:accPr>
                        <m:chr m:val="̂"/>
                        <m:ctrlPr>
                          <a:rPr lang="en-US" sz="3391" i="1">
                            <a:solidFill>
                              <a:srgbClr val="0000CC"/>
                            </a:solidFill>
                            <a:latin typeface="Cambria Math" panose="02040503050406030204" pitchFamily="18" charset="0"/>
                          </a:rPr>
                        </m:ctrlPr>
                      </m:accPr>
                      <m:e>
                        <m:r>
                          <a:rPr lang="en-US" sz="3391" i="1">
                            <a:solidFill>
                              <a:srgbClr val="0000CC"/>
                            </a:solidFill>
                            <a:latin typeface="Cambria Math" panose="02040503050406030204" pitchFamily="18" charset="0"/>
                          </a:rPr>
                          <m:t>𝑦</m:t>
                        </m:r>
                      </m:e>
                    </m:acc>
                    <m:r>
                      <a:rPr lang="en-US" sz="3391" i="1">
                        <a:solidFill>
                          <a:srgbClr val="0000CC"/>
                        </a:solidFill>
                        <a:latin typeface="Cambria Math" panose="02040503050406030204" pitchFamily="18" charset="0"/>
                      </a:rPr>
                      <m:t> </m:t>
                    </m:r>
                  </m:oMath>
                </a14:m>
                <a:r>
                  <a:rPr lang="en-US" sz="3391" dirty="0">
                    <a:solidFill>
                      <a:srgbClr val="0000CC"/>
                    </a:solidFill>
                    <a:latin typeface="Calibri" panose="020F0502020204030204" pitchFamily="34" charset="0"/>
                    <a:cs typeface="Calibri" panose="020F0502020204030204" pitchFamily="34" charset="0"/>
                  </a:rPr>
                  <a:t>= </a:t>
                </a:r>
                <a:r>
                  <a:rPr lang="en-US" sz="3391" dirty="0" err="1">
                    <a:solidFill>
                      <a:srgbClr val="0000CC"/>
                    </a:solidFill>
                    <a:latin typeface="Calibri" panose="020F0502020204030204" pitchFamily="34" charset="0"/>
                    <a:cs typeface="Calibri" panose="020F0502020204030204" pitchFamily="34" charset="0"/>
                  </a:rPr>
                  <a:t>σ</a:t>
                </a:r>
                <a:r>
                  <a:rPr lang="en-US" sz="3391" dirty="0">
                    <a:solidFill>
                      <a:srgbClr val="0000CC"/>
                    </a:solidFill>
                    <a:latin typeface="Calibri" panose="020F0502020204030204" pitchFamily="34" charset="0"/>
                    <a:cs typeface="Calibri" panose="020F0502020204030204" pitchFamily="34" charset="0"/>
                  </a:rPr>
                  <a:t>(</a:t>
                </a:r>
                <a:r>
                  <a:rPr lang="en-US" sz="3391" dirty="0" err="1">
                    <a:solidFill>
                      <a:srgbClr val="0000CC"/>
                    </a:solidFill>
                    <a:latin typeface="Calibri" panose="020F0502020204030204" pitchFamily="34" charset="0"/>
                    <a:cs typeface="Calibri" panose="020F0502020204030204" pitchFamily="34" charset="0"/>
                  </a:rPr>
                  <a:t>w∙x+b</a:t>
                </a:r>
                <a:r>
                  <a:rPr lang="en-US" sz="3391" dirty="0">
                    <a:solidFill>
                      <a:srgbClr val="0000CC"/>
                    </a:solidFill>
                    <a:latin typeface="Calibri" panose="020F0502020204030204" pitchFamily="34" charset="0"/>
                    <a:cs typeface="Calibri" panose="020F0502020204030204" pitchFamily="34" charset="0"/>
                  </a:rPr>
                  <a:t>)</a:t>
                </a:r>
              </a:p>
              <a:p>
                <a:endParaRPr lang="en-US" sz="3391"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from the true output:</a:t>
                </a:r>
              </a:p>
              <a:p>
                <a:r>
                  <a:rPr lang="en-US" sz="3391" dirty="0">
                    <a:latin typeface="Calibri" panose="020F0502020204030204" pitchFamily="34" charset="0"/>
                    <a:cs typeface="Calibri" panose="020F0502020204030204" pitchFamily="34" charset="0"/>
                  </a:rPr>
                  <a:t>                  </a:t>
                </a:r>
                <a:r>
                  <a:rPr lang="en-US" sz="3391" dirty="0">
                    <a:solidFill>
                      <a:srgbClr val="0000CC"/>
                    </a:solidFill>
                    <a:latin typeface="Calibri" panose="020F0502020204030204" pitchFamily="34" charset="0"/>
                    <a:cs typeface="Calibri" panose="020F0502020204030204" pitchFamily="34" charset="0"/>
                  </a:rPr>
                  <a:t>y        [= either 0 or 1]</a:t>
                </a:r>
              </a:p>
              <a:p>
                <a:pPr lvl="2"/>
                <a:endParaRPr lang="en-US" sz="3391"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We'll call this difference:</a:t>
                </a:r>
              </a:p>
              <a:p>
                <a:r>
                  <a:rPr lang="en-US" b="1" i="1" dirty="0"/>
                  <a:t>                     </a:t>
                </a:r>
                <a:r>
                  <a:rPr lang="en-US" i="1" dirty="0">
                    <a:solidFill>
                      <a:srgbClr val="0000CC"/>
                    </a:solidFill>
                  </a:rPr>
                  <a:t>L</a:t>
                </a:r>
                <a:r>
                  <a:rPr lang="en-US" dirty="0">
                    <a:solidFill>
                      <a:srgbClr val="0000CC"/>
                    </a:solidFill>
                  </a:rPr>
                  <a:t>(</a:t>
                </a:r>
                <a14:m>
                  <m:oMath xmlns:m="http://schemas.openxmlformats.org/officeDocument/2006/math">
                    <m:acc>
                      <m:accPr>
                        <m:chr m:val="̂"/>
                        <m:ctrlPr>
                          <a:rPr lang="en-US" i="1">
                            <a:solidFill>
                              <a:srgbClr val="0000CC"/>
                            </a:solidFill>
                            <a:latin typeface="Cambria Math" panose="02040503050406030204" pitchFamily="18" charset="0"/>
                          </a:rPr>
                        </m:ctrlPr>
                      </m:accPr>
                      <m:e>
                        <m:r>
                          <a:rPr lang="en-US" b="0" i="1">
                            <a:solidFill>
                              <a:srgbClr val="0000CC"/>
                            </a:solidFill>
                            <a:latin typeface="Cambria Math" panose="02040503050406030204" pitchFamily="18" charset="0"/>
                          </a:rPr>
                          <m:t>𝑦</m:t>
                        </m:r>
                      </m:e>
                    </m:acc>
                    <m:r>
                      <a:rPr lang="en-US" b="0" i="1">
                        <a:solidFill>
                          <a:srgbClr val="0000CC"/>
                        </a:solidFill>
                        <a:latin typeface="Cambria Math" panose="02040503050406030204" pitchFamily="18" charset="0"/>
                      </a:rPr>
                      <m:t> </m:t>
                    </m:r>
                  </m:oMath>
                </a14:m>
                <a:r>
                  <a:rPr lang="en-US" dirty="0">
                    <a:solidFill>
                      <a:srgbClr val="0000CC"/>
                    </a:solidFill>
                  </a:rPr>
                  <a:t>,</a:t>
                </a:r>
                <a:r>
                  <a:rPr lang="en-US" i="1" dirty="0">
                    <a:solidFill>
                      <a:srgbClr val="0000CC"/>
                    </a:solidFill>
                  </a:rPr>
                  <a:t>y</a:t>
                </a:r>
                <a:r>
                  <a:rPr lang="en-US" dirty="0">
                    <a:solidFill>
                      <a:srgbClr val="0000CC"/>
                    </a:solidFill>
                  </a:rPr>
                  <a:t>) </a:t>
                </a:r>
                <a:r>
                  <a:rPr lang="en-US" dirty="0"/>
                  <a:t>= how much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oMath>
                </a14:m>
                <a:r>
                  <a:rPr lang="en-US" dirty="0"/>
                  <a:t> differs from the true </a:t>
                </a:r>
                <a:r>
                  <a:rPr lang="en-US" i="1" dirty="0"/>
                  <a:t>y </a:t>
                </a:r>
                <a:endParaRPr lang="en-US" sz="3391" dirty="0"/>
              </a:p>
              <a:p>
                <a:endParaRPr lang="en-US" sz="3391" b="1" dirty="0">
                  <a:latin typeface="Calibri" panose="020F0502020204030204" pitchFamily="34" charset="0"/>
                  <a:cs typeface="Calibri" panose="020F0502020204030204" pitchFamily="34" charset="0"/>
                </a:endParaRPr>
              </a:p>
              <a:p>
                <a:endParaRPr lang="en-US" dirty="0"/>
              </a:p>
            </p:txBody>
          </p:sp>
        </mc:Choice>
        <mc:Fallback xmlns="">
          <p:sp>
            <p:nvSpPr>
              <p:cNvPr id="3" name="Content Placeholder 2">
                <a:extLst>
                  <a:ext uri="{FF2B5EF4-FFF2-40B4-BE49-F238E27FC236}">
                    <a16:creationId xmlns:a16="http://schemas.microsoft.com/office/drawing/2014/main" id="{0F54B1F1-6CA4-3940-B37D-F14B6CF11A09}"/>
                  </a:ext>
                </a:extLst>
              </p:cNvPr>
              <p:cNvSpPr>
                <a:spLocks noGrp="1" noRot="1" noChangeAspect="1" noMove="1" noResize="1" noEditPoints="1" noAdjustHandles="1" noChangeArrowheads="1" noChangeShapeType="1" noTextEdit="1"/>
              </p:cNvSpPr>
              <p:nvPr>
                <p:ph idx="1"/>
              </p:nvPr>
            </p:nvSpPr>
            <p:spPr>
              <a:xfrm>
                <a:off x="2461326" y="2503797"/>
                <a:ext cx="7996286" cy="3984681"/>
              </a:xfrm>
              <a:blipFill>
                <a:blip r:embed="rId4"/>
                <a:stretch>
                  <a:fillRect l="-1449"/>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ED07C3A6-ECD9-C7E3-9FFA-9217D23BF2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7E64FB4-A6DD-0A3A-654E-E1D10E30E7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DD3EA7A-5148-D6D5-F0C7-BE809C83DD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602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1871462" y="1095403"/>
            <a:ext cx="8449077" cy="966972"/>
          </a:xfrm>
        </p:spPr>
        <p:txBody>
          <a:bodyPr>
            <a:normAutofit fontScale="90000"/>
          </a:bodyPr>
          <a:lstStyle/>
          <a:p>
            <a:r>
              <a:rPr lang="en-US" dirty="0"/>
              <a:t>Intuition of </a:t>
            </a:r>
            <a:r>
              <a:rPr lang="en-US" dirty="0">
                <a:solidFill>
                  <a:srgbClr val="0000CC"/>
                </a:solidFill>
              </a:rPr>
              <a:t>negative log likelihood loss</a:t>
            </a:r>
            <a:br>
              <a:rPr lang="en-US" dirty="0"/>
            </a:br>
            <a:r>
              <a:rPr lang="en-US" dirty="0"/>
              <a:t> = </a:t>
            </a:r>
            <a:r>
              <a:rPr lang="en-US" dirty="0">
                <a:solidFill>
                  <a:srgbClr val="0000CC"/>
                </a:solidFill>
              </a:rPr>
              <a:t>cross-entropy loss</a:t>
            </a:r>
          </a:p>
        </p:txBody>
      </p:sp>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1446696" y="2150219"/>
            <a:ext cx="9369721" cy="4850696"/>
          </a:xfrm>
        </p:spPr>
        <p:txBody>
          <a:bodyPr>
            <a:normAutofit/>
          </a:bodyPr>
          <a:lstStyle/>
          <a:p>
            <a:endParaRPr lang="en-US" sz="2544" dirty="0">
              <a:latin typeface="Calibri" panose="020F0502020204030204" pitchFamily="34" charset="0"/>
              <a:cs typeface="Calibri" panose="020F0502020204030204" pitchFamily="34" charset="0"/>
            </a:endParaRPr>
          </a:p>
          <a:p>
            <a:r>
              <a:rPr lang="en-US" dirty="0"/>
              <a:t>A case of conditional maximum likelihood estimation </a:t>
            </a:r>
          </a:p>
          <a:p>
            <a:r>
              <a:rPr lang="en-US" dirty="0"/>
              <a:t>We choose the parameters </a:t>
            </a:r>
            <a:r>
              <a:rPr lang="en-US" i="1" dirty="0" err="1"/>
              <a:t>w</a:t>
            </a:r>
            <a:r>
              <a:rPr lang="en-US" dirty="0" err="1"/>
              <a:t>,</a:t>
            </a:r>
            <a:r>
              <a:rPr lang="en-US" i="1" dirty="0" err="1"/>
              <a:t>b</a:t>
            </a:r>
            <a:r>
              <a:rPr lang="en-US" i="1" dirty="0"/>
              <a:t> </a:t>
            </a:r>
            <a:r>
              <a:rPr lang="en-US" dirty="0"/>
              <a:t>that maximize the log probability of the true </a:t>
            </a:r>
            <a:r>
              <a:rPr lang="en-US" i="1" dirty="0"/>
              <a:t>y </a:t>
            </a:r>
            <a:r>
              <a:rPr lang="en-US" dirty="0"/>
              <a:t>labels in the training data given the observations </a:t>
            </a:r>
            <a:r>
              <a:rPr lang="en-US" i="1" dirty="0"/>
              <a:t>x</a:t>
            </a:r>
          </a:p>
          <a:p>
            <a:pPr marL="0" indent="0">
              <a:buNone/>
            </a:pPr>
            <a:endParaRPr lang="en-US" dirty="0"/>
          </a:p>
          <a:p>
            <a:endParaRPr lang="en-US" dirty="0"/>
          </a:p>
        </p:txBody>
      </p:sp>
      <p:sp>
        <p:nvSpPr>
          <p:cNvPr id="4" name="Rectangle 3">
            <a:extLst>
              <a:ext uri="{FF2B5EF4-FFF2-40B4-BE49-F238E27FC236}">
                <a16:creationId xmlns:a16="http://schemas.microsoft.com/office/drawing/2014/main" id="{ECB1E56A-5510-F429-6EEB-4CAA853FC8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1CF8445-E497-E08B-536A-1DA87BC03B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DBA15D-2616-8C67-7C56-5FD7B7E1A0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3747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66569" y="970432"/>
            <a:ext cx="8999244" cy="721208"/>
          </a:xfrm>
        </p:spPr>
        <p:txBody>
          <a:bodyPr>
            <a:normAutofit fontScale="90000"/>
          </a:bodyPr>
          <a:lstStyle/>
          <a:p>
            <a:r>
              <a:rPr lang="en-US" dirty="0"/>
              <a:t>Deriving cross-entropy loss for a single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97031" y="2026505"/>
                <a:ext cx="8999244" cy="4280840"/>
              </a:xfrm>
            </p:spPr>
            <p:txBody>
              <a:bodyPr>
                <a:normAutofit/>
              </a:bodyPr>
              <a:lstStyle/>
              <a:p>
                <a:r>
                  <a:rPr lang="en-US" b="1" dirty="0"/>
                  <a:t>Goal</a:t>
                </a:r>
                <a:r>
                  <a:rPr lang="en-US" dirty="0"/>
                  <a:t>: maximize probability of the correct label </a:t>
                </a:r>
                <a:r>
                  <a:rPr lang="en-US" i="1" dirty="0"/>
                  <a:t>p</a:t>
                </a:r>
                <a:r>
                  <a:rPr lang="en-US" dirty="0"/>
                  <a:t>(</a:t>
                </a:r>
                <a:r>
                  <a:rPr lang="en-US" i="1" dirty="0" err="1"/>
                  <a:t>y</a:t>
                </a:r>
                <a:r>
                  <a:rPr lang="en-US" dirty="0" err="1"/>
                  <a:t>|</a:t>
                </a:r>
                <a:r>
                  <a:rPr lang="en-US" i="1" dirty="0" err="1"/>
                  <a:t>x</a:t>
                </a:r>
                <a:r>
                  <a:rPr lang="en-US" dirty="0"/>
                  <a:t>) </a:t>
                </a:r>
              </a:p>
              <a:p>
                <a:r>
                  <a:rPr lang="en-US" dirty="0"/>
                  <a:t>Since there are only 2 discrete outcomes (0 or 1) we can express the probability </a:t>
                </a:r>
                <a:r>
                  <a:rPr lang="en-US" i="1" dirty="0"/>
                  <a:t>p</a:t>
                </a:r>
                <a:r>
                  <a:rPr lang="en-US" dirty="0"/>
                  <a:t>(</a:t>
                </a:r>
                <a:r>
                  <a:rPr lang="en-US" i="1" dirty="0" err="1"/>
                  <a:t>y</a:t>
                </a:r>
                <a:r>
                  <a:rPr lang="en-US" dirty="0" err="1"/>
                  <a:t>|</a:t>
                </a:r>
                <a:r>
                  <a:rPr lang="en-US" i="1" dirty="0" err="1"/>
                  <a:t>x</a:t>
                </a:r>
                <a:r>
                  <a:rPr lang="en-US" dirty="0"/>
                  <a:t>) from our classifier (the thing we want to maximize) as</a:t>
                </a:r>
              </a:p>
              <a:p>
                <a:pPr marL="0" indent="0">
                  <a:buNone/>
                </a:pPr>
                <a:endParaRPr lang="en-US" dirty="0"/>
              </a:p>
              <a:p>
                <a:r>
                  <a:rPr lang="en-US" dirty="0"/>
                  <a:t>noting:</a:t>
                </a:r>
              </a:p>
              <a:p>
                <a:r>
                  <a:rPr lang="en-US" dirty="0"/>
                  <a:t>			if y=1, this simplifies to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endParaRPr lang="en-US" dirty="0"/>
              </a:p>
              <a:p>
                <a:r>
                  <a:rPr lang="en-US" dirty="0"/>
                  <a:t>			if y=0, this simplifies to 1</a:t>
                </a:r>
                <a:r>
                  <a:rPr lang="en-US" dirty="0">
                    <a:latin typeface="Courier" pitchFamily="2" charset="0"/>
                  </a:rPr>
                  <a:t>-</a:t>
                </a:r>
                <a:r>
                  <a:rPr lang="en-US" dirty="0"/>
                  <a:t>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endParaRPr lang="en-US" dirty="0"/>
              </a:p>
              <a:p>
                <a:endParaRPr lang="en-US" dirty="0"/>
              </a:p>
            </p:txBody>
          </p:sp>
        </mc:Choice>
        <mc:Fallback xmlns="">
          <p:sp>
            <p:nvSpPr>
              <p:cNvPr id="3" name="Content Placeholder 2">
                <a:extLst>
                  <a:ext uri="{FF2B5EF4-FFF2-40B4-BE49-F238E27FC236}">
                    <a16:creationId xmlns:a16="http://schemas.microsoft.com/office/drawing/2014/main" id="{EBC98A0A-540E-8C44-97A2-550CF8D0CF0D}"/>
                  </a:ext>
                </a:extLst>
              </p:cNvPr>
              <p:cNvSpPr>
                <a:spLocks noGrp="1" noRot="1" noChangeAspect="1" noMove="1" noResize="1" noEditPoints="1" noAdjustHandles="1" noChangeArrowheads="1" noChangeShapeType="1" noTextEdit="1"/>
              </p:cNvSpPr>
              <p:nvPr>
                <p:ph idx="1"/>
              </p:nvPr>
            </p:nvSpPr>
            <p:spPr>
              <a:xfrm>
                <a:off x="1597031" y="2026505"/>
                <a:ext cx="8999244" cy="4280840"/>
              </a:xfrm>
              <a:blipFill>
                <a:blip r:embed="rId3"/>
                <a:stretch>
                  <a:fillRect l="-1220" t="-2276" r="-542"/>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E76BB387-4CC2-2242-91E1-77BEEA67B198}"/>
              </a:ext>
            </a:extLst>
          </p:cNvPr>
          <p:cNvPicPr>
            <a:picLocks noChangeAspect="1"/>
          </p:cNvPicPr>
          <p:nvPr/>
        </p:nvPicPr>
        <p:blipFill>
          <a:blip r:embed="rId4"/>
          <a:stretch>
            <a:fillRect/>
          </a:stretch>
        </p:blipFill>
        <p:spPr>
          <a:xfrm>
            <a:off x="4157507" y="4346470"/>
            <a:ext cx="3617367" cy="511547"/>
          </a:xfrm>
          <a:prstGeom prst="rect">
            <a:avLst/>
          </a:prstGeom>
        </p:spPr>
      </p:pic>
      <p:sp>
        <p:nvSpPr>
          <p:cNvPr id="4" name="Rectangle 3">
            <a:extLst>
              <a:ext uri="{FF2B5EF4-FFF2-40B4-BE49-F238E27FC236}">
                <a16:creationId xmlns:a16="http://schemas.microsoft.com/office/drawing/2014/main" id="{BEA1F942-3F08-3EE9-888C-2E735E1248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DE86BF8-0E02-1C4B-1A3A-20F0AD2D3F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A2D530-035D-3A09-7908-80DE75C3184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3952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58367" y="1146351"/>
            <a:ext cx="9483867" cy="721208"/>
          </a:xfrm>
        </p:spPr>
        <p:txBody>
          <a:bodyPr>
            <a:normAutofit fontScale="90000"/>
          </a:bodyPr>
          <a:lstStyle/>
          <a:p>
            <a:r>
              <a:rPr lang="en-US" dirty="0"/>
              <a:t>Deriving cross-entropy loss for a single observation x</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71074" y="3560014"/>
            <a:ext cx="9048079" cy="3778234"/>
          </a:xfrm>
        </p:spPr>
        <p:txBody>
          <a:bodyPr>
            <a:normAutofit lnSpcReduction="10000"/>
          </a:bodyPr>
          <a:lstStyle/>
          <a:p>
            <a:r>
              <a:rPr lang="en-US" dirty="0"/>
              <a:t>Now take the log of both sides (mathematically handy)</a:t>
            </a:r>
          </a:p>
          <a:p>
            <a:endParaRPr lang="en-US" dirty="0"/>
          </a:p>
          <a:p>
            <a:endParaRPr lang="en-US" dirty="0"/>
          </a:p>
          <a:p>
            <a:endParaRPr lang="en-US" dirty="0"/>
          </a:p>
          <a:p>
            <a:r>
              <a:rPr lang="en-US" dirty="0"/>
              <a:t>Whatever values maximize log p(</a:t>
            </a:r>
            <a:r>
              <a:rPr lang="en-US" dirty="0" err="1"/>
              <a:t>y|x</a:t>
            </a:r>
            <a:r>
              <a:rPr lang="en-US" dirty="0"/>
              <a:t>) will also maximize p(</a:t>
            </a:r>
            <a:r>
              <a:rPr lang="en-US" dirty="0" err="1"/>
              <a:t>y|x</a:t>
            </a:r>
            <a:r>
              <a:rPr lang="en-US" dirty="0"/>
              <a:t>)</a:t>
            </a:r>
          </a:p>
          <a:p>
            <a:endParaRPr lang="en-US" dirty="0"/>
          </a:p>
          <a:p>
            <a:pPr marL="0" indent="0">
              <a:buNone/>
            </a:pPr>
            <a:r>
              <a:rPr lang="en-US" dirty="0"/>
              <a:t> </a:t>
            </a:r>
          </a:p>
        </p:txBody>
      </p:sp>
      <p:pic>
        <p:nvPicPr>
          <p:cNvPr id="5" name="Picture 4">
            <a:extLst>
              <a:ext uri="{FF2B5EF4-FFF2-40B4-BE49-F238E27FC236}">
                <a16:creationId xmlns:a16="http://schemas.microsoft.com/office/drawing/2014/main" id="{E76BB387-4CC2-2242-91E1-77BEEA67B198}"/>
              </a:ext>
            </a:extLst>
          </p:cNvPr>
          <p:cNvPicPr>
            <a:picLocks noChangeAspect="1"/>
          </p:cNvPicPr>
          <p:nvPr/>
        </p:nvPicPr>
        <p:blipFill>
          <a:blip r:embed="rId2"/>
          <a:stretch>
            <a:fillRect/>
          </a:stretch>
        </p:blipFill>
        <p:spPr>
          <a:xfrm>
            <a:off x="4157507" y="2907587"/>
            <a:ext cx="3617367" cy="511547"/>
          </a:xfrm>
          <a:prstGeom prst="rect">
            <a:avLst/>
          </a:prstGeom>
        </p:spPr>
      </p:pic>
      <p:pic>
        <p:nvPicPr>
          <p:cNvPr id="7" name="Picture 6">
            <a:extLst>
              <a:ext uri="{FF2B5EF4-FFF2-40B4-BE49-F238E27FC236}">
                <a16:creationId xmlns:a16="http://schemas.microsoft.com/office/drawing/2014/main" id="{54353533-FE33-AE4B-8FED-4FBDAB8C748C}"/>
              </a:ext>
            </a:extLst>
          </p:cNvPr>
          <p:cNvPicPr>
            <a:picLocks noChangeAspect="1"/>
          </p:cNvPicPr>
          <p:nvPr/>
        </p:nvPicPr>
        <p:blipFill>
          <a:blip r:embed="rId3"/>
          <a:stretch>
            <a:fillRect/>
          </a:stretch>
        </p:blipFill>
        <p:spPr>
          <a:xfrm>
            <a:off x="4047493" y="4107426"/>
            <a:ext cx="6046651" cy="1050018"/>
          </a:xfrm>
          <a:prstGeom prst="rect">
            <a:avLst/>
          </a:prstGeom>
        </p:spPr>
      </p:pic>
      <p:sp>
        <p:nvSpPr>
          <p:cNvPr id="8" name="Rectangle 7">
            <a:extLst>
              <a:ext uri="{FF2B5EF4-FFF2-40B4-BE49-F238E27FC236}">
                <a16:creationId xmlns:a16="http://schemas.microsoft.com/office/drawing/2014/main" id="{6AFD3DA4-2153-104D-9424-4F0F007BF8B6}"/>
              </a:ext>
            </a:extLst>
          </p:cNvPr>
          <p:cNvSpPr/>
          <p:nvPr/>
        </p:nvSpPr>
        <p:spPr>
          <a:xfrm>
            <a:off x="2056066" y="2312342"/>
            <a:ext cx="8805397" cy="516423"/>
          </a:xfrm>
          <a:prstGeom prst="rect">
            <a:avLst/>
          </a:prstGeom>
        </p:spPr>
        <p:txBody>
          <a:bodyPr wrap="square">
            <a:spAutoFit/>
          </a:bodyPr>
          <a:lstStyle/>
          <a:p>
            <a:r>
              <a:rPr lang="en-US" sz="2756" b="1" dirty="0">
                <a:latin typeface="Calibri" panose="020F0502020204030204" pitchFamily="34" charset="0"/>
                <a:cs typeface="Calibri" panose="020F0502020204030204" pitchFamily="34" charset="0"/>
              </a:rPr>
              <a:t>Goal</a:t>
            </a:r>
            <a:r>
              <a:rPr lang="en-US" sz="2756" dirty="0">
                <a:latin typeface="Calibri" panose="020F0502020204030204" pitchFamily="34" charset="0"/>
                <a:cs typeface="Calibri" panose="020F0502020204030204" pitchFamily="34" charset="0"/>
              </a:rPr>
              <a:t>: maximize probability of the correct label </a:t>
            </a:r>
            <a:r>
              <a:rPr lang="en-US" sz="2756" i="1" dirty="0">
                <a:latin typeface="Times New Roman" panose="02020603050405020304" pitchFamily="18" charset="0"/>
                <a:cs typeface="Times New Roman" panose="02020603050405020304" pitchFamily="18" charset="0"/>
              </a:rPr>
              <a:t>p</a:t>
            </a:r>
            <a:r>
              <a:rPr lang="en-US" sz="2756" dirty="0">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y</a:t>
            </a:r>
            <a:r>
              <a:rPr lang="en-US" sz="2756" dirty="0" err="1">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x</a:t>
            </a:r>
            <a:r>
              <a:rPr lang="en-US" sz="2756" dirty="0">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DFABC0A9-E82A-4843-A897-1448E165EC7A}"/>
              </a:ext>
            </a:extLst>
          </p:cNvPr>
          <p:cNvSpPr txBox="1"/>
          <p:nvPr/>
        </p:nvSpPr>
        <p:spPr>
          <a:xfrm>
            <a:off x="1815161" y="2907587"/>
            <a:ext cx="1369862" cy="434863"/>
          </a:xfrm>
          <a:prstGeom prst="rect">
            <a:avLst/>
          </a:prstGeom>
          <a:noFill/>
        </p:spPr>
        <p:txBody>
          <a:bodyPr wrap="none" rtlCol="0">
            <a:spAutoFit/>
          </a:bodyPr>
          <a:lstStyle/>
          <a:p>
            <a:r>
              <a:rPr lang="en-US" sz="2226" dirty="0"/>
              <a:t>Maximize:</a:t>
            </a:r>
          </a:p>
        </p:txBody>
      </p:sp>
      <p:sp>
        <p:nvSpPr>
          <p:cNvPr id="10" name="TextBox 9">
            <a:extLst>
              <a:ext uri="{FF2B5EF4-FFF2-40B4-BE49-F238E27FC236}">
                <a16:creationId xmlns:a16="http://schemas.microsoft.com/office/drawing/2014/main" id="{0D2BAC0C-41A2-D14D-8714-99A5AD4E4D88}"/>
              </a:ext>
            </a:extLst>
          </p:cNvPr>
          <p:cNvSpPr txBox="1"/>
          <p:nvPr/>
        </p:nvSpPr>
        <p:spPr>
          <a:xfrm>
            <a:off x="1815159" y="4143079"/>
            <a:ext cx="1369862" cy="434863"/>
          </a:xfrm>
          <a:prstGeom prst="rect">
            <a:avLst/>
          </a:prstGeom>
          <a:noFill/>
        </p:spPr>
        <p:txBody>
          <a:bodyPr wrap="none" rtlCol="0">
            <a:spAutoFit/>
          </a:bodyPr>
          <a:lstStyle/>
          <a:p>
            <a:r>
              <a:rPr lang="en-US" sz="2226" dirty="0"/>
              <a:t>Maximize:</a:t>
            </a:r>
          </a:p>
        </p:txBody>
      </p:sp>
      <p:sp>
        <p:nvSpPr>
          <p:cNvPr id="4" name="Rectangle 3">
            <a:extLst>
              <a:ext uri="{FF2B5EF4-FFF2-40B4-BE49-F238E27FC236}">
                <a16:creationId xmlns:a16="http://schemas.microsoft.com/office/drawing/2014/main" id="{41ADB940-8923-0973-E077-9EE0C32538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B2C8414-A940-A084-665A-0096D4FF90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67543501-5E8D-C218-5CF4-3C32AB51165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3136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2619984" y="867632"/>
            <a:ext cx="9483867" cy="721208"/>
          </a:xfrm>
        </p:spPr>
        <p:txBody>
          <a:bodyPr>
            <a:normAutofit fontScale="90000"/>
          </a:bodyPr>
          <a:lstStyle/>
          <a:p>
            <a:r>
              <a:rPr lang="en-US" dirty="0"/>
              <a:t>Deriving cross-entropy loss for a single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668851" y="3548848"/>
                <a:ext cx="9106882" cy="3778234"/>
              </a:xfrm>
            </p:spPr>
            <p:txBody>
              <a:bodyPr>
                <a:normAutofit/>
              </a:bodyPr>
              <a:lstStyle/>
              <a:p>
                <a:r>
                  <a:rPr lang="en-US" sz="2756" dirty="0"/>
                  <a:t>Now flip sign to turn this into a loss: something to minimize</a:t>
                </a:r>
              </a:p>
              <a:p>
                <a:r>
                  <a:rPr lang="en-US" sz="2756" b="1" dirty="0">
                    <a:solidFill>
                      <a:srgbClr val="0000CC"/>
                    </a:solidFill>
                  </a:rPr>
                  <a:t>Cross-entropy loss </a:t>
                </a:r>
                <a:r>
                  <a:rPr lang="en-US" sz="2756" dirty="0"/>
                  <a:t>(because is formula for cross-entropy(</a:t>
                </a:r>
                <a:r>
                  <a:rPr lang="en-US" sz="2756" dirty="0">
                    <a:latin typeface="Times New Roman" panose="02020603050405020304" pitchFamily="18" charset="0"/>
                    <a:cs typeface="Times New Roman" panose="02020603050405020304" pitchFamily="18" charset="0"/>
                  </a:rPr>
                  <a:t>y</a:t>
                </a:r>
                <a:r>
                  <a:rPr lang="en-US" sz="2756" dirty="0"/>
                  <a:t>,</a:t>
                </a:r>
                <a:r>
                  <a:rPr lang="en-US" sz="2544" dirty="0"/>
                  <a:t> </a:t>
                </a:r>
                <a14:m>
                  <m:oMath xmlns:m="http://schemas.openxmlformats.org/officeDocument/2006/math">
                    <m:acc>
                      <m:accPr>
                        <m:chr m:val="̂"/>
                        <m:ctrlPr>
                          <a:rPr lang="en-US" sz="2544" i="1">
                            <a:latin typeface="Cambria Math" panose="02040503050406030204" pitchFamily="18" charset="0"/>
                          </a:rPr>
                        </m:ctrlPr>
                      </m:accPr>
                      <m:e>
                        <m:r>
                          <a:rPr lang="en-US" sz="2544" i="1">
                            <a:latin typeface="Cambria Math" panose="02040503050406030204" pitchFamily="18" charset="0"/>
                          </a:rPr>
                          <m:t>𝑦</m:t>
                        </m:r>
                      </m:e>
                    </m:acc>
                    <m:r>
                      <a:rPr lang="en-US" sz="2544" i="1">
                        <a:latin typeface="Cambria Math" panose="02040503050406030204" pitchFamily="18" charset="0"/>
                      </a:rPr>
                      <m:t> </m:t>
                    </m:r>
                  </m:oMath>
                </a14:m>
                <a:r>
                  <a:rPr lang="en-US" sz="2756" dirty="0"/>
                  <a:t>))</a:t>
                </a:r>
                <a:endParaRPr lang="en-US" sz="2756" dirty="0">
                  <a:solidFill>
                    <a:srgbClr val="0000CC"/>
                  </a:solidFill>
                </a:endParaRPr>
              </a:p>
              <a:p>
                <a:endParaRPr lang="en-US" dirty="0"/>
              </a:p>
              <a:p>
                <a:r>
                  <a:rPr lang="en-US" dirty="0"/>
                  <a:t>Or, plugging in definition of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b="0" i="1" smtClean="0">
                        <a:latin typeface="Cambria Math" panose="02040503050406030204" pitchFamily="18" charset="0"/>
                      </a:rPr>
                      <m:t>:</m:t>
                    </m:r>
                  </m:oMath>
                </a14:m>
                <a:endParaRPr lang="en-US" dirty="0"/>
              </a:p>
            </p:txBody>
          </p:sp>
        </mc:Choice>
        <mc:Fallback xmlns="">
          <p:sp>
            <p:nvSpPr>
              <p:cNvPr id="3" name="Content Placeholder 2">
                <a:extLst>
                  <a:ext uri="{FF2B5EF4-FFF2-40B4-BE49-F238E27FC236}">
                    <a16:creationId xmlns:a16="http://schemas.microsoft.com/office/drawing/2014/main" id="{EBC98A0A-540E-8C44-97A2-550CF8D0CF0D}"/>
                  </a:ext>
                </a:extLst>
              </p:cNvPr>
              <p:cNvSpPr>
                <a:spLocks noGrp="1" noRot="1" noChangeAspect="1" noMove="1" noResize="1" noEditPoints="1" noAdjustHandles="1" noChangeArrowheads="1" noChangeShapeType="1" noTextEdit="1"/>
              </p:cNvSpPr>
              <p:nvPr>
                <p:ph idx="1"/>
              </p:nvPr>
            </p:nvSpPr>
            <p:spPr>
              <a:xfrm>
                <a:off x="1668851" y="3548848"/>
                <a:ext cx="9106882" cy="3778234"/>
              </a:xfrm>
              <a:blipFill>
                <a:blip r:embed="rId2"/>
                <a:stretch>
                  <a:fillRect l="-1205" t="-2581"/>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54353533-FE33-AE4B-8FED-4FBDAB8C748C}"/>
              </a:ext>
            </a:extLst>
          </p:cNvPr>
          <p:cNvPicPr>
            <a:picLocks noChangeAspect="1"/>
          </p:cNvPicPr>
          <p:nvPr/>
        </p:nvPicPr>
        <p:blipFill>
          <a:blip r:embed="rId3"/>
          <a:stretch>
            <a:fillRect/>
          </a:stretch>
        </p:blipFill>
        <p:spPr>
          <a:xfrm>
            <a:off x="4076736" y="2447242"/>
            <a:ext cx="5804339" cy="1007939"/>
          </a:xfrm>
          <a:prstGeom prst="rect">
            <a:avLst/>
          </a:prstGeom>
        </p:spPr>
      </p:pic>
      <p:sp>
        <p:nvSpPr>
          <p:cNvPr id="8" name="Rectangle 7">
            <a:extLst>
              <a:ext uri="{FF2B5EF4-FFF2-40B4-BE49-F238E27FC236}">
                <a16:creationId xmlns:a16="http://schemas.microsoft.com/office/drawing/2014/main" id="{6AFD3DA4-2153-104D-9424-4F0F007BF8B6}"/>
              </a:ext>
            </a:extLst>
          </p:cNvPr>
          <p:cNvSpPr/>
          <p:nvPr/>
        </p:nvSpPr>
        <p:spPr>
          <a:xfrm>
            <a:off x="1693302" y="1729028"/>
            <a:ext cx="8805397" cy="516423"/>
          </a:xfrm>
          <a:prstGeom prst="rect">
            <a:avLst/>
          </a:prstGeom>
        </p:spPr>
        <p:txBody>
          <a:bodyPr wrap="square">
            <a:spAutoFit/>
          </a:bodyPr>
          <a:lstStyle/>
          <a:p>
            <a:r>
              <a:rPr lang="en-US" sz="2756" b="1" dirty="0">
                <a:latin typeface="Calibri" panose="020F0502020204030204" pitchFamily="34" charset="0"/>
                <a:cs typeface="Calibri" panose="020F0502020204030204" pitchFamily="34" charset="0"/>
              </a:rPr>
              <a:t>Goal</a:t>
            </a:r>
            <a:r>
              <a:rPr lang="en-US" sz="2756" dirty="0">
                <a:latin typeface="Calibri" panose="020F0502020204030204" pitchFamily="34" charset="0"/>
                <a:cs typeface="Calibri" panose="020F0502020204030204" pitchFamily="34" charset="0"/>
              </a:rPr>
              <a:t>: maximize probability of the correct label </a:t>
            </a:r>
            <a:r>
              <a:rPr lang="en-US" sz="2756" i="1" dirty="0">
                <a:latin typeface="Times New Roman" panose="02020603050405020304" pitchFamily="18" charset="0"/>
                <a:cs typeface="Times New Roman" panose="02020603050405020304" pitchFamily="18" charset="0"/>
              </a:rPr>
              <a:t>p</a:t>
            </a:r>
            <a:r>
              <a:rPr lang="en-US" sz="2756" dirty="0">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y</a:t>
            </a:r>
            <a:r>
              <a:rPr lang="en-US" sz="2756" dirty="0" err="1">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x</a:t>
            </a:r>
            <a:r>
              <a:rPr lang="en-US" sz="2756" dirty="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B6A09887-909E-654B-BA33-1A38B6B8143F}"/>
              </a:ext>
            </a:extLst>
          </p:cNvPr>
          <p:cNvSpPr txBox="1"/>
          <p:nvPr/>
        </p:nvSpPr>
        <p:spPr>
          <a:xfrm>
            <a:off x="1895930" y="2381077"/>
            <a:ext cx="1369862" cy="434863"/>
          </a:xfrm>
          <a:prstGeom prst="rect">
            <a:avLst/>
          </a:prstGeom>
          <a:noFill/>
        </p:spPr>
        <p:txBody>
          <a:bodyPr wrap="none" rtlCol="0">
            <a:spAutoFit/>
          </a:bodyPr>
          <a:lstStyle/>
          <a:p>
            <a:r>
              <a:rPr lang="en-US" sz="2226" dirty="0">
                <a:solidFill>
                  <a:srgbClr val="0000CC"/>
                </a:solidFill>
              </a:rPr>
              <a:t>Maximize</a:t>
            </a:r>
            <a:r>
              <a:rPr lang="en-US" sz="2226" dirty="0"/>
              <a:t>:</a:t>
            </a:r>
          </a:p>
        </p:txBody>
      </p:sp>
      <p:sp>
        <p:nvSpPr>
          <p:cNvPr id="9" name="TextBox 8">
            <a:extLst>
              <a:ext uri="{FF2B5EF4-FFF2-40B4-BE49-F238E27FC236}">
                <a16:creationId xmlns:a16="http://schemas.microsoft.com/office/drawing/2014/main" id="{C193E6DD-65C6-CC48-BDBB-432C36D03972}"/>
              </a:ext>
            </a:extLst>
          </p:cNvPr>
          <p:cNvSpPr txBox="1"/>
          <p:nvPr/>
        </p:nvSpPr>
        <p:spPr>
          <a:xfrm>
            <a:off x="1699161" y="5027837"/>
            <a:ext cx="1329210" cy="434863"/>
          </a:xfrm>
          <a:prstGeom prst="rect">
            <a:avLst/>
          </a:prstGeom>
          <a:noFill/>
        </p:spPr>
        <p:txBody>
          <a:bodyPr wrap="none" rtlCol="0">
            <a:spAutoFit/>
          </a:bodyPr>
          <a:lstStyle/>
          <a:p>
            <a:r>
              <a:rPr lang="en-US" sz="2226" dirty="0">
                <a:solidFill>
                  <a:srgbClr val="0000CC"/>
                </a:solidFill>
              </a:rPr>
              <a:t>Minimize</a:t>
            </a:r>
            <a:r>
              <a:rPr lang="en-US" sz="2226" dirty="0"/>
              <a:t>:</a:t>
            </a:r>
          </a:p>
        </p:txBody>
      </p:sp>
      <p:pic>
        <p:nvPicPr>
          <p:cNvPr id="10" name="Picture 9">
            <a:extLst>
              <a:ext uri="{FF2B5EF4-FFF2-40B4-BE49-F238E27FC236}">
                <a16:creationId xmlns:a16="http://schemas.microsoft.com/office/drawing/2014/main" id="{2BC3AE84-CA1F-A941-B242-9345FAECD37C}"/>
              </a:ext>
            </a:extLst>
          </p:cNvPr>
          <p:cNvPicPr>
            <a:picLocks noChangeAspect="1"/>
          </p:cNvPicPr>
          <p:nvPr/>
        </p:nvPicPr>
        <p:blipFill>
          <a:blip r:embed="rId4"/>
          <a:stretch>
            <a:fillRect/>
          </a:stretch>
        </p:blipFill>
        <p:spPr>
          <a:xfrm>
            <a:off x="3669775" y="4974422"/>
            <a:ext cx="7105957" cy="479728"/>
          </a:xfrm>
          <a:prstGeom prst="rect">
            <a:avLst/>
          </a:prstGeom>
        </p:spPr>
      </p:pic>
      <p:pic>
        <p:nvPicPr>
          <p:cNvPr id="12" name="Picture 11">
            <a:extLst>
              <a:ext uri="{FF2B5EF4-FFF2-40B4-BE49-F238E27FC236}">
                <a16:creationId xmlns:a16="http://schemas.microsoft.com/office/drawing/2014/main" id="{C09FBB92-A787-3A43-A9DB-B4BD635BDCDE}"/>
              </a:ext>
            </a:extLst>
          </p:cNvPr>
          <p:cNvPicPr>
            <a:picLocks noChangeAspect="1"/>
          </p:cNvPicPr>
          <p:nvPr/>
        </p:nvPicPr>
        <p:blipFill>
          <a:blip r:embed="rId5"/>
          <a:stretch>
            <a:fillRect/>
          </a:stretch>
        </p:blipFill>
        <p:spPr>
          <a:xfrm>
            <a:off x="1895930" y="5942380"/>
            <a:ext cx="7982606" cy="489355"/>
          </a:xfrm>
          <a:prstGeom prst="rect">
            <a:avLst/>
          </a:prstGeom>
        </p:spPr>
      </p:pic>
      <p:sp>
        <p:nvSpPr>
          <p:cNvPr id="5" name="Rectangle 4">
            <a:extLst>
              <a:ext uri="{FF2B5EF4-FFF2-40B4-BE49-F238E27FC236}">
                <a16:creationId xmlns:a16="http://schemas.microsoft.com/office/drawing/2014/main" id="{9CAF5C11-EFEA-36C0-1427-4BF9FA8D4E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4F5A3A4-93A5-9DC3-A65E-D5E6C8233F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B778431D-585C-9AC1-09B2-6BB57BA1B3C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0347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572849" y="1295336"/>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58802" y="2234263"/>
            <a:ext cx="9278344" cy="4475658"/>
          </a:xfrm>
        </p:spPr>
        <p:txBody>
          <a:bodyPr>
            <a:normAutofit/>
          </a:bodyPr>
          <a:lstStyle/>
          <a:p>
            <a:r>
              <a:rPr lang="en-US" sz="2756" dirty="0"/>
              <a:t>We want loss to be:</a:t>
            </a:r>
          </a:p>
          <a:p>
            <a:pPr marL="898347" lvl="1" indent="-484613"/>
            <a:r>
              <a:rPr lang="en-US" sz="2393" dirty="0"/>
              <a:t>smaller if the model estimate is close to correct</a:t>
            </a:r>
          </a:p>
          <a:p>
            <a:pPr marL="898347" lvl="1" indent="-484613"/>
            <a:r>
              <a:rPr lang="en-US" sz="2393" dirty="0"/>
              <a:t>bigger if model is confused</a:t>
            </a:r>
          </a:p>
          <a:p>
            <a:pPr marL="0" indent="0"/>
            <a:r>
              <a:rPr lang="en-US" sz="2756" dirty="0"/>
              <a:t>Let's first suppose the true label of this is y=1 (positive)</a:t>
            </a:r>
          </a:p>
        </p:txBody>
      </p:sp>
      <p:sp>
        <p:nvSpPr>
          <p:cNvPr id="11" name="Content Placeholder 2">
            <a:extLst>
              <a:ext uri="{FF2B5EF4-FFF2-40B4-BE49-F238E27FC236}">
                <a16:creationId xmlns:a16="http://schemas.microsoft.com/office/drawing/2014/main" id="{2492AB53-FB82-2544-908A-27EFE880F234}"/>
              </a:ext>
            </a:extLst>
          </p:cNvPr>
          <p:cNvSpPr txBox="1">
            <a:spLocks/>
          </p:cNvSpPr>
          <p:nvPr/>
        </p:nvSpPr>
        <p:spPr>
          <a:xfrm>
            <a:off x="1976702" y="4566984"/>
            <a:ext cx="8238597" cy="1485021"/>
          </a:xfrm>
          <a:prstGeom prst="rect">
            <a:avLst/>
          </a:prstGeom>
        </p:spPr>
        <p:txBody>
          <a:bodyPr vert="horz" lIns="0" tIns="48462" rIns="0" bIns="48462" rtlCol="0">
            <a:normAutofit fontScale="92500" lnSpcReduction="20000"/>
          </a:bodyPr>
          <a:lstStyle>
            <a:lvl1pPr marL="7938" indent="-7938"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None/>
              <a:tabLst/>
              <a:defRPr sz="2800" kern="1200" baseline="0">
                <a:solidFill>
                  <a:schemeClr val="tx1">
                    <a:lumMod val="75000"/>
                    <a:lumOff val="25000"/>
                  </a:schemeClr>
                </a:solidFill>
                <a:latin typeface="+mn-lt"/>
                <a:ea typeface="+mn-ea"/>
                <a:cs typeface="+mn-cs"/>
              </a:defRPr>
            </a:lvl1pPr>
            <a:lvl2pPr marL="404813" indent="-254000" algn="l" defTabSz="685800" rtl="0" eaLnBrk="1" latinLnBrk="0" hangingPunct="1">
              <a:lnSpc>
                <a:spcPct val="90000"/>
              </a:lnSpc>
              <a:spcBef>
                <a:spcPts val="150"/>
              </a:spcBef>
              <a:spcAft>
                <a:spcPts val="300"/>
              </a:spcAft>
              <a:buClr>
                <a:schemeClr val="accent1"/>
              </a:buClr>
              <a:buFont typeface="Calibri" pitchFamily="34" charset="0"/>
              <a:buChar char="◦"/>
              <a:tabLst/>
              <a:defRPr sz="2400" kern="1200" baseline="0">
                <a:solidFill>
                  <a:schemeClr val="tx1">
                    <a:lumMod val="75000"/>
                    <a:lumOff val="25000"/>
                  </a:schemeClr>
                </a:solidFill>
                <a:latin typeface="+mn-lt"/>
                <a:ea typeface="+mn-ea"/>
                <a:cs typeface="+mn-cs"/>
              </a:defRPr>
            </a:lvl2pPr>
            <a:lvl3pPr marL="515938" indent="-228600" algn="l" defTabSz="685800" rtl="0" eaLnBrk="1" latinLnBrk="0" hangingPunct="1">
              <a:lnSpc>
                <a:spcPct val="90000"/>
              </a:lnSpc>
              <a:spcBef>
                <a:spcPts val="150"/>
              </a:spcBef>
              <a:spcAft>
                <a:spcPts val="300"/>
              </a:spcAft>
              <a:buClr>
                <a:schemeClr val="accent1"/>
              </a:buClr>
              <a:buFont typeface="Calibri" pitchFamily="34" charset="0"/>
              <a:buChar char="◦"/>
              <a:tabLst/>
              <a:defRPr sz="2000" kern="1200" baseline="0">
                <a:solidFill>
                  <a:schemeClr val="tx1">
                    <a:lumMod val="75000"/>
                    <a:lumOff val="25000"/>
                  </a:schemeClr>
                </a:solidFill>
                <a:latin typeface="+mn-lt"/>
                <a:ea typeface="+mn-ea"/>
                <a:cs typeface="+mn-cs"/>
              </a:defRPr>
            </a:lvl3pPr>
            <a:lvl4pPr marL="690563" indent="-265113" algn="l" defTabSz="685800" rtl="0" eaLnBrk="1" latinLnBrk="0" hangingPunct="1">
              <a:lnSpc>
                <a:spcPct val="90000"/>
              </a:lnSpc>
              <a:spcBef>
                <a:spcPts val="150"/>
              </a:spcBef>
              <a:spcAft>
                <a:spcPts val="300"/>
              </a:spcAft>
              <a:buClr>
                <a:schemeClr val="accent1"/>
              </a:buClr>
              <a:buFont typeface="Calibri" pitchFamily="34" charset="0"/>
              <a:buChar char="◦"/>
              <a:tabLst/>
              <a:defRPr sz="1600" kern="1200" baseline="0">
                <a:solidFill>
                  <a:schemeClr val="tx1">
                    <a:lumMod val="75000"/>
                    <a:lumOff val="25000"/>
                  </a:schemeClr>
                </a:solidFill>
                <a:latin typeface="+mn-lt"/>
                <a:ea typeface="+mn-ea"/>
                <a:cs typeface="+mn-cs"/>
              </a:defRPr>
            </a:lvl4pPr>
            <a:lvl5pPr marL="801688" indent="-239713" algn="l" defTabSz="685800" rtl="0" eaLnBrk="1" latinLnBrk="0" hangingPunct="1">
              <a:lnSpc>
                <a:spcPct val="90000"/>
              </a:lnSpc>
              <a:spcBef>
                <a:spcPts val="150"/>
              </a:spcBef>
              <a:spcAft>
                <a:spcPts val="300"/>
              </a:spcAft>
              <a:buClr>
                <a:schemeClr val="accent1"/>
              </a:buClr>
              <a:buFont typeface="Calibri" pitchFamily="34" charset="0"/>
              <a:buChar char="◦"/>
              <a:tabLst/>
              <a:defRPr sz="1400" kern="1200" baseline="0">
                <a:solidFill>
                  <a:schemeClr val="tx1">
                    <a:lumMod val="75000"/>
                    <a:lumOff val="25000"/>
                  </a:schemeClr>
                </a:solidFill>
                <a:latin typeface="+mj-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0" indent="0" defTabSz="969226" eaLnBrk="0" fontAlgn="base" hangingPunct="0">
              <a:lnSpc>
                <a:spcPct val="100000"/>
              </a:lnSpc>
              <a:spcBef>
                <a:spcPct val="0"/>
              </a:spcBef>
              <a:spcAft>
                <a:spcPct val="0"/>
              </a:spcAft>
              <a:buClrTx/>
              <a:buSzTx/>
            </a:pPr>
            <a:r>
              <a:rPr lang="en-US" altLang="en-US" sz="2332" dirty="0">
                <a:solidFill>
                  <a:schemeClr val="tx1"/>
                </a:solidFill>
                <a:latin typeface="Calibri" panose="020F0502020204030204" pitchFamily="34" charset="0"/>
                <a:ea typeface="TimesNewRomanPSMT"/>
                <a:cs typeface="Calibri" panose="020F0502020204030204" pitchFamily="34" charset="0"/>
              </a:rPr>
              <a:t>It's hokey . There are virtually no surprises , and the writing is second-rate .         So why was it so enjoyable ? For one thing , the cast is great . Another nice touch is the music . I was overcome with the urge to get off the couch and start dancing . It sucked me in , and it'll do the same to you .</a:t>
            </a:r>
            <a:endParaRPr lang="en-US" altLang="en-US" sz="2332" dirty="0">
              <a:solidFill>
                <a:schemeClr val="tx1"/>
              </a:solidFill>
              <a:latin typeface="Calibri" panose="020F0502020204030204" pitchFamily="34" charset="0"/>
              <a:cs typeface="Calibri" panose="020F0502020204030204" pitchFamily="34" charset="0"/>
            </a:endParaRPr>
          </a:p>
          <a:p>
            <a:pPr marL="0" indent="0" defTabSz="969226" eaLnBrk="0" fontAlgn="base" hangingPunct="0">
              <a:lnSpc>
                <a:spcPct val="100000"/>
              </a:lnSpc>
              <a:spcBef>
                <a:spcPct val="0"/>
              </a:spcBef>
              <a:spcAft>
                <a:spcPct val="0"/>
              </a:spcAft>
              <a:buClrTx/>
              <a:buSzTx/>
            </a:pPr>
            <a:endParaRPr lang="en-US" altLang="en-US" sz="848" dirty="0">
              <a:solidFill>
                <a:schemeClr val="tx1"/>
              </a:solidFill>
              <a:latin typeface="Arial" panose="020B0604020202020204" pitchFamily="34" charset="0"/>
            </a:endParaRPr>
          </a:p>
        </p:txBody>
      </p:sp>
      <p:sp>
        <p:nvSpPr>
          <p:cNvPr id="4" name="Rectangle 3">
            <a:extLst>
              <a:ext uri="{FF2B5EF4-FFF2-40B4-BE49-F238E27FC236}">
                <a16:creationId xmlns:a16="http://schemas.microsoft.com/office/drawing/2014/main" id="{F3AA39A6-5CA5-8A9D-FAA8-98ECEA209C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605CCD3-7485-8002-2971-F168C806FE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4B6B812-8C00-9415-09FF-A3FE875FD1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7209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912678" y="827820"/>
            <a:ext cx="10366645" cy="721208"/>
          </a:xfrm>
        </p:spPr>
        <p:txBody>
          <a:bodyPr>
            <a:noAutofit/>
          </a:bodyPr>
          <a:lstStyle/>
          <a:p>
            <a:r>
              <a:rPr lang="en-US" sz="3627"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1771417"/>
            <a:ext cx="9106882" cy="3778234"/>
          </a:xfrm>
        </p:spPr>
        <p:txBody>
          <a:bodyPr>
            <a:normAutofit/>
          </a:bodyPr>
          <a:lstStyle/>
          <a:p>
            <a:endParaRPr lang="en-US" dirty="0"/>
          </a:p>
          <a:p>
            <a:r>
              <a:rPr lang="en-US" dirty="0"/>
              <a:t>True value is y=1.  How well is our model doing?</a:t>
            </a:r>
          </a:p>
          <a:p>
            <a:endParaRPr lang="en-US" dirty="0"/>
          </a:p>
          <a:p>
            <a:endParaRPr lang="en-US" dirty="0"/>
          </a:p>
          <a:p>
            <a:endParaRPr lang="en-US" dirty="0"/>
          </a:p>
          <a:p>
            <a:r>
              <a:rPr lang="en-US" dirty="0"/>
              <a:t>Pretty well!  What's the loss?</a:t>
            </a:r>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2"/>
          <a:srcRect/>
          <a:stretch/>
        </p:blipFill>
        <p:spPr>
          <a:xfrm>
            <a:off x="2230866" y="5399575"/>
            <a:ext cx="6638852" cy="1370297"/>
          </a:xfrm>
          <a:prstGeom prst="rect">
            <a:avLst/>
          </a:prstGeom>
        </p:spPr>
      </p:pic>
      <p:sp>
        <p:nvSpPr>
          <p:cNvPr id="4" name="Rectangle 3">
            <a:extLst>
              <a:ext uri="{FF2B5EF4-FFF2-40B4-BE49-F238E27FC236}">
                <a16:creationId xmlns:a16="http://schemas.microsoft.com/office/drawing/2014/main" id="{587D6D87-C069-B32E-697A-FE74752A68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0B0859D-046D-D70E-090A-6DEFE3EC45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33D1580-8EBE-954D-C6E1-FF49C5FE66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2BD4627-58F1-093E-4CA2-B417D843E4CD}"/>
              </a:ext>
            </a:extLst>
          </p:cNvPr>
          <p:cNvPicPr>
            <a:picLocks noChangeAspect="1"/>
          </p:cNvPicPr>
          <p:nvPr/>
        </p:nvPicPr>
        <p:blipFill>
          <a:blip r:embed="rId4"/>
          <a:stretch>
            <a:fillRect/>
          </a:stretch>
        </p:blipFill>
        <p:spPr>
          <a:xfrm>
            <a:off x="2043112" y="2738437"/>
            <a:ext cx="8105775" cy="1381125"/>
          </a:xfrm>
          <a:prstGeom prst="rect">
            <a:avLst/>
          </a:prstGeom>
        </p:spPr>
      </p:pic>
    </p:spTree>
    <p:extLst>
      <p:ext uri="{BB962C8B-B14F-4D97-AF65-F5344CB8AC3E}">
        <p14:creationId xmlns:p14="http://schemas.microsoft.com/office/powerpoint/2010/main" val="32995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58367" y="1226717"/>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2425990"/>
            <a:ext cx="9106882" cy="3374382"/>
          </a:xfrm>
        </p:spPr>
        <p:txBody>
          <a:bodyPr>
            <a:normAutofit/>
          </a:bodyPr>
          <a:lstStyle/>
          <a:p>
            <a:r>
              <a:rPr lang="en-US" dirty="0"/>
              <a:t>Suppose true value instead  was y=0.  </a:t>
            </a:r>
          </a:p>
          <a:p>
            <a:endParaRPr lang="en-US" dirty="0"/>
          </a:p>
          <a:p>
            <a:endParaRPr lang="en-US" dirty="0"/>
          </a:p>
          <a:p>
            <a:r>
              <a:rPr lang="en-US" dirty="0"/>
              <a:t>What's the loss?</a:t>
            </a:r>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3"/>
          <a:srcRect/>
          <a:stretch/>
        </p:blipFill>
        <p:spPr>
          <a:xfrm>
            <a:off x="2057473" y="4747717"/>
            <a:ext cx="7319694" cy="1574129"/>
          </a:xfrm>
          <a:prstGeom prst="rect">
            <a:avLst/>
          </a:prstGeom>
        </p:spPr>
      </p:pic>
      <p:pic>
        <p:nvPicPr>
          <p:cNvPr id="16" name="Content Placeholder 8">
            <a:extLst>
              <a:ext uri="{FF2B5EF4-FFF2-40B4-BE49-F238E27FC236}">
                <a16:creationId xmlns:a16="http://schemas.microsoft.com/office/drawing/2014/main" id="{3320570C-2C1C-C242-93A3-4A26C88B2099}"/>
              </a:ext>
            </a:extLst>
          </p:cNvPr>
          <p:cNvPicPr>
            <a:picLocks noChangeAspect="1"/>
          </p:cNvPicPr>
          <p:nvPr/>
        </p:nvPicPr>
        <p:blipFill rotWithShape="1">
          <a:blip r:embed="rId4"/>
          <a:srcRect t="63224"/>
          <a:stretch/>
        </p:blipFill>
        <p:spPr>
          <a:xfrm>
            <a:off x="2380555" y="3061193"/>
            <a:ext cx="8197473" cy="1060980"/>
          </a:xfrm>
          <a:prstGeom prst="rect">
            <a:avLst/>
          </a:prstGeom>
        </p:spPr>
      </p:pic>
      <p:sp>
        <p:nvSpPr>
          <p:cNvPr id="4" name="Rectangle 3">
            <a:extLst>
              <a:ext uri="{FF2B5EF4-FFF2-40B4-BE49-F238E27FC236}">
                <a16:creationId xmlns:a16="http://schemas.microsoft.com/office/drawing/2014/main" id="{3C5066CA-E5D5-6B3E-C046-22A73FD4EEC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288CFD6-D3B6-EED2-91A5-E023183958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D0413EA-EB14-0403-ED60-ADD07CDD7C4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588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572849" y="1162601"/>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2038514"/>
            <a:ext cx="9106882" cy="5070788"/>
          </a:xfrm>
        </p:spPr>
        <p:txBody>
          <a:bodyPr>
            <a:normAutofit/>
          </a:bodyPr>
          <a:lstStyle/>
          <a:p>
            <a:r>
              <a:rPr lang="en-US" dirty="0"/>
              <a:t>The loss when model was right (if true y=1) </a:t>
            </a:r>
          </a:p>
          <a:p>
            <a:endParaRPr lang="en-US" dirty="0"/>
          </a:p>
          <a:p>
            <a:endParaRPr lang="en-US" sz="3391" dirty="0"/>
          </a:p>
          <a:p>
            <a:r>
              <a:rPr lang="en-US" dirty="0"/>
              <a:t>Is lower than the loss when model was wrong (if true y=0):</a:t>
            </a:r>
          </a:p>
          <a:p>
            <a:endParaRPr lang="en-US" dirty="0"/>
          </a:p>
          <a:p>
            <a:endParaRPr lang="en-US" dirty="0"/>
          </a:p>
          <a:p>
            <a:endParaRPr lang="en-US" dirty="0"/>
          </a:p>
          <a:p>
            <a:endParaRPr lang="en-US" dirty="0"/>
          </a:p>
          <a:p>
            <a:r>
              <a:rPr lang="en-US" dirty="0"/>
              <a:t>Sure enough, loss was bigger when model was wrong!</a:t>
            </a:r>
          </a:p>
          <a:p>
            <a:endParaRPr lang="en-US" dirty="0"/>
          </a:p>
          <a:p>
            <a:endParaRPr lang="en-US" dirty="0"/>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2"/>
          <a:srcRect/>
          <a:stretch/>
        </p:blipFill>
        <p:spPr>
          <a:xfrm>
            <a:off x="2580356" y="4746783"/>
            <a:ext cx="6592759" cy="1417798"/>
          </a:xfrm>
          <a:prstGeom prst="rect">
            <a:avLst/>
          </a:prstGeom>
        </p:spPr>
      </p:pic>
      <p:pic>
        <p:nvPicPr>
          <p:cNvPr id="6" name="Picture 5">
            <a:extLst>
              <a:ext uri="{FF2B5EF4-FFF2-40B4-BE49-F238E27FC236}">
                <a16:creationId xmlns:a16="http://schemas.microsoft.com/office/drawing/2014/main" id="{ADC769C9-1DEF-3143-83A2-6935C7AC8180}"/>
              </a:ext>
            </a:extLst>
          </p:cNvPr>
          <p:cNvPicPr>
            <a:picLocks noChangeAspect="1"/>
          </p:cNvPicPr>
          <p:nvPr/>
        </p:nvPicPr>
        <p:blipFill>
          <a:blip r:embed="rId3"/>
          <a:srcRect/>
          <a:stretch/>
        </p:blipFill>
        <p:spPr>
          <a:xfrm>
            <a:off x="3188260" y="2516741"/>
            <a:ext cx="6227167" cy="1285322"/>
          </a:xfrm>
          <a:prstGeom prst="rect">
            <a:avLst/>
          </a:prstGeom>
        </p:spPr>
      </p:pic>
      <p:sp>
        <p:nvSpPr>
          <p:cNvPr id="4" name="Rectangle 3">
            <a:extLst>
              <a:ext uri="{FF2B5EF4-FFF2-40B4-BE49-F238E27FC236}">
                <a16:creationId xmlns:a16="http://schemas.microsoft.com/office/drawing/2014/main" id="{1D678EFA-45BC-B483-470B-39A8FBE3435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83DDD95-620B-3F66-66F1-D6418802BB31}"/>
              </a:ext>
            </a:extLst>
          </p:cNvPr>
          <p:cNvSpPr txBox="1"/>
          <p:nvPr/>
        </p:nvSpPr>
        <p:spPr>
          <a:xfrm>
            <a:off x="9530092" y="648435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10EF41-A2B4-DBBE-3E9D-D7CC19651F8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183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1629E-48DD-4638-A89B-5AF2913B6DE6}"/>
              </a:ext>
            </a:extLst>
          </p:cNvPr>
          <p:cNvSpPr>
            <a:spLocks noGrp="1"/>
          </p:cNvSpPr>
          <p:nvPr>
            <p:ph type="title"/>
          </p:nvPr>
        </p:nvSpPr>
        <p:spPr>
          <a:xfrm>
            <a:off x="1734390" y="722670"/>
            <a:ext cx="8723221" cy="1143000"/>
          </a:xfrm>
        </p:spPr>
        <p:txBody>
          <a:bodyPr>
            <a:noAutofit/>
          </a:bodyPr>
          <a:lstStyle/>
          <a:p>
            <a:r>
              <a:rPr lang="en-US" sz="3990" dirty="0"/>
              <a:t>Stochastic Gradient Descent</a:t>
            </a:r>
            <a:br>
              <a:rPr lang="en-US" sz="3990" dirty="0"/>
            </a:br>
            <a:endParaRPr lang="en-US" sz="3627" dirty="0"/>
          </a:p>
        </p:txBody>
      </p:sp>
      <p:sp>
        <p:nvSpPr>
          <p:cNvPr id="3" name="Content Placeholder 2">
            <a:extLst>
              <a:ext uri="{FF2B5EF4-FFF2-40B4-BE49-F238E27FC236}">
                <a16:creationId xmlns:a16="http://schemas.microsoft.com/office/drawing/2014/main" id="{BCE15620-15FB-40C5-B90C-CFF7244E3DDB}"/>
              </a:ext>
            </a:extLst>
          </p:cNvPr>
          <p:cNvSpPr>
            <a:spLocks noGrp="1"/>
          </p:cNvSpPr>
          <p:nvPr>
            <p:ph idx="1"/>
          </p:nvPr>
        </p:nvSpPr>
        <p:spPr>
          <a:xfrm>
            <a:off x="838200" y="2091094"/>
            <a:ext cx="10515600" cy="4351338"/>
          </a:xfrm>
        </p:spPr>
        <p:txBody>
          <a:bodyPr/>
          <a:lstStyle/>
          <a:p>
            <a:r>
              <a:rPr lang="en-US" dirty="0"/>
              <a:t>Stochastic Gradient Decent is used to find the weights (</a:t>
            </a:r>
            <a:r>
              <a:rPr lang="en-US" i="1" dirty="0"/>
              <a:t>W, b) </a:t>
            </a:r>
            <a:r>
              <a:rPr lang="en-US" dirty="0"/>
              <a:t>that minimize the loss.</a:t>
            </a:r>
          </a:p>
          <a:p>
            <a:pPr marL="0" indent="0">
              <a:buNone/>
            </a:pPr>
            <a:endParaRPr lang="en-US" dirty="0"/>
          </a:p>
        </p:txBody>
      </p:sp>
    </p:spTree>
    <p:extLst>
      <p:ext uri="{BB962C8B-B14F-4D97-AF65-F5344CB8AC3E}">
        <p14:creationId xmlns:p14="http://schemas.microsoft.com/office/powerpoint/2010/main" val="2788358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40124-5294-334D-B89C-01146A57E3B2}"/>
              </a:ext>
            </a:extLst>
          </p:cNvPr>
          <p:cNvSpPr>
            <a:spLocks noGrp="1"/>
          </p:cNvSpPr>
          <p:nvPr>
            <p:ph type="title"/>
          </p:nvPr>
        </p:nvSpPr>
        <p:spPr>
          <a:xfrm>
            <a:off x="838200" y="837073"/>
            <a:ext cx="10515600" cy="1325563"/>
          </a:xfrm>
        </p:spPr>
        <p:txBody>
          <a:bodyPr/>
          <a:lstStyle/>
          <a:p>
            <a:r>
              <a:rPr lang="en-US" dirty="0"/>
              <a:t>Gradients</a:t>
            </a:r>
          </a:p>
        </p:txBody>
      </p:sp>
      <p:sp>
        <p:nvSpPr>
          <p:cNvPr id="3" name="Content Placeholder 2">
            <a:extLst>
              <a:ext uri="{FF2B5EF4-FFF2-40B4-BE49-F238E27FC236}">
                <a16:creationId xmlns:a16="http://schemas.microsoft.com/office/drawing/2014/main" id="{5936B88E-76E3-BB46-8108-35899C0951F8}"/>
              </a:ext>
            </a:extLst>
          </p:cNvPr>
          <p:cNvSpPr>
            <a:spLocks noGrp="1"/>
          </p:cNvSpPr>
          <p:nvPr>
            <p:ph idx="1"/>
          </p:nvPr>
        </p:nvSpPr>
        <p:spPr>
          <a:xfrm>
            <a:off x="838200" y="2297573"/>
            <a:ext cx="10515600" cy="4351338"/>
          </a:xfrm>
        </p:spPr>
        <p:txBody>
          <a:bodyPr/>
          <a:lstStyle/>
          <a:p>
            <a:r>
              <a:rPr lang="en-US" dirty="0"/>
              <a:t>The </a:t>
            </a:r>
            <a:r>
              <a:rPr lang="en-US" b="1" dirty="0"/>
              <a:t>gradient</a:t>
            </a:r>
            <a:r>
              <a:rPr lang="en-US" dirty="0"/>
              <a:t> of a function of many variables is a vector pointing in the direction of the greatest increase in a function. </a:t>
            </a:r>
          </a:p>
          <a:p>
            <a:endParaRPr lang="en-US" dirty="0"/>
          </a:p>
          <a:p>
            <a:r>
              <a:rPr lang="en-US" b="1" dirty="0"/>
              <a:t>Gradient Descent</a:t>
            </a:r>
            <a:r>
              <a:rPr lang="en-US" dirty="0"/>
              <a:t>: Find the gradient of the loss function at the current point and move in the </a:t>
            </a:r>
            <a:r>
              <a:rPr lang="en-US" b="1" dirty="0"/>
              <a:t>opposite</a:t>
            </a:r>
            <a:r>
              <a:rPr lang="en-US" dirty="0"/>
              <a:t> direction. </a:t>
            </a:r>
          </a:p>
        </p:txBody>
      </p:sp>
      <p:sp>
        <p:nvSpPr>
          <p:cNvPr id="4" name="Rectangle 3">
            <a:extLst>
              <a:ext uri="{FF2B5EF4-FFF2-40B4-BE49-F238E27FC236}">
                <a16:creationId xmlns:a16="http://schemas.microsoft.com/office/drawing/2014/main" id="{F02C577F-B6F7-26D1-CE2E-2DF3A93682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0362C77-7536-5BB6-FEDB-AF70C1E2A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0E187E2-3167-5BE1-5DDC-D6185ABC87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37306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6ADD2-99FC-F847-AE82-364B5D1FDAFF}"/>
              </a:ext>
            </a:extLst>
          </p:cNvPr>
          <p:cNvSpPr>
            <a:spLocks noGrp="1"/>
          </p:cNvSpPr>
          <p:nvPr>
            <p:ph type="title"/>
          </p:nvPr>
        </p:nvSpPr>
        <p:spPr>
          <a:xfrm>
            <a:off x="1734389" y="702339"/>
            <a:ext cx="9104085" cy="1143000"/>
          </a:xfrm>
        </p:spPr>
        <p:txBody>
          <a:bodyPr>
            <a:normAutofit fontScale="90000"/>
          </a:bodyPr>
          <a:lstStyle/>
          <a:p>
            <a:r>
              <a:rPr lang="en-US" dirty="0"/>
              <a:t>How much do we move in that direction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4C2D3E-44D8-1943-BC27-BBEB5C97FDD4}"/>
                  </a:ext>
                </a:extLst>
              </p:cNvPr>
              <p:cNvSpPr>
                <a:spLocks noGrp="1"/>
              </p:cNvSpPr>
              <p:nvPr>
                <p:ph idx="1"/>
              </p:nvPr>
            </p:nvSpPr>
            <p:spPr>
              <a:xfrm>
                <a:off x="838200" y="2268073"/>
                <a:ext cx="10515600" cy="4351338"/>
              </a:xfrm>
            </p:spPr>
            <p:txBody>
              <a:bodyPr>
                <a:normAutofit/>
              </a:bodyPr>
              <a:lstStyle/>
              <a:p>
                <a:pPr marL="484613" indent="-484613"/>
                <a:r>
                  <a:rPr lang="en-US" dirty="0"/>
                  <a:t>The value of the gradient (slope in our example)  </a:t>
                </a:r>
                <a14:m>
                  <m:oMath xmlns:m="http://schemas.openxmlformats.org/officeDocument/2006/math">
                    <m:f>
                      <m:fPr>
                        <m:ctrlPr>
                          <a:rPr lang="en-US" i="1" smtClean="0">
                            <a:latin typeface="Cambria Math" panose="02040503050406030204" pitchFamily="18" charset="0"/>
                          </a:rPr>
                        </m:ctrlPr>
                      </m:fPr>
                      <m:num>
                        <m:r>
                          <a:rPr lang="en-US" i="1" smtClean="0">
                            <a:latin typeface="Cambria Math" panose="02040503050406030204" pitchFamily="18" charset="0"/>
                          </a:rPr>
                          <m:t>𝑑</m:t>
                        </m:r>
                      </m:num>
                      <m:den>
                        <m:r>
                          <a:rPr lang="en-US" i="1" smtClean="0">
                            <a:latin typeface="Cambria Math" panose="02040503050406030204" pitchFamily="18" charset="0"/>
                          </a:rPr>
                          <m:t>𝑑</m:t>
                        </m:r>
                        <m:r>
                          <a:rPr lang="en-US" b="0" i="1" smtClean="0">
                            <a:latin typeface="Cambria Math" panose="02040503050406030204" pitchFamily="18" charset="0"/>
                          </a:rPr>
                          <m:t>𝑤</m:t>
                        </m:r>
                      </m:den>
                    </m:f>
                    <m:r>
                      <a:rPr lang="en-US" b="0" i="1" smtClean="0">
                        <a:latin typeface="Cambria Math" panose="02040503050406030204" pitchFamily="18" charset="0"/>
                      </a:rPr>
                      <m:t>𝐿</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i="1" smtClean="0">
                            <a:latin typeface="Cambria Math" panose="02040503050406030204" pitchFamily="18" charset="0"/>
                          </a:rPr>
                          <m:t>𝑥</m:t>
                        </m:r>
                        <m:r>
                          <a:rPr lang="en-US" b="0" i="1" smtClean="0">
                            <a:latin typeface="Cambria Math" panose="02040503050406030204" pitchFamily="18" charset="0"/>
                          </a:rPr>
                          <m:t>;</m:t>
                        </m:r>
                        <m:r>
                          <a:rPr lang="en-US" b="0" i="1" smtClean="0">
                            <a:latin typeface="Cambria Math" panose="02040503050406030204" pitchFamily="18" charset="0"/>
                          </a:rPr>
                          <m:t>𝑤</m:t>
                        </m:r>
                      </m:e>
                    </m:d>
                    <m:r>
                      <a:rPr lang="en-US" b="0" i="1" smtClean="0">
                        <a:latin typeface="Cambria Math" panose="02040503050406030204" pitchFamily="18" charset="0"/>
                      </a:rPr>
                      <m:t>,</m:t>
                    </m:r>
                    <m:r>
                      <a:rPr lang="en-US" b="0" i="1" smtClean="0">
                        <a:latin typeface="Cambria Math" panose="02040503050406030204" pitchFamily="18" charset="0"/>
                      </a:rPr>
                      <m:t>𝑦</m:t>
                    </m:r>
                    <m:r>
                      <a:rPr lang="en-US" b="0" i="1" smtClean="0">
                        <a:latin typeface="Cambria Math" panose="02040503050406030204" pitchFamily="18" charset="0"/>
                      </a:rPr>
                      <m:t>)</m:t>
                    </m:r>
                  </m:oMath>
                </a14:m>
                <a:r>
                  <a:rPr lang="en-US" dirty="0"/>
                  <a:t> weighted by a </a:t>
                </a:r>
                <a:r>
                  <a:rPr lang="en-US" b="1" dirty="0"/>
                  <a:t>learning rate </a:t>
                </a:r>
                <a:r>
                  <a:rPr lang="el-GR" dirty="0"/>
                  <a:t>η </a:t>
                </a:r>
                <a:endParaRPr lang="en-US" dirty="0"/>
              </a:p>
              <a:p>
                <a:pPr marL="484613" indent="-484613"/>
                <a:r>
                  <a:rPr lang="en-US" dirty="0"/>
                  <a:t>Higher learning rate means move </a:t>
                </a:r>
                <a:r>
                  <a:rPr lang="en-US" i="1" dirty="0"/>
                  <a:t>w</a:t>
                </a:r>
                <a:r>
                  <a:rPr lang="en-US" dirty="0"/>
                  <a:t> faster</a:t>
                </a:r>
              </a:p>
              <a:p>
                <a:endParaRPr lang="el-GR" dirty="0"/>
              </a:p>
              <a:p>
                <a:endParaRPr lang="en-US" dirty="0"/>
              </a:p>
            </p:txBody>
          </p:sp>
        </mc:Choice>
        <mc:Fallback xmlns="">
          <p:sp>
            <p:nvSpPr>
              <p:cNvPr id="3" name="Content Placeholder 2">
                <a:extLst>
                  <a:ext uri="{FF2B5EF4-FFF2-40B4-BE49-F238E27FC236}">
                    <a16:creationId xmlns:a16="http://schemas.microsoft.com/office/drawing/2014/main" id="{714C2D3E-44D8-1943-BC27-BBEB5C97FDD4}"/>
                  </a:ext>
                </a:extLst>
              </p:cNvPr>
              <p:cNvSpPr>
                <a:spLocks noGrp="1" noRot="1" noChangeAspect="1" noMove="1" noResize="1" noEditPoints="1" noAdjustHandles="1" noChangeArrowheads="1" noChangeShapeType="1" noTextEdit="1"/>
              </p:cNvSpPr>
              <p:nvPr>
                <p:ph idx="1"/>
              </p:nvPr>
            </p:nvSpPr>
            <p:spPr>
              <a:xfrm>
                <a:off x="838200" y="2268073"/>
                <a:ext cx="10515600" cy="4351338"/>
              </a:xfrm>
              <a:blipFill>
                <a:blip r:embed="rId3"/>
                <a:stretch>
                  <a:fillRect l="-1043"/>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88E22B89-F5AC-E645-ACB3-AA6045E020C5}"/>
              </a:ext>
            </a:extLst>
          </p:cNvPr>
          <p:cNvPicPr>
            <a:picLocks noChangeAspect="1"/>
          </p:cNvPicPr>
          <p:nvPr/>
        </p:nvPicPr>
        <p:blipFill>
          <a:blip r:embed="rId4"/>
          <a:srcRect/>
          <a:stretch/>
        </p:blipFill>
        <p:spPr>
          <a:xfrm>
            <a:off x="3511343" y="4689283"/>
            <a:ext cx="5132446" cy="944369"/>
          </a:xfrm>
          <a:prstGeom prst="rect">
            <a:avLst/>
          </a:prstGeom>
        </p:spPr>
      </p:pic>
      <p:sp>
        <p:nvSpPr>
          <p:cNvPr id="4" name="Rectangle 3">
            <a:extLst>
              <a:ext uri="{FF2B5EF4-FFF2-40B4-BE49-F238E27FC236}">
                <a16:creationId xmlns:a16="http://schemas.microsoft.com/office/drawing/2014/main" id="{9345179A-75D2-042E-42CF-F2280428C01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6CD4AE6-893E-F16A-DCAC-2260FB2AD9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1AFF50-3D28-95AD-84FC-2A91DA10B12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09502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9E07-E7A5-2643-AB39-A58D67F4B7B5}"/>
              </a:ext>
            </a:extLst>
          </p:cNvPr>
          <p:cNvSpPr>
            <a:spLocks noGrp="1"/>
          </p:cNvSpPr>
          <p:nvPr>
            <p:ph type="title"/>
          </p:nvPr>
        </p:nvSpPr>
        <p:spPr>
          <a:xfrm>
            <a:off x="1653619" y="1670532"/>
            <a:ext cx="9323732" cy="721208"/>
          </a:xfrm>
        </p:spPr>
        <p:txBody>
          <a:bodyPr>
            <a:normAutofit fontScale="90000"/>
          </a:bodyPr>
          <a:lstStyle/>
          <a:p>
            <a:r>
              <a:rPr lang="en-US" sz="3180" dirty="0">
                <a:cs typeface="Calibri" panose="020F0502020204030204" pitchFamily="34" charset="0"/>
              </a:rPr>
              <a:t>What are these partial derivatives for logistic regression?</a:t>
            </a:r>
          </a:p>
        </p:txBody>
      </p:sp>
      <p:sp>
        <p:nvSpPr>
          <p:cNvPr id="6" name="TextBox 5">
            <a:extLst>
              <a:ext uri="{FF2B5EF4-FFF2-40B4-BE49-F238E27FC236}">
                <a16:creationId xmlns:a16="http://schemas.microsoft.com/office/drawing/2014/main" id="{70D8BFD3-B4CB-B14D-8B26-2158BD64750A}"/>
              </a:ext>
            </a:extLst>
          </p:cNvPr>
          <p:cNvSpPr txBox="1"/>
          <p:nvPr/>
        </p:nvSpPr>
        <p:spPr>
          <a:xfrm>
            <a:off x="1734390" y="2855828"/>
            <a:ext cx="9389612" cy="434863"/>
          </a:xfrm>
          <a:prstGeom prst="rect">
            <a:avLst/>
          </a:prstGeom>
          <a:noFill/>
        </p:spPr>
        <p:txBody>
          <a:bodyPr wrap="square" rtlCol="0">
            <a:spAutoFit/>
          </a:bodyPr>
          <a:lstStyle/>
          <a:p>
            <a:r>
              <a:rPr lang="en-US" sz="2226" dirty="0">
                <a:latin typeface="Calibri" panose="020F0502020204030204" pitchFamily="34" charset="0"/>
                <a:cs typeface="Calibri" panose="020F0502020204030204" pitchFamily="34" charset="0"/>
              </a:rPr>
              <a:t>The loss function</a:t>
            </a:r>
          </a:p>
        </p:txBody>
      </p:sp>
      <p:pic>
        <p:nvPicPr>
          <p:cNvPr id="4" name="Picture 3">
            <a:extLst>
              <a:ext uri="{FF2B5EF4-FFF2-40B4-BE49-F238E27FC236}">
                <a16:creationId xmlns:a16="http://schemas.microsoft.com/office/drawing/2014/main" id="{0709FAA3-B4AA-FE48-A523-1C313584B7E7}"/>
              </a:ext>
            </a:extLst>
          </p:cNvPr>
          <p:cNvPicPr>
            <a:picLocks noChangeAspect="1"/>
          </p:cNvPicPr>
          <p:nvPr/>
        </p:nvPicPr>
        <p:blipFill>
          <a:blip r:embed="rId3"/>
          <a:stretch>
            <a:fillRect/>
          </a:stretch>
        </p:blipFill>
        <p:spPr>
          <a:xfrm>
            <a:off x="1867116" y="3391373"/>
            <a:ext cx="8677916" cy="489356"/>
          </a:xfrm>
          <a:prstGeom prst="rect">
            <a:avLst/>
          </a:prstGeom>
        </p:spPr>
      </p:pic>
      <p:pic>
        <p:nvPicPr>
          <p:cNvPr id="10" name="Picture 9">
            <a:extLst>
              <a:ext uri="{FF2B5EF4-FFF2-40B4-BE49-F238E27FC236}">
                <a16:creationId xmlns:a16="http://schemas.microsoft.com/office/drawing/2014/main" id="{85BD547B-91E1-E54B-8265-778F073F461A}"/>
              </a:ext>
            </a:extLst>
          </p:cNvPr>
          <p:cNvPicPr>
            <a:picLocks noChangeAspect="1"/>
          </p:cNvPicPr>
          <p:nvPr/>
        </p:nvPicPr>
        <p:blipFill>
          <a:blip r:embed="rId4"/>
          <a:stretch>
            <a:fillRect/>
          </a:stretch>
        </p:blipFill>
        <p:spPr>
          <a:xfrm>
            <a:off x="2542095" y="5115472"/>
            <a:ext cx="5788557" cy="1157711"/>
          </a:xfrm>
          <a:prstGeom prst="rect">
            <a:avLst/>
          </a:prstGeom>
        </p:spPr>
      </p:pic>
      <p:sp>
        <p:nvSpPr>
          <p:cNvPr id="11" name="TextBox 10">
            <a:extLst>
              <a:ext uri="{FF2B5EF4-FFF2-40B4-BE49-F238E27FC236}">
                <a16:creationId xmlns:a16="http://schemas.microsoft.com/office/drawing/2014/main" id="{CF1F3C01-18AE-C645-873B-6D77B41D3A04}"/>
              </a:ext>
            </a:extLst>
          </p:cNvPr>
          <p:cNvSpPr txBox="1"/>
          <p:nvPr/>
        </p:nvSpPr>
        <p:spPr>
          <a:xfrm>
            <a:off x="1734390" y="4298629"/>
            <a:ext cx="9389612" cy="467372"/>
          </a:xfrm>
          <a:prstGeom prst="rect">
            <a:avLst/>
          </a:prstGeom>
          <a:noFill/>
        </p:spPr>
        <p:txBody>
          <a:bodyPr wrap="square" rtlCol="0">
            <a:spAutoFit/>
          </a:bodyPr>
          <a:lstStyle/>
          <a:p>
            <a:r>
              <a:rPr lang="en-US" sz="2437" dirty="0">
                <a:latin typeface="Calibri" panose="020F0502020204030204" pitchFamily="34" charset="0"/>
                <a:cs typeface="Calibri" panose="020F0502020204030204" pitchFamily="34" charset="0"/>
              </a:rPr>
              <a:t>The elegant derivative of this function</a:t>
            </a:r>
          </a:p>
        </p:txBody>
      </p:sp>
      <p:sp>
        <p:nvSpPr>
          <p:cNvPr id="3" name="Rectangle 2">
            <a:extLst>
              <a:ext uri="{FF2B5EF4-FFF2-40B4-BE49-F238E27FC236}">
                <a16:creationId xmlns:a16="http://schemas.microsoft.com/office/drawing/2014/main" id="{1D642993-A1CC-D601-93C5-F97771ED4E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090EB6-3C90-A993-6147-50CBD0A62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C0743E-FF0E-8A17-E001-EE5335EE7A3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8576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E76DA-7714-684F-B744-4ACF287355D8}"/>
              </a:ext>
            </a:extLst>
          </p:cNvPr>
          <p:cNvSpPr>
            <a:spLocks noGrp="1"/>
          </p:cNvSpPr>
          <p:nvPr>
            <p:ph type="title"/>
          </p:nvPr>
        </p:nvSpPr>
        <p:spPr>
          <a:xfrm>
            <a:off x="838200" y="1058299"/>
            <a:ext cx="10515600" cy="1325563"/>
          </a:xfrm>
        </p:spPr>
        <p:txBody>
          <a:bodyPr/>
          <a:lstStyle/>
          <a:p>
            <a:endParaRPr lang="en-US"/>
          </a:p>
        </p:txBody>
      </p:sp>
      <p:pic>
        <p:nvPicPr>
          <p:cNvPr id="5" name="Content Placeholder 4">
            <a:extLst>
              <a:ext uri="{FF2B5EF4-FFF2-40B4-BE49-F238E27FC236}">
                <a16:creationId xmlns:a16="http://schemas.microsoft.com/office/drawing/2014/main" id="{CD5D5625-7461-E948-85A9-082476166478}"/>
              </a:ext>
            </a:extLst>
          </p:cNvPr>
          <p:cNvPicPr>
            <a:picLocks noGrp="1" noChangeAspect="1"/>
          </p:cNvPicPr>
          <p:nvPr>
            <p:ph idx="1"/>
          </p:nvPr>
        </p:nvPicPr>
        <p:blipFill>
          <a:blip r:embed="rId3"/>
          <a:stretch>
            <a:fillRect/>
          </a:stretch>
        </p:blipFill>
        <p:spPr>
          <a:xfrm>
            <a:off x="2059615" y="1991492"/>
            <a:ext cx="8072771" cy="4261364"/>
          </a:xfrm>
        </p:spPr>
      </p:pic>
      <p:sp>
        <p:nvSpPr>
          <p:cNvPr id="3" name="Rectangle 2">
            <a:extLst>
              <a:ext uri="{FF2B5EF4-FFF2-40B4-BE49-F238E27FC236}">
                <a16:creationId xmlns:a16="http://schemas.microsoft.com/office/drawing/2014/main" id="{BAC7FF2A-A246-C74D-9B12-568B747E9527}"/>
              </a:ext>
            </a:extLst>
          </p:cNvPr>
          <p:cNvSpPr/>
          <p:nvPr/>
        </p:nvSpPr>
        <p:spPr>
          <a:xfrm>
            <a:off x="3753653" y="3960633"/>
            <a:ext cx="888476" cy="242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6" name="Rectangle 5">
            <a:extLst>
              <a:ext uri="{FF2B5EF4-FFF2-40B4-BE49-F238E27FC236}">
                <a16:creationId xmlns:a16="http://schemas.microsoft.com/office/drawing/2014/main" id="{2459507E-A295-CF40-B6EC-E3AB0209F6DA}"/>
              </a:ext>
            </a:extLst>
          </p:cNvPr>
          <p:cNvSpPr/>
          <p:nvPr/>
        </p:nvSpPr>
        <p:spPr>
          <a:xfrm>
            <a:off x="4197892" y="3879861"/>
            <a:ext cx="888476" cy="242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dirty="0"/>
          </a:p>
        </p:txBody>
      </p:sp>
      <p:sp>
        <p:nvSpPr>
          <p:cNvPr id="4" name="Rectangle 3">
            <a:extLst>
              <a:ext uri="{FF2B5EF4-FFF2-40B4-BE49-F238E27FC236}">
                <a16:creationId xmlns:a16="http://schemas.microsoft.com/office/drawing/2014/main" id="{02670796-2F7A-2D70-798C-4BC8ACA851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ECB4121-F054-F1FC-3D82-9FAB46A06F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306C2C0-5821-C4F7-F4B8-573958A7292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461580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3E9D-B3C4-DC49-AFD3-433D0F3EECAE}"/>
              </a:ext>
            </a:extLst>
          </p:cNvPr>
          <p:cNvSpPr>
            <a:spLocks noGrp="1"/>
          </p:cNvSpPr>
          <p:nvPr>
            <p:ph type="title"/>
          </p:nvPr>
        </p:nvSpPr>
        <p:spPr>
          <a:xfrm>
            <a:off x="838200" y="1043551"/>
            <a:ext cx="10515600" cy="1325563"/>
          </a:xfrm>
        </p:spPr>
        <p:txBody>
          <a:bodyPr/>
          <a:lstStyle/>
          <a:p>
            <a:r>
              <a:rPr lang="en-US" dirty="0"/>
              <a:t>Hyperparameters</a:t>
            </a:r>
          </a:p>
        </p:txBody>
      </p:sp>
      <p:sp>
        <p:nvSpPr>
          <p:cNvPr id="3" name="Content Placeholder 2">
            <a:extLst>
              <a:ext uri="{FF2B5EF4-FFF2-40B4-BE49-F238E27FC236}">
                <a16:creationId xmlns:a16="http://schemas.microsoft.com/office/drawing/2014/main" id="{536A7380-8927-AE4A-AAD6-1B8D1FA7B1DD}"/>
              </a:ext>
            </a:extLst>
          </p:cNvPr>
          <p:cNvSpPr>
            <a:spLocks noGrp="1"/>
          </p:cNvSpPr>
          <p:nvPr>
            <p:ph idx="1"/>
          </p:nvPr>
        </p:nvSpPr>
        <p:spPr>
          <a:xfrm>
            <a:off x="838200" y="2504051"/>
            <a:ext cx="10515600" cy="4351338"/>
          </a:xfrm>
        </p:spPr>
        <p:txBody>
          <a:bodyPr>
            <a:normAutofit/>
          </a:bodyPr>
          <a:lstStyle/>
          <a:p>
            <a:r>
              <a:rPr lang="en-US" dirty="0"/>
              <a:t>The learning rate </a:t>
            </a:r>
            <a:r>
              <a:rPr lang="el-GR" dirty="0"/>
              <a:t>η</a:t>
            </a:r>
            <a:r>
              <a:rPr lang="en-US" dirty="0"/>
              <a:t> is a </a:t>
            </a:r>
            <a:r>
              <a:rPr lang="en-US" b="1" dirty="0"/>
              <a:t>hyperparameter</a:t>
            </a:r>
          </a:p>
          <a:p>
            <a:pPr lvl="1"/>
            <a:r>
              <a:rPr lang="en-US" dirty="0"/>
              <a:t>too high: the learner will take big steps and overshoot</a:t>
            </a:r>
          </a:p>
          <a:p>
            <a:pPr lvl="1"/>
            <a:r>
              <a:rPr lang="en-US" dirty="0"/>
              <a:t>too low: the learner will take too long</a:t>
            </a:r>
          </a:p>
          <a:p>
            <a:r>
              <a:rPr lang="en-US" dirty="0"/>
              <a:t>Hyperparameters:</a:t>
            </a:r>
          </a:p>
          <a:p>
            <a:pPr marL="484613" indent="-484613"/>
            <a:r>
              <a:rPr lang="en-US" dirty="0"/>
              <a:t>Briefly, a special kind of parameter for an ML model</a:t>
            </a:r>
          </a:p>
          <a:p>
            <a:pPr marL="484613" indent="-484613"/>
            <a:r>
              <a:rPr lang="en-US" dirty="0"/>
              <a:t>Instead of being learned by algorithm from supervision (like regular parameters), they are chosen by algorithm designer.</a:t>
            </a:r>
          </a:p>
        </p:txBody>
      </p:sp>
      <p:sp>
        <p:nvSpPr>
          <p:cNvPr id="4" name="Rectangle 3">
            <a:extLst>
              <a:ext uri="{FF2B5EF4-FFF2-40B4-BE49-F238E27FC236}">
                <a16:creationId xmlns:a16="http://schemas.microsoft.com/office/drawing/2014/main" id="{3836C586-F7BD-0480-62A5-BC692538E8D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1E80597-6B90-AE33-7C28-9FB59544B9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BFD45F-9EBA-EBBB-A331-8D686D18B2E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59483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3E9D-B3C4-DC49-AFD3-433D0F3EECAE}"/>
              </a:ext>
            </a:extLst>
          </p:cNvPr>
          <p:cNvSpPr>
            <a:spLocks noGrp="1"/>
          </p:cNvSpPr>
          <p:nvPr>
            <p:ph type="title"/>
          </p:nvPr>
        </p:nvSpPr>
        <p:spPr>
          <a:xfrm>
            <a:off x="2122089" y="1064875"/>
            <a:ext cx="7996286" cy="721208"/>
          </a:xfrm>
        </p:spPr>
        <p:txBody>
          <a:bodyPr>
            <a:normAutofit/>
          </a:bodyPr>
          <a:lstStyle/>
          <a:p>
            <a:r>
              <a:rPr lang="en-US" dirty="0"/>
              <a:t>Working through an example</a:t>
            </a:r>
          </a:p>
        </p:txBody>
      </p:sp>
      <p:sp>
        <p:nvSpPr>
          <p:cNvPr id="3" name="Content Placeholder 2">
            <a:extLst>
              <a:ext uri="{FF2B5EF4-FFF2-40B4-BE49-F238E27FC236}">
                <a16:creationId xmlns:a16="http://schemas.microsoft.com/office/drawing/2014/main" id="{536A7380-8927-AE4A-AAD6-1B8D1FA7B1DD}"/>
              </a:ext>
            </a:extLst>
          </p:cNvPr>
          <p:cNvSpPr>
            <a:spLocks noGrp="1"/>
          </p:cNvSpPr>
          <p:nvPr>
            <p:ph idx="1"/>
          </p:nvPr>
        </p:nvSpPr>
        <p:spPr>
          <a:xfrm>
            <a:off x="2122089" y="2034122"/>
            <a:ext cx="8739375" cy="3634675"/>
          </a:xfrm>
        </p:spPr>
        <p:txBody>
          <a:bodyPr>
            <a:normAutofit/>
          </a:bodyPr>
          <a:lstStyle/>
          <a:p>
            <a:r>
              <a:rPr lang="en-US" dirty="0"/>
              <a:t>One step of gradient descent</a:t>
            </a:r>
          </a:p>
          <a:p>
            <a:r>
              <a:rPr lang="en-US" dirty="0"/>
              <a:t>A mini-sentiment example, where the true y=1 (positive)</a:t>
            </a:r>
          </a:p>
          <a:p>
            <a:r>
              <a:rPr lang="en-US" dirty="0"/>
              <a:t>Two features:</a:t>
            </a:r>
          </a:p>
          <a:p>
            <a:pPr marL="735333" lvl="4" indent="0">
              <a:buNone/>
            </a:pP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(count of positive lexicon words) </a:t>
            </a:r>
          </a:p>
          <a:p>
            <a:pPr marL="735333" lvl="4" indent="0">
              <a:buNone/>
            </a:pP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(count of negative lexicon words) </a:t>
            </a:r>
          </a:p>
          <a:p>
            <a:pPr marL="10096" lvl="3" indent="0">
              <a:buNone/>
            </a:pPr>
            <a:r>
              <a:rPr lang="en-US" sz="2544" dirty="0"/>
              <a:t>Assume 3 parameters (2 weights and 1 bias) in Θ</a:t>
            </a:r>
            <a:r>
              <a:rPr lang="en-US" sz="2544" baseline="30000" dirty="0"/>
              <a:t>0</a:t>
            </a:r>
            <a:r>
              <a:rPr lang="en-US" sz="2544" dirty="0"/>
              <a:t> are zero:</a:t>
            </a:r>
            <a:endParaRPr lang="en-US" sz="2544" baseline="30000" dirty="0"/>
          </a:p>
          <a:p>
            <a:pPr marL="787496" lvl="4" indent="-52164">
              <a:buNone/>
            </a:pPr>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buNone/>
            </a:pPr>
            <a:r>
              <a:rPr lang="el-GR" sz="2332" dirty="0">
                <a:latin typeface="Calibri" panose="020F0502020204030204" pitchFamily="34" charset="0"/>
                <a:cs typeface="Calibri" panose="020F0502020204030204" pitchFamily="34" charset="0"/>
              </a:rPr>
              <a:t>η = 0.1 </a:t>
            </a:r>
          </a:p>
          <a:p>
            <a:pPr marL="462738" lvl="3" indent="0">
              <a:buNone/>
            </a:pPr>
            <a:endParaRPr lang="en-US" sz="2544" dirty="0"/>
          </a:p>
          <a:p>
            <a:endParaRPr lang="en-US" dirty="0"/>
          </a:p>
          <a:p>
            <a:endParaRPr lang="en-US" dirty="0"/>
          </a:p>
        </p:txBody>
      </p:sp>
      <p:sp>
        <p:nvSpPr>
          <p:cNvPr id="4" name="Rectangle 3">
            <a:extLst>
              <a:ext uri="{FF2B5EF4-FFF2-40B4-BE49-F238E27FC236}">
                <a16:creationId xmlns:a16="http://schemas.microsoft.com/office/drawing/2014/main" id="{CBF646BC-4F7F-FF01-47AB-540E441DD3A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E8F8405-2F0D-339F-8AA6-D75F5B9957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7E19F56-0A7C-3725-03BF-D8F68A834B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28432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60091"/>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906629"/>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618282" y="4753739"/>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543162"/>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4"/>
          <a:stretch>
            <a:fillRect/>
          </a:stretch>
        </p:blipFill>
        <p:spPr>
          <a:xfrm>
            <a:off x="5549332" y="3271091"/>
            <a:ext cx="3778566" cy="755713"/>
          </a:xfrm>
          <a:prstGeom prst="rect">
            <a:avLst/>
          </a:prstGeom>
        </p:spPr>
      </p:pic>
      <p:sp>
        <p:nvSpPr>
          <p:cNvPr id="4" name="Rectangle 3">
            <a:extLst>
              <a:ext uri="{FF2B5EF4-FFF2-40B4-BE49-F238E27FC236}">
                <a16:creationId xmlns:a16="http://schemas.microsoft.com/office/drawing/2014/main" id="{39A93EA9-9E7B-7B4E-B906-493E769E41EB}"/>
              </a:ext>
            </a:extLst>
          </p:cNvPr>
          <p:cNvSpPr/>
          <p:nvPr/>
        </p:nvSpPr>
        <p:spPr>
          <a:xfrm>
            <a:off x="3592113" y="4697695"/>
            <a:ext cx="2500599"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0" name="Rectangle 9">
            <a:extLst>
              <a:ext uri="{FF2B5EF4-FFF2-40B4-BE49-F238E27FC236}">
                <a16:creationId xmlns:a16="http://schemas.microsoft.com/office/drawing/2014/main" id="{BAF8564C-13C5-A341-A1F8-9BA98178C618}"/>
              </a:ext>
            </a:extLst>
          </p:cNvPr>
          <p:cNvSpPr/>
          <p:nvPr/>
        </p:nvSpPr>
        <p:spPr>
          <a:xfrm>
            <a:off x="6099291" y="4718590"/>
            <a:ext cx="4474425"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4631B670-5E4D-A45D-3C01-9D9D3018A16D}"/>
              </a:ext>
            </a:extLst>
          </p:cNvPr>
          <p:cNvPicPr>
            <a:picLocks noChangeAspect="1"/>
          </p:cNvPicPr>
          <p:nvPr/>
        </p:nvPicPr>
        <p:blipFill>
          <a:blip r:embed="rId5"/>
          <a:srcRect/>
          <a:stretch/>
        </p:blipFill>
        <p:spPr>
          <a:xfrm>
            <a:off x="3511343" y="2472974"/>
            <a:ext cx="5132446" cy="944369"/>
          </a:xfrm>
          <a:prstGeom prst="rect">
            <a:avLst/>
          </a:prstGeom>
        </p:spPr>
      </p:pic>
      <p:sp>
        <p:nvSpPr>
          <p:cNvPr id="5" name="Rectangle 4">
            <a:extLst>
              <a:ext uri="{FF2B5EF4-FFF2-40B4-BE49-F238E27FC236}">
                <a16:creationId xmlns:a16="http://schemas.microsoft.com/office/drawing/2014/main" id="{BDFAC5FF-45CE-4F1B-E980-4B770BD5F4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9B16569-F9F3-6EE6-7E3E-A48747B4C5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EA31AC29-F7C8-D2C7-0FA3-15DFFB2BD14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38731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792825"/>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2039363"/>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886473"/>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675896"/>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403825"/>
            <a:ext cx="3778566" cy="755713"/>
          </a:xfrm>
          <a:prstGeom prst="rect">
            <a:avLst/>
          </a:prstGeom>
        </p:spPr>
      </p:pic>
      <p:sp>
        <p:nvSpPr>
          <p:cNvPr id="4" name="Rectangle 3">
            <a:extLst>
              <a:ext uri="{FF2B5EF4-FFF2-40B4-BE49-F238E27FC236}">
                <a16:creationId xmlns:a16="http://schemas.microsoft.com/office/drawing/2014/main" id="{39A93EA9-9E7B-7B4E-B906-493E769E41EB}"/>
              </a:ext>
            </a:extLst>
          </p:cNvPr>
          <p:cNvSpPr/>
          <p:nvPr/>
        </p:nvSpPr>
        <p:spPr>
          <a:xfrm>
            <a:off x="4076735" y="4830429"/>
            <a:ext cx="1776953"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0" name="Rectangle 9">
            <a:extLst>
              <a:ext uri="{FF2B5EF4-FFF2-40B4-BE49-F238E27FC236}">
                <a16:creationId xmlns:a16="http://schemas.microsoft.com/office/drawing/2014/main" id="{BAF8564C-13C5-A341-A1F8-9BA98178C618}"/>
              </a:ext>
            </a:extLst>
          </p:cNvPr>
          <p:cNvSpPr/>
          <p:nvPr/>
        </p:nvSpPr>
        <p:spPr>
          <a:xfrm>
            <a:off x="6099291" y="4851324"/>
            <a:ext cx="4474425"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678B41B3-A58E-D153-7DCB-FF4BFCD9DDA9}"/>
              </a:ext>
            </a:extLst>
          </p:cNvPr>
          <p:cNvPicPr>
            <a:picLocks noChangeAspect="1"/>
          </p:cNvPicPr>
          <p:nvPr/>
        </p:nvPicPr>
        <p:blipFill>
          <a:blip r:embed="rId4"/>
          <a:srcRect/>
          <a:stretch/>
        </p:blipFill>
        <p:spPr>
          <a:xfrm>
            <a:off x="3511343" y="2531295"/>
            <a:ext cx="5132446" cy="944369"/>
          </a:xfrm>
          <a:prstGeom prst="rect">
            <a:avLst/>
          </a:prstGeom>
        </p:spPr>
      </p:pic>
      <p:sp>
        <p:nvSpPr>
          <p:cNvPr id="5" name="Rectangle 4">
            <a:extLst>
              <a:ext uri="{FF2B5EF4-FFF2-40B4-BE49-F238E27FC236}">
                <a16:creationId xmlns:a16="http://schemas.microsoft.com/office/drawing/2014/main" id="{E0744065-6DCF-EAD0-9B90-F557F0F185B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FE5B94-58E7-251F-2A62-E4761AC3C1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28AB20D1-2CAB-FC74-B566-2A67BAEE37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893766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01099"/>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847637"/>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694747"/>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484170"/>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212099"/>
            <a:ext cx="3778566" cy="755713"/>
          </a:xfrm>
          <a:prstGeom prst="rect">
            <a:avLst/>
          </a:prstGeom>
        </p:spPr>
      </p:pic>
      <p:sp>
        <p:nvSpPr>
          <p:cNvPr id="10" name="Rectangle 9">
            <a:extLst>
              <a:ext uri="{FF2B5EF4-FFF2-40B4-BE49-F238E27FC236}">
                <a16:creationId xmlns:a16="http://schemas.microsoft.com/office/drawing/2014/main" id="{D565DE5E-3EA5-D140-9AE7-ACD4B780583A}"/>
              </a:ext>
            </a:extLst>
          </p:cNvPr>
          <p:cNvSpPr/>
          <p:nvPr/>
        </p:nvSpPr>
        <p:spPr>
          <a:xfrm>
            <a:off x="6153909" y="4694748"/>
            <a:ext cx="4419807"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4" name="Picture 3">
            <a:extLst>
              <a:ext uri="{FF2B5EF4-FFF2-40B4-BE49-F238E27FC236}">
                <a16:creationId xmlns:a16="http://schemas.microsoft.com/office/drawing/2014/main" id="{3FC8127E-56F1-6E27-E35F-A769AF31B591}"/>
              </a:ext>
            </a:extLst>
          </p:cNvPr>
          <p:cNvPicPr>
            <a:picLocks noChangeAspect="1"/>
          </p:cNvPicPr>
          <p:nvPr/>
        </p:nvPicPr>
        <p:blipFill>
          <a:blip r:embed="rId4"/>
          <a:srcRect/>
          <a:stretch/>
        </p:blipFill>
        <p:spPr>
          <a:xfrm>
            <a:off x="3511343" y="2360826"/>
            <a:ext cx="5132446" cy="944369"/>
          </a:xfrm>
          <a:prstGeom prst="rect">
            <a:avLst/>
          </a:prstGeom>
        </p:spPr>
      </p:pic>
      <p:sp>
        <p:nvSpPr>
          <p:cNvPr id="5" name="Rectangle 4">
            <a:extLst>
              <a:ext uri="{FF2B5EF4-FFF2-40B4-BE49-F238E27FC236}">
                <a16:creationId xmlns:a16="http://schemas.microsoft.com/office/drawing/2014/main" id="{7FD7437F-EED3-012F-7B74-12A21B7A28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011EE0-CF56-7B5D-37B6-0C912E0A5B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9246BEFA-11FF-836E-702A-2329776442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92751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896067"/>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2142605"/>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989715"/>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779138"/>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507067"/>
            <a:ext cx="3778566" cy="755713"/>
          </a:xfrm>
          <a:prstGeom prst="rect">
            <a:avLst/>
          </a:prstGeom>
        </p:spPr>
      </p:pic>
      <p:sp>
        <p:nvSpPr>
          <p:cNvPr id="10" name="Rectangle 9">
            <a:extLst>
              <a:ext uri="{FF2B5EF4-FFF2-40B4-BE49-F238E27FC236}">
                <a16:creationId xmlns:a16="http://schemas.microsoft.com/office/drawing/2014/main" id="{52F6F2D7-2C04-B547-B7C9-79BD65A9EC7C}"/>
              </a:ext>
            </a:extLst>
          </p:cNvPr>
          <p:cNvSpPr/>
          <p:nvPr/>
        </p:nvSpPr>
        <p:spPr>
          <a:xfrm>
            <a:off x="8115264" y="4989716"/>
            <a:ext cx="2458451"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4" name="Picture 3">
            <a:extLst>
              <a:ext uri="{FF2B5EF4-FFF2-40B4-BE49-F238E27FC236}">
                <a16:creationId xmlns:a16="http://schemas.microsoft.com/office/drawing/2014/main" id="{BA2FE095-975D-1965-E76A-94E30C9B61C4}"/>
              </a:ext>
            </a:extLst>
          </p:cNvPr>
          <p:cNvPicPr>
            <a:picLocks noChangeAspect="1"/>
          </p:cNvPicPr>
          <p:nvPr/>
        </p:nvPicPr>
        <p:blipFill>
          <a:blip r:embed="rId4"/>
          <a:srcRect/>
          <a:stretch/>
        </p:blipFill>
        <p:spPr>
          <a:xfrm>
            <a:off x="3511343" y="2655794"/>
            <a:ext cx="5132446" cy="944369"/>
          </a:xfrm>
          <a:prstGeom prst="rect">
            <a:avLst/>
          </a:prstGeom>
        </p:spPr>
      </p:pic>
      <p:sp>
        <p:nvSpPr>
          <p:cNvPr id="5" name="Rectangle 4">
            <a:extLst>
              <a:ext uri="{FF2B5EF4-FFF2-40B4-BE49-F238E27FC236}">
                <a16:creationId xmlns:a16="http://schemas.microsoft.com/office/drawing/2014/main" id="{BA8A6C8B-5CF9-01A3-B505-B503EA7DC5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7393910-F310-0058-272C-4F85AA30FF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E6F533B-0783-C7A9-5273-2E51451283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60973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74838"/>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921376"/>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618282" y="4768486"/>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557909"/>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4"/>
          <a:stretch>
            <a:fillRect/>
          </a:stretch>
        </p:blipFill>
        <p:spPr>
          <a:xfrm>
            <a:off x="5549332" y="3285838"/>
            <a:ext cx="3778566" cy="755713"/>
          </a:xfrm>
          <a:prstGeom prst="rect">
            <a:avLst/>
          </a:prstGeom>
        </p:spPr>
      </p:pic>
      <p:pic>
        <p:nvPicPr>
          <p:cNvPr id="4" name="Picture 3">
            <a:extLst>
              <a:ext uri="{FF2B5EF4-FFF2-40B4-BE49-F238E27FC236}">
                <a16:creationId xmlns:a16="http://schemas.microsoft.com/office/drawing/2014/main" id="{537A26BD-2088-3102-E842-253FB6F1D972}"/>
              </a:ext>
            </a:extLst>
          </p:cNvPr>
          <p:cNvPicPr>
            <a:picLocks noChangeAspect="1"/>
          </p:cNvPicPr>
          <p:nvPr/>
        </p:nvPicPr>
        <p:blipFill>
          <a:blip r:embed="rId5"/>
          <a:srcRect/>
          <a:stretch/>
        </p:blipFill>
        <p:spPr>
          <a:xfrm>
            <a:off x="3511343" y="2434565"/>
            <a:ext cx="5132446" cy="944369"/>
          </a:xfrm>
          <a:prstGeom prst="rect">
            <a:avLst/>
          </a:prstGeom>
        </p:spPr>
      </p:pic>
      <p:sp>
        <p:nvSpPr>
          <p:cNvPr id="5" name="Rectangle 4">
            <a:extLst>
              <a:ext uri="{FF2B5EF4-FFF2-40B4-BE49-F238E27FC236}">
                <a16:creationId xmlns:a16="http://schemas.microsoft.com/office/drawing/2014/main" id="{451A4253-7004-9361-E822-D79F27C1F2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64075B2-0B59-C15D-2E48-718C307E5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AD8EFB2-B2DB-C544-9952-8126941EEE1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084656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2122087" y="780219"/>
            <a:ext cx="7996286" cy="721208"/>
          </a:xfrm>
        </p:spPr>
        <p:txBody>
          <a:bodyPr>
            <a:normAutofit/>
          </a:bodyPr>
          <a:lstStyle/>
          <a:p>
            <a:r>
              <a:rPr lang="en-US" dirty="0"/>
              <a:t>Example of gradient descent</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734391" y="1501426"/>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6984477" y="3736250"/>
            <a:ext cx="1898597" cy="451214"/>
          </a:xfrm>
          <a:prstGeom prst="rect">
            <a:avLst/>
          </a:prstGeom>
          <a:noFill/>
        </p:spPr>
        <p:txBody>
          <a:bodyPr wrap="none" rtlCol="0">
            <a:spAutoFit/>
          </a:bodyPr>
          <a:lstStyle/>
          <a:p>
            <a:pPr marL="787496" lvl="4" indent="-52164"/>
            <a:r>
              <a:rPr lang="el-GR" sz="2332" dirty="0">
                <a:latin typeface="Calibri" panose="020F0502020204030204" pitchFamily="34" charset="0"/>
                <a:cs typeface="Calibri" panose="020F0502020204030204" pitchFamily="34" charset="0"/>
              </a:rPr>
              <a:t>η = 0.1</a:t>
            </a:r>
            <a:r>
              <a:rPr lang="en-US" sz="2332" dirty="0">
                <a:latin typeface="Calibri" panose="020F0502020204030204" pitchFamily="34" charset="0"/>
                <a:cs typeface="Calibri" panose="020F0502020204030204" pitchFamily="34" charset="0"/>
              </a:rPr>
              <a:t>; </a:t>
            </a:r>
          </a:p>
        </p:txBody>
      </p:sp>
      <p:pic>
        <p:nvPicPr>
          <p:cNvPr id="11" name="Picture 10">
            <a:extLst>
              <a:ext uri="{FF2B5EF4-FFF2-40B4-BE49-F238E27FC236}">
                <a16:creationId xmlns:a16="http://schemas.microsoft.com/office/drawing/2014/main" id="{DAA6CA4E-FF8B-1B4C-BCCE-4A13749B6022}"/>
              </a:ext>
            </a:extLst>
          </p:cNvPr>
          <p:cNvPicPr>
            <a:picLocks noChangeAspect="1"/>
          </p:cNvPicPr>
          <p:nvPr/>
        </p:nvPicPr>
        <p:blipFill>
          <a:blip r:embed="rId4"/>
          <a:stretch>
            <a:fillRect/>
          </a:stretch>
        </p:blipFill>
        <p:spPr>
          <a:xfrm>
            <a:off x="2945948" y="4424463"/>
            <a:ext cx="4638097" cy="1291622"/>
          </a:xfrm>
          <a:prstGeom prst="rect">
            <a:avLst/>
          </a:prstGeom>
        </p:spPr>
      </p:pic>
      <p:sp>
        <p:nvSpPr>
          <p:cNvPr id="12" name="TextBox 11">
            <a:extLst>
              <a:ext uri="{FF2B5EF4-FFF2-40B4-BE49-F238E27FC236}">
                <a16:creationId xmlns:a16="http://schemas.microsoft.com/office/drawing/2014/main" id="{850334C7-F8FF-004C-9AE9-09774F80AF72}"/>
              </a:ext>
            </a:extLst>
          </p:cNvPr>
          <p:cNvSpPr txBox="1"/>
          <p:nvPr/>
        </p:nvSpPr>
        <p:spPr>
          <a:xfrm>
            <a:off x="1463801" y="2698582"/>
            <a:ext cx="9312862" cy="777392"/>
          </a:xfrm>
          <a:prstGeom prst="rect">
            <a:avLst/>
          </a:prstGeom>
          <a:noFill/>
        </p:spPr>
        <p:txBody>
          <a:bodyPr wrap="square" rtlCol="0">
            <a:spAutoFit/>
          </a:bodyPr>
          <a:lstStyle/>
          <a:p>
            <a:r>
              <a:rPr lang="en-US" sz="2226" dirty="0">
                <a:latin typeface="Calibri" panose="020F0502020204030204" pitchFamily="34" charset="0"/>
                <a:cs typeface="Calibri" panose="020F0502020204030204" pitchFamily="34" charset="0"/>
              </a:rPr>
              <a:t>Now that we have a gradient, we compute the new parameter vector </a:t>
            </a:r>
            <a:r>
              <a:rPr lang="en-US" sz="2226" i="1" dirty="0">
                <a:latin typeface="Calibri" panose="020F0502020204030204" pitchFamily="34" charset="0"/>
                <a:cs typeface="Calibri" panose="020F0502020204030204" pitchFamily="34" charset="0"/>
              </a:rPr>
              <a:t>W</a:t>
            </a:r>
            <a:r>
              <a:rPr lang="el-GR" sz="2226" baseline="30000" dirty="0">
                <a:latin typeface="Calibri" panose="020F0502020204030204" pitchFamily="34" charset="0"/>
                <a:cs typeface="Calibri" panose="020F0502020204030204" pitchFamily="34" charset="0"/>
              </a:rPr>
              <a:t>1</a:t>
            </a:r>
            <a:r>
              <a:rPr lang="el-GR" sz="2226"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by moving </a:t>
            </a:r>
            <a:r>
              <a:rPr lang="en-US" sz="2226" i="1" dirty="0">
                <a:latin typeface="Calibri" panose="020F0502020204030204" pitchFamily="34" charset="0"/>
                <a:cs typeface="Calibri" panose="020F0502020204030204" pitchFamily="34" charset="0"/>
              </a:rPr>
              <a:t>W</a:t>
            </a:r>
            <a:r>
              <a:rPr lang="el-GR" sz="2226" baseline="30000" dirty="0">
                <a:latin typeface="Calibri" panose="020F0502020204030204" pitchFamily="34" charset="0"/>
                <a:cs typeface="Calibri" panose="020F0502020204030204" pitchFamily="34" charset="0"/>
              </a:rPr>
              <a:t>0</a:t>
            </a:r>
            <a:r>
              <a:rPr lang="el-GR" sz="2226"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in the opposite direction from the gradient: </a:t>
            </a:r>
          </a:p>
        </p:txBody>
      </p:sp>
      <p:sp>
        <p:nvSpPr>
          <p:cNvPr id="15" name="TextBox 14">
            <a:extLst>
              <a:ext uri="{FF2B5EF4-FFF2-40B4-BE49-F238E27FC236}">
                <a16:creationId xmlns:a16="http://schemas.microsoft.com/office/drawing/2014/main" id="{E00C07F3-360A-F94C-B949-4EA1B40C0E97}"/>
              </a:ext>
            </a:extLst>
          </p:cNvPr>
          <p:cNvSpPr txBox="1"/>
          <p:nvPr/>
        </p:nvSpPr>
        <p:spPr>
          <a:xfrm>
            <a:off x="1913808" y="5747042"/>
            <a:ext cx="8172687" cy="418576"/>
          </a:xfrm>
          <a:prstGeom prst="rect">
            <a:avLst/>
          </a:prstGeom>
          <a:noFill/>
        </p:spPr>
        <p:txBody>
          <a:bodyPr wrap="none" rtlCol="0">
            <a:spAutoFit/>
          </a:bodyPr>
          <a:lstStyle/>
          <a:p>
            <a:r>
              <a:rPr lang="en-US" sz="2120" dirty="0">
                <a:latin typeface="Calibri" panose="020F0502020204030204" pitchFamily="34" charset="0"/>
                <a:cs typeface="Calibri" panose="020F0502020204030204" pitchFamily="34" charset="0"/>
              </a:rPr>
              <a:t>Note that enough negative examples would eventually make w</a:t>
            </a:r>
            <a:r>
              <a:rPr lang="en-US" sz="2120" baseline="-25000" dirty="0">
                <a:latin typeface="Calibri" panose="020F0502020204030204" pitchFamily="34" charset="0"/>
                <a:cs typeface="Calibri" panose="020F0502020204030204" pitchFamily="34" charset="0"/>
              </a:rPr>
              <a:t>2</a:t>
            </a:r>
            <a:r>
              <a:rPr lang="en-US" sz="2120" dirty="0">
                <a:latin typeface="Calibri" panose="020F0502020204030204" pitchFamily="34" charset="0"/>
                <a:cs typeface="Calibri" panose="020F0502020204030204" pitchFamily="34" charset="0"/>
              </a:rPr>
              <a:t> negative</a:t>
            </a:r>
          </a:p>
        </p:txBody>
      </p:sp>
      <p:pic>
        <p:nvPicPr>
          <p:cNvPr id="3" name="Picture 2">
            <a:extLst>
              <a:ext uri="{FF2B5EF4-FFF2-40B4-BE49-F238E27FC236}">
                <a16:creationId xmlns:a16="http://schemas.microsoft.com/office/drawing/2014/main" id="{E16064AD-5C9A-0C1C-194A-162B6ED85B09}"/>
              </a:ext>
            </a:extLst>
          </p:cNvPr>
          <p:cNvPicPr>
            <a:picLocks noChangeAspect="1"/>
          </p:cNvPicPr>
          <p:nvPr/>
        </p:nvPicPr>
        <p:blipFill>
          <a:blip r:embed="rId5"/>
          <a:srcRect/>
          <a:stretch/>
        </p:blipFill>
        <p:spPr>
          <a:xfrm>
            <a:off x="2288838" y="3570601"/>
            <a:ext cx="5132446" cy="944369"/>
          </a:xfrm>
          <a:prstGeom prst="rect">
            <a:avLst/>
          </a:prstGeom>
        </p:spPr>
      </p:pic>
      <p:sp>
        <p:nvSpPr>
          <p:cNvPr id="4" name="TextBox 3">
            <a:extLst>
              <a:ext uri="{FF2B5EF4-FFF2-40B4-BE49-F238E27FC236}">
                <a16:creationId xmlns:a16="http://schemas.microsoft.com/office/drawing/2014/main" id="{31686B2D-D6BF-22D4-E395-9EC887787B53}"/>
              </a:ext>
            </a:extLst>
          </p:cNvPr>
          <p:cNvSpPr txBox="1"/>
          <p:nvPr/>
        </p:nvSpPr>
        <p:spPr>
          <a:xfrm>
            <a:off x="2889130" y="4852992"/>
            <a:ext cx="518629" cy="650371"/>
          </a:xfrm>
          <a:prstGeom prst="rect">
            <a:avLst/>
          </a:prstGeom>
          <a:solidFill>
            <a:schemeClr val="bg1"/>
          </a:solidFill>
        </p:spPr>
        <p:txBody>
          <a:bodyPr wrap="square" rtlCol="0">
            <a:spAutoFit/>
          </a:bodyPr>
          <a:lstStyle/>
          <a:p>
            <a:r>
              <a:rPr lang="en-US" sz="2176" i="1" dirty="0"/>
              <a:t>W</a:t>
            </a:r>
            <a:r>
              <a:rPr lang="en-US" sz="2176" i="1" baseline="30000" dirty="0"/>
              <a:t>1</a:t>
            </a:r>
          </a:p>
        </p:txBody>
      </p:sp>
      <p:sp>
        <p:nvSpPr>
          <p:cNvPr id="10" name="Rectangle 9">
            <a:extLst>
              <a:ext uri="{FF2B5EF4-FFF2-40B4-BE49-F238E27FC236}">
                <a16:creationId xmlns:a16="http://schemas.microsoft.com/office/drawing/2014/main" id="{AE6B6517-EB7A-5B5F-84F6-798E00A770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A137541-367D-F31F-95FD-2FFBBF2343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id="{B57AA63B-79B0-943E-24C3-CE55D7371FA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395183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AE97F-18A8-6D4B-8675-65B869DB16AC}"/>
              </a:ext>
            </a:extLst>
          </p:cNvPr>
          <p:cNvSpPr>
            <a:spLocks noGrp="1"/>
          </p:cNvSpPr>
          <p:nvPr>
            <p:ph type="title"/>
          </p:nvPr>
        </p:nvSpPr>
        <p:spPr>
          <a:xfrm>
            <a:off x="838200" y="763331"/>
            <a:ext cx="10515600" cy="1325563"/>
          </a:xfrm>
        </p:spPr>
        <p:txBody>
          <a:bodyPr/>
          <a:lstStyle/>
          <a:p>
            <a:r>
              <a:rPr lang="en-US" dirty="0"/>
              <a:t>Mini-batch training</a:t>
            </a:r>
          </a:p>
        </p:txBody>
      </p:sp>
      <p:sp>
        <p:nvSpPr>
          <p:cNvPr id="3" name="Content Placeholder 2">
            <a:extLst>
              <a:ext uri="{FF2B5EF4-FFF2-40B4-BE49-F238E27FC236}">
                <a16:creationId xmlns:a16="http://schemas.microsoft.com/office/drawing/2014/main" id="{5E3A3A6A-C554-A848-8361-300A8EE9EAEB}"/>
              </a:ext>
            </a:extLst>
          </p:cNvPr>
          <p:cNvSpPr>
            <a:spLocks noGrp="1"/>
          </p:cNvSpPr>
          <p:nvPr>
            <p:ph idx="1"/>
          </p:nvPr>
        </p:nvSpPr>
        <p:spPr>
          <a:xfrm>
            <a:off x="838200" y="2223831"/>
            <a:ext cx="10515600" cy="4351338"/>
          </a:xfrm>
        </p:spPr>
        <p:txBody>
          <a:bodyPr>
            <a:normAutofit/>
          </a:bodyPr>
          <a:lstStyle/>
          <a:p>
            <a:r>
              <a:rPr lang="en-US" dirty="0"/>
              <a:t>Stochastic gradient descent chooses a single random example at a time.</a:t>
            </a:r>
          </a:p>
          <a:p>
            <a:r>
              <a:rPr lang="en-US" dirty="0"/>
              <a:t>That can result in choppy movements</a:t>
            </a:r>
          </a:p>
          <a:p>
            <a:r>
              <a:rPr lang="en-US" dirty="0"/>
              <a:t>More common to compute gradient over batches of training instances.</a:t>
            </a:r>
          </a:p>
          <a:p>
            <a:r>
              <a:rPr lang="en-US" b="1" dirty="0"/>
              <a:t>Batch training</a:t>
            </a:r>
            <a:r>
              <a:rPr lang="en-US" dirty="0"/>
              <a:t>: entire dataset</a:t>
            </a:r>
          </a:p>
          <a:p>
            <a:r>
              <a:rPr lang="en-US" b="1" dirty="0"/>
              <a:t>Mini-batch training</a:t>
            </a:r>
            <a:r>
              <a:rPr lang="en-US" dirty="0"/>
              <a:t>: </a:t>
            </a:r>
            <a:r>
              <a:rPr lang="en-US" i="1" dirty="0"/>
              <a:t>m</a:t>
            </a:r>
            <a:r>
              <a:rPr lang="en-US" dirty="0"/>
              <a:t> examples (512, or 1024)</a:t>
            </a:r>
          </a:p>
          <a:p>
            <a:endParaRPr lang="en-US" dirty="0"/>
          </a:p>
        </p:txBody>
      </p:sp>
      <p:sp>
        <p:nvSpPr>
          <p:cNvPr id="4" name="Rectangle 3">
            <a:extLst>
              <a:ext uri="{FF2B5EF4-FFF2-40B4-BE49-F238E27FC236}">
                <a16:creationId xmlns:a16="http://schemas.microsoft.com/office/drawing/2014/main" id="{488CE532-EA40-8E22-EFAE-EB75AC28F5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C9E8395-CAD6-6E94-0CDF-AEB84C003C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66EDC3-CF1B-A2F1-ECF2-BFCB140B1E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77952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1734390" y="669650"/>
            <a:ext cx="8723221" cy="1143000"/>
          </a:xfrm>
        </p:spPr>
        <p:txBody>
          <a:bodyPr/>
          <a:lstStyle/>
          <a:p>
            <a:r>
              <a:rPr lang="en-US" dirty="0"/>
              <a:t>Multinomial Logistic Regression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436332" y="2332977"/>
            <a:ext cx="9344363" cy="4882031"/>
          </a:xfrm>
        </p:spPr>
        <p:txBody>
          <a:bodyPr>
            <a:normAutofit/>
          </a:bodyPr>
          <a:lstStyle/>
          <a:p>
            <a:r>
              <a:rPr lang="en-US" sz="2968" dirty="0"/>
              <a:t>Often we need more than 2 classes</a:t>
            </a:r>
          </a:p>
          <a:p>
            <a:pPr lvl="1"/>
            <a:r>
              <a:rPr lang="en-US" sz="2544" dirty="0"/>
              <a:t>Positive/negative/neutral</a:t>
            </a:r>
          </a:p>
          <a:p>
            <a:pPr lvl="1"/>
            <a:r>
              <a:rPr lang="en-US" sz="2544" dirty="0"/>
              <a:t>Parts of speech (noun, verb, adjective, adverb, preposition, etc.)</a:t>
            </a:r>
          </a:p>
          <a:p>
            <a:pPr lvl="1"/>
            <a:r>
              <a:rPr lang="en-US" sz="2544" dirty="0"/>
              <a:t>Classify emergency SMSs into different actionable classes</a:t>
            </a:r>
          </a:p>
          <a:p>
            <a:r>
              <a:rPr lang="en-US" sz="2544" dirty="0"/>
              <a:t>If &gt;2 classes we use </a:t>
            </a:r>
            <a:r>
              <a:rPr lang="en-US" sz="2544" b="1" dirty="0"/>
              <a:t>multinomial logistic regression</a:t>
            </a:r>
          </a:p>
          <a:p>
            <a:pPr marL="430767" lvl="2" indent="0">
              <a:buNone/>
            </a:pPr>
            <a:r>
              <a:rPr lang="en-US" sz="2544" dirty="0"/>
              <a:t>= </a:t>
            </a:r>
            <a:r>
              <a:rPr lang="en-US" sz="2544" dirty="0" err="1"/>
              <a:t>Softmax</a:t>
            </a:r>
            <a:r>
              <a:rPr lang="en-US" sz="2544" dirty="0"/>
              <a:t> regression</a:t>
            </a:r>
          </a:p>
          <a:p>
            <a:pPr marL="430767" lvl="2" indent="0">
              <a:buNone/>
            </a:pPr>
            <a:r>
              <a:rPr lang="en-US" sz="2544" dirty="0"/>
              <a:t>= Multinomial logit</a:t>
            </a:r>
          </a:p>
          <a:p>
            <a:pPr marL="430767" lvl="2" indent="0">
              <a:buNone/>
            </a:pPr>
            <a:r>
              <a:rPr lang="en-US" sz="2544" dirty="0"/>
              <a:t>= (defunct names : Maximum entropy modeling or </a:t>
            </a:r>
            <a:r>
              <a:rPr lang="en-US" sz="2544" dirty="0" err="1"/>
              <a:t>MaxEnt</a:t>
            </a:r>
            <a:endParaRPr lang="en-US" sz="2544" b="1" dirty="0"/>
          </a:p>
          <a:p>
            <a:r>
              <a:rPr lang="en-US" sz="2544" dirty="0"/>
              <a:t>So "logistic regression" will just mean binary (2 output classes)</a:t>
            </a:r>
          </a:p>
          <a:p>
            <a:endParaRPr lang="en-US" sz="2544" b="1" dirty="0"/>
          </a:p>
          <a:p>
            <a:pPr marL="430767" lvl="2" indent="0">
              <a:buNone/>
            </a:pPr>
            <a:endParaRPr lang="en-US" sz="2544" dirty="0"/>
          </a:p>
          <a:p>
            <a:pPr marL="430767" lvl="2" indent="0">
              <a:buNone/>
            </a:pPr>
            <a:endParaRPr lang="en-US" sz="2544" dirty="0"/>
          </a:p>
          <a:p>
            <a:endParaRPr lang="en-US" sz="1908" dirty="0"/>
          </a:p>
        </p:txBody>
      </p:sp>
      <p:sp>
        <p:nvSpPr>
          <p:cNvPr id="4" name="Rectangle 3">
            <a:extLst>
              <a:ext uri="{FF2B5EF4-FFF2-40B4-BE49-F238E27FC236}">
                <a16:creationId xmlns:a16="http://schemas.microsoft.com/office/drawing/2014/main" id="{6A7D7BE9-4BE7-8545-38B9-70A5F96CA6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C39093B-F99F-AD1B-8C86-8DCBD6DA9B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8ADF49A-9D8C-F99D-00BE-51E240CDEE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183091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822325"/>
            <a:ext cx="10515600" cy="1325563"/>
          </a:xfrm>
        </p:spPr>
        <p:txBody>
          <a:bodyPr/>
          <a:lstStyle/>
          <a:p>
            <a:r>
              <a:rPr lang="en-US" dirty="0"/>
              <a:t>Multinomial Logistic Regression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734391" y="2270789"/>
            <a:ext cx="9046304" cy="4315113"/>
          </a:xfrm>
        </p:spPr>
        <p:txBody>
          <a:bodyPr>
            <a:normAutofit/>
          </a:bodyPr>
          <a:lstStyle/>
          <a:p>
            <a:r>
              <a:rPr lang="en-US" sz="2968" dirty="0"/>
              <a:t>The probability of everything must still sum to 1</a:t>
            </a:r>
          </a:p>
          <a:p>
            <a:pPr lvl="1"/>
            <a:endParaRPr lang="en-US" sz="2120" dirty="0">
              <a:latin typeface="Courier" pitchFamily="2" charset="0"/>
            </a:endParaRPr>
          </a:p>
          <a:p>
            <a:pPr marL="159922" lvl="1" indent="0">
              <a:buNone/>
            </a:pPr>
            <a:r>
              <a:rPr lang="en-US" sz="2120" dirty="0">
                <a:latin typeface="Courier" pitchFamily="2" charset="0"/>
              </a:rPr>
              <a:t>P(</a:t>
            </a:r>
            <a:r>
              <a:rPr lang="en-US" sz="2120" dirty="0" err="1">
                <a:latin typeface="Courier" pitchFamily="2" charset="0"/>
              </a:rPr>
              <a:t>positive|doc</a:t>
            </a:r>
            <a:r>
              <a:rPr lang="en-US" sz="2120" dirty="0">
                <a:latin typeface="Courier" pitchFamily="2" charset="0"/>
              </a:rPr>
              <a:t>) + P(</a:t>
            </a:r>
            <a:r>
              <a:rPr lang="en-US" sz="2120" dirty="0" err="1">
                <a:latin typeface="Courier" pitchFamily="2" charset="0"/>
              </a:rPr>
              <a:t>negative|doc</a:t>
            </a:r>
            <a:r>
              <a:rPr lang="en-US" sz="2120" dirty="0">
                <a:latin typeface="Courier" pitchFamily="2" charset="0"/>
              </a:rPr>
              <a:t>) + P(</a:t>
            </a:r>
            <a:r>
              <a:rPr lang="en-US" sz="2120" dirty="0" err="1">
                <a:latin typeface="Courier" pitchFamily="2" charset="0"/>
              </a:rPr>
              <a:t>neutral|doc</a:t>
            </a:r>
            <a:r>
              <a:rPr lang="en-US" sz="2120" dirty="0">
                <a:latin typeface="Courier" pitchFamily="2" charset="0"/>
              </a:rPr>
              <a:t>) = 1</a:t>
            </a:r>
          </a:p>
          <a:p>
            <a:endParaRPr lang="en-US" sz="2968" dirty="0"/>
          </a:p>
          <a:p>
            <a:r>
              <a:rPr lang="en-US" sz="2968" dirty="0"/>
              <a:t>Need a generalization of the sigmoid called the </a:t>
            </a:r>
            <a:r>
              <a:rPr lang="en-US" sz="2968" b="1" dirty="0" err="1"/>
              <a:t>softmax</a:t>
            </a:r>
            <a:endParaRPr lang="en-US" sz="2968" b="1" dirty="0"/>
          </a:p>
          <a:p>
            <a:pPr lvl="1"/>
            <a:r>
              <a:rPr lang="en-US" sz="2544" dirty="0"/>
              <a:t>Takes a vector </a:t>
            </a:r>
            <a:r>
              <a:rPr lang="en-US" sz="2544" i="1" dirty="0"/>
              <a:t>z </a:t>
            </a:r>
            <a:r>
              <a:rPr lang="en-US" sz="2544" dirty="0"/>
              <a:t>= [</a:t>
            </a:r>
            <a:r>
              <a:rPr lang="en-US" sz="2544" i="1" dirty="0"/>
              <a:t>z</a:t>
            </a:r>
            <a:r>
              <a:rPr lang="en-US" sz="2544" dirty="0"/>
              <a:t>1, </a:t>
            </a:r>
            <a:r>
              <a:rPr lang="en-US" sz="2544" i="1" dirty="0"/>
              <a:t>z</a:t>
            </a:r>
            <a:r>
              <a:rPr lang="en-US" sz="2544" dirty="0"/>
              <a:t>2, ..., </a:t>
            </a:r>
            <a:r>
              <a:rPr lang="en-US" sz="2544" i="1" dirty="0" err="1"/>
              <a:t>zk</a:t>
            </a:r>
            <a:r>
              <a:rPr lang="en-US" sz="2544" dirty="0"/>
              <a:t>] of </a:t>
            </a:r>
            <a:r>
              <a:rPr lang="en-US" sz="2544" i="1" dirty="0"/>
              <a:t>k </a:t>
            </a:r>
            <a:r>
              <a:rPr lang="en-US" sz="2544" dirty="0"/>
              <a:t>arbitrary values </a:t>
            </a:r>
          </a:p>
          <a:p>
            <a:pPr lvl="1"/>
            <a:r>
              <a:rPr lang="en-US" sz="2544" dirty="0"/>
              <a:t>Outputs a probability distribution</a:t>
            </a:r>
          </a:p>
          <a:p>
            <a:pPr lvl="2"/>
            <a:r>
              <a:rPr lang="en-US" sz="2544" dirty="0"/>
              <a:t>each value in the range [0,1]</a:t>
            </a:r>
          </a:p>
          <a:p>
            <a:pPr lvl="2"/>
            <a:r>
              <a:rPr lang="en-US" sz="2544" dirty="0"/>
              <a:t>all the values summing to 1</a:t>
            </a:r>
          </a:p>
        </p:txBody>
      </p:sp>
      <p:sp>
        <p:nvSpPr>
          <p:cNvPr id="4" name="Rectangle 3">
            <a:extLst>
              <a:ext uri="{FF2B5EF4-FFF2-40B4-BE49-F238E27FC236}">
                <a16:creationId xmlns:a16="http://schemas.microsoft.com/office/drawing/2014/main" id="{A1581A7A-94D7-BEEC-6B9C-CFD047D991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C46E741-EE32-B24F-5EB8-DD11322193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974CBB3-54F9-A719-E720-64B75401A4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239699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837073"/>
            <a:ext cx="10515600" cy="1325563"/>
          </a:xfrm>
        </p:spPr>
        <p:txBody>
          <a:bodyPr>
            <a:normAutofit/>
          </a:bodyPr>
          <a:lstStyle/>
          <a:p>
            <a:r>
              <a:rPr lang="en-US" dirty="0"/>
              <a:t>The </a:t>
            </a:r>
            <a:r>
              <a:rPr lang="en-US" b="1" dirty="0" err="1"/>
              <a:t>softmax</a:t>
            </a:r>
            <a:r>
              <a:rPr lang="en-US" dirty="0"/>
              <a:t> function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249766" y="2177217"/>
            <a:ext cx="9692468" cy="4378831"/>
          </a:xfrm>
        </p:spPr>
        <p:txBody>
          <a:bodyPr/>
          <a:lstStyle/>
          <a:p>
            <a:pPr marL="159922" lvl="1" indent="0">
              <a:buNone/>
            </a:pPr>
            <a:r>
              <a:rPr lang="en-US" sz="2544" dirty="0"/>
              <a:t>Turns a vector </a:t>
            </a:r>
            <a:r>
              <a:rPr lang="en-US" sz="2544" i="1" dirty="0">
                <a:latin typeface="Times New Roman" panose="02020603050405020304" pitchFamily="18" charset="0"/>
                <a:cs typeface="Times New Roman" panose="02020603050405020304" pitchFamily="18" charset="0"/>
              </a:rPr>
              <a:t>z </a:t>
            </a:r>
            <a:r>
              <a:rPr lang="en-US" sz="2544" dirty="0">
                <a:latin typeface="Times New Roman" panose="02020603050405020304" pitchFamily="18" charset="0"/>
                <a:cs typeface="Times New Roman" panose="02020603050405020304" pitchFamily="18" charset="0"/>
              </a:rPr>
              <a:t>= [</a:t>
            </a:r>
            <a:r>
              <a:rPr lang="en-US" sz="2544" i="1" dirty="0">
                <a:latin typeface="Times New Roman" panose="02020603050405020304" pitchFamily="18" charset="0"/>
                <a:cs typeface="Times New Roman" panose="02020603050405020304" pitchFamily="18" charset="0"/>
              </a:rPr>
              <a:t>z</a:t>
            </a:r>
            <a:r>
              <a:rPr lang="en-US" sz="2544" baseline="-25000" dirty="0">
                <a:latin typeface="Times New Roman" panose="02020603050405020304" pitchFamily="18" charset="0"/>
                <a:cs typeface="Times New Roman" panose="02020603050405020304" pitchFamily="18" charset="0"/>
              </a:rPr>
              <a:t>1</a:t>
            </a:r>
            <a:r>
              <a:rPr lang="en-US" sz="2544" dirty="0">
                <a:latin typeface="Times New Roman" panose="02020603050405020304" pitchFamily="18" charset="0"/>
                <a:cs typeface="Times New Roman" panose="02020603050405020304" pitchFamily="18" charset="0"/>
              </a:rPr>
              <a:t>, </a:t>
            </a:r>
            <a:r>
              <a:rPr lang="en-US" sz="2544" i="1" dirty="0">
                <a:latin typeface="Times New Roman" panose="02020603050405020304" pitchFamily="18" charset="0"/>
                <a:cs typeface="Times New Roman" panose="02020603050405020304" pitchFamily="18" charset="0"/>
              </a:rPr>
              <a:t>z</a:t>
            </a:r>
            <a:r>
              <a:rPr lang="en-US" sz="2544" baseline="-25000" dirty="0">
                <a:latin typeface="Times New Roman" panose="02020603050405020304" pitchFamily="18" charset="0"/>
                <a:cs typeface="Times New Roman" panose="02020603050405020304" pitchFamily="18" charset="0"/>
              </a:rPr>
              <a:t>2</a:t>
            </a:r>
            <a:r>
              <a:rPr lang="en-US" sz="2544" dirty="0">
                <a:latin typeface="Times New Roman" panose="02020603050405020304" pitchFamily="18" charset="0"/>
                <a:cs typeface="Times New Roman" panose="02020603050405020304" pitchFamily="18" charset="0"/>
              </a:rPr>
              <a:t>, ... , </a:t>
            </a:r>
            <a:r>
              <a:rPr lang="en-US" sz="2544" i="1" dirty="0" err="1">
                <a:latin typeface="Times New Roman" panose="02020603050405020304" pitchFamily="18" charset="0"/>
                <a:cs typeface="Times New Roman" panose="02020603050405020304" pitchFamily="18" charset="0"/>
              </a:rPr>
              <a:t>z</a:t>
            </a:r>
            <a:r>
              <a:rPr lang="en-US" sz="2544" i="1" baseline="-25000" dirty="0" err="1">
                <a:latin typeface="Times New Roman" panose="02020603050405020304" pitchFamily="18" charset="0"/>
                <a:cs typeface="Times New Roman" panose="02020603050405020304" pitchFamily="18" charset="0"/>
              </a:rPr>
              <a:t>k</a:t>
            </a:r>
            <a:r>
              <a:rPr lang="en-US" sz="2544" dirty="0">
                <a:latin typeface="Times New Roman" panose="02020603050405020304" pitchFamily="18" charset="0"/>
                <a:cs typeface="Times New Roman" panose="02020603050405020304" pitchFamily="18" charset="0"/>
              </a:rPr>
              <a:t>]</a:t>
            </a:r>
            <a:r>
              <a:rPr lang="en-US" sz="2544" dirty="0"/>
              <a:t> of </a:t>
            </a:r>
            <a:r>
              <a:rPr lang="en-US" sz="2544" i="1" dirty="0"/>
              <a:t>k </a:t>
            </a:r>
            <a:r>
              <a:rPr lang="en-US" sz="2544" dirty="0"/>
              <a:t>arbitrary values into probabilities </a:t>
            </a:r>
          </a:p>
          <a:p>
            <a:pPr marL="0" indent="0">
              <a:buNone/>
            </a:pPr>
            <a:endParaRPr lang="en-US" dirty="0"/>
          </a:p>
        </p:txBody>
      </p:sp>
      <p:pic>
        <p:nvPicPr>
          <p:cNvPr id="5" name="Picture 4">
            <a:extLst>
              <a:ext uri="{FF2B5EF4-FFF2-40B4-BE49-F238E27FC236}">
                <a16:creationId xmlns:a16="http://schemas.microsoft.com/office/drawing/2014/main" id="{8E3E623C-2035-0A40-9EC7-A3BF0A096A2F}"/>
              </a:ext>
            </a:extLst>
          </p:cNvPr>
          <p:cNvPicPr>
            <a:picLocks noChangeAspect="1"/>
          </p:cNvPicPr>
          <p:nvPr/>
        </p:nvPicPr>
        <p:blipFill>
          <a:blip r:embed="rId2"/>
          <a:srcRect/>
          <a:stretch/>
        </p:blipFill>
        <p:spPr>
          <a:xfrm>
            <a:off x="2461325" y="2878986"/>
            <a:ext cx="6659167" cy="1253490"/>
          </a:xfrm>
          <a:prstGeom prst="rect">
            <a:avLst/>
          </a:prstGeom>
        </p:spPr>
      </p:pic>
      <p:pic>
        <p:nvPicPr>
          <p:cNvPr id="6" name="Picture 5">
            <a:extLst>
              <a:ext uri="{FF2B5EF4-FFF2-40B4-BE49-F238E27FC236}">
                <a16:creationId xmlns:a16="http://schemas.microsoft.com/office/drawing/2014/main" id="{F7BC8B49-8E2B-7547-A10C-570742F38F37}"/>
              </a:ext>
            </a:extLst>
          </p:cNvPr>
          <p:cNvPicPr>
            <a:picLocks noChangeAspect="1"/>
          </p:cNvPicPr>
          <p:nvPr/>
        </p:nvPicPr>
        <p:blipFill>
          <a:blip r:embed="rId3"/>
          <a:srcRect/>
          <a:stretch/>
        </p:blipFill>
        <p:spPr>
          <a:xfrm>
            <a:off x="2122089" y="4840571"/>
            <a:ext cx="7749598" cy="1086117"/>
          </a:xfrm>
          <a:prstGeom prst="rect">
            <a:avLst/>
          </a:prstGeom>
        </p:spPr>
      </p:pic>
      <p:pic>
        <p:nvPicPr>
          <p:cNvPr id="7" name="Picture 6">
            <a:extLst>
              <a:ext uri="{FF2B5EF4-FFF2-40B4-BE49-F238E27FC236}">
                <a16:creationId xmlns:a16="http://schemas.microsoft.com/office/drawing/2014/main" id="{0C00599D-F4E2-9B4C-8806-2D98DE447696}"/>
              </a:ext>
            </a:extLst>
          </p:cNvPr>
          <p:cNvPicPr>
            <a:picLocks noChangeAspect="1"/>
          </p:cNvPicPr>
          <p:nvPr/>
        </p:nvPicPr>
        <p:blipFill>
          <a:blip r:embed="rId4"/>
          <a:stretch>
            <a:fillRect/>
          </a:stretch>
        </p:blipFill>
        <p:spPr>
          <a:xfrm>
            <a:off x="1594992" y="4011270"/>
            <a:ext cx="8893478" cy="435155"/>
          </a:xfrm>
          <a:prstGeom prst="rect">
            <a:avLst/>
          </a:prstGeom>
        </p:spPr>
      </p:pic>
      <p:sp>
        <p:nvSpPr>
          <p:cNvPr id="4" name="Rectangle 3">
            <a:extLst>
              <a:ext uri="{FF2B5EF4-FFF2-40B4-BE49-F238E27FC236}">
                <a16:creationId xmlns:a16="http://schemas.microsoft.com/office/drawing/2014/main" id="{799CFF67-4620-EC64-D365-1CB3244755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61AE188-AB4B-2FA7-A33D-0562DD934D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D93CB7B-C547-B857-2BC6-6B5E8C88A16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14224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630589"/>
            <a:ext cx="10515600" cy="1325563"/>
          </a:xfrm>
        </p:spPr>
        <p:txBody>
          <a:bodyPr>
            <a:normAutofit/>
          </a:bodyPr>
          <a:lstStyle/>
          <a:p>
            <a:r>
              <a:rPr lang="en-US" dirty="0"/>
              <a:t>The </a:t>
            </a:r>
            <a:r>
              <a:rPr lang="en-US" b="1" dirty="0" err="1"/>
              <a:t>softmax</a:t>
            </a:r>
            <a:r>
              <a:rPr lang="en-US" dirty="0"/>
              <a:t> function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2299785" y="2053342"/>
            <a:ext cx="7996286" cy="3668106"/>
          </a:xfrm>
        </p:spPr>
        <p:txBody>
          <a:bodyPr/>
          <a:lstStyle/>
          <a:p>
            <a:pPr lvl="1"/>
            <a:r>
              <a:rPr lang="en-US" sz="2120" dirty="0"/>
              <a:t>Turns  a vector </a:t>
            </a:r>
            <a:r>
              <a:rPr lang="en-US" sz="2120" i="1" dirty="0">
                <a:latin typeface="Times New Roman" panose="02020603050405020304" pitchFamily="18" charset="0"/>
                <a:cs typeface="Times New Roman" panose="02020603050405020304" pitchFamily="18" charset="0"/>
              </a:rPr>
              <a:t>z </a:t>
            </a:r>
            <a:r>
              <a:rPr lang="en-US" sz="2120" dirty="0">
                <a:latin typeface="Times New Roman" panose="02020603050405020304" pitchFamily="18" charset="0"/>
                <a:cs typeface="Times New Roman" panose="02020603050405020304" pitchFamily="18" charset="0"/>
              </a:rPr>
              <a:t>= [</a:t>
            </a:r>
            <a:r>
              <a:rPr lang="en-US" sz="2120" i="1" dirty="0">
                <a:latin typeface="Times New Roman" panose="02020603050405020304" pitchFamily="18" charset="0"/>
                <a:cs typeface="Times New Roman" panose="02020603050405020304" pitchFamily="18" charset="0"/>
              </a:rPr>
              <a:t>z</a:t>
            </a:r>
            <a:r>
              <a:rPr lang="en-US" sz="2120" baseline="-25000" dirty="0">
                <a:latin typeface="Times New Roman" panose="02020603050405020304" pitchFamily="18" charset="0"/>
                <a:cs typeface="Times New Roman" panose="02020603050405020304" pitchFamily="18" charset="0"/>
              </a:rPr>
              <a:t>1</a:t>
            </a:r>
            <a:r>
              <a:rPr lang="en-US" sz="2120" dirty="0">
                <a:latin typeface="Times New Roman" panose="02020603050405020304" pitchFamily="18" charset="0"/>
                <a:cs typeface="Times New Roman" panose="02020603050405020304" pitchFamily="18" charset="0"/>
              </a:rPr>
              <a:t>,</a:t>
            </a:r>
            <a:r>
              <a:rPr lang="en-US" sz="2120" i="1" dirty="0">
                <a:latin typeface="Times New Roman" panose="02020603050405020304" pitchFamily="18" charset="0"/>
                <a:cs typeface="Times New Roman" panose="02020603050405020304" pitchFamily="18" charset="0"/>
              </a:rPr>
              <a:t>z</a:t>
            </a:r>
            <a:r>
              <a:rPr lang="en-US" sz="2120" baseline="-25000" dirty="0">
                <a:latin typeface="Times New Roman" panose="02020603050405020304" pitchFamily="18" charset="0"/>
                <a:cs typeface="Times New Roman" panose="02020603050405020304" pitchFamily="18" charset="0"/>
              </a:rPr>
              <a:t>2</a:t>
            </a:r>
            <a:r>
              <a:rPr lang="en-US" sz="2120" dirty="0">
                <a:latin typeface="Times New Roman" panose="02020603050405020304" pitchFamily="18" charset="0"/>
                <a:cs typeface="Times New Roman" panose="02020603050405020304" pitchFamily="18" charset="0"/>
              </a:rPr>
              <a:t>,...,</a:t>
            </a:r>
            <a:r>
              <a:rPr lang="en-US" sz="2120" i="1" dirty="0" err="1">
                <a:latin typeface="Times New Roman" panose="02020603050405020304" pitchFamily="18" charset="0"/>
                <a:cs typeface="Times New Roman" panose="02020603050405020304" pitchFamily="18" charset="0"/>
              </a:rPr>
              <a:t>z</a:t>
            </a:r>
            <a:r>
              <a:rPr lang="en-US" sz="2120" i="1" baseline="-25000" dirty="0" err="1">
                <a:latin typeface="Times New Roman" panose="02020603050405020304" pitchFamily="18" charset="0"/>
                <a:cs typeface="Times New Roman" panose="02020603050405020304" pitchFamily="18" charset="0"/>
              </a:rPr>
              <a:t>k</a:t>
            </a:r>
            <a:r>
              <a:rPr lang="en-US" sz="2120" dirty="0">
                <a:latin typeface="Times New Roman" panose="02020603050405020304" pitchFamily="18" charset="0"/>
                <a:cs typeface="Times New Roman" panose="02020603050405020304" pitchFamily="18" charset="0"/>
              </a:rPr>
              <a:t>]</a:t>
            </a:r>
            <a:r>
              <a:rPr lang="en-US" sz="2120" dirty="0"/>
              <a:t> of </a:t>
            </a:r>
            <a:r>
              <a:rPr lang="en-US" sz="2120" i="1" dirty="0"/>
              <a:t>k </a:t>
            </a:r>
            <a:r>
              <a:rPr lang="en-US" sz="2120" dirty="0"/>
              <a:t>arbitrary values into probabilities </a:t>
            </a:r>
          </a:p>
          <a:p>
            <a:pPr marL="0" indent="0">
              <a:buNone/>
            </a:pPr>
            <a:endParaRPr lang="en-US" dirty="0"/>
          </a:p>
        </p:txBody>
      </p:sp>
      <p:pic>
        <p:nvPicPr>
          <p:cNvPr id="8" name="Picture 7">
            <a:extLst>
              <a:ext uri="{FF2B5EF4-FFF2-40B4-BE49-F238E27FC236}">
                <a16:creationId xmlns:a16="http://schemas.microsoft.com/office/drawing/2014/main" id="{2FB1B253-675B-404B-BDC4-633810AB11E7}"/>
              </a:ext>
            </a:extLst>
          </p:cNvPr>
          <p:cNvPicPr>
            <a:picLocks noChangeAspect="1"/>
          </p:cNvPicPr>
          <p:nvPr/>
        </p:nvPicPr>
        <p:blipFill>
          <a:blip r:embed="rId2"/>
          <a:stretch>
            <a:fillRect/>
          </a:stretch>
        </p:blipFill>
        <p:spPr>
          <a:xfrm>
            <a:off x="3066853" y="2961537"/>
            <a:ext cx="5860067" cy="684943"/>
          </a:xfrm>
          <a:prstGeom prst="rect">
            <a:avLst/>
          </a:prstGeom>
        </p:spPr>
      </p:pic>
      <p:pic>
        <p:nvPicPr>
          <p:cNvPr id="9" name="Picture 8">
            <a:extLst>
              <a:ext uri="{FF2B5EF4-FFF2-40B4-BE49-F238E27FC236}">
                <a16:creationId xmlns:a16="http://schemas.microsoft.com/office/drawing/2014/main" id="{11DBF203-7EAD-5A46-B7F7-7557F9A34A3C}"/>
              </a:ext>
            </a:extLst>
          </p:cNvPr>
          <p:cNvPicPr>
            <a:picLocks noChangeAspect="1"/>
          </p:cNvPicPr>
          <p:nvPr/>
        </p:nvPicPr>
        <p:blipFill>
          <a:blip r:embed="rId3"/>
          <a:stretch>
            <a:fillRect/>
          </a:stretch>
        </p:blipFill>
        <p:spPr>
          <a:xfrm>
            <a:off x="2885778" y="5149829"/>
            <a:ext cx="6468904" cy="837151"/>
          </a:xfrm>
          <a:prstGeom prst="rect">
            <a:avLst/>
          </a:prstGeom>
        </p:spPr>
      </p:pic>
      <p:pic>
        <p:nvPicPr>
          <p:cNvPr id="11" name="Picture 10">
            <a:extLst>
              <a:ext uri="{FF2B5EF4-FFF2-40B4-BE49-F238E27FC236}">
                <a16:creationId xmlns:a16="http://schemas.microsoft.com/office/drawing/2014/main" id="{586A0B18-F3A8-1148-9B9C-E713ADAF0C0B}"/>
              </a:ext>
            </a:extLst>
          </p:cNvPr>
          <p:cNvPicPr>
            <a:picLocks noChangeAspect="1"/>
          </p:cNvPicPr>
          <p:nvPr/>
        </p:nvPicPr>
        <p:blipFill>
          <a:blip r:embed="rId4"/>
          <a:srcRect/>
          <a:stretch/>
        </p:blipFill>
        <p:spPr>
          <a:xfrm>
            <a:off x="2157073" y="3625634"/>
            <a:ext cx="7749598" cy="1086117"/>
          </a:xfrm>
          <a:prstGeom prst="rect">
            <a:avLst/>
          </a:prstGeom>
        </p:spPr>
      </p:pic>
      <p:sp>
        <p:nvSpPr>
          <p:cNvPr id="4" name="Rectangle 3">
            <a:extLst>
              <a:ext uri="{FF2B5EF4-FFF2-40B4-BE49-F238E27FC236}">
                <a16:creationId xmlns:a16="http://schemas.microsoft.com/office/drawing/2014/main" id="{64153625-0D8B-FF46-F50F-FDEBC1E75C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90F16AE-49F5-2FE2-7113-6B8A63B441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148CA8D-ACF6-54AF-7BDB-BC862BAAC2F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2266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60433-E5CD-5A47-B7F8-BE3FB424BDE9}"/>
              </a:ext>
            </a:extLst>
          </p:cNvPr>
          <p:cNvSpPr>
            <a:spLocks noGrp="1"/>
          </p:cNvSpPr>
          <p:nvPr>
            <p:ph type="title"/>
          </p:nvPr>
        </p:nvSpPr>
        <p:spPr>
          <a:xfrm>
            <a:off x="1928239" y="1510745"/>
            <a:ext cx="8335522" cy="963520"/>
          </a:xfrm>
        </p:spPr>
        <p:txBody>
          <a:bodyPr>
            <a:normAutofit fontScale="90000"/>
          </a:bodyPr>
          <a:lstStyle/>
          <a:p>
            <a:r>
              <a:rPr lang="en-US" dirty="0" err="1"/>
              <a:t>Softmax</a:t>
            </a:r>
            <a:r>
              <a:rPr lang="en-US" dirty="0"/>
              <a:t> in multinomial logistic regression</a:t>
            </a:r>
          </a:p>
        </p:txBody>
      </p:sp>
      <p:pic>
        <p:nvPicPr>
          <p:cNvPr id="5" name="Content Placeholder 4">
            <a:extLst>
              <a:ext uri="{FF2B5EF4-FFF2-40B4-BE49-F238E27FC236}">
                <a16:creationId xmlns:a16="http://schemas.microsoft.com/office/drawing/2014/main" id="{70DD8E05-C5EC-EF4B-88CC-ABB35037F488}"/>
              </a:ext>
            </a:extLst>
          </p:cNvPr>
          <p:cNvPicPr>
            <a:picLocks noGrp="1" noChangeAspect="1"/>
          </p:cNvPicPr>
          <p:nvPr>
            <p:ph idx="1"/>
          </p:nvPr>
        </p:nvPicPr>
        <p:blipFill>
          <a:blip r:embed="rId2"/>
          <a:srcRect/>
          <a:stretch/>
        </p:blipFill>
        <p:spPr>
          <a:xfrm>
            <a:off x="3188261" y="3390285"/>
            <a:ext cx="5055389" cy="1685129"/>
          </a:xfrm>
          <a:prstGeom prst="rect">
            <a:avLst/>
          </a:prstGeom>
        </p:spPr>
      </p:pic>
      <p:sp>
        <p:nvSpPr>
          <p:cNvPr id="3" name="TextBox 2">
            <a:extLst>
              <a:ext uri="{FF2B5EF4-FFF2-40B4-BE49-F238E27FC236}">
                <a16:creationId xmlns:a16="http://schemas.microsoft.com/office/drawing/2014/main" id="{8343F32C-9B45-1444-9D14-AA9A7FF1106E}"/>
              </a:ext>
            </a:extLst>
          </p:cNvPr>
          <p:cNvSpPr txBox="1"/>
          <p:nvPr/>
        </p:nvSpPr>
        <p:spPr>
          <a:xfrm>
            <a:off x="2141643" y="5181886"/>
            <a:ext cx="8739375" cy="1119922"/>
          </a:xfrm>
          <a:prstGeom prst="rect">
            <a:avLst/>
          </a:prstGeom>
          <a:noFill/>
        </p:spPr>
        <p:txBody>
          <a:bodyPr wrap="square" rtlCol="0">
            <a:spAutoFit/>
          </a:bodyPr>
          <a:lstStyle/>
          <a:p>
            <a:r>
              <a:rPr lang="en-US" sz="2226" dirty="0"/>
              <a:t>Input is still the dot product between weight vector </a:t>
            </a:r>
            <a:r>
              <a:rPr lang="en-US" sz="2226" i="1" dirty="0"/>
              <a:t>w </a:t>
            </a:r>
            <a:r>
              <a:rPr lang="en-US" sz="2226" dirty="0"/>
              <a:t>and input vector </a:t>
            </a:r>
            <a:r>
              <a:rPr lang="en-US" sz="2226" i="1" dirty="0"/>
              <a:t>x</a:t>
            </a:r>
          </a:p>
          <a:p>
            <a:r>
              <a:rPr lang="en-US" sz="2226" dirty="0"/>
              <a:t>But now we’ll need separate weight vectors for each of the </a:t>
            </a:r>
            <a:r>
              <a:rPr lang="en-US" sz="2226" i="1" dirty="0"/>
              <a:t>K </a:t>
            </a:r>
            <a:r>
              <a:rPr lang="en-US" sz="2226" dirty="0"/>
              <a:t>classes. </a:t>
            </a:r>
          </a:p>
          <a:p>
            <a:endParaRPr lang="en-US" sz="2226" dirty="0"/>
          </a:p>
        </p:txBody>
      </p:sp>
      <p:sp>
        <p:nvSpPr>
          <p:cNvPr id="4" name="Rectangle 3">
            <a:extLst>
              <a:ext uri="{FF2B5EF4-FFF2-40B4-BE49-F238E27FC236}">
                <a16:creationId xmlns:a16="http://schemas.microsoft.com/office/drawing/2014/main" id="{FB5AF2D3-91EF-3A60-468B-10D80F52AED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7345460-ADEA-8D73-967D-8074ED8045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610CBB-2F04-BD97-4123-4074B07F2CA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937741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C7A38-E4BF-6B4B-A217-C2E718A9B179}"/>
              </a:ext>
            </a:extLst>
          </p:cNvPr>
          <p:cNvSpPr>
            <a:spLocks noGrp="1"/>
          </p:cNvSpPr>
          <p:nvPr>
            <p:ph type="title"/>
          </p:nvPr>
        </p:nvSpPr>
        <p:spPr>
          <a:xfrm>
            <a:off x="2038219" y="1246719"/>
            <a:ext cx="8115562" cy="721208"/>
          </a:xfrm>
        </p:spPr>
        <p:txBody>
          <a:bodyPr>
            <a:noAutofit/>
          </a:bodyPr>
          <a:lstStyle/>
          <a:p>
            <a:r>
              <a:rPr lang="en-US" sz="3627" dirty="0"/>
              <a:t>Features in binary versus multinomial logistic regression</a:t>
            </a:r>
          </a:p>
        </p:txBody>
      </p:sp>
      <p:sp>
        <p:nvSpPr>
          <p:cNvPr id="7" name="Content Placeholder 6">
            <a:extLst>
              <a:ext uri="{FF2B5EF4-FFF2-40B4-BE49-F238E27FC236}">
                <a16:creationId xmlns:a16="http://schemas.microsoft.com/office/drawing/2014/main" id="{DD70CA76-6649-5C4A-BB87-695522F5855B}"/>
              </a:ext>
            </a:extLst>
          </p:cNvPr>
          <p:cNvSpPr>
            <a:spLocks noGrp="1"/>
          </p:cNvSpPr>
          <p:nvPr>
            <p:ph idx="1"/>
          </p:nvPr>
        </p:nvSpPr>
        <p:spPr>
          <a:xfrm>
            <a:off x="1581438" y="2434427"/>
            <a:ext cx="8876173" cy="3214669"/>
          </a:xfrm>
        </p:spPr>
        <p:txBody>
          <a:bodyPr>
            <a:normAutofit/>
          </a:bodyPr>
          <a:lstStyle/>
          <a:p>
            <a:r>
              <a:rPr lang="en-US" dirty="0"/>
              <a:t>Binary: positive weight </a:t>
            </a:r>
            <a:r>
              <a:rPr lang="en-US" dirty="0">
                <a:sym typeface="Wingdings" pitchFamily="2" charset="2"/>
              </a:rPr>
              <a:t> y=1  neg weight  y=0</a:t>
            </a:r>
            <a:endParaRPr lang="en-US" dirty="0"/>
          </a:p>
          <a:p>
            <a:endParaRPr lang="en-US" dirty="0"/>
          </a:p>
          <a:p>
            <a:endParaRPr lang="en-US" dirty="0"/>
          </a:p>
          <a:p>
            <a:endParaRPr lang="en-US" dirty="0"/>
          </a:p>
          <a:p>
            <a:r>
              <a:rPr lang="en-US" dirty="0"/>
              <a:t>Multinominal: separate weights for each class:</a:t>
            </a:r>
          </a:p>
        </p:txBody>
      </p:sp>
      <p:pic>
        <p:nvPicPr>
          <p:cNvPr id="9" name="Picture 8">
            <a:extLst>
              <a:ext uri="{FF2B5EF4-FFF2-40B4-BE49-F238E27FC236}">
                <a16:creationId xmlns:a16="http://schemas.microsoft.com/office/drawing/2014/main" id="{C7EF844B-6DD5-8548-8A43-E8FF8722ABD3}"/>
              </a:ext>
            </a:extLst>
          </p:cNvPr>
          <p:cNvPicPr>
            <a:picLocks noChangeAspect="1"/>
          </p:cNvPicPr>
          <p:nvPr/>
        </p:nvPicPr>
        <p:blipFill>
          <a:blip r:embed="rId3"/>
          <a:stretch>
            <a:fillRect/>
          </a:stretch>
        </p:blipFill>
        <p:spPr>
          <a:xfrm>
            <a:off x="3107489" y="3114405"/>
            <a:ext cx="4073024" cy="1265405"/>
          </a:xfrm>
          <a:prstGeom prst="rect">
            <a:avLst/>
          </a:prstGeom>
        </p:spPr>
      </p:pic>
      <p:sp>
        <p:nvSpPr>
          <p:cNvPr id="13" name="TextBox 12">
            <a:extLst>
              <a:ext uri="{FF2B5EF4-FFF2-40B4-BE49-F238E27FC236}">
                <a16:creationId xmlns:a16="http://schemas.microsoft.com/office/drawing/2014/main" id="{32EA04EC-BD2C-1247-B38A-F407216F6CE6}"/>
              </a:ext>
            </a:extLst>
          </p:cNvPr>
          <p:cNvSpPr txBox="1"/>
          <p:nvPr/>
        </p:nvSpPr>
        <p:spPr>
          <a:xfrm>
            <a:off x="7973278" y="3206657"/>
            <a:ext cx="1515086" cy="549061"/>
          </a:xfrm>
          <a:prstGeom prst="rect">
            <a:avLst/>
          </a:prstGeom>
          <a:noFill/>
        </p:spPr>
        <p:txBody>
          <a:bodyPr wrap="square" rtlCol="0">
            <a:spAutoFit/>
          </a:bodyPr>
          <a:lstStyle/>
          <a:p>
            <a:r>
              <a:rPr lang="en-US" sz="2968" dirty="0">
                <a:latin typeface="Times New Roman" panose="02020603050405020304" pitchFamily="18" charset="0"/>
                <a:cs typeface="Times New Roman" panose="02020603050405020304" pitchFamily="18" charset="0"/>
              </a:rPr>
              <a:t>w</a:t>
            </a:r>
            <a:r>
              <a:rPr lang="en-US" sz="2968" baseline="-25000" dirty="0">
                <a:latin typeface="Times New Roman" panose="02020603050405020304" pitchFamily="18" charset="0"/>
                <a:cs typeface="Times New Roman" panose="02020603050405020304" pitchFamily="18" charset="0"/>
              </a:rPr>
              <a:t>5</a:t>
            </a:r>
            <a:r>
              <a:rPr lang="en-US" sz="2968" dirty="0">
                <a:latin typeface="Times New Roman" panose="02020603050405020304" pitchFamily="18" charset="0"/>
                <a:cs typeface="Times New Roman" panose="02020603050405020304" pitchFamily="18" charset="0"/>
              </a:rPr>
              <a:t> = 3.0</a:t>
            </a:r>
          </a:p>
        </p:txBody>
      </p:sp>
      <p:pic>
        <p:nvPicPr>
          <p:cNvPr id="15" name="Picture 14">
            <a:extLst>
              <a:ext uri="{FF2B5EF4-FFF2-40B4-BE49-F238E27FC236}">
                <a16:creationId xmlns:a16="http://schemas.microsoft.com/office/drawing/2014/main" id="{8C1AF89A-F9CE-7749-9CC7-F343971032E7}"/>
              </a:ext>
            </a:extLst>
          </p:cNvPr>
          <p:cNvPicPr>
            <a:picLocks noChangeAspect="1"/>
          </p:cNvPicPr>
          <p:nvPr/>
        </p:nvPicPr>
        <p:blipFill>
          <a:blip r:embed="rId4"/>
          <a:stretch>
            <a:fillRect/>
          </a:stretch>
        </p:blipFill>
        <p:spPr>
          <a:xfrm>
            <a:off x="2752996" y="5059788"/>
            <a:ext cx="7170631" cy="1265405"/>
          </a:xfrm>
          <a:prstGeom prst="rect">
            <a:avLst/>
          </a:prstGeom>
        </p:spPr>
      </p:pic>
      <p:sp>
        <p:nvSpPr>
          <p:cNvPr id="3" name="Rectangle 2">
            <a:extLst>
              <a:ext uri="{FF2B5EF4-FFF2-40B4-BE49-F238E27FC236}">
                <a16:creationId xmlns:a16="http://schemas.microsoft.com/office/drawing/2014/main" id="{C5E157BE-6D46-C290-026C-A2F3B23C2E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BB33F93-EDEA-4D04-0E3A-BF7DB02C4C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E5EB1B-E1B2-1B91-E506-2DF24A765E0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974787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1761</TotalTime>
  <Words>4515</Words>
  <Application>Microsoft Office PowerPoint</Application>
  <PresentationFormat>Widescreen</PresentationFormat>
  <Paragraphs>451</Paragraphs>
  <Slides>59</Slides>
  <Notes>30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Andalus</vt:lpstr>
      <vt:lpstr>Arial</vt:lpstr>
      <vt:lpstr>Calibri</vt:lpstr>
      <vt:lpstr>Calibri Light</vt:lpstr>
      <vt:lpstr>Cambria Math</vt:lpstr>
      <vt:lpstr>Courier</vt:lpstr>
      <vt:lpstr>Lucida Sans</vt:lpstr>
      <vt:lpstr>Times New Roman</vt:lpstr>
      <vt:lpstr>Wingdings</vt:lpstr>
      <vt:lpstr>Office Theme</vt:lpstr>
      <vt:lpstr>PowerPoint Presentation</vt:lpstr>
      <vt:lpstr>PowerPoint Presentation</vt:lpstr>
      <vt:lpstr>The objectives of this lecture is to:</vt:lpstr>
      <vt:lpstr>Generative and Discriminative Classifiers</vt:lpstr>
      <vt:lpstr>Finding the correct class c from a document d in Generative vs Discriminative Classifiers </vt:lpstr>
      <vt:lpstr>Components of a probabilistic machine learning classifier</vt:lpstr>
      <vt:lpstr>The two phases of logistic regression </vt:lpstr>
      <vt:lpstr>Classification Reminder</vt:lpstr>
      <vt:lpstr>Text Classification: definition</vt:lpstr>
      <vt:lpstr>Binary Classification in Logistic Regression</vt:lpstr>
      <vt:lpstr>Features in logistic regression</vt:lpstr>
      <vt:lpstr>Logistic Regression for one observation x</vt:lpstr>
      <vt:lpstr>How to do classification</vt:lpstr>
      <vt:lpstr>But we want a probabilistic classifier</vt:lpstr>
      <vt:lpstr> The problem:  z isn't a probability, it's just a number!</vt:lpstr>
      <vt:lpstr>The very useful sigmoid or logistic function</vt:lpstr>
      <vt:lpstr>Idea of logistic regression</vt:lpstr>
      <vt:lpstr>Making probabilities with sigmoids</vt:lpstr>
      <vt:lpstr>Turning a probability into a classifier</vt:lpstr>
      <vt:lpstr>The probabilistic classifier</vt:lpstr>
      <vt:lpstr>Turning a probability into a classifier</vt:lpstr>
      <vt:lpstr>Sentiment example: does y=1 or y=0?</vt:lpstr>
      <vt:lpstr>PowerPoint Presentation</vt:lpstr>
      <vt:lpstr>Classifying sentiment for input x</vt:lpstr>
      <vt:lpstr>Classifying sentiment for input x</vt:lpstr>
      <vt:lpstr>We can build features for logistic regression for any classification task: period disambiguation</vt:lpstr>
      <vt:lpstr> Classification in (binary) logistic regression: summary</vt:lpstr>
      <vt:lpstr>Wait, where did the W’s come from?</vt:lpstr>
      <vt:lpstr>Learning components</vt:lpstr>
      <vt:lpstr>The distance between y ̂  and y</vt:lpstr>
      <vt:lpstr>Intuition of negative log likelihood loss  = cross-entropy loss</vt:lpstr>
      <vt:lpstr>Deriving cross-entropy loss for a single observation x</vt:lpstr>
      <vt:lpstr>Deriving cross-entropy loss for a single observation x</vt:lpstr>
      <vt:lpstr>Deriving cross-entropy loss for a single observation x</vt:lpstr>
      <vt:lpstr>Let's see if this works for our sentiment example</vt:lpstr>
      <vt:lpstr>Let's see if this works for our sentiment example</vt:lpstr>
      <vt:lpstr>Let's see if this works for our sentiment example</vt:lpstr>
      <vt:lpstr>Let's see if this works for our sentiment example</vt:lpstr>
      <vt:lpstr>Stochastic Gradient Descent </vt:lpstr>
      <vt:lpstr>Gradients</vt:lpstr>
      <vt:lpstr>How much do we move in that direction ?</vt:lpstr>
      <vt:lpstr>What are these partial derivatives for logistic regression?</vt:lpstr>
      <vt:lpstr>PowerPoint Presentation</vt:lpstr>
      <vt:lpstr>Hyperparameters</vt:lpstr>
      <vt:lpstr>Working through an example</vt:lpstr>
      <vt:lpstr>Example of gradient descent</vt:lpstr>
      <vt:lpstr>Example of gradient descent</vt:lpstr>
      <vt:lpstr>Example of gradient descent</vt:lpstr>
      <vt:lpstr>Example of gradient descent</vt:lpstr>
      <vt:lpstr>Example of gradient descent</vt:lpstr>
      <vt:lpstr>Example of gradient descent</vt:lpstr>
      <vt:lpstr>Mini-batch training</vt:lpstr>
      <vt:lpstr>Multinomial Logistic Regression</vt:lpstr>
      <vt:lpstr>Multinomial Logistic Regression</vt:lpstr>
      <vt:lpstr>The softmax function</vt:lpstr>
      <vt:lpstr>The softmax function</vt:lpstr>
      <vt:lpstr>Softmax in multinomial logistic regression</vt:lpstr>
      <vt:lpstr>Features in binary versus multinomial logistic regression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74</cp:revision>
  <dcterms:created xsi:type="dcterms:W3CDTF">2023-04-29T09:08:23Z</dcterms:created>
  <dcterms:modified xsi:type="dcterms:W3CDTF">2025-07-22T06:24:29Z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