
<file path=[Content_Types].xml><?xml version="1.0" encoding="utf-8"?>
<Types xmlns="http://schemas.openxmlformats.org/package/2006/content-types">
  <Default Extension="jfif" ContentType="image/jpeg"/>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659" r:id="rId5"/>
    <p:sldId id="566" r:id="rId6"/>
    <p:sldId id="541" r:id="rId7"/>
    <p:sldId id="639" r:id="rId8"/>
    <p:sldId id="768" r:id="rId9"/>
    <p:sldId id="775" r:id="rId10"/>
    <p:sldId id="729" r:id="rId11"/>
    <p:sldId id="769" r:id="rId12"/>
    <p:sldId id="731" r:id="rId13"/>
    <p:sldId id="765" r:id="rId14"/>
    <p:sldId id="733" r:id="rId15"/>
    <p:sldId id="770" r:id="rId16"/>
    <p:sldId id="734" r:id="rId17"/>
    <p:sldId id="764" r:id="rId18"/>
    <p:sldId id="738" r:id="rId19"/>
    <p:sldId id="767" r:id="rId20"/>
    <p:sldId id="739" r:id="rId21"/>
    <p:sldId id="766" r:id="rId22"/>
    <p:sldId id="740" r:id="rId23"/>
    <p:sldId id="741" r:id="rId24"/>
    <p:sldId id="743" r:id="rId25"/>
    <p:sldId id="745" r:id="rId26"/>
    <p:sldId id="755" r:id="rId27"/>
    <p:sldId id="774" r:id="rId28"/>
    <p:sldId id="744" r:id="rId29"/>
    <p:sldId id="746" r:id="rId30"/>
    <p:sldId id="747" r:id="rId31"/>
    <p:sldId id="748" r:id="rId32"/>
    <p:sldId id="749" r:id="rId33"/>
    <p:sldId id="750" r:id="rId34"/>
    <p:sldId id="751" r:id="rId35"/>
    <p:sldId id="771" r:id="rId36"/>
    <p:sldId id="752" r:id="rId37"/>
    <p:sldId id="772" r:id="rId38"/>
    <p:sldId id="753" r:id="rId39"/>
    <p:sldId id="754" r:id="rId40"/>
    <p:sldId id="756" r:id="rId41"/>
    <p:sldId id="757" r:id="rId42"/>
    <p:sldId id="758" r:id="rId43"/>
    <p:sldId id="760" r:id="rId44"/>
    <p:sldId id="759" r:id="rId45"/>
    <p:sldId id="773" r:id="rId46"/>
    <p:sldId id="762" r:id="rId47"/>
    <p:sldId id="504" r:id="rId48"/>
    <p:sldId id="528" r:id="rId49"/>
    <p:sldId id="51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639"/>
            <p14:sldId id="768"/>
            <p14:sldId id="775"/>
            <p14:sldId id="729"/>
            <p14:sldId id="769"/>
            <p14:sldId id="731"/>
            <p14:sldId id="765"/>
            <p14:sldId id="733"/>
            <p14:sldId id="770"/>
            <p14:sldId id="734"/>
            <p14:sldId id="764"/>
            <p14:sldId id="738"/>
            <p14:sldId id="767"/>
            <p14:sldId id="739"/>
            <p14:sldId id="766"/>
            <p14:sldId id="740"/>
            <p14:sldId id="741"/>
            <p14:sldId id="743"/>
            <p14:sldId id="745"/>
            <p14:sldId id="755"/>
            <p14:sldId id="774"/>
            <p14:sldId id="744"/>
            <p14:sldId id="746"/>
            <p14:sldId id="747"/>
            <p14:sldId id="748"/>
            <p14:sldId id="749"/>
            <p14:sldId id="750"/>
            <p14:sldId id="751"/>
            <p14:sldId id="771"/>
            <p14:sldId id="752"/>
            <p14:sldId id="772"/>
            <p14:sldId id="753"/>
            <p14:sldId id="754"/>
            <p14:sldId id="756"/>
            <p14:sldId id="757"/>
            <p14:sldId id="758"/>
            <p14:sldId id="760"/>
            <p14:sldId id="759"/>
            <p14:sldId id="773"/>
            <p14:sldId id="762"/>
            <p14:sldId id="504"/>
            <p14:sldId id="528"/>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7226" autoAdjust="0"/>
  </p:normalViewPr>
  <p:slideViewPr>
    <p:cSldViewPr snapToGrid="0">
      <p:cViewPr varScale="1">
        <p:scale>
          <a:sx n="84" d="100"/>
          <a:sy n="84" d="100"/>
        </p:scale>
        <p:origin x="61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14434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10C40-865D-4551-DA71-0ECC3B3BE5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5E1279-ED9D-D28F-52F8-0CA5AD2EAD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AEE58-2F70-F9AE-6499-9DFAAF9C8E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6B7431-8FEB-6380-425D-5709B0749697}"/>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1843198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B10C40-865D-4551-DA71-0ECC3B3BE5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5E1279-ED9D-D28F-52F8-0CA5AD2EAD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3AEE58-2F70-F9AE-6499-9DFAAF9C8E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6B7431-8FEB-6380-425D-5709B074969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08462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B92ED-70A5-EC9F-1B35-9FBDF0695E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D4B7B7-DBD8-E0F0-B1FD-949980BB4C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4E47A9-59FB-8503-82B4-AF56E6FBE5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45BB8A-5275-F81D-A860-1EBBD698B69D}"/>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0962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9F13A-7425-16FF-45A6-B9B86DD5E6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6C3FA0-2A36-7C63-8238-18DF2C9C80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287A76-0785-BAAF-0273-16770A7BD5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1028EF-1DC8-5960-49EA-2DDE71F5947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70191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D1B59-7E3C-032F-DBAB-E3BC32012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1B9C7C-7E16-25ED-4CAA-6E20844E2A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B26D63-BF42-E6B8-25EB-27B80086BD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773E36-33C9-D558-6BC0-A3959488A16B}"/>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70072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6C727-94D7-913A-1844-5552C97772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182B20-801C-DDB4-D285-61E519D811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DA860F-A962-BEC7-F306-5B3E0700CC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77DEDF1-6D8F-197E-EAC8-D9EED2D62AE0}"/>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3862821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24658-53BF-A43E-1866-714A60071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6728EC-2742-7073-A869-AAD03D616B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FF67BE-4D46-7103-865B-FDB14BE1FD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086148-B64E-C16A-CEA2-A9F8A9432BA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42673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CE206-CD62-F49B-4172-75F582A604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23B388-D116-473E-721F-5010FC84E5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8B49E0-520B-ACF4-F1BE-DD91F1AB4A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E3A935-045B-ADF0-3893-2765A1319939}"/>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302621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18C0-2208-8E74-4646-A37ADA6738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E91891-254D-0A75-EA37-106C3647E2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FB299B-55B6-5D3D-A2FE-069207F748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574558-514B-ED15-41BA-B164017B581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485864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97F0-AAD3-6F9B-B62B-ED43B4DBE0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5E9D2D-2194-5011-2745-9BEB822F51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8739AA-3216-239D-0845-25A4CBEC31C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EF22F4-A739-E6BD-CFD8-05CA75216DC8}"/>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9899124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9714F-8DB4-DCD0-FD4F-4C5665B77D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9118E1-E020-2F16-1F76-7FD47CE425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CBA4F6-B8BA-EC46-3B97-60968B209BC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E7F4883-135D-7D6F-66B5-16E01A2FF4C0}"/>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14312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F7BA7D-6BA7-F684-71C2-ED878E3AD8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BE3CBB-473D-FE1F-25AC-EB5AA9E9F1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49CF94-262F-C144-75D0-D181DF3513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4A1747-29C7-A992-5A2D-2E73BE5B0576}"/>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022952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75EF2-A95E-F83D-0370-5AAB5B26BE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C93AA2-F43D-2834-B61C-49909EBF9C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35856B-152F-EC55-CBFC-763FF78F8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433BD8-7B0B-6532-412F-45D3D4A2A2A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46228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C4E85-A168-D8DD-376C-1516E3ABD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F2DEA0-30C0-A5D1-50D5-F3143F8530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63A6FF-F656-6C3B-C45A-37CCD3B597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D472C6-80C6-2782-F2FE-CDDDFA9FCF3C}"/>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9147636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97F09-1FAE-FA57-E868-D548E1E991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6D9DD9-E2AB-382D-78ED-3A8A2B8BA8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1F94BF-887B-DE5F-D97D-9229EB4FE4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387213-7ACD-0330-E19E-E52FB3CFA52B}"/>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2105079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F41E8-6E00-E174-B577-DB4B353161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66DA78-EB64-8200-EFB2-1E5484691B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A97E0C-C9D6-6DC3-6A2D-CE61434254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B46FCF-FC0A-C6C4-161C-1EE57DE0656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9356089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BFD80-FF86-B193-D589-FC24CC33AA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C7695E-FC6D-5206-EA9E-2D1CE541B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F8C130-37E5-86B8-AC61-89A6D1659CA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E1A5C3-8404-F4EE-947C-0EF2F97DEC2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23267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8D2FF-BB2D-B147-B265-C7527426A7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0CDC2C-27D1-B58D-88F9-40CC5F61FC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F571CC-56C3-E5A8-3D1B-1C7ABBAFD6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2A72BC1-AA68-ECD3-67D0-5B9C1CA6C12F}"/>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7489026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28EA8-E412-8B4E-F012-F925FEB4A1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2207F-7B66-4E14-218C-BE32E015F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DFD85B-748D-2D54-D4AF-93059C03B3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9C60B5-3E2F-1789-ECFD-FF454D786B28}"/>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470028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CB4A0-02BC-818C-1C54-E2E7CB6984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8EA4D4-CFEE-5BDF-856D-2D84E10332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3FF7EE-D0A4-17B1-E34C-5A0F5D637A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281AE6-8D07-5775-5D21-A429CECD382B}"/>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485614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78104F-CF16-B99D-170C-D7ED039E4F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D18037-8F59-7EB3-9515-6C1FE4EB2A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DD25E0-6952-D665-032F-5A09255F51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4B82A14-5B44-E50B-A3B7-6100B3631DB0}"/>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220910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15D4BD-E613-7058-889D-B4577284D1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534740-9825-2231-351D-AC84B56F4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EB59F4-B31D-BE37-A3B9-D9FED7B7F7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73AA4D-418C-682B-1438-8DA63A19D8B2}"/>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7360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35FFD-D29F-2BB6-E5C6-C39F62C426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FCDC42-D957-0754-4066-D1A7FA9C09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2913C6-27CF-3928-126C-49356089BF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86AA3B-0C7F-C513-EC58-B2A84F1BBC51}"/>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754906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1BE34D-B49F-461E-C9E5-0385A77884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E6FCE0-1032-30AB-0067-1DDD662950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53C2FD-E166-C000-1365-7836A7EF16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9F1131-8F68-8B9F-A9A5-3B2E914CFCC6}"/>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74523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8E288-021F-D3EC-41AB-3A69F756FC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835647-6BDD-746E-1B34-C544C304DC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BCD6BC-A2D4-2B32-0BFE-D931E8495B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7B4B910-9B9F-96A7-7A33-F362C4E6E12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157786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8FCBA-6DEA-213E-1EE2-12C0631D24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FD592A-7264-2F21-6643-B5D6D83767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FF5A4B-1A07-A066-323F-528ACE4C49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40E0F5-CF6E-EF9F-8088-9255B286FC0B}"/>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7219479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6F51D6-6396-A7DC-F1F6-C6C2FBCB7F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C2AF9E-6C70-5E3C-3CC6-66AC090B76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8F6576-DEB0-B804-C77F-DBDDCCE2E6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D177C0-C6AD-9157-CB37-5DD266FB5A3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1515730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644D4-FA98-E27F-74E7-D6DC9858BD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4C3DF2-F368-80E3-2F16-0BBB7D4B8A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433BD2-2B5A-79D0-BBDA-369328C613E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540D29-2DDE-15C8-5FD4-6FC8E7C0221A}"/>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6507974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2370B1-B69D-649C-8FF1-70C012E42D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16F826-7765-B9E6-66C5-5B154ADBB3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48AA26-3476-12A8-2368-58D4E81566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13D942-F3D8-660B-9FF0-4FB15C9615FF}"/>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725226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194BF7-6E47-D97A-D5D5-70B6C657BE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652A0-3EEB-155E-ED32-B46C24660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18A034-5572-EDB2-E64F-E274945E2B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800796-FAC4-5F89-B86A-3869795E327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56221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8D346-C169-E1D9-20DC-E311BE9DCA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FCE06D-AAD8-FF92-1AB1-47E5958767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562FBE-6C23-DC0F-3C81-E2E93A2627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4E8B9B-C252-2D6F-EB4E-D324F5D206FE}"/>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9584381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00524-21B6-C8DD-5BA6-11A6AC206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7C1446-00D6-26AB-A76F-AE27592830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42D6C0-0BCB-AAAD-BCF6-1D7F1DD681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1E5707-01EA-329F-E846-C6CDE5382B4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905102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9D55A-F8BC-138C-D4A0-0A113FBF98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3187DD-1B2F-28E0-F85C-4567BB0D6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0F1463-5B13-584A-BFB1-CC88592C41B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6BE98D0-03EF-7C64-3422-3A9123A6F5F7}"/>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684087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18AA9-C903-7697-0F8B-492E944949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AFA13C-6428-03EF-1002-A06A3F9B23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09CC77-7318-6C93-79BD-08BF912B78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B884D4-E914-0A3B-FB0C-8F4EC0058278}"/>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911033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CF765-0AF8-89BA-C603-2A5DBB632A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ADE658-6CC8-CB1A-94D8-5200FB8CED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2C4484-DD15-56F5-0A49-F01F7B29B6F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AFEA456-9F73-8A11-004B-06ECEB97328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5304104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8F500-0787-FB53-0DE5-8376239770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25F1D0-58FD-0506-E4E5-5A6063CC31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D2E6F5-9F11-0DC5-C86B-79F9464D85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401FA08-50A7-9AE7-EC30-7F09A1C3619E}"/>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1596075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29695-6223-AD72-22D4-BF6BAD38B8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B806B9-24A3-214A-50BB-029EDF20AD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44B228-EB6E-7142-43B5-26B9354659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A737C8-1290-E0CF-BB44-6C4952E7E0ED}"/>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45948836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CC5E7E-55EE-D239-44A2-F85900C19A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FF9409-B631-A87A-3829-2E64A3495D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3F710B-855F-D9BD-5CE7-4E063A628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CE89DA-0F5B-F778-18F9-766CF61EBA56}"/>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85219487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CD19B-5C3F-DF80-16B3-2BFC6C3D01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A7BF8D-E0C4-AC39-94BD-EAC85465AB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6084F6-7C15-09C4-AEB0-DBB55B88A2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5C1590-86E4-9B17-9951-4455A632AF8F}"/>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5049406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4143754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youtube.com/watch?v=zrCpQRBfOac" TargetMode="External"/><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5.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hyperlink" Target="https://www.youtube.com/watch?v=1veWbLpGa78" TargetMode="External"/><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hyperlink" Target="https://www.youtube.com/watch?v=qg1ckCkm8YI" TargetMode="External"/><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9.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hyperlink" Target="https://www.youtube.com/watch?v=DZqdB-F3cN4" TargetMode="External"/><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0.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hyperlink" Target="https://www.youtube.com/watch?v=h-8PBx7isoM" TargetMode="External"/><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2.jp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 Id="rId4" Type="http://schemas.openxmlformats.org/officeDocument/2006/relationships/image" Target="../media/image19.jp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hyperlink" Target="https://affiliate-program.amazon.sa/"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22.jp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24.jpe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25.jp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26.jp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27.jpe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2.xml"/><Relationship Id="rId6" Type="http://schemas.openxmlformats.org/officeDocument/2006/relationships/hyperlink" Target="https://affiliate-program.amazon.sa/" TargetMode="External"/><Relationship Id="rId5" Type="http://schemas.openxmlformats.org/officeDocument/2006/relationships/hyperlink" Target="https://viral-loops.com/blog/airbnb-referral-billion-dollar-formula/" TargetMode="External"/><Relationship Id="rId4" Type="http://schemas.openxmlformats.org/officeDocument/2006/relationships/hyperlink" Target="https://clinstitute.co.uk/blog/digital-marketing/psychology-behind-viral-marketing-strategies"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28.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620663"/>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الثالثة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67558"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6764" y="1596468"/>
            <a:ext cx="4835236" cy="3349507"/>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الثالثة</a:t>
            </a:r>
            <a:endParaRPr lang="ar-AE" sz="3200" b="1" dirty="0">
              <a:solidFill>
                <a:srgbClr val="00AEEF"/>
              </a:solidFill>
            </a:endParaRPr>
          </a:p>
          <a:p>
            <a:pPr algn="ctr">
              <a:lnSpc>
                <a:spcPct val="150000"/>
              </a:lnSpc>
            </a:pPr>
            <a:r>
              <a:rPr lang="ar-SY" sz="2800" b="1" dirty="0">
                <a:solidFill>
                  <a:srgbClr val="FF0000"/>
                </a:solidFill>
              </a:rPr>
              <a:t>سلوك المستخدم والتسويق الفيروسي</a:t>
            </a:r>
            <a:endParaRPr lang="en-US" sz="2800" b="1" dirty="0">
              <a:solidFill>
                <a:srgbClr val="FF0000"/>
              </a:solidFill>
            </a:endParaRPr>
          </a:p>
          <a:p>
            <a:pPr algn="ctr">
              <a:lnSpc>
                <a:spcPct val="150000"/>
              </a:lnSpc>
            </a:pPr>
            <a:r>
              <a:rPr lang="en-US" sz="2800" b="1" dirty="0">
                <a:solidFill>
                  <a:srgbClr val="FF0000"/>
                </a:solidFill>
              </a:rPr>
              <a:t>User Behavior &amp;Viral Marketing</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الثالثة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54874" y="2047177"/>
            <a:ext cx="11482251"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584921" y="2808757"/>
            <a:ext cx="10609788" cy="4092211"/>
          </a:xfrm>
          <a:prstGeom prst="rect">
            <a:avLst/>
          </a:prstGeom>
          <a:noFill/>
        </p:spPr>
        <p:txBody>
          <a:bodyPr wrap="square" rtlCol="0">
            <a:spAutoFit/>
          </a:bodyPr>
          <a:lstStyle/>
          <a:p>
            <a:pPr algn="just" rtl="1">
              <a:lnSpc>
                <a:spcPct val="150000"/>
              </a:lnSpc>
            </a:pPr>
            <a:r>
              <a:rPr lang="ar-SY" sz="2200" dirty="0"/>
              <a:t>إن التسويق الفيروسي قائم على مشاركة المحتوى بين المستخدمين وبالتأكيد فإن مشاركة المحتوى هو سلوك يقوم به المستخدم مثله مثل أي سلوك آخر يقوم به الإنسان، ولكن هذا السلوك يكون باستخدام شبكة الإنترنت وهذا ما يعرف بسلوك مستخدم الإنترنت </a:t>
            </a:r>
            <a:r>
              <a:rPr lang="en-US" sz="2200" dirty="0"/>
              <a:t>User Behavior، </a:t>
            </a:r>
            <a:r>
              <a:rPr lang="ar-SY" sz="2200" dirty="0"/>
              <a:t>وبالتأكيد إن السلوك البشري يبدأ بالحاجات الإنسانية والدوافع وما يحرك الحاجات الإنسانية ويحولها إلى دوافع هو مجموعة من المحفزات أو المثيرات </a:t>
            </a:r>
            <a:r>
              <a:rPr lang="en-US" sz="2200" dirty="0"/>
              <a:t>Triggers</a:t>
            </a:r>
            <a:r>
              <a:rPr lang="ar-SY" sz="2200" dirty="0"/>
              <a:t> وهذه المثيرات تخلق الدوافع والتي بدورها تقود السلوك الإنساني، ولذلك فإن سلوك مشاركة المحتوى بين المستخدمين يحركه مجموعة من المحفزات أو المثيرات سنستعرضها في هذه المحاضرة.</a:t>
            </a:r>
          </a:p>
          <a:p>
            <a:pPr algn="just" rtl="1">
              <a:lnSpc>
                <a:spcPct val="150000"/>
              </a:lnSpc>
            </a:pPr>
            <a:br>
              <a:rPr lang="ar-SY" sz="2200" dirty="0"/>
            </a:br>
            <a:endParaRPr lang="ar-SY" sz="2200"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1F762BF-3B65-98F2-E04D-D8164F8E132A}"/>
              </a:ext>
            </a:extLst>
          </p:cNvPr>
          <p:cNvSpPr txBox="1"/>
          <p:nvPr/>
        </p:nvSpPr>
        <p:spPr>
          <a:xfrm>
            <a:off x="1274794" y="2661761"/>
            <a:ext cx="9642411" cy="1063433"/>
          </a:xfrm>
          <a:prstGeom prst="rect">
            <a:avLst/>
          </a:prstGeom>
          <a:noFill/>
        </p:spPr>
        <p:txBody>
          <a:bodyPr wrap="square" rtlCol="1">
            <a:spAutoFit/>
          </a:bodyPr>
          <a:lstStyle/>
          <a:p>
            <a:pPr lvl="0" algn="ctr" rtl="1">
              <a:lnSpc>
                <a:spcPct val="150000"/>
              </a:lnSpc>
            </a:pPr>
            <a:r>
              <a:rPr lang="ar-SY" sz="4800" dirty="0">
                <a:solidFill>
                  <a:schemeClr val="bg1"/>
                </a:solidFill>
              </a:rPr>
              <a:t>أولاً: المحفزات العاطفية </a:t>
            </a:r>
            <a:endParaRPr lang="ar-SA" sz="4800" dirty="0">
              <a:solidFill>
                <a:schemeClr val="bg1"/>
              </a:solidFill>
            </a:endParaRPr>
          </a:p>
        </p:txBody>
      </p:sp>
    </p:spTree>
    <p:extLst>
      <p:ext uri="{BB962C8B-B14F-4D97-AF65-F5344CB8AC3E}">
        <p14:creationId xmlns:p14="http://schemas.microsoft.com/office/powerpoint/2010/main" val="41728043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87C03-E821-EF1B-4107-2DE1F318A0E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CE0741F-149B-EA00-A3AE-AD05A97C3ED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B6DAA38-33B9-C75E-DFB8-3D2F913E1B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0662" y="0"/>
            <a:ext cx="2954655" cy="1379622"/>
          </a:xfrm>
          <a:prstGeom prst="rect">
            <a:avLst/>
          </a:prstGeom>
        </p:spPr>
      </p:pic>
      <p:sp>
        <p:nvSpPr>
          <p:cNvPr id="2" name="مربع نص 1">
            <a:extLst>
              <a:ext uri="{FF2B5EF4-FFF2-40B4-BE49-F238E27FC236}">
                <a16:creationId xmlns:a16="http://schemas.microsoft.com/office/drawing/2014/main" id="{77F5A99E-4279-6972-4A04-818939214269}"/>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المحفزات العاطفية: الحماس</a:t>
            </a:r>
          </a:p>
        </p:txBody>
      </p:sp>
      <p:sp>
        <p:nvSpPr>
          <p:cNvPr id="4" name="مستطيل مستدير الزوايا 4">
            <a:extLst>
              <a:ext uri="{FF2B5EF4-FFF2-40B4-BE49-F238E27FC236}">
                <a16:creationId xmlns:a16="http://schemas.microsoft.com/office/drawing/2014/main" id="{6267B0A2-5DEA-0371-18A3-3B074F44956B}"/>
              </a:ext>
            </a:extLst>
          </p:cNvPr>
          <p:cNvSpPr/>
          <p:nvPr/>
        </p:nvSpPr>
        <p:spPr>
          <a:xfrm>
            <a:off x="115614" y="1581149"/>
            <a:ext cx="11977729" cy="351636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0548EF71-1FE1-67BF-6D36-132944BE2B70}"/>
              </a:ext>
            </a:extLst>
          </p:cNvPr>
          <p:cNvSpPr txBox="1"/>
          <p:nvPr/>
        </p:nvSpPr>
        <p:spPr>
          <a:xfrm>
            <a:off x="535064" y="2054973"/>
            <a:ext cx="11337551" cy="2568717"/>
          </a:xfrm>
          <a:prstGeom prst="rect">
            <a:avLst/>
          </a:prstGeom>
          <a:noFill/>
        </p:spPr>
        <p:txBody>
          <a:bodyPr wrap="square" rtlCol="0">
            <a:spAutoFit/>
          </a:bodyPr>
          <a:lstStyle/>
          <a:p>
            <a:pPr algn="just" rtl="1">
              <a:lnSpc>
                <a:spcPct val="150000"/>
              </a:lnSpc>
            </a:pPr>
            <a:r>
              <a:rPr lang="ar-SY" sz="2200" dirty="0"/>
              <a:t>المنشورات التي تثير حماس المشاهدين تحفزهم على مشاركتها مع متابعيهم، الفيديوهات التي تثير حماس المشاهدين يجب أن تتضمن مؤثرات بصرية وصوتية قوية، مثل نبرة الصوت الحماسية والتي تجعل المشاهد متحمساً، كذلك الخلفيات والألوان والشخصيات الموجودة تؤثر بشكل كبير على المشاهد وتزيد من حماسه.</a:t>
            </a:r>
          </a:p>
          <a:p>
            <a:pPr algn="just" rtl="1">
              <a:lnSpc>
                <a:spcPct val="150000"/>
              </a:lnSpc>
            </a:pPr>
            <a:r>
              <a:rPr lang="ar-SY" sz="2200" dirty="0"/>
              <a:t>لذلك يجب أن تكون الفيديوهات التي تثير الحماس تحمل مؤثرات قوية ومؤثرة أما الفيديوهات التقليدية والبسيطة فلن تثير الحماس ولن تجعل المستخدمين يقومون بمشاركتها.</a:t>
            </a:r>
          </a:p>
        </p:txBody>
      </p:sp>
    </p:spTree>
    <p:extLst>
      <p:ext uri="{BB962C8B-B14F-4D97-AF65-F5344CB8AC3E}">
        <p14:creationId xmlns:p14="http://schemas.microsoft.com/office/powerpoint/2010/main" val="27701134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87C03-E821-EF1B-4107-2DE1F318A0E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CE0741F-149B-EA00-A3AE-AD05A97C3ED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B6DAA38-33B9-C75E-DFB8-3D2F913E1B3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40662" y="0"/>
            <a:ext cx="2954655" cy="1379622"/>
          </a:xfrm>
          <a:prstGeom prst="rect">
            <a:avLst/>
          </a:prstGeom>
        </p:spPr>
      </p:pic>
      <p:sp>
        <p:nvSpPr>
          <p:cNvPr id="2" name="مربع نص 1">
            <a:extLst>
              <a:ext uri="{FF2B5EF4-FFF2-40B4-BE49-F238E27FC236}">
                <a16:creationId xmlns:a16="http://schemas.microsoft.com/office/drawing/2014/main" id="{77F5A99E-4279-6972-4A04-818939214269}"/>
              </a:ext>
            </a:extLst>
          </p:cNvPr>
          <p:cNvSpPr txBox="1"/>
          <p:nvPr/>
        </p:nvSpPr>
        <p:spPr>
          <a:xfrm>
            <a:off x="3000115" y="175191"/>
            <a:ext cx="5444398" cy="861774"/>
          </a:xfrm>
          <a:prstGeom prst="rect">
            <a:avLst/>
          </a:prstGeom>
          <a:noFill/>
        </p:spPr>
        <p:txBody>
          <a:bodyPr wrap="square" rtlCol="0">
            <a:spAutoFit/>
          </a:bodyPr>
          <a:lstStyle/>
          <a:p>
            <a:pPr algn="ctr" rtl="1"/>
            <a:r>
              <a:rPr lang="ar-SY" sz="3200" b="1" dirty="0">
                <a:solidFill>
                  <a:srgbClr val="00AEEF"/>
                </a:solidFill>
              </a:rPr>
              <a:t>المحفزات العاطفية: الحماس</a:t>
            </a:r>
          </a:p>
          <a:p>
            <a:pPr algn="ctr" rtl="1"/>
            <a:r>
              <a:rPr lang="en-US" b="1" dirty="0">
                <a:solidFill>
                  <a:srgbClr val="00AEEF"/>
                </a:solidFill>
                <a:hlinkClick r:id="rId6"/>
              </a:rPr>
              <a:t>https://www.youtube.com/watch?v=zrCpQRBfOac</a:t>
            </a:r>
            <a:r>
              <a:rPr lang="en-US" b="1" dirty="0">
                <a:solidFill>
                  <a:srgbClr val="00AEEF"/>
                </a:solidFill>
              </a:rPr>
              <a:t> </a:t>
            </a:r>
            <a:r>
              <a:rPr lang="ar-SY" b="1" dirty="0">
                <a:solidFill>
                  <a:srgbClr val="00AEEF"/>
                </a:solidFill>
              </a:rPr>
              <a:t> </a:t>
            </a:r>
            <a:endParaRPr lang="en-US" sz="1100" dirty="0">
              <a:solidFill>
                <a:schemeClr val="bg1"/>
              </a:solidFill>
            </a:endParaRPr>
          </a:p>
        </p:txBody>
      </p:sp>
      <p:pic>
        <p:nvPicPr>
          <p:cNvPr id="3" name="videoplayback.1770442070536.publer.com">
            <a:hlinkClick r:id="" action="ppaction://media"/>
            <a:extLst>
              <a:ext uri="{FF2B5EF4-FFF2-40B4-BE49-F238E27FC236}">
                <a16:creationId xmlns:a16="http://schemas.microsoft.com/office/drawing/2014/main" id="{7EB94CA6-76D8-1033-389C-C91A73A441A7}"/>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858400" y="1178719"/>
            <a:ext cx="10096500" cy="5679281"/>
          </a:xfrm>
          <a:prstGeom prst="rect">
            <a:avLst/>
          </a:prstGeom>
        </p:spPr>
      </p:pic>
    </p:spTree>
    <p:extLst>
      <p:ext uri="{BB962C8B-B14F-4D97-AF65-F5344CB8AC3E}">
        <p14:creationId xmlns:p14="http://schemas.microsoft.com/office/powerpoint/2010/main" val="194939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542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389EE9-472C-5984-F870-44BD451C128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C86BEA9-C7B8-EC0D-C164-E405079FD8D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12B610F-9781-B704-E049-8355739277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C80D76F-8CE1-F985-B37F-84E9AF5C9526}"/>
              </a:ext>
            </a:extLst>
          </p:cNvPr>
          <p:cNvSpPr/>
          <p:nvPr/>
        </p:nvSpPr>
        <p:spPr>
          <a:xfrm>
            <a:off x="1" y="1479458"/>
            <a:ext cx="12192000" cy="387359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6CC08325-9E77-39FC-462D-4E0ECC6CE1F8}"/>
              </a:ext>
            </a:extLst>
          </p:cNvPr>
          <p:cNvSpPr txBox="1"/>
          <p:nvPr/>
        </p:nvSpPr>
        <p:spPr>
          <a:xfrm>
            <a:off x="142875" y="2082767"/>
            <a:ext cx="11734001" cy="2568717"/>
          </a:xfrm>
          <a:prstGeom prst="rect">
            <a:avLst/>
          </a:prstGeom>
          <a:noFill/>
        </p:spPr>
        <p:txBody>
          <a:bodyPr wrap="square" rtlCol="0">
            <a:spAutoFit/>
          </a:bodyPr>
          <a:lstStyle/>
          <a:p>
            <a:pPr algn="just" rtl="1">
              <a:lnSpc>
                <a:spcPct val="150000"/>
              </a:lnSpc>
            </a:pPr>
            <a:r>
              <a:rPr lang="ar-SY" sz="2200" dirty="0"/>
              <a:t>مشاهدة بعض المنشورات تثير مشاعر الفرح والسعادة لدى المستخدمين ما يجعلهم يقومون بمشاركة هذه المنشورات مباشرة لينقلوا مشاعر الفرح والسعادة لمتابعيهم. </a:t>
            </a:r>
          </a:p>
          <a:p>
            <a:pPr algn="just" rtl="1">
              <a:lnSpc>
                <a:spcPct val="150000"/>
              </a:lnSpc>
            </a:pPr>
            <a:r>
              <a:rPr lang="ar-SY" sz="2200" dirty="0"/>
              <a:t>من أشهر العلامات التجارية التي تركز على استثارة مشاعر الفرح والسعادة لدى الجمهور في إعلاناتها هي العلامة التجارية كوكا كولا حيث تركز على الجلسات العائلية وجلسات الأصدقاء ولحظات السعادة التي يعيشها هؤلاء الأشخاص برفقة كوكا كولا، وبشكل عام فإن كوكا كولا تركز على نشر السعادة في إعلاناتها المختلفة. </a:t>
            </a:r>
          </a:p>
        </p:txBody>
      </p:sp>
      <p:sp>
        <p:nvSpPr>
          <p:cNvPr id="2" name="مربع نص 1">
            <a:extLst>
              <a:ext uri="{FF2B5EF4-FFF2-40B4-BE49-F238E27FC236}">
                <a16:creationId xmlns:a16="http://schemas.microsoft.com/office/drawing/2014/main" id="{31C6610E-33CC-51E1-6BF3-E9F4EC031E73}"/>
              </a:ext>
            </a:extLst>
          </p:cNvPr>
          <p:cNvSpPr txBox="1"/>
          <p:nvPr/>
        </p:nvSpPr>
        <p:spPr>
          <a:xfrm>
            <a:off x="2970932" y="303200"/>
            <a:ext cx="5444398" cy="584775"/>
          </a:xfrm>
          <a:prstGeom prst="rect">
            <a:avLst/>
          </a:prstGeom>
          <a:noFill/>
        </p:spPr>
        <p:txBody>
          <a:bodyPr wrap="square" rtlCol="0">
            <a:spAutoFit/>
          </a:bodyPr>
          <a:lstStyle/>
          <a:p>
            <a:pPr algn="ctr" rtl="1"/>
            <a:r>
              <a:rPr lang="ar-SY" sz="3200" b="1" dirty="0">
                <a:solidFill>
                  <a:srgbClr val="00AEEF"/>
                </a:solidFill>
              </a:rPr>
              <a:t>المحفزات العاطفية: الفرح (السعادة)</a:t>
            </a:r>
            <a:endParaRPr lang="en-US" dirty="0">
              <a:solidFill>
                <a:schemeClr val="bg1"/>
              </a:solidFill>
            </a:endParaRPr>
          </a:p>
        </p:txBody>
      </p:sp>
    </p:spTree>
    <p:extLst>
      <p:ext uri="{BB962C8B-B14F-4D97-AF65-F5344CB8AC3E}">
        <p14:creationId xmlns:p14="http://schemas.microsoft.com/office/powerpoint/2010/main" val="159557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D69DF-CDBC-32FE-14FE-F3656C71F10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8539CBA-B4B6-3C9E-20FF-D113FCD684D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640E0C9-3B8B-1756-FD17-E6EF80AA99B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F8EA9EAE-90FC-31C2-EF04-5972093011C5}"/>
              </a:ext>
            </a:extLst>
          </p:cNvPr>
          <p:cNvSpPr txBox="1"/>
          <p:nvPr/>
        </p:nvSpPr>
        <p:spPr>
          <a:xfrm>
            <a:off x="2343150" y="7925"/>
            <a:ext cx="6072180" cy="1846659"/>
          </a:xfrm>
          <a:prstGeom prst="rect">
            <a:avLst/>
          </a:prstGeom>
          <a:noFill/>
        </p:spPr>
        <p:txBody>
          <a:bodyPr wrap="square" rtlCol="0">
            <a:spAutoFit/>
          </a:bodyPr>
          <a:lstStyle/>
          <a:p>
            <a:pPr algn="ctr" rtl="1"/>
            <a:r>
              <a:rPr lang="ar-SY" sz="3200" b="1" dirty="0">
                <a:solidFill>
                  <a:srgbClr val="00AEEF"/>
                </a:solidFill>
              </a:rPr>
              <a:t>المحفزات العاطفية: الفرح (السعادة)</a:t>
            </a:r>
          </a:p>
          <a:p>
            <a:pPr algn="ctr" rtl="1"/>
            <a:r>
              <a:rPr lang="ar-SY" sz="3200" b="1" dirty="0">
                <a:solidFill>
                  <a:srgbClr val="00AEEF"/>
                </a:solidFill>
              </a:rPr>
              <a:t>الفيديو العبقري كوكا كولا في مترو الإنفاق ونشر السعادة عبر الضحك</a:t>
            </a:r>
          </a:p>
          <a:p>
            <a:pPr algn="ctr" rtl="1"/>
            <a:r>
              <a:rPr lang="en-US" dirty="0">
                <a:solidFill>
                  <a:schemeClr val="bg1"/>
                </a:solidFill>
                <a:hlinkClick r:id="rId6"/>
              </a:rPr>
              <a:t>https://www.youtube.com/watch?v=1veWbLpGa78</a:t>
            </a:r>
            <a:r>
              <a:rPr lang="ar-SY" dirty="0">
                <a:solidFill>
                  <a:schemeClr val="bg1"/>
                </a:solidFill>
              </a:rPr>
              <a:t> </a:t>
            </a:r>
            <a:endParaRPr lang="en-US" dirty="0">
              <a:solidFill>
                <a:schemeClr val="bg1"/>
              </a:solidFill>
            </a:endParaRPr>
          </a:p>
        </p:txBody>
      </p:sp>
      <p:pic>
        <p:nvPicPr>
          <p:cNvPr id="3" name="videoplayback.1770442908568.publer.com">
            <a:hlinkClick r:id="" action="ppaction://media"/>
            <a:extLst>
              <a:ext uri="{FF2B5EF4-FFF2-40B4-BE49-F238E27FC236}">
                <a16:creationId xmlns:a16="http://schemas.microsoft.com/office/drawing/2014/main" id="{24C32D7D-2455-BB09-48B5-EAD7A30DC81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648519" y="1846659"/>
            <a:ext cx="8894962" cy="5003416"/>
          </a:xfrm>
          <a:prstGeom prst="rect">
            <a:avLst/>
          </a:prstGeom>
        </p:spPr>
      </p:pic>
    </p:spTree>
    <p:extLst>
      <p:ext uri="{BB962C8B-B14F-4D97-AF65-F5344CB8AC3E}">
        <p14:creationId xmlns:p14="http://schemas.microsoft.com/office/powerpoint/2010/main" val="333783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74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3F4C0-C49C-5E48-3028-9824C77D902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DB76FAA-32B4-44B2-67E8-B9EA9BA7EB3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E1376BE-4982-8FCC-D53F-066BBAF825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8593BF7-638F-802F-1BC9-481CF23D3111}"/>
              </a:ext>
            </a:extLst>
          </p:cNvPr>
          <p:cNvSpPr/>
          <p:nvPr/>
        </p:nvSpPr>
        <p:spPr>
          <a:xfrm>
            <a:off x="5722314" y="1628347"/>
            <a:ext cx="6327913" cy="492732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EE00AEBC-04A2-B5D1-3350-6E6D427476C3}"/>
              </a:ext>
            </a:extLst>
          </p:cNvPr>
          <p:cNvSpPr txBox="1"/>
          <p:nvPr/>
        </p:nvSpPr>
        <p:spPr>
          <a:xfrm>
            <a:off x="6096000" y="2073242"/>
            <a:ext cx="5697666" cy="4092211"/>
          </a:xfrm>
          <a:prstGeom prst="rect">
            <a:avLst/>
          </a:prstGeom>
          <a:noFill/>
        </p:spPr>
        <p:txBody>
          <a:bodyPr wrap="square" rtlCol="0">
            <a:spAutoFit/>
          </a:bodyPr>
          <a:lstStyle/>
          <a:p>
            <a:pPr algn="just" rtl="1">
              <a:lnSpc>
                <a:spcPct val="150000"/>
              </a:lnSpc>
            </a:pPr>
            <a:r>
              <a:rPr lang="ar-SY" sz="2200" dirty="0"/>
              <a:t>أحد أهم صفات الإعلانات الإبداعية هي أن تكون غير متوقعة </a:t>
            </a:r>
            <a:r>
              <a:rPr lang="en-US" sz="2200" dirty="0"/>
              <a:t>Unexpected</a:t>
            </a:r>
            <a:r>
              <a:rPr lang="ar-SY" sz="2200" dirty="0"/>
              <a:t> أي تحمل عنصر المفاجأة أو تصدم الجمهور عند مشاهدتهم للفيديو الإبداعي. </a:t>
            </a:r>
          </a:p>
          <a:p>
            <a:pPr algn="just" rtl="1">
              <a:lnSpc>
                <a:spcPct val="150000"/>
              </a:lnSpc>
            </a:pPr>
            <a:r>
              <a:rPr lang="ar-SY" sz="2200" dirty="0"/>
              <a:t>وكما ذكرنا في محاضرات سابقة أن المنشورات الإبداعية هي مرشحة بقوة لتكون منشورات فيروسية، لأن المنشورات الإبداعية وغير المتوقعة تجعل الجمهور يشعرون بالقيمة الإبداعية ويرغبون بمشاركتها مع أصدقائهم ومتابعيهم لنقل هذه القيمة الإبداعية لأصدقائهم. </a:t>
            </a:r>
          </a:p>
        </p:txBody>
      </p:sp>
      <p:sp>
        <p:nvSpPr>
          <p:cNvPr id="2" name="مربع نص 1">
            <a:extLst>
              <a:ext uri="{FF2B5EF4-FFF2-40B4-BE49-F238E27FC236}">
                <a16:creationId xmlns:a16="http://schemas.microsoft.com/office/drawing/2014/main" id="{F7BC268F-6E84-DF97-41BA-7FA0CC1CF3F8}"/>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المحفزات العاطفية: المفاجأة أو الصدمة </a:t>
            </a:r>
            <a:endParaRPr lang="en-US" dirty="0">
              <a:solidFill>
                <a:schemeClr val="bg1"/>
              </a:solidFill>
            </a:endParaRPr>
          </a:p>
        </p:txBody>
      </p:sp>
      <p:pic>
        <p:nvPicPr>
          <p:cNvPr id="4" name="صورة 3" descr="صورة تحتوي على نص, الخط, شعار, رمز&#10;&#10;قد يكون المحتوى الذي تم إنشاؤه بواسطة الذكاء الاصطناعي غير صحيح.">
            <a:extLst>
              <a:ext uri="{FF2B5EF4-FFF2-40B4-BE49-F238E27FC236}">
                <a16:creationId xmlns:a16="http://schemas.microsoft.com/office/drawing/2014/main" id="{0C8240BA-3197-736E-53D7-3961BFF866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9874" y="1501209"/>
            <a:ext cx="5181600" cy="5181600"/>
          </a:xfrm>
          <a:prstGeom prst="rect">
            <a:avLst/>
          </a:prstGeom>
        </p:spPr>
      </p:pic>
    </p:spTree>
    <p:extLst>
      <p:ext uri="{BB962C8B-B14F-4D97-AF65-F5344CB8AC3E}">
        <p14:creationId xmlns:p14="http://schemas.microsoft.com/office/powerpoint/2010/main" val="1031228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AE0A67-8493-FACC-D9F9-70A4CDEB86F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964BE2C-A1A8-8388-9CE9-A4E67C5FE50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6B8B16E-E239-5266-EF8D-0233BF93DA1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37530BD4-7E1D-FC60-C564-1ECBC8733D7F}"/>
              </a:ext>
            </a:extLst>
          </p:cNvPr>
          <p:cNvSpPr txBox="1"/>
          <p:nvPr/>
        </p:nvSpPr>
        <p:spPr>
          <a:xfrm>
            <a:off x="1514475" y="175191"/>
            <a:ext cx="7467600" cy="1846659"/>
          </a:xfrm>
          <a:prstGeom prst="rect">
            <a:avLst/>
          </a:prstGeom>
          <a:noFill/>
        </p:spPr>
        <p:txBody>
          <a:bodyPr wrap="square" rtlCol="0">
            <a:spAutoFit/>
          </a:bodyPr>
          <a:lstStyle/>
          <a:p>
            <a:pPr algn="ctr" rtl="1"/>
            <a:r>
              <a:rPr lang="ar-SY" sz="3200" b="1" dirty="0">
                <a:solidFill>
                  <a:srgbClr val="00AEEF"/>
                </a:solidFill>
              </a:rPr>
              <a:t>المحفزات العاطفية: المفاجأة أو الصدمة</a:t>
            </a:r>
          </a:p>
          <a:p>
            <a:pPr algn="ctr" rtl="1"/>
            <a:r>
              <a:rPr lang="ar-SY" sz="3200" b="1" dirty="0">
                <a:solidFill>
                  <a:srgbClr val="00AEEF"/>
                </a:solidFill>
              </a:rPr>
              <a:t>إعلان </a:t>
            </a:r>
            <a:r>
              <a:rPr lang="en-US" sz="3200" b="1" dirty="0">
                <a:solidFill>
                  <a:srgbClr val="00AEEF"/>
                </a:solidFill>
              </a:rPr>
              <a:t>“</a:t>
            </a:r>
            <a:r>
              <a:rPr lang="en-US" sz="3200" b="1" dirty="0" err="1">
                <a:solidFill>
                  <a:srgbClr val="00AEEF"/>
                </a:solidFill>
              </a:rPr>
              <a:t>Blendtec</a:t>
            </a:r>
            <a:r>
              <a:rPr lang="en-US" sz="3200" b="1" dirty="0">
                <a:solidFill>
                  <a:srgbClr val="00AEEF"/>
                </a:solidFill>
              </a:rPr>
              <a:t>”</a:t>
            </a:r>
            <a:r>
              <a:rPr lang="ar-SY" sz="3200" b="1" dirty="0">
                <a:solidFill>
                  <a:srgbClr val="00AEEF"/>
                </a:solidFill>
              </a:rPr>
              <a:t> طحن هاتف </a:t>
            </a:r>
            <a:r>
              <a:rPr lang="en-US" sz="3200" b="1" dirty="0">
                <a:solidFill>
                  <a:srgbClr val="00AEEF"/>
                </a:solidFill>
              </a:rPr>
              <a:t>iPhone</a:t>
            </a:r>
            <a:r>
              <a:rPr lang="ar-SY" sz="3200" b="1" dirty="0">
                <a:solidFill>
                  <a:srgbClr val="00AEEF"/>
                </a:solidFill>
              </a:rPr>
              <a:t> في الخلاط </a:t>
            </a:r>
          </a:p>
          <a:p>
            <a:pPr algn="ctr" rtl="1"/>
            <a:r>
              <a:rPr lang="en-US" b="1" dirty="0">
                <a:solidFill>
                  <a:srgbClr val="00AEEF"/>
                </a:solidFill>
                <a:hlinkClick r:id="rId6"/>
              </a:rPr>
              <a:t>https://www.youtube.com/watch?v=qg1ckCkm8YI</a:t>
            </a:r>
            <a:r>
              <a:rPr lang="ar-SY" b="1" dirty="0">
                <a:solidFill>
                  <a:srgbClr val="00AEEF"/>
                </a:solidFill>
              </a:rPr>
              <a:t> </a:t>
            </a:r>
            <a:endParaRPr lang="en-US" b="1" dirty="0">
              <a:solidFill>
                <a:srgbClr val="00AEEF"/>
              </a:solidFill>
            </a:endParaRPr>
          </a:p>
          <a:p>
            <a:pPr algn="ctr" rtl="1"/>
            <a:r>
              <a:rPr lang="ar-SY" sz="3200" b="1" dirty="0">
                <a:solidFill>
                  <a:srgbClr val="00AEEF"/>
                </a:solidFill>
              </a:rPr>
              <a:t> </a:t>
            </a:r>
            <a:endParaRPr lang="en-US" dirty="0">
              <a:solidFill>
                <a:schemeClr val="bg1"/>
              </a:solidFill>
            </a:endParaRPr>
          </a:p>
        </p:txBody>
      </p:sp>
      <p:pic>
        <p:nvPicPr>
          <p:cNvPr id="3" name="videoplayback.1770442285628.publer.com">
            <a:hlinkClick r:id="" action="ppaction://media"/>
            <a:extLst>
              <a:ext uri="{FF2B5EF4-FFF2-40B4-BE49-F238E27FC236}">
                <a16:creationId xmlns:a16="http://schemas.microsoft.com/office/drawing/2014/main" id="{746F2CF9-49A0-A792-E9C7-09B5DE449611}"/>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828799" y="1879600"/>
            <a:ext cx="7467601" cy="4978400"/>
          </a:xfrm>
          <a:prstGeom prst="rect">
            <a:avLst/>
          </a:prstGeom>
        </p:spPr>
      </p:pic>
    </p:spTree>
    <p:extLst>
      <p:ext uri="{BB962C8B-B14F-4D97-AF65-F5344CB8AC3E}">
        <p14:creationId xmlns:p14="http://schemas.microsoft.com/office/powerpoint/2010/main" val="255853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19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BC34F-A2B7-FE98-4BE4-D09F9AB4EB6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4B0BCBF-96CD-1B54-59BA-BAFF6D2BF35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5C17EA4-3C67-2E1D-A8E1-90B8B40F00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629C75C-5DF9-3443-E29E-EA27225B0278}"/>
              </a:ext>
            </a:extLst>
          </p:cNvPr>
          <p:cNvSpPr/>
          <p:nvPr/>
        </p:nvSpPr>
        <p:spPr>
          <a:xfrm>
            <a:off x="5887278" y="2044542"/>
            <a:ext cx="6118612" cy="463826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982056F6-05D7-4218-8FB6-DB53F067AA82}"/>
              </a:ext>
            </a:extLst>
          </p:cNvPr>
          <p:cNvSpPr txBox="1"/>
          <p:nvPr/>
        </p:nvSpPr>
        <p:spPr>
          <a:xfrm>
            <a:off x="6096000" y="2317569"/>
            <a:ext cx="5697666" cy="4092211"/>
          </a:xfrm>
          <a:prstGeom prst="rect">
            <a:avLst/>
          </a:prstGeom>
          <a:noFill/>
        </p:spPr>
        <p:txBody>
          <a:bodyPr wrap="square" rtlCol="0">
            <a:spAutoFit/>
          </a:bodyPr>
          <a:lstStyle/>
          <a:p>
            <a:pPr algn="just" rtl="1">
              <a:lnSpc>
                <a:spcPct val="150000"/>
              </a:lnSpc>
            </a:pPr>
            <a:r>
              <a:rPr lang="ar-SY" sz="2200" dirty="0"/>
              <a:t>المنشورات التي تثير التعاطف مع قضية معينة من خلال الإحساس بالآخرين وتفهم الأوضاع الصعبة التي يعيشونها في هذه القضية هي من أكثر المثيرات قوة والتي تحفز المستخدم على مشاركة المحتوى.  </a:t>
            </a:r>
          </a:p>
          <a:p>
            <a:pPr algn="just" rtl="1">
              <a:lnSpc>
                <a:spcPct val="150000"/>
              </a:lnSpc>
            </a:pPr>
            <a:r>
              <a:rPr lang="ar-SY" sz="2200" dirty="0"/>
              <a:t>على سبيل المثال تعمل المنظمات الخيرية على خلق التعاطف مع جمهور المتبرعين من خلال الفيديوهات الإعلانية التي تقوم بنشرها لتحفزهم على القيام بالتبرع للمستفيدين والمساهمة في إنهاء معاناتهم. </a:t>
            </a:r>
          </a:p>
        </p:txBody>
      </p:sp>
      <p:sp>
        <p:nvSpPr>
          <p:cNvPr id="2" name="مربع نص 1">
            <a:extLst>
              <a:ext uri="{FF2B5EF4-FFF2-40B4-BE49-F238E27FC236}">
                <a16:creationId xmlns:a16="http://schemas.microsoft.com/office/drawing/2014/main" id="{C129A48A-1F71-FB61-FC4D-C7437EDA3797}"/>
              </a:ext>
            </a:extLst>
          </p:cNvPr>
          <p:cNvSpPr txBox="1"/>
          <p:nvPr/>
        </p:nvSpPr>
        <p:spPr>
          <a:xfrm>
            <a:off x="3000115" y="175191"/>
            <a:ext cx="5444398" cy="584775"/>
          </a:xfrm>
          <a:prstGeom prst="rect">
            <a:avLst/>
          </a:prstGeom>
          <a:noFill/>
        </p:spPr>
        <p:txBody>
          <a:bodyPr wrap="square" rtlCol="0">
            <a:spAutoFit/>
          </a:bodyPr>
          <a:lstStyle/>
          <a:p>
            <a:pPr algn="ctr" rtl="1"/>
            <a:r>
              <a:rPr lang="ar-SY" sz="3200" b="1" dirty="0">
                <a:solidFill>
                  <a:srgbClr val="00AEEF"/>
                </a:solidFill>
              </a:rPr>
              <a:t>المحفزات العاطفية: التعاطف </a:t>
            </a:r>
            <a:endParaRPr lang="en-US" dirty="0">
              <a:solidFill>
                <a:schemeClr val="bg1"/>
              </a:solidFill>
            </a:endParaRPr>
          </a:p>
        </p:txBody>
      </p:sp>
      <p:pic>
        <p:nvPicPr>
          <p:cNvPr id="4" name="صورة 3" descr="صورة تحتوي على رسم, توضيح, قصاصة فنية, فن الطفل&#10;&#10;قد يكون المحتوى الذي تم إنشاؤه بواسطة الذكاء الاصطناعي غير صحيح.">
            <a:extLst>
              <a:ext uri="{FF2B5EF4-FFF2-40B4-BE49-F238E27FC236}">
                <a16:creationId xmlns:a16="http://schemas.microsoft.com/office/drawing/2014/main" id="{ED604EA7-4334-7254-C907-2A7CFEE6666A}"/>
              </a:ext>
            </a:extLst>
          </p:cNvPr>
          <p:cNvPicPr>
            <a:picLocks noChangeAspect="1"/>
          </p:cNvPicPr>
          <p:nvPr/>
        </p:nvPicPr>
        <p:blipFill>
          <a:blip r:embed="rId4">
            <a:extLst>
              <a:ext uri="{28A0092B-C50C-407E-A947-70E740481C1C}">
                <a14:useLocalDpi xmlns:a14="http://schemas.microsoft.com/office/drawing/2010/main" val="0"/>
              </a:ext>
            </a:extLst>
          </a:blip>
          <a:srcRect l="14627" r="13693" b="921"/>
          <a:stretch>
            <a:fillRect/>
          </a:stretch>
        </p:blipFill>
        <p:spPr>
          <a:xfrm>
            <a:off x="315124" y="2041459"/>
            <a:ext cx="5321543" cy="4137555"/>
          </a:xfrm>
          <a:prstGeom prst="rect">
            <a:avLst/>
          </a:prstGeom>
        </p:spPr>
      </p:pic>
    </p:spTree>
    <p:extLst>
      <p:ext uri="{BB962C8B-B14F-4D97-AF65-F5344CB8AC3E}">
        <p14:creationId xmlns:p14="http://schemas.microsoft.com/office/powerpoint/2010/main" val="328392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DDC12C-8829-2C2D-B61C-8349E9D2C35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CFF82F1-829E-D1AC-85C8-F3912DEE56D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84396EE-1462-6FAD-CEC2-FF629B6AB52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06992"/>
            <a:ext cx="2954655" cy="1379622"/>
          </a:xfrm>
          <a:prstGeom prst="rect">
            <a:avLst/>
          </a:prstGeom>
        </p:spPr>
      </p:pic>
      <p:sp>
        <p:nvSpPr>
          <p:cNvPr id="2" name="مربع نص 1">
            <a:extLst>
              <a:ext uri="{FF2B5EF4-FFF2-40B4-BE49-F238E27FC236}">
                <a16:creationId xmlns:a16="http://schemas.microsoft.com/office/drawing/2014/main" id="{AF8A1162-47D3-8CB1-8FE5-D7E28CAF7AFF}"/>
              </a:ext>
            </a:extLst>
          </p:cNvPr>
          <p:cNvSpPr txBox="1"/>
          <p:nvPr/>
        </p:nvSpPr>
        <p:spPr>
          <a:xfrm>
            <a:off x="1534510" y="0"/>
            <a:ext cx="8009084" cy="1846659"/>
          </a:xfrm>
          <a:prstGeom prst="rect">
            <a:avLst/>
          </a:prstGeom>
          <a:noFill/>
        </p:spPr>
        <p:txBody>
          <a:bodyPr wrap="square" rtlCol="0">
            <a:spAutoFit/>
          </a:bodyPr>
          <a:lstStyle/>
          <a:p>
            <a:pPr algn="ctr" rtl="1"/>
            <a:r>
              <a:rPr lang="ar-SY" sz="3200" b="1" dirty="0">
                <a:solidFill>
                  <a:srgbClr val="00AEEF"/>
                </a:solidFill>
              </a:rPr>
              <a:t>المحفزات العاطفية: التعاطف</a:t>
            </a:r>
          </a:p>
          <a:p>
            <a:pPr algn="ctr" rtl="1"/>
            <a:r>
              <a:rPr lang="ar-SY" sz="3200" b="1" dirty="0">
                <a:solidFill>
                  <a:srgbClr val="00AEEF"/>
                </a:solidFill>
              </a:rPr>
              <a:t>إعلان </a:t>
            </a:r>
            <a:r>
              <a:rPr lang="en-US" sz="3200" b="1" dirty="0">
                <a:solidFill>
                  <a:srgbClr val="00AEEF"/>
                </a:solidFill>
              </a:rPr>
              <a:t>UNICEF</a:t>
            </a:r>
            <a:r>
              <a:rPr lang="ar-SY" sz="3200" b="1" dirty="0">
                <a:solidFill>
                  <a:srgbClr val="00AEEF"/>
                </a:solidFill>
              </a:rPr>
              <a:t> التعاطف مع الأطفال ضمن حملة </a:t>
            </a:r>
            <a:r>
              <a:rPr lang="en-US" sz="3200" b="1" dirty="0">
                <a:solidFill>
                  <a:srgbClr val="00AEEF"/>
                </a:solidFill>
              </a:rPr>
              <a:t>C </a:t>
            </a:r>
            <a:r>
              <a:rPr lang="ar-SY" sz="3200" b="1" dirty="0">
                <a:solidFill>
                  <a:srgbClr val="00AEEF"/>
                </a:solidFill>
              </a:rPr>
              <a:t> وهو الحرف الأول من كلمة </a:t>
            </a:r>
            <a:r>
              <a:rPr lang="en-US" sz="3200" b="1" dirty="0">
                <a:solidFill>
                  <a:srgbClr val="00AEEF"/>
                </a:solidFill>
              </a:rPr>
              <a:t>Children </a:t>
            </a:r>
            <a:endParaRPr lang="ar-SY" sz="3200" b="1" dirty="0">
              <a:solidFill>
                <a:srgbClr val="00AEEF"/>
              </a:solidFill>
            </a:endParaRPr>
          </a:p>
          <a:p>
            <a:pPr algn="ctr" rtl="1"/>
            <a:r>
              <a:rPr lang="en-US" b="1" dirty="0">
                <a:solidFill>
                  <a:srgbClr val="00AEEF"/>
                </a:solidFill>
                <a:hlinkClick r:id="rId6"/>
              </a:rPr>
              <a:t>https://www.youtube.com/watch?v=DZqdB-F3cN4</a:t>
            </a:r>
            <a:r>
              <a:rPr lang="en-US" b="1" dirty="0">
                <a:solidFill>
                  <a:srgbClr val="00AEEF"/>
                </a:solidFill>
              </a:rPr>
              <a:t> </a:t>
            </a:r>
            <a:r>
              <a:rPr lang="ar-SY" b="1" dirty="0">
                <a:solidFill>
                  <a:srgbClr val="00AEEF"/>
                </a:solidFill>
              </a:rPr>
              <a:t> </a:t>
            </a:r>
            <a:endParaRPr lang="en-US" dirty="0">
              <a:solidFill>
                <a:schemeClr val="bg1"/>
              </a:solidFill>
            </a:endParaRPr>
          </a:p>
        </p:txBody>
      </p:sp>
      <p:pic>
        <p:nvPicPr>
          <p:cNvPr id="3" name="videoplayback.1770444309555.publer.com">
            <a:hlinkClick r:id="" action="ppaction://media"/>
            <a:extLst>
              <a:ext uri="{FF2B5EF4-FFF2-40B4-BE49-F238E27FC236}">
                <a16:creationId xmlns:a16="http://schemas.microsoft.com/office/drawing/2014/main" id="{1D99BC18-130A-DB60-643B-43F4DB139C36}"/>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337733" y="1824037"/>
            <a:ext cx="8949267" cy="5033962"/>
          </a:xfrm>
          <a:prstGeom prst="rect">
            <a:avLst/>
          </a:prstGeom>
        </p:spPr>
      </p:pic>
    </p:spTree>
    <p:extLst>
      <p:ext uri="{BB962C8B-B14F-4D97-AF65-F5344CB8AC3E}">
        <p14:creationId xmlns:p14="http://schemas.microsoft.com/office/powerpoint/2010/main" val="3830933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85921-F7C6-E05B-5AF3-DA8F1368DF5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F9FF9FC-6B23-459F-3C76-42C1ACD2439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1A3E13C-68E9-1564-43FC-E70C491FF5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A0E89A9-C601-EE31-EDDB-817F3D75D252}"/>
              </a:ext>
            </a:extLst>
          </p:cNvPr>
          <p:cNvSpPr/>
          <p:nvPr/>
        </p:nvSpPr>
        <p:spPr>
          <a:xfrm>
            <a:off x="-1" y="2250982"/>
            <a:ext cx="12192001" cy="363546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DB080193-C87B-37BC-D91B-22E9C6CB4B6A}"/>
              </a:ext>
            </a:extLst>
          </p:cNvPr>
          <p:cNvSpPr txBox="1"/>
          <p:nvPr/>
        </p:nvSpPr>
        <p:spPr>
          <a:xfrm>
            <a:off x="206830" y="2617293"/>
            <a:ext cx="11593846" cy="2568717"/>
          </a:xfrm>
          <a:prstGeom prst="rect">
            <a:avLst/>
          </a:prstGeom>
          <a:noFill/>
        </p:spPr>
        <p:txBody>
          <a:bodyPr wrap="square" rtlCol="0">
            <a:spAutoFit/>
          </a:bodyPr>
          <a:lstStyle/>
          <a:p>
            <a:pPr algn="just" rtl="1">
              <a:lnSpc>
                <a:spcPct val="150000"/>
              </a:lnSpc>
            </a:pPr>
            <a:r>
              <a:rPr lang="ar-SY" sz="2200" dirty="0"/>
              <a:t>إثارة مشاعر الخوف مهمة جداً في الإعلانات الإرشادية أو الإعلانات التحذيرية وعند تحرك مشاعر الخوف لدى الجمهور فإنهم يخافون من الاستمرار بالعادات الخاطئة أو استخدام المنتجات المضرة وتكون مؤثرة للغاية في الجمهور.</a:t>
            </a:r>
          </a:p>
          <a:p>
            <a:pPr algn="just" rtl="1">
              <a:lnSpc>
                <a:spcPct val="150000"/>
              </a:lnSpc>
            </a:pPr>
            <a:r>
              <a:rPr lang="ar-SY" sz="2200" dirty="0"/>
              <a:t>مشاعر الخوف لا تقتصر على خوف الإنسان على نفسه بل تمتد للخوف على أصدقائه ومعارفه لذلك يقوم المستخدم بمشاركة هذه المنشورات ليحذر أصدقائه من المضار التي يمكن أن تلحق بهم في حال عدم استماع النصيحة التي يتضمنها المنشور، وهنا يجب أن يكون الإعلان أو المنشور إبداعي ليكون أكثر تأثيراً بحيث يثير مشاعر الخوف بطريقة إبداعية.</a:t>
            </a:r>
          </a:p>
        </p:txBody>
      </p:sp>
      <p:sp>
        <p:nvSpPr>
          <p:cNvPr id="2" name="مربع نص 1">
            <a:extLst>
              <a:ext uri="{FF2B5EF4-FFF2-40B4-BE49-F238E27FC236}">
                <a16:creationId xmlns:a16="http://schemas.microsoft.com/office/drawing/2014/main" id="{F9D3D316-5515-4241-175E-1E6199FA9536}"/>
              </a:ext>
            </a:extLst>
          </p:cNvPr>
          <p:cNvSpPr txBox="1"/>
          <p:nvPr/>
        </p:nvSpPr>
        <p:spPr>
          <a:xfrm>
            <a:off x="2981065" y="546666"/>
            <a:ext cx="5444398" cy="584775"/>
          </a:xfrm>
          <a:prstGeom prst="rect">
            <a:avLst/>
          </a:prstGeom>
          <a:noFill/>
        </p:spPr>
        <p:txBody>
          <a:bodyPr wrap="square" rtlCol="0">
            <a:spAutoFit/>
          </a:bodyPr>
          <a:lstStyle/>
          <a:p>
            <a:pPr algn="ctr" rtl="1"/>
            <a:r>
              <a:rPr lang="ar-SY" sz="3200" b="1" dirty="0">
                <a:solidFill>
                  <a:srgbClr val="00AEEF"/>
                </a:solidFill>
              </a:rPr>
              <a:t>المحفزات العاطفية: الخوف </a:t>
            </a:r>
            <a:endParaRPr lang="en-US" dirty="0">
              <a:solidFill>
                <a:schemeClr val="bg1"/>
              </a:solidFill>
            </a:endParaRPr>
          </a:p>
        </p:txBody>
      </p:sp>
    </p:spTree>
    <p:extLst>
      <p:ext uri="{BB962C8B-B14F-4D97-AF65-F5344CB8AC3E}">
        <p14:creationId xmlns:p14="http://schemas.microsoft.com/office/powerpoint/2010/main" val="4157993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3012A1-F185-A759-F3E0-3994FBEE28F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47DC658-0CD9-33F9-063C-F7008D07E25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1A4063E-AE2F-72ED-BACB-E9EE1B5F938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F8CD9A6E-3425-F6EA-93BB-A78A90FD0604}"/>
              </a:ext>
            </a:extLst>
          </p:cNvPr>
          <p:cNvSpPr txBox="1"/>
          <p:nvPr/>
        </p:nvSpPr>
        <p:spPr>
          <a:xfrm>
            <a:off x="3000115" y="175191"/>
            <a:ext cx="5444398" cy="1354217"/>
          </a:xfrm>
          <a:prstGeom prst="rect">
            <a:avLst/>
          </a:prstGeom>
          <a:noFill/>
        </p:spPr>
        <p:txBody>
          <a:bodyPr wrap="square" rtlCol="0">
            <a:spAutoFit/>
          </a:bodyPr>
          <a:lstStyle/>
          <a:p>
            <a:pPr algn="ctr" rtl="1"/>
            <a:r>
              <a:rPr lang="ar-SY" sz="3200" b="1" dirty="0">
                <a:solidFill>
                  <a:srgbClr val="00AEEF"/>
                </a:solidFill>
              </a:rPr>
              <a:t>المحفزات العاطفية: الخوف</a:t>
            </a:r>
          </a:p>
          <a:p>
            <a:pPr algn="ctr" rtl="1"/>
            <a:r>
              <a:rPr lang="ar-SY" sz="3200" b="1" dirty="0">
                <a:solidFill>
                  <a:srgbClr val="00AEEF"/>
                </a:solidFill>
              </a:rPr>
              <a:t>إعلان حزام الأمان </a:t>
            </a:r>
          </a:p>
          <a:p>
            <a:pPr algn="ctr" rtl="1"/>
            <a:r>
              <a:rPr lang="en-US" dirty="0">
                <a:solidFill>
                  <a:schemeClr val="bg1"/>
                </a:solidFill>
                <a:hlinkClick r:id="rId6"/>
              </a:rPr>
              <a:t>https://www.youtube.com/watch?v=h-8PBx7isoM</a:t>
            </a:r>
            <a:r>
              <a:rPr lang="en-US" dirty="0">
                <a:solidFill>
                  <a:schemeClr val="bg1"/>
                </a:solidFill>
              </a:rPr>
              <a:t> </a:t>
            </a:r>
          </a:p>
        </p:txBody>
      </p:sp>
      <p:pic>
        <p:nvPicPr>
          <p:cNvPr id="3" name="videoplayback">
            <a:hlinkClick r:id="" action="ppaction://media"/>
            <a:extLst>
              <a:ext uri="{FF2B5EF4-FFF2-40B4-BE49-F238E27FC236}">
                <a16:creationId xmlns:a16="http://schemas.microsoft.com/office/drawing/2014/main" id="{C1313E5F-8902-22BA-0B11-487C547CB491}"/>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245809" y="1710444"/>
            <a:ext cx="9414414" cy="5229852"/>
          </a:xfrm>
          <a:prstGeom prst="rect">
            <a:avLst/>
          </a:prstGeom>
        </p:spPr>
      </p:pic>
    </p:spTree>
    <p:extLst>
      <p:ext uri="{BB962C8B-B14F-4D97-AF65-F5344CB8AC3E}">
        <p14:creationId xmlns:p14="http://schemas.microsoft.com/office/powerpoint/2010/main" val="1287410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825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A69C4-6F8E-FB27-4931-BE1A39D6B7F3}"/>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6444BA39-C894-B2C6-A628-1D46D63ACB0E}"/>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766B22F4-CBB4-0CFD-CF51-519BD8B6660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411B42A-F647-F07E-631A-38322DA7A2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5072477-6D1B-D15E-EB94-2318079A6891}"/>
              </a:ext>
            </a:extLst>
          </p:cNvPr>
          <p:cNvSpPr txBox="1"/>
          <p:nvPr/>
        </p:nvSpPr>
        <p:spPr>
          <a:xfrm>
            <a:off x="1274794" y="2661761"/>
            <a:ext cx="9642411" cy="1063433"/>
          </a:xfrm>
          <a:prstGeom prst="rect">
            <a:avLst/>
          </a:prstGeom>
          <a:noFill/>
        </p:spPr>
        <p:txBody>
          <a:bodyPr wrap="square" rtlCol="1">
            <a:spAutoFit/>
          </a:bodyPr>
          <a:lstStyle/>
          <a:p>
            <a:pPr lvl="0" algn="ctr" rtl="1">
              <a:lnSpc>
                <a:spcPct val="150000"/>
              </a:lnSpc>
            </a:pPr>
            <a:r>
              <a:rPr lang="ar-SY" sz="4800" dirty="0">
                <a:solidFill>
                  <a:schemeClr val="bg1"/>
                </a:solidFill>
              </a:rPr>
              <a:t>ثانياً: الهوية الاجتماعية وتقديم الذات</a:t>
            </a:r>
            <a:endParaRPr lang="ar-SA" sz="4800" dirty="0">
              <a:solidFill>
                <a:schemeClr val="bg1"/>
              </a:solidFill>
            </a:endParaRPr>
          </a:p>
        </p:txBody>
      </p:sp>
    </p:spTree>
    <p:extLst>
      <p:ext uri="{BB962C8B-B14F-4D97-AF65-F5344CB8AC3E}">
        <p14:creationId xmlns:p14="http://schemas.microsoft.com/office/powerpoint/2010/main" val="35884992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B244D-BAF1-F6F6-6463-2890E0CFCF5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40C1EDD-0A91-A5C1-195D-23C083CBCD1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ACDCF2A-35A3-252B-246C-ACAAB6560A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59F8CFB-2A80-39BD-CE45-872064C12585}"/>
              </a:ext>
            </a:extLst>
          </p:cNvPr>
          <p:cNvSpPr/>
          <p:nvPr/>
        </p:nvSpPr>
        <p:spPr>
          <a:xfrm>
            <a:off x="186111" y="1539347"/>
            <a:ext cx="12005889" cy="443539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046DB9B5-9E29-8AA6-0727-44633658914F}"/>
              </a:ext>
            </a:extLst>
          </p:cNvPr>
          <p:cNvSpPr txBox="1"/>
          <p:nvPr/>
        </p:nvSpPr>
        <p:spPr>
          <a:xfrm>
            <a:off x="858400" y="1964854"/>
            <a:ext cx="10376067" cy="3584379"/>
          </a:xfrm>
          <a:prstGeom prst="rect">
            <a:avLst/>
          </a:prstGeom>
          <a:noFill/>
        </p:spPr>
        <p:txBody>
          <a:bodyPr wrap="square" rtlCol="0">
            <a:spAutoFit/>
          </a:bodyPr>
          <a:lstStyle/>
          <a:p>
            <a:pPr algn="just" rtl="1">
              <a:lnSpc>
                <a:spcPct val="150000"/>
              </a:lnSpc>
            </a:pPr>
            <a:r>
              <a:rPr lang="ar-SY" sz="2200" dirty="0"/>
              <a:t>نظرية الهوية الاجتماعية </a:t>
            </a:r>
            <a:r>
              <a:rPr lang="en-US" sz="2200" dirty="0"/>
              <a:t>Social Identity Theory </a:t>
            </a:r>
            <a:r>
              <a:rPr lang="ar-SY" sz="2200" dirty="0"/>
              <a:t> والتي تعود للباحث  </a:t>
            </a:r>
            <a:r>
              <a:rPr lang="en-US" sz="2200" dirty="0"/>
              <a:t>(Tajfel, 1974)</a:t>
            </a:r>
            <a:r>
              <a:rPr lang="ar-SY" sz="2200" dirty="0"/>
              <a:t> حيث تقترح هذه النظرية</a:t>
            </a:r>
            <a:r>
              <a:rPr lang="ar-SA" sz="2200" dirty="0"/>
              <a:t> أن الفرد يسعى إلى تحقيق مفهوم الذات </a:t>
            </a:r>
            <a:r>
              <a:rPr lang="en-US" sz="2200" dirty="0"/>
              <a:t>Self-Concept</a:t>
            </a:r>
            <a:r>
              <a:rPr lang="ar-SA" sz="2200" dirty="0"/>
              <a:t> "أي تكوين ذاته" من خلال إدراك أوجه التشابه بين ذاته وبين الأفراد ضمن مجموعة اجتماعية معينة، فإذا أدرك وجود تشابه مع خصائص وقيم هذه المجموعة يتشكل لديه ارتباط عاطفي مع هذه المجموعة الاجتماعية ويعتبر نفسه أنه ينتمي إلى هذه المجموعة، هناك العديد من القواسم المشتركة التي يمكن أن تجمع بين الفرد ومجموعة اجتماعية ما مثل العِرق </a:t>
            </a:r>
            <a:r>
              <a:rPr lang="en-US" sz="2200" dirty="0"/>
              <a:t>ethnicity </a:t>
            </a:r>
            <a:r>
              <a:rPr lang="ar-SA" sz="2200" dirty="0"/>
              <a:t>، الموقع الجغرافي </a:t>
            </a:r>
            <a:r>
              <a:rPr lang="en-US" sz="2200" dirty="0"/>
              <a:t>geographical location</a:t>
            </a:r>
            <a:r>
              <a:rPr lang="ar-SA" sz="2200" dirty="0"/>
              <a:t>، الكلية أو المدرسة الأم التي تلقى فيها الفرد تعليمه </a:t>
            </a:r>
            <a:r>
              <a:rPr lang="en-US" sz="2200" dirty="0"/>
              <a:t> Alma Mater</a:t>
            </a:r>
            <a:r>
              <a:rPr lang="ar-SA" sz="2200" dirty="0"/>
              <a:t>، وعلى أساس هذه الأشياء المشتركة بين الفرد والمجموعة الاجتماعية تتشكل الهوية الاجتماعية للفرد</a:t>
            </a:r>
            <a:r>
              <a:rPr lang="ar-SY" sz="2200" dirty="0"/>
              <a:t>.</a:t>
            </a:r>
          </a:p>
        </p:txBody>
      </p:sp>
      <p:sp>
        <p:nvSpPr>
          <p:cNvPr id="2" name="مربع نص 1">
            <a:extLst>
              <a:ext uri="{FF2B5EF4-FFF2-40B4-BE49-F238E27FC236}">
                <a16:creationId xmlns:a16="http://schemas.microsoft.com/office/drawing/2014/main" id="{43C405B8-116E-01A8-FBD9-2BA6C2A0E530}"/>
              </a:ext>
            </a:extLst>
          </p:cNvPr>
          <p:cNvSpPr txBox="1"/>
          <p:nvPr/>
        </p:nvSpPr>
        <p:spPr>
          <a:xfrm>
            <a:off x="2116600" y="175191"/>
            <a:ext cx="6327913" cy="861774"/>
          </a:xfrm>
          <a:prstGeom prst="rect">
            <a:avLst/>
          </a:prstGeom>
          <a:noFill/>
        </p:spPr>
        <p:txBody>
          <a:bodyPr wrap="square" rtlCol="0">
            <a:spAutoFit/>
          </a:bodyPr>
          <a:lstStyle/>
          <a:p>
            <a:pPr algn="ctr" rtl="1"/>
            <a:r>
              <a:rPr lang="ar-SY" sz="3200" b="1" dirty="0">
                <a:solidFill>
                  <a:srgbClr val="00AEEF"/>
                </a:solidFill>
              </a:rPr>
              <a:t>الهوية الاجتماعية وتقديم الذات</a:t>
            </a:r>
          </a:p>
          <a:p>
            <a:pPr algn="ctr" rtl="1"/>
            <a:endParaRPr lang="en-US" dirty="0">
              <a:solidFill>
                <a:schemeClr val="bg1"/>
              </a:solidFill>
            </a:endParaRPr>
          </a:p>
        </p:txBody>
      </p:sp>
    </p:spTree>
    <p:extLst>
      <p:ext uri="{BB962C8B-B14F-4D97-AF65-F5344CB8AC3E}">
        <p14:creationId xmlns:p14="http://schemas.microsoft.com/office/powerpoint/2010/main" val="3172656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FE336-BC69-1477-25AD-0BEFA179886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A218516-3166-76CE-E3C9-58927130778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5FDE598-FEA3-E47B-08A2-734A57331E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57F3132-AA40-4DCD-B846-7EA8DE53C1AA}"/>
              </a:ext>
            </a:extLst>
          </p:cNvPr>
          <p:cNvSpPr/>
          <p:nvPr/>
        </p:nvSpPr>
        <p:spPr>
          <a:xfrm>
            <a:off x="186111" y="1539347"/>
            <a:ext cx="12005889" cy="443539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8DCCC1DA-9239-877C-BB97-61FE83EDE7FC}"/>
              </a:ext>
            </a:extLst>
          </p:cNvPr>
          <p:cNvSpPr txBox="1"/>
          <p:nvPr/>
        </p:nvSpPr>
        <p:spPr>
          <a:xfrm>
            <a:off x="858400" y="1964854"/>
            <a:ext cx="10376067" cy="3076548"/>
          </a:xfrm>
          <a:prstGeom prst="rect">
            <a:avLst/>
          </a:prstGeom>
          <a:noFill/>
        </p:spPr>
        <p:txBody>
          <a:bodyPr wrap="square" rtlCol="0">
            <a:spAutoFit/>
          </a:bodyPr>
          <a:lstStyle/>
          <a:p>
            <a:pPr algn="just" rtl="1">
              <a:lnSpc>
                <a:spcPct val="150000"/>
              </a:lnSpc>
            </a:pPr>
            <a:r>
              <a:rPr lang="en-US" sz="2200" dirty="0"/>
              <a:t> </a:t>
            </a:r>
            <a:r>
              <a:rPr lang="ar-SY" sz="2200" dirty="0"/>
              <a:t>بناءً على الهوية الاجتماعية التي ينتمي لها الفرد يبحث الفرد عن صورة ذهنية تمثله وتمثل الهوية الاجتماعية التي ينتمي إليها، وهنا يأتي دور عملية تقديم الذات </a:t>
            </a:r>
            <a:r>
              <a:rPr lang="en-US" sz="2200" dirty="0"/>
              <a:t>Self Presentation</a:t>
            </a:r>
            <a:r>
              <a:rPr lang="ar-SY" sz="2200" dirty="0"/>
              <a:t> وهي العملية التي يقوم بها الفرد لرسم الصورة الذهنية التي يرغبها عن نفسه والتي يريد أن يزرعها في أذهان الآخرين. </a:t>
            </a:r>
          </a:p>
          <a:p>
            <a:pPr algn="just" rtl="1">
              <a:lnSpc>
                <a:spcPct val="150000"/>
              </a:lnSpc>
            </a:pPr>
            <a:r>
              <a:rPr lang="ar-SY" sz="2200" dirty="0"/>
              <a:t>وبناءً على ذلك فإن المستخدم يقوم بمشاركة منشورات تعبر عن الصورة الذهنية التي يريد أن يقدمها للجمهور عن نفسه مثل الصورة الذهنية الشخص المتعلم أو الخبير أو الملتزم أخلاقياً أو الفكاهي والكثير من الخصائص الأخرى للصورة الذهنية التي يريد المستخدم تقديمها للجمهور أو الأصدقاء.</a:t>
            </a:r>
          </a:p>
        </p:txBody>
      </p:sp>
      <p:sp>
        <p:nvSpPr>
          <p:cNvPr id="2" name="مربع نص 1">
            <a:extLst>
              <a:ext uri="{FF2B5EF4-FFF2-40B4-BE49-F238E27FC236}">
                <a16:creationId xmlns:a16="http://schemas.microsoft.com/office/drawing/2014/main" id="{2A35807E-E0F8-4BA8-E389-516CC29A5782}"/>
              </a:ext>
            </a:extLst>
          </p:cNvPr>
          <p:cNvSpPr txBox="1"/>
          <p:nvPr/>
        </p:nvSpPr>
        <p:spPr>
          <a:xfrm>
            <a:off x="2116600" y="175191"/>
            <a:ext cx="6327913" cy="861774"/>
          </a:xfrm>
          <a:prstGeom prst="rect">
            <a:avLst/>
          </a:prstGeom>
          <a:noFill/>
        </p:spPr>
        <p:txBody>
          <a:bodyPr wrap="square" rtlCol="0">
            <a:spAutoFit/>
          </a:bodyPr>
          <a:lstStyle/>
          <a:p>
            <a:pPr algn="ctr" rtl="1"/>
            <a:r>
              <a:rPr lang="ar-SY" sz="3200" b="1" dirty="0">
                <a:solidFill>
                  <a:srgbClr val="00AEEF"/>
                </a:solidFill>
              </a:rPr>
              <a:t>الهوية الاجتماعية وتقديم الذات</a:t>
            </a:r>
          </a:p>
          <a:p>
            <a:pPr algn="ctr" rtl="1"/>
            <a:endParaRPr lang="en-US" dirty="0">
              <a:solidFill>
                <a:schemeClr val="bg1"/>
              </a:solidFill>
            </a:endParaRPr>
          </a:p>
        </p:txBody>
      </p:sp>
    </p:spTree>
    <p:extLst>
      <p:ext uri="{BB962C8B-B14F-4D97-AF65-F5344CB8AC3E}">
        <p14:creationId xmlns:p14="http://schemas.microsoft.com/office/powerpoint/2010/main" val="1900919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FBB33-5231-4A7C-D65B-F33E55E405D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660D0B5-5BF7-2208-17D9-194CDCBE99D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313E172-6236-E4F8-1C4F-59239B391D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1A45EC5-E320-9A85-BD67-BAB5E4242043}"/>
              </a:ext>
            </a:extLst>
          </p:cNvPr>
          <p:cNvSpPr/>
          <p:nvPr/>
        </p:nvSpPr>
        <p:spPr>
          <a:xfrm>
            <a:off x="5522916" y="1806124"/>
            <a:ext cx="6449915" cy="465464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dirty="0"/>
              <a:t>ا</a:t>
            </a:r>
            <a:endParaRPr lang="en-US" dirty="0"/>
          </a:p>
        </p:txBody>
      </p:sp>
      <p:sp>
        <p:nvSpPr>
          <p:cNvPr id="2" name="مربع نص 1">
            <a:extLst>
              <a:ext uri="{FF2B5EF4-FFF2-40B4-BE49-F238E27FC236}">
                <a16:creationId xmlns:a16="http://schemas.microsoft.com/office/drawing/2014/main" id="{8A1EB039-D957-ADE5-B807-5C7EBB5EE2D8}"/>
              </a:ext>
            </a:extLst>
          </p:cNvPr>
          <p:cNvSpPr txBox="1"/>
          <p:nvPr/>
        </p:nvSpPr>
        <p:spPr>
          <a:xfrm>
            <a:off x="2116600" y="175191"/>
            <a:ext cx="6327913" cy="1846659"/>
          </a:xfrm>
          <a:prstGeom prst="rect">
            <a:avLst/>
          </a:prstGeom>
          <a:noFill/>
        </p:spPr>
        <p:txBody>
          <a:bodyPr wrap="square" rtlCol="0">
            <a:spAutoFit/>
          </a:bodyPr>
          <a:lstStyle/>
          <a:p>
            <a:pPr algn="ctr" rtl="1"/>
            <a:r>
              <a:rPr lang="ar-SY" sz="3200" b="1" dirty="0">
                <a:solidFill>
                  <a:srgbClr val="00AEEF"/>
                </a:solidFill>
              </a:rPr>
              <a:t>الهوية الاجتماعية وتقديم الذات</a:t>
            </a:r>
          </a:p>
          <a:p>
            <a:pPr algn="ctr" rtl="1"/>
            <a:r>
              <a:rPr lang="ar-SY" sz="3200" b="1" dirty="0">
                <a:solidFill>
                  <a:srgbClr val="00AEEF"/>
                </a:solidFill>
              </a:rPr>
              <a:t>(الصورة الذهنية: الخبير)</a:t>
            </a:r>
          </a:p>
          <a:p>
            <a:pPr algn="ctr" rtl="1"/>
            <a:endParaRPr lang="ar-SY" sz="3200" b="1" dirty="0">
              <a:solidFill>
                <a:srgbClr val="00AEEF"/>
              </a:solidFill>
            </a:endParaRPr>
          </a:p>
          <a:p>
            <a:pPr algn="ctr" rtl="1"/>
            <a:endParaRPr lang="en-US" dirty="0">
              <a:solidFill>
                <a:schemeClr val="bg1"/>
              </a:solidFill>
            </a:endParaRPr>
          </a:p>
        </p:txBody>
      </p:sp>
      <p:sp>
        <p:nvSpPr>
          <p:cNvPr id="4" name="مربع نص 3">
            <a:extLst>
              <a:ext uri="{FF2B5EF4-FFF2-40B4-BE49-F238E27FC236}">
                <a16:creationId xmlns:a16="http://schemas.microsoft.com/office/drawing/2014/main" id="{6171EB75-96BF-4F4F-3E69-18DB01126CBB}"/>
              </a:ext>
            </a:extLst>
          </p:cNvPr>
          <p:cNvSpPr txBox="1"/>
          <p:nvPr/>
        </p:nvSpPr>
        <p:spPr>
          <a:xfrm>
            <a:off x="6062942" y="2348517"/>
            <a:ext cx="5678493" cy="3584379"/>
          </a:xfrm>
          <a:prstGeom prst="rect">
            <a:avLst/>
          </a:prstGeom>
          <a:noFill/>
        </p:spPr>
        <p:txBody>
          <a:bodyPr wrap="square" rtlCol="0">
            <a:spAutoFit/>
          </a:bodyPr>
          <a:lstStyle/>
          <a:p>
            <a:pPr algn="just" rtl="1">
              <a:lnSpc>
                <a:spcPct val="150000"/>
              </a:lnSpc>
            </a:pPr>
            <a:r>
              <a:rPr lang="ar-SY" sz="2200" dirty="0"/>
              <a:t>يقوم المستخدم بمشاركة المنشورات التي تعكس الصورة الذهنية (الخبير) أي أن المستخدم يريد أن يظهر بمظهر الخبير أمام أصدقائه ومعارفه. </a:t>
            </a:r>
          </a:p>
          <a:p>
            <a:pPr algn="just" rtl="1">
              <a:lnSpc>
                <a:spcPct val="150000"/>
              </a:lnSpc>
            </a:pPr>
            <a:r>
              <a:rPr lang="ar-SY" sz="2200" dirty="0"/>
              <a:t>على سبيل المثال شخص خبير اقتصادي يقوم بمشاركة منشورات اقتصادية تتضمن مفاهيم اقتصادية عميقة فهو يشاركها مع جمهوره (متابعيه) ليعزز صورته الذهنية لديهم كخبير اقتصادي.</a:t>
            </a:r>
          </a:p>
        </p:txBody>
      </p:sp>
      <p:pic>
        <p:nvPicPr>
          <p:cNvPr id="7" name="صورة 6" descr="صورة تحتوي على ربطة عنق, شخص, ملابس رسمية, رجل&#10;&#10;قد يكون المحتوى الذي تم إنشاؤه بواسطة الذكاء الاصطناعي غير صحيح.">
            <a:extLst>
              <a:ext uri="{FF2B5EF4-FFF2-40B4-BE49-F238E27FC236}">
                <a16:creationId xmlns:a16="http://schemas.microsoft.com/office/drawing/2014/main" id="{FA8F09A0-C1E9-7519-1131-6F75743F97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879679"/>
            <a:ext cx="5344651" cy="4435395"/>
          </a:xfrm>
          <a:prstGeom prst="rect">
            <a:avLst/>
          </a:prstGeom>
        </p:spPr>
      </p:pic>
    </p:spTree>
    <p:extLst>
      <p:ext uri="{BB962C8B-B14F-4D97-AF65-F5344CB8AC3E}">
        <p14:creationId xmlns:p14="http://schemas.microsoft.com/office/powerpoint/2010/main" val="2002713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114DA-D141-28C8-62BB-E793F4E8D5E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A4009FC-4746-BA3C-5EE2-91F4BC83EF6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CF606A5-2587-80DD-0BDD-00D41B9E0F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086B6A2-4CB4-4728-A9B5-C0BE3365B94B}"/>
              </a:ext>
            </a:extLst>
          </p:cNvPr>
          <p:cNvSpPr/>
          <p:nvPr/>
        </p:nvSpPr>
        <p:spPr>
          <a:xfrm>
            <a:off x="206944" y="2424037"/>
            <a:ext cx="11518331" cy="338256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E43B6FD0-8CDF-86DB-60F9-3D60C6F0A9E0}"/>
              </a:ext>
            </a:extLst>
          </p:cNvPr>
          <p:cNvSpPr txBox="1"/>
          <p:nvPr/>
        </p:nvSpPr>
        <p:spPr>
          <a:xfrm>
            <a:off x="552450" y="2583389"/>
            <a:ext cx="10880892" cy="2568717"/>
          </a:xfrm>
          <a:prstGeom prst="rect">
            <a:avLst/>
          </a:prstGeom>
          <a:noFill/>
        </p:spPr>
        <p:txBody>
          <a:bodyPr wrap="square" rtlCol="0">
            <a:spAutoFit/>
          </a:bodyPr>
          <a:lstStyle/>
          <a:p>
            <a:pPr algn="just" rtl="1">
              <a:lnSpc>
                <a:spcPct val="150000"/>
              </a:lnSpc>
            </a:pPr>
            <a:r>
              <a:rPr lang="ar-SY" sz="2200" dirty="0"/>
              <a:t>بعض المستخدمين يرغبون بتقديم أنفسهم كأشخاص مثقفين كونهم يحملون شهادات جامعية أو شهادات علمية عليا، ولديهم اهتمامات في مجالات مختلفة ويحبون الاطلاع على دراسات ومفاهيم حديثة.</a:t>
            </a:r>
          </a:p>
          <a:p>
            <a:pPr algn="just" rtl="1">
              <a:lnSpc>
                <a:spcPct val="150000"/>
              </a:lnSpc>
            </a:pPr>
            <a:r>
              <a:rPr lang="ar-SY" sz="2200" dirty="0"/>
              <a:t>الصورة الذهنية (المثقف) هي التي يقدمها للجمهور من خلال مشاركة المنشورات التعليمية والتثقيفية والتي تكون في مجالات علمية مختلفة على سبيل المثال يقوم بمشاركة منشورات حول الفضاء ومنشورات فيزيائية ومنشورات اقتصادية وعلمية مختلفة وهذا الفرق بينه وبين الصورة الذهنية الخبير والذي يقوم غالباً بمشاركة منشورات في مجال تخصصه فقط.</a:t>
            </a:r>
          </a:p>
        </p:txBody>
      </p:sp>
      <p:sp>
        <p:nvSpPr>
          <p:cNvPr id="2" name="مربع نص 1">
            <a:extLst>
              <a:ext uri="{FF2B5EF4-FFF2-40B4-BE49-F238E27FC236}">
                <a16:creationId xmlns:a16="http://schemas.microsoft.com/office/drawing/2014/main" id="{6EEBFE46-6CF7-29BD-3AC5-84EDB2A28337}"/>
              </a:ext>
            </a:extLst>
          </p:cNvPr>
          <p:cNvSpPr txBox="1"/>
          <p:nvPr/>
        </p:nvSpPr>
        <p:spPr>
          <a:xfrm>
            <a:off x="2116600" y="175191"/>
            <a:ext cx="6327913" cy="1631216"/>
          </a:xfrm>
          <a:prstGeom prst="rect">
            <a:avLst/>
          </a:prstGeom>
          <a:noFill/>
        </p:spPr>
        <p:txBody>
          <a:bodyPr wrap="square" rtlCol="0">
            <a:spAutoFit/>
          </a:bodyPr>
          <a:lstStyle/>
          <a:p>
            <a:pPr algn="ctr" rtl="1"/>
            <a:r>
              <a:rPr lang="ar-SY" sz="3200" b="1" dirty="0">
                <a:solidFill>
                  <a:srgbClr val="00AEEF"/>
                </a:solidFill>
              </a:rPr>
              <a:t>الهوية الاجتماعية وتقديم الذات</a:t>
            </a:r>
          </a:p>
          <a:p>
            <a:pPr algn="ctr" rtl="1"/>
            <a:r>
              <a:rPr lang="ar-SY" sz="3200" b="1" dirty="0">
                <a:solidFill>
                  <a:srgbClr val="00AEEF"/>
                </a:solidFill>
              </a:rPr>
              <a:t>(الصورة الذهنية: المثقف)</a:t>
            </a:r>
          </a:p>
          <a:p>
            <a:pPr algn="ctr" rtl="1"/>
            <a:endParaRPr lang="ar-SY" dirty="0">
              <a:solidFill>
                <a:schemeClr val="bg1"/>
              </a:solidFill>
            </a:endParaRPr>
          </a:p>
          <a:p>
            <a:pPr algn="ctr" rtl="1"/>
            <a:endParaRPr lang="en-US" dirty="0">
              <a:solidFill>
                <a:schemeClr val="bg1"/>
              </a:solidFill>
            </a:endParaRPr>
          </a:p>
        </p:txBody>
      </p:sp>
    </p:spTree>
    <p:extLst>
      <p:ext uri="{BB962C8B-B14F-4D97-AF65-F5344CB8AC3E}">
        <p14:creationId xmlns:p14="http://schemas.microsoft.com/office/powerpoint/2010/main" val="42625048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8FEE-5B06-923A-9ED9-758AD572ABE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53C194D-66C6-A55E-1870-00A4E41439D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EF0157C-209A-24DE-AF68-D3F60E3E8F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971FAF2-6C61-368B-8582-3AB2BD0F9FC4}"/>
              </a:ext>
            </a:extLst>
          </p:cNvPr>
          <p:cNvSpPr/>
          <p:nvPr/>
        </p:nvSpPr>
        <p:spPr>
          <a:xfrm>
            <a:off x="5864087" y="1479458"/>
            <a:ext cx="6327913" cy="545613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881C5EFF-F658-ABEF-EB46-71CB586936C7}"/>
              </a:ext>
            </a:extLst>
          </p:cNvPr>
          <p:cNvSpPr txBox="1"/>
          <p:nvPr/>
        </p:nvSpPr>
        <p:spPr>
          <a:xfrm>
            <a:off x="6179210" y="1678565"/>
            <a:ext cx="5697666" cy="5107873"/>
          </a:xfrm>
          <a:prstGeom prst="rect">
            <a:avLst/>
          </a:prstGeom>
          <a:noFill/>
        </p:spPr>
        <p:txBody>
          <a:bodyPr wrap="square" rtlCol="0">
            <a:spAutoFit/>
          </a:bodyPr>
          <a:lstStyle/>
          <a:p>
            <a:pPr algn="just" rtl="1">
              <a:lnSpc>
                <a:spcPct val="150000"/>
              </a:lnSpc>
            </a:pPr>
            <a:r>
              <a:rPr lang="ar-SY" sz="2200" dirty="0"/>
              <a:t>ربما هذه الصورة الذهنية هي الطاغية في وسائل التواصل الاجتماعي فالكثير من مستخدمي هذه الوسائل يرغبون بالظهور بمظهر أنهم محبون للفكاهة أو يصنعون الفكاهة من خلال قيامهم بمشاركة المنشورات المضحكة والمسلية ليبرهنوا لمتابعيهم بأنهم خفيفي الظل وأنهم أشخاص مسلين، وبشكل عام فإن المحتوى الفكاهي والمسلي هو الأكثر انتشارا في مواقع التواصل الاجتماعي كون أن أحد أهم أسباب استخدام وسائل التواصل الاجتماعي هو التسلية وقضاء أوقات ممتعة فيها، وهذا ما يسهل زرع الصورة الذهنية "الفكاهي" لمن يرغب في تقديم نفسه بهذه الصورة.</a:t>
            </a:r>
          </a:p>
        </p:txBody>
      </p:sp>
      <p:sp>
        <p:nvSpPr>
          <p:cNvPr id="2" name="مربع نص 1">
            <a:extLst>
              <a:ext uri="{FF2B5EF4-FFF2-40B4-BE49-F238E27FC236}">
                <a16:creationId xmlns:a16="http://schemas.microsoft.com/office/drawing/2014/main" id="{A0F0ECF6-E81B-35E6-E9D0-60F2CC124919}"/>
              </a:ext>
            </a:extLst>
          </p:cNvPr>
          <p:cNvSpPr txBox="1"/>
          <p:nvPr/>
        </p:nvSpPr>
        <p:spPr>
          <a:xfrm>
            <a:off x="2116600" y="175191"/>
            <a:ext cx="6327913" cy="1354217"/>
          </a:xfrm>
          <a:prstGeom prst="rect">
            <a:avLst/>
          </a:prstGeom>
          <a:noFill/>
        </p:spPr>
        <p:txBody>
          <a:bodyPr wrap="square" rtlCol="0">
            <a:spAutoFit/>
          </a:bodyPr>
          <a:lstStyle/>
          <a:p>
            <a:pPr algn="ctr" rtl="1"/>
            <a:r>
              <a:rPr lang="ar-SY" sz="3200" b="1" dirty="0">
                <a:solidFill>
                  <a:srgbClr val="00AEEF"/>
                </a:solidFill>
              </a:rPr>
              <a:t>الهوية الاجتماعية وتقديم الذات</a:t>
            </a:r>
          </a:p>
          <a:p>
            <a:pPr algn="ctr" rtl="1"/>
            <a:r>
              <a:rPr lang="ar-SY" sz="3200" b="1" dirty="0">
                <a:solidFill>
                  <a:srgbClr val="00AEEF"/>
                </a:solidFill>
              </a:rPr>
              <a:t>(الصورة الذهنية: الفكاهي)</a:t>
            </a:r>
          </a:p>
          <a:p>
            <a:pPr algn="ctr" rtl="1"/>
            <a:endParaRPr lang="en-US" dirty="0">
              <a:solidFill>
                <a:schemeClr val="bg1"/>
              </a:solidFill>
            </a:endParaRPr>
          </a:p>
        </p:txBody>
      </p:sp>
      <p:pic>
        <p:nvPicPr>
          <p:cNvPr id="4" name="صورة 3" descr="صورة تحتوي على رسوم متحركة, نص, أخضر&#10;&#10;قد يكون المحتوى الذي تم إنشاؤه بواسطة الذكاء الاصطناعي غير صحيح.">
            <a:extLst>
              <a:ext uri="{FF2B5EF4-FFF2-40B4-BE49-F238E27FC236}">
                <a16:creationId xmlns:a16="http://schemas.microsoft.com/office/drawing/2014/main" id="{DCF53FC3-618C-1AA3-FF09-E3F24BD724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330778"/>
            <a:ext cx="5715000" cy="5476875"/>
          </a:xfrm>
          <a:prstGeom prst="rect">
            <a:avLst/>
          </a:prstGeom>
        </p:spPr>
      </p:pic>
    </p:spTree>
    <p:extLst>
      <p:ext uri="{BB962C8B-B14F-4D97-AF65-F5344CB8AC3E}">
        <p14:creationId xmlns:p14="http://schemas.microsoft.com/office/powerpoint/2010/main" val="2238038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4AA01-BBBA-4CC6-A741-26DEEFC8F0C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8854B3B-FCD0-CCE7-699C-76F7C2BD779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F7B1E14-C8ED-9B80-19C7-4F19BDC19C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C697347-5438-D528-1773-DA411B2451A8}"/>
              </a:ext>
            </a:extLst>
          </p:cNvPr>
          <p:cNvSpPr/>
          <p:nvPr/>
        </p:nvSpPr>
        <p:spPr>
          <a:xfrm>
            <a:off x="76200" y="2132717"/>
            <a:ext cx="11929689" cy="402599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0667FAB5-B690-F881-11A8-47238FB284EB}"/>
              </a:ext>
            </a:extLst>
          </p:cNvPr>
          <p:cNvSpPr txBox="1"/>
          <p:nvPr/>
        </p:nvSpPr>
        <p:spPr>
          <a:xfrm>
            <a:off x="606994" y="2739992"/>
            <a:ext cx="11203207" cy="2568717"/>
          </a:xfrm>
          <a:prstGeom prst="rect">
            <a:avLst/>
          </a:prstGeom>
          <a:noFill/>
        </p:spPr>
        <p:txBody>
          <a:bodyPr wrap="square" rtlCol="0">
            <a:spAutoFit/>
          </a:bodyPr>
          <a:lstStyle/>
          <a:p>
            <a:pPr algn="just" rtl="1">
              <a:lnSpc>
                <a:spcPct val="150000"/>
              </a:lnSpc>
            </a:pPr>
            <a:r>
              <a:rPr lang="ar-SY" sz="2200" dirty="0"/>
              <a:t>البعض يحاول الالتزام بالأخلاق ويبحث دائماً على المنشورات التي تتحدث عن الأخلاق أو المنشورات التي تتضمن صفات حميدة أو تشجع على الالتزام بالأخلاق، وبدوره يقوم بمشاركتها على حساباته ليثبت للمتابعين بأنه شخص ملتزم أخلاقياً ويشجع الآخرين بنفس الوقت على الالتزام بالأخلاق الحميدة.</a:t>
            </a:r>
          </a:p>
          <a:p>
            <a:pPr algn="just" rtl="1">
              <a:lnSpc>
                <a:spcPct val="150000"/>
              </a:lnSpc>
            </a:pPr>
            <a:r>
              <a:rPr lang="ar-SY" sz="2200" dirty="0"/>
              <a:t>الصورة الذهنية "الملتزم أخلاقياً" هي صورة نابعة من المنظومة الأخلاقية التي يمتلكها الفرد ويرغب في تطويرها وانتقال عدوى الالتزام بالأخلاق للمتابعين الخاصين به.</a:t>
            </a:r>
          </a:p>
        </p:txBody>
      </p:sp>
      <p:sp>
        <p:nvSpPr>
          <p:cNvPr id="2" name="مربع نص 1">
            <a:extLst>
              <a:ext uri="{FF2B5EF4-FFF2-40B4-BE49-F238E27FC236}">
                <a16:creationId xmlns:a16="http://schemas.microsoft.com/office/drawing/2014/main" id="{F23688C8-E6BF-FFBB-6C34-FFDD8C14B402}"/>
              </a:ext>
            </a:extLst>
          </p:cNvPr>
          <p:cNvSpPr txBox="1"/>
          <p:nvPr/>
        </p:nvSpPr>
        <p:spPr>
          <a:xfrm>
            <a:off x="2116600" y="175191"/>
            <a:ext cx="6327913" cy="1354217"/>
          </a:xfrm>
          <a:prstGeom prst="rect">
            <a:avLst/>
          </a:prstGeom>
          <a:noFill/>
        </p:spPr>
        <p:txBody>
          <a:bodyPr wrap="square" rtlCol="0">
            <a:spAutoFit/>
          </a:bodyPr>
          <a:lstStyle/>
          <a:p>
            <a:pPr algn="ctr" rtl="1"/>
            <a:r>
              <a:rPr lang="ar-SY" sz="3200" b="1" dirty="0">
                <a:solidFill>
                  <a:srgbClr val="00AEEF"/>
                </a:solidFill>
              </a:rPr>
              <a:t>الهوية الاجتماعية وتقديم الذات</a:t>
            </a:r>
          </a:p>
          <a:p>
            <a:pPr algn="ctr" rtl="1"/>
            <a:r>
              <a:rPr lang="ar-SY" sz="3200" b="1" dirty="0">
                <a:solidFill>
                  <a:srgbClr val="00AEEF"/>
                </a:solidFill>
              </a:rPr>
              <a:t>(الصورة الذهنية: الملتزم أخلاقياً)</a:t>
            </a:r>
          </a:p>
          <a:p>
            <a:pPr algn="ctr" rtl="1"/>
            <a:endParaRPr lang="en-US" dirty="0">
              <a:solidFill>
                <a:schemeClr val="bg1"/>
              </a:solidFill>
            </a:endParaRPr>
          </a:p>
        </p:txBody>
      </p:sp>
    </p:spTree>
    <p:extLst>
      <p:ext uri="{BB962C8B-B14F-4D97-AF65-F5344CB8AC3E}">
        <p14:creationId xmlns:p14="http://schemas.microsoft.com/office/powerpoint/2010/main" val="12284974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5FF46-5848-1D4A-F05D-B136A0AB885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01D5F8F-1FDE-F947-53A4-17BF0D3E004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BD4E186-7610-32B2-0D05-CEB647E2FA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F5DEABA-1C35-64C4-9AF2-E72F1A6C7CFA}"/>
              </a:ext>
            </a:extLst>
          </p:cNvPr>
          <p:cNvSpPr/>
          <p:nvPr/>
        </p:nvSpPr>
        <p:spPr>
          <a:xfrm>
            <a:off x="5864087" y="1479458"/>
            <a:ext cx="6327913" cy="545613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a:extLst>
              <a:ext uri="{FF2B5EF4-FFF2-40B4-BE49-F238E27FC236}">
                <a16:creationId xmlns:a16="http://schemas.microsoft.com/office/drawing/2014/main" id="{F76683FC-9A5F-E546-5A30-7CA08A73F28D}"/>
              </a:ext>
            </a:extLst>
          </p:cNvPr>
          <p:cNvSpPr txBox="1"/>
          <p:nvPr/>
        </p:nvSpPr>
        <p:spPr>
          <a:xfrm>
            <a:off x="2116600" y="175191"/>
            <a:ext cx="6327913" cy="1354217"/>
          </a:xfrm>
          <a:prstGeom prst="rect">
            <a:avLst/>
          </a:prstGeom>
          <a:noFill/>
        </p:spPr>
        <p:txBody>
          <a:bodyPr wrap="square" rtlCol="0">
            <a:spAutoFit/>
          </a:bodyPr>
          <a:lstStyle/>
          <a:p>
            <a:pPr algn="ctr" rtl="1"/>
            <a:r>
              <a:rPr lang="ar-SY" sz="3200" b="1" dirty="0">
                <a:solidFill>
                  <a:srgbClr val="00AEEF"/>
                </a:solidFill>
              </a:rPr>
              <a:t>الهوية الاجتماعية والصورة الذهنية </a:t>
            </a:r>
          </a:p>
          <a:p>
            <a:pPr algn="ctr" rtl="1"/>
            <a:r>
              <a:rPr lang="ar-SY" sz="3200" b="1" dirty="0">
                <a:solidFill>
                  <a:srgbClr val="00AEEF"/>
                </a:solidFill>
              </a:rPr>
              <a:t>(الصورة الذهنية: متذوق الفن)</a:t>
            </a:r>
          </a:p>
          <a:p>
            <a:pPr algn="ctr" rtl="1"/>
            <a:endParaRPr lang="en-US" dirty="0">
              <a:solidFill>
                <a:schemeClr val="bg1"/>
              </a:solidFill>
            </a:endParaRPr>
          </a:p>
        </p:txBody>
      </p:sp>
      <p:sp>
        <p:nvSpPr>
          <p:cNvPr id="3" name="مربع نص 2">
            <a:extLst>
              <a:ext uri="{FF2B5EF4-FFF2-40B4-BE49-F238E27FC236}">
                <a16:creationId xmlns:a16="http://schemas.microsoft.com/office/drawing/2014/main" id="{1D791A89-F80D-1BA3-43F3-59ED80CB6E39}"/>
              </a:ext>
            </a:extLst>
          </p:cNvPr>
          <p:cNvSpPr txBox="1"/>
          <p:nvPr/>
        </p:nvSpPr>
        <p:spPr>
          <a:xfrm>
            <a:off x="6179210" y="1714192"/>
            <a:ext cx="5697666" cy="5107873"/>
          </a:xfrm>
          <a:prstGeom prst="rect">
            <a:avLst/>
          </a:prstGeom>
          <a:noFill/>
        </p:spPr>
        <p:txBody>
          <a:bodyPr wrap="square" rtlCol="0">
            <a:spAutoFit/>
          </a:bodyPr>
          <a:lstStyle/>
          <a:p>
            <a:pPr algn="just" rtl="1">
              <a:lnSpc>
                <a:spcPct val="150000"/>
              </a:lnSpc>
            </a:pPr>
            <a:r>
              <a:rPr lang="ar-SY" sz="2200" dirty="0"/>
              <a:t>ليس كل متلقً للفن على مختلف أنواعه هو متذوق للفن بل أن الشخص متذوق الفن هو شخص خبير في المجال الفني ولديه القدرة على التفريق بين الأنماط الفنية المختلفة ضمن المجال الفني سواء كان موسيقى أو دراما أو رسم أو أي مجال فني آخر، كذلك فإن هذا الشخص لديه حس جمالي حيث يكون لديه ملكة الإحساس بالجمال والاستجابة للمثيرات الفنية الجمالية.</a:t>
            </a:r>
          </a:p>
          <a:p>
            <a:pPr algn="just" rtl="1">
              <a:lnSpc>
                <a:spcPct val="150000"/>
              </a:lnSpc>
            </a:pPr>
            <a:r>
              <a:rPr lang="ar-SY" sz="2200" dirty="0"/>
              <a:t>الصورة الذهنية (متذوق الفن) يتم خلقها من خلال مشاركة المنشورات الفنية ذات القيمة العالية ولا يمكن لمتذوق فن أن يشارك منشور ذو قيمة فنية منخفضة أو مبتذلة لأن ذلك يدمر صورته الذهنية أمام متابعيه.</a:t>
            </a:r>
          </a:p>
        </p:txBody>
      </p:sp>
      <p:pic>
        <p:nvPicPr>
          <p:cNvPr id="6" name="صورة 5" descr="صورة تحتوي على فرشاة, أداة, فرشاة الرسم, لوحة&#10;&#10;قد يكون المحتوى الذي تم إنشاؤه بواسطة الذكاء الاصطناعي غير صحيح.">
            <a:extLst>
              <a:ext uri="{FF2B5EF4-FFF2-40B4-BE49-F238E27FC236}">
                <a16:creationId xmlns:a16="http://schemas.microsoft.com/office/drawing/2014/main" id="{B4F35FEA-1EE8-D9ED-E3D6-B93F2F6BC3BB}"/>
              </a:ext>
            </a:extLst>
          </p:cNvPr>
          <p:cNvPicPr>
            <a:picLocks noChangeAspect="1"/>
          </p:cNvPicPr>
          <p:nvPr/>
        </p:nvPicPr>
        <p:blipFill>
          <a:blip r:embed="rId4">
            <a:extLst>
              <a:ext uri="{28A0092B-C50C-407E-A947-70E740481C1C}">
                <a14:useLocalDpi xmlns:a14="http://schemas.microsoft.com/office/drawing/2010/main" val="0"/>
              </a:ext>
            </a:extLst>
          </a:blip>
          <a:srcRect l="5824" r="5840"/>
          <a:stretch>
            <a:fillRect/>
          </a:stretch>
        </p:blipFill>
        <p:spPr>
          <a:xfrm>
            <a:off x="0" y="2113109"/>
            <a:ext cx="5655984" cy="4188835"/>
          </a:xfrm>
          <a:prstGeom prst="rect">
            <a:avLst/>
          </a:prstGeom>
        </p:spPr>
      </p:pic>
    </p:spTree>
    <p:extLst>
      <p:ext uri="{BB962C8B-B14F-4D97-AF65-F5344CB8AC3E}">
        <p14:creationId xmlns:p14="http://schemas.microsoft.com/office/powerpoint/2010/main" val="20196710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6F891-8BB9-4CC4-8E56-2F764E06FE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9D36D11-1803-31F0-5DA2-3F16376DE4C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053D917-593D-81AE-FCD4-5DB581914A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3327" y="59772"/>
            <a:ext cx="2954655" cy="1379622"/>
          </a:xfrm>
          <a:prstGeom prst="rect">
            <a:avLst/>
          </a:prstGeom>
        </p:spPr>
      </p:pic>
      <p:sp>
        <p:nvSpPr>
          <p:cNvPr id="5" name="مستطيل مستدير الزوايا 4">
            <a:extLst>
              <a:ext uri="{FF2B5EF4-FFF2-40B4-BE49-F238E27FC236}">
                <a16:creationId xmlns:a16="http://schemas.microsoft.com/office/drawing/2014/main" id="{803AFAEC-D5A0-8D9A-2B74-B357AA3CF7F0}"/>
              </a:ext>
            </a:extLst>
          </p:cNvPr>
          <p:cNvSpPr/>
          <p:nvPr/>
        </p:nvSpPr>
        <p:spPr>
          <a:xfrm>
            <a:off x="180975" y="1529408"/>
            <a:ext cx="11837007" cy="502920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a:extLst>
              <a:ext uri="{FF2B5EF4-FFF2-40B4-BE49-F238E27FC236}">
                <a16:creationId xmlns:a16="http://schemas.microsoft.com/office/drawing/2014/main" id="{D93A2EF4-2B98-894F-AA03-37C35BE26E91}"/>
              </a:ext>
            </a:extLst>
          </p:cNvPr>
          <p:cNvSpPr txBox="1"/>
          <p:nvPr/>
        </p:nvSpPr>
        <p:spPr>
          <a:xfrm>
            <a:off x="2116600" y="175191"/>
            <a:ext cx="6327913" cy="1354217"/>
          </a:xfrm>
          <a:prstGeom prst="rect">
            <a:avLst/>
          </a:prstGeom>
          <a:noFill/>
        </p:spPr>
        <p:txBody>
          <a:bodyPr wrap="square" rtlCol="0">
            <a:spAutoFit/>
          </a:bodyPr>
          <a:lstStyle/>
          <a:p>
            <a:pPr algn="ctr" rtl="1"/>
            <a:r>
              <a:rPr lang="ar-SY" sz="3200" b="1" dirty="0">
                <a:solidFill>
                  <a:srgbClr val="00AEEF"/>
                </a:solidFill>
              </a:rPr>
              <a:t>الهوية الاجتماعية والصورة الذهنية </a:t>
            </a:r>
          </a:p>
          <a:p>
            <a:pPr algn="ctr" rtl="1"/>
            <a:r>
              <a:rPr lang="ar-SY" sz="3200" b="1" dirty="0">
                <a:solidFill>
                  <a:srgbClr val="00AEEF"/>
                </a:solidFill>
              </a:rPr>
              <a:t>(الصورة الذهنية: الرقي والبريستيج)</a:t>
            </a:r>
          </a:p>
          <a:p>
            <a:pPr algn="ctr" rtl="1"/>
            <a:endParaRPr lang="en-US" dirty="0">
              <a:solidFill>
                <a:schemeClr val="bg1"/>
              </a:solidFill>
            </a:endParaRPr>
          </a:p>
        </p:txBody>
      </p:sp>
      <p:sp>
        <p:nvSpPr>
          <p:cNvPr id="3" name="مربع نص 2">
            <a:extLst>
              <a:ext uri="{FF2B5EF4-FFF2-40B4-BE49-F238E27FC236}">
                <a16:creationId xmlns:a16="http://schemas.microsoft.com/office/drawing/2014/main" id="{3CA3BFD1-1DE0-10C2-16ED-92BCE9AB4297}"/>
              </a:ext>
            </a:extLst>
          </p:cNvPr>
          <p:cNvSpPr txBox="1"/>
          <p:nvPr/>
        </p:nvSpPr>
        <p:spPr>
          <a:xfrm>
            <a:off x="393093" y="2009412"/>
            <a:ext cx="11405814" cy="4092211"/>
          </a:xfrm>
          <a:prstGeom prst="rect">
            <a:avLst/>
          </a:prstGeom>
          <a:noFill/>
        </p:spPr>
        <p:txBody>
          <a:bodyPr wrap="square" rtlCol="0">
            <a:spAutoFit/>
          </a:bodyPr>
          <a:lstStyle/>
          <a:p>
            <a:pPr algn="just" rtl="1">
              <a:lnSpc>
                <a:spcPct val="150000"/>
              </a:lnSpc>
            </a:pPr>
            <a:r>
              <a:rPr lang="ar-SY" sz="2200" dirty="0"/>
              <a:t>الأفراد الذين ينتمون للطبقة المخملية أو الطبقة العليا في المجتمع يحرصون على بناء صورة ذهنية تعكس مستوى الرقي والبريستيج الخاص بهم والذي يتميزون به عن الآخرين. </a:t>
            </a:r>
          </a:p>
          <a:p>
            <a:pPr algn="just" rtl="1">
              <a:lnSpc>
                <a:spcPct val="150000"/>
              </a:lnSpc>
            </a:pPr>
            <a:r>
              <a:rPr lang="ar-SY" sz="2200" dirty="0"/>
              <a:t>تتشكل هذه الصورة الذهنية في منصات التواصل الاجتماعي من خلال مشاركة منتجات التفاخر أو العلامات التجارية </a:t>
            </a:r>
            <a:r>
              <a:rPr lang="ar-SY" sz="2200" dirty="0" err="1"/>
              <a:t>التفاخرية</a:t>
            </a:r>
            <a:r>
              <a:rPr lang="ar-SY" sz="2200" dirty="0"/>
              <a:t> مثل السيارات الفاخرة مثل </a:t>
            </a:r>
            <a:r>
              <a:rPr lang="en-US" sz="2200" dirty="0"/>
              <a:t>Rose Rise</a:t>
            </a:r>
            <a:r>
              <a:rPr lang="ar-SY" sz="2200" dirty="0"/>
              <a:t>، </a:t>
            </a:r>
            <a:r>
              <a:rPr lang="en-US" sz="2200" dirty="0"/>
              <a:t>Ferrari</a:t>
            </a:r>
            <a:r>
              <a:rPr lang="ar-SY" sz="2200" dirty="0"/>
              <a:t> أو الساعات الفاخرة مثل </a:t>
            </a:r>
            <a:r>
              <a:rPr lang="en-US" sz="2200" dirty="0"/>
              <a:t>Rolex</a:t>
            </a:r>
            <a:r>
              <a:rPr lang="ar-SY" sz="2200" dirty="0"/>
              <a:t>، </a:t>
            </a:r>
            <a:r>
              <a:rPr lang="en-US" sz="2200" dirty="0"/>
              <a:t>Patek Philippe</a:t>
            </a:r>
            <a:r>
              <a:rPr lang="ar-SY" sz="2200" dirty="0"/>
              <a:t>، أو العلامات التجارية الفاخرة للملابس مثل </a:t>
            </a:r>
            <a:r>
              <a:rPr lang="en-US" sz="2200" dirty="0"/>
              <a:t>Gucci</a:t>
            </a:r>
            <a:r>
              <a:rPr lang="ar-SY" sz="2200" dirty="0"/>
              <a:t>، </a:t>
            </a:r>
            <a:r>
              <a:rPr lang="en-US" sz="2200" dirty="0"/>
              <a:t>Louis Vuitton </a:t>
            </a:r>
            <a:r>
              <a:rPr lang="ar-SY" sz="2200" dirty="0"/>
              <a:t>.</a:t>
            </a:r>
          </a:p>
          <a:p>
            <a:pPr algn="just" rtl="1">
              <a:lnSpc>
                <a:spcPct val="150000"/>
              </a:lnSpc>
            </a:pPr>
            <a:r>
              <a:rPr lang="ar-SY" sz="2200" dirty="0"/>
              <a:t>لتكريس الصورة الذهنية "الرقي" يشترط أن يكون الشخص من أصحاب الثروات وقادر على امتلاك المنتجات </a:t>
            </a:r>
            <a:r>
              <a:rPr lang="ar-SY" sz="2200" dirty="0" err="1"/>
              <a:t>التفاخرية</a:t>
            </a:r>
            <a:r>
              <a:rPr lang="ar-SY" sz="2200" dirty="0"/>
              <a:t> فبعض المستخدمين يشاركون منشورات لعلامة تجارية فاخرة كإعجاب بها وبمنتجاتها ولكن لن يستطيع أن يبني صورة الرقي لأنه ليس عميلاً لهذه العلامات التجارية. </a:t>
            </a:r>
          </a:p>
        </p:txBody>
      </p:sp>
    </p:spTree>
    <p:extLst>
      <p:ext uri="{BB962C8B-B14F-4D97-AF65-F5344CB8AC3E}">
        <p14:creationId xmlns:p14="http://schemas.microsoft.com/office/powerpoint/2010/main" val="15772383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0BA1A-9F0B-45C5-0A82-EC85F77D26E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E1232C7-E727-B869-9C0F-9E96DEE0C95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BED2C3B-A6CD-3AFB-A535-1A8C7D4944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3327" y="59772"/>
            <a:ext cx="2954655" cy="1379622"/>
          </a:xfrm>
          <a:prstGeom prst="rect">
            <a:avLst/>
          </a:prstGeom>
        </p:spPr>
      </p:pic>
      <p:sp>
        <p:nvSpPr>
          <p:cNvPr id="2" name="مربع نص 1">
            <a:extLst>
              <a:ext uri="{FF2B5EF4-FFF2-40B4-BE49-F238E27FC236}">
                <a16:creationId xmlns:a16="http://schemas.microsoft.com/office/drawing/2014/main" id="{AA935892-C1F6-9914-5DF3-E9080E9C40CA}"/>
              </a:ext>
            </a:extLst>
          </p:cNvPr>
          <p:cNvSpPr txBox="1"/>
          <p:nvPr/>
        </p:nvSpPr>
        <p:spPr>
          <a:xfrm>
            <a:off x="2116600" y="175191"/>
            <a:ext cx="6327913" cy="1354217"/>
          </a:xfrm>
          <a:prstGeom prst="rect">
            <a:avLst/>
          </a:prstGeom>
          <a:noFill/>
        </p:spPr>
        <p:txBody>
          <a:bodyPr wrap="square" rtlCol="0">
            <a:spAutoFit/>
          </a:bodyPr>
          <a:lstStyle/>
          <a:p>
            <a:pPr algn="ctr" rtl="1"/>
            <a:r>
              <a:rPr lang="ar-SY" sz="3200" b="1" dirty="0">
                <a:solidFill>
                  <a:srgbClr val="00AEEF"/>
                </a:solidFill>
              </a:rPr>
              <a:t>الهوية الاجتماعية والصورة الذهنية </a:t>
            </a:r>
          </a:p>
          <a:p>
            <a:pPr algn="ctr" rtl="1"/>
            <a:r>
              <a:rPr lang="ar-SY" sz="3200" b="1" dirty="0">
                <a:solidFill>
                  <a:srgbClr val="00AEEF"/>
                </a:solidFill>
              </a:rPr>
              <a:t>(الصورة الذهنية: الرقي والبريستيج)</a:t>
            </a:r>
          </a:p>
          <a:p>
            <a:pPr algn="ctr" rtl="1"/>
            <a:endParaRPr lang="en-US" dirty="0">
              <a:solidFill>
                <a:schemeClr val="bg1"/>
              </a:solidFill>
            </a:endParaRPr>
          </a:p>
        </p:txBody>
      </p:sp>
      <p:pic>
        <p:nvPicPr>
          <p:cNvPr id="8" name="صورة 7" descr="صورة تحتوي على نص, الخط, شعار, الرسومات&#10;&#10;قد يكون المحتوى الذي تم إنشاؤه بواسطة الذكاء الاصطناعي غير صحيح.">
            <a:extLst>
              <a:ext uri="{FF2B5EF4-FFF2-40B4-BE49-F238E27FC236}">
                <a16:creationId xmlns:a16="http://schemas.microsoft.com/office/drawing/2014/main" id="{EEA98172-7A97-84B6-EB2B-F3F17D6745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3050" y="2147887"/>
            <a:ext cx="8239125" cy="4157013"/>
          </a:xfrm>
          <a:prstGeom prst="rect">
            <a:avLst/>
          </a:prstGeom>
        </p:spPr>
      </p:pic>
    </p:spTree>
    <p:extLst>
      <p:ext uri="{BB962C8B-B14F-4D97-AF65-F5344CB8AC3E}">
        <p14:creationId xmlns:p14="http://schemas.microsoft.com/office/powerpoint/2010/main" val="2480961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EB5023-4250-75F4-65ED-5E45E3315255}"/>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2BEEC4FB-D9B5-AB02-0C26-708A668049DC}"/>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9F6A44EA-B9C7-0194-7BB1-4F6E8C0D72C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DCAEB40-9747-2ACF-7165-ECE12CF60F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98007D00-6096-873D-F92C-A0300EC82AA3}"/>
              </a:ext>
            </a:extLst>
          </p:cNvPr>
          <p:cNvSpPr txBox="1"/>
          <p:nvPr/>
        </p:nvSpPr>
        <p:spPr>
          <a:xfrm>
            <a:off x="1274794" y="2661761"/>
            <a:ext cx="9642411" cy="1063433"/>
          </a:xfrm>
          <a:prstGeom prst="rect">
            <a:avLst/>
          </a:prstGeom>
          <a:noFill/>
        </p:spPr>
        <p:txBody>
          <a:bodyPr wrap="square" rtlCol="1">
            <a:spAutoFit/>
          </a:bodyPr>
          <a:lstStyle/>
          <a:p>
            <a:pPr lvl="0" algn="ctr" rtl="1">
              <a:lnSpc>
                <a:spcPct val="150000"/>
              </a:lnSpc>
            </a:pPr>
            <a:r>
              <a:rPr lang="ar-SY" sz="4800" dirty="0">
                <a:solidFill>
                  <a:schemeClr val="bg1"/>
                </a:solidFill>
              </a:rPr>
              <a:t>ثالثاً: الدليل الاجتماعي وسلوك القطيع</a:t>
            </a:r>
            <a:endParaRPr lang="ar-SA" sz="4800" dirty="0">
              <a:solidFill>
                <a:schemeClr val="bg1"/>
              </a:solidFill>
            </a:endParaRPr>
          </a:p>
        </p:txBody>
      </p:sp>
    </p:spTree>
    <p:extLst>
      <p:ext uri="{BB962C8B-B14F-4D97-AF65-F5344CB8AC3E}">
        <p14:creationId xmlns:p14="http://schemas.microsoft.com/office/powerpoint/2010/main" val="36810702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69E2D-8987-5C42-30F1-BA1AE57D295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B2FDEB7-8122-98A2-43A3-47AAB365BBC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16D2C81-9BFC-75E6-3811-ADCA4AF3F8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7A9C614-F084-8146-D977-E92B1BEB867B}"/>
              </a:ext>
            </a:extLst>
          </p:cNvPr>
          <p:cNvSpPr/>
          <p:nvPr/>
        </p:nvSpPr>
        <p:spPr>
          <a:xfrm>
            <a:off x="5650011" y="1280255"/>
            <a:ext cx="6327913" cy="545613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62C13BA4-F06D-E5E3-26B2-B4FCC62A52A0}"/>
              </a:ext>
            </a:extLst>
          </p:cNvPr>
          <p:cNvSpPr txBox="1"/>
          <p:nvPr/>
        </p:nvSpPr>
        <p:spPr>
          <a:xfrm>
            <a:off x="5834269" y="1479458"/>
            <a:ext cx="5959396" cy="5107873"/>
          </a:xfrm>
          <a:prstGeom prst="rect">
            <a:avLst/>
          </a:prstGeom>
          <a:noFill/>
        </p:spPr>
        <p:txBody>
          <a:bodyPr wrap="square" rtlCol="0">
            <a:spAutoFit/>
          </a:bodyPr>
          <a:lstStyle/>
          <a:p>
            <a:pPr algn="just" rtl="1">
              <a:lnSpc>
                <a:spcPct val="150000"/>
              </a:lnSpc>
            </a:pPr>
            <a:r>
              <a:rPr lang="ar-SY" sz="2200" dirty="0"/>
              <a:t>نظرية الدليل الاجتماعي </a:t>
            </a:r>
            <a:r>
              <a:rPr lang="en-US" sz="2200" dirty="0"/>
              <a:t>  Social Proof</a:t>
            </a:r>
            <a:r>
              <a:rPr lang="ar-SY" sz="2200" dirty="0"/>
              <a:t> والتي قدمها  </a:t>
            </a:r>
            <a:r>
              <a:rPr lang="ar-SY" sz="2200" dirty="0" err="1"/>
              <a:t>سيالديني</a:t>
            </a:r>
            <a:r>
              <a:rPr lang="ar-SY" sz="2200" dirty="0"/>
              <a:t>"  في عام </a:t>
            </a:r>
            <a:r>
              <a:rPr lang="en-US" sz="2200" dirty="0"/>
              <a:t>1984</a:t>
            </a:r>
            <a:r>
              <a:rPr lang="ar-SY" sz="2200" dirty="0"/>
              <a:t>، وهذه النظرية تنص على أن الأفراد يضعون تصرفات الآخرين كقدوة لهم في قراراتهم وسلوكهم وخصوصاً في حالة عدم اليقين أو عندما لا يعرف الإنسان ما هو التصرف الأفضل الذي يقوم به فيقوم بتقليد سلوك الأغلبية أو سلوك الجماعة. </a:t>
            </a:r>
          </a:p>
          <a:p>
            <a:pPr algn="just" rtl="1">
              <a:lnSpc>
                <a:spcPct val="150000"/>
              </a:lnSpc>
            </a:pPr>
            <a:r>
              <a:rPr lang="ar-SY" sz="2200" dirty="0"/>
              <a:t>ولهذه النظرية تطبيقات كثيرة في التسويق مثل شهادات العملاء وتقييمات العملاء، استخدام النجوم والمشاهير، القيام بشراء المنتجات التي لها عدد مرات شراء كثيرة (حكمة الجماهير)، الاستماع لقادة الرأي والخبر في التوصيات للمنتجات. </a:t>
            </a:r>
          </a:p>
        </p:txBody>
      </p:sp>
      <p:sp>
        <p:nvSpPr>
          <p:cNvPr id="2" name="مربع نص 1">
            <a:extLst>
              <a:ext uri="{FF2B5EF4-FFF2-40B4-BE49-F238E27FC236}">
                <a16:creationId xmlns:a16="http://schemas.microsoft.com/office/drawing/2014/main" id="{8D290420-6EA7-E939-154D-72DDA04C1000}"/>
              </a:ext>
            </a:extLst>
          </p:cNvPr>
          <p:cNvSpPr txBox="1"/>
          <p:nvPr/>
        </p:nvSpPr>
        <p:spPr>
          <a:xfrm>
            <a:off x="2116600" y="175191"/>
            <a:ext cx="6327913" cy="861774"/>
          </a:xfrm>
          <a:prstGeom prst="rect">
            <a:avLst/>
          </a:prstGeom>
          <a:noFill/>
        </p:spPr>
        <p:txBody>
          <a:bodyPr wrap="square" rtlCol="0">
            <a:spAutoFit/>
          </a:bodyPr>
          <a:lstStyle/>
          <a:p>
            <a:pPr algn="ctr" rtl="1"/>
            <a:r>
              <a:rPr lang="ar-SY" sz="3200" b="1" dirty="0">
                <a:solidFill>
                  <a:srgbClr val="00AEEF"/>
                </a:solidFill>
              </a:rPr>
              <a:t>الدليل الاجتماعي وسلوك القطيع</a:t>
            </a:r>
          </a:p>
          <a:p>
            <a:pPr algn="ctr" rtl="1"/>
            <a:endParaRPr lang="en-US" dirty="0">
              <a:solidFill>
                <a:schemeClr val="bg1"/>
              </a:solidFill>
            </a:endParaRPr>
          </a:p>
        </p:txBody>
      </p:sp>
      <p:pic>
        <p:nvPicPr>
          <p:cNvPr id="4" name="صورة 3" descr="صورة تحتوي على قصاصة فنية, شخص, رسوم متحركة, توضيح&#10;&#10;قد يكون المحتوى الذي تم إنشاؤه بواسطة الذكاء الاصطناعي غير صحيح.">
            <a:extLst>
              <a:ext uri="{FF2B5EF4-FFF2-40B4-BE49-F238E27FC236}">
                <a16:creationId xmlns:a16="http://schemas.microsoft.com/office/drawing/2014/main" id="{F66634BA-A866-8D03-9C47-6625381BE0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710706"/>
            <a:ext cx="5544167" cy="3118594"/>
          </a:xfrm>
          <a:prstGeom prst="rect">
            <a:avLst/>
          </a:prstGeom>
        </p:spPr>
      </p:pic>
    </p:spTree>
    <p:extLst>
      <p:ext uri="{BB962C8B-B14F-4D97-AF65-F5344CB8AC3E}">
        <p14:creationId xmlns:p14="http://schemas.microsoft.com/office/powerpoint/2010/main" val="3163312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98D54-FDDC-AD64-CDA3-7E572CEDCF0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7426B57-46EB-5A7F-6F60-2A5B25F715B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959CAA4-B215-CF42-5F31-1E1619AF96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1F35CF7-5F3B-428F-FB4D-FB94528CB2DA}"/>
              </a:ext>
            </a:extLst>
          </p:cNvPr>
          <p:cNvSpPr/>
          <p:nvPr/>
        </p:nvSpPr>
        <p:spPr>
          <a:xfrm>
            <a:off x="6072810" y="1984283"/>
            <a:ext cx="6119190" cy="49499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7E6B4D34-993F-FA2E-2221-2EC718AC8715}"/>
              </a:ext>
            </a:extLst>
          </p:cNvPr>
          <p:cNvSpPr txBox="1"/>
          <p:nvPr/>
        </p:nvSpPr>
        <p:spPr>
          <a:xfrm>
            <a:off x="6283572" y="2159220"/>
            <a:ext cx="5697666" cy="4600042"/>
          </a:xfrm>
          <a:prstGeom prst="rect">
            <a:avLst/>
          </a:prstGeom>
          <a:noFill/>
        </p:spPr>
        <p:txBody>
          <a:bodyPr wrap="square" rtlCol="0">
            <a:spAutoFit/>
          </a:bodyPr>
          <a:lstStyle/>
          <a:p>
            <a:pPr algn="just" rtl="1">
              <a:lnSpc>
                <a:spcPct val="150000"/>
              </a:lnSpc>
            </a:pPr>
            <a:r>
              <a:rPr lang="ar-SY" sz="2200" dirty="0"/>
              <a:t>يعتبر سلوك القطيع أو ما يعرف باللغة الإنكليزية بـ </a:t>
            </a:r>
            <a:r>
              <a:rPr lang="en-US" sz="2200" dirty="0"/>
              <a:t>Herd Mentality</a:t>
            </a:r>
            <a:r>
              <a:rPr lang="ar-SY" sz="2200" dirty="0"/>
              <a:t> أحد تطبيقات نظرية الدليل الاجتماعي، وسلوك القطيع هو أمر مهم للغاية على مواقع التواصل الاجتماعي حيث يقوم الأفراد بتقليد  آراء الآخرين وتفاعلهم مع الأحداث، حيث يقوم المستخدم بمشاركة المنشورات الرائجة لأن هناك عدد كبير من الأفراد قاموا بمشاركتها وهذا يعطي المستخدم انطباع بأن المنشور جيد طالما قام عدد كبير من المستخدمين بمشاركته ويرى أنه من الأفضل مشاركته ليكون بنفس طريقة تفكير الأغلبية التي قامت بمشاركة المنشور.</a:t>
            </a:r>
          </a:p>
        </p:txBody>
      </p:sp>
      <p:sp>
        <p:nvSpPr>
          <p:cNvPr id="2" name="مربع نص 1">
            <a:extLst>
              <a:ext uri="{FF2B5EF4-FFF2-40B4-BE49-F238E27FC236}">
                <a16:creationId xmlns:a16="http://schemas.microsoft.com/office/drawing/2014/main" id="{A666FBC2-0F30-47D0-CFB3-496FDE889E5D}"/>
              </a:ext>
            </a:extLst>
          </p:cNvPr>
          <p:cNvSpPr txBox="1"/>
          <p:nvPr/>
        </p:nvSpPr>
        <p:spPr>
          <a:xfrm>
            <a:off x="2116600" y="175191"/>
            <a:ext cx="6327913" cy="861774"/>
          </a:xfrm>
          <a:prstGeom prst="rect">
            <a:avLst/>
          </a:prstGeom>
          <a:noFill/>
        </p:spPr>
        <p:txBody>
          <a:bodyPr wrap="square" rtlCol="0">
            <a:spAutoFit/>
          </a:bodyPr>
          <a:lstStyle/>
          <a:p>
            <a:pPr algn="ctr" rtl="1"/>
            <a:r>
              <a:rPr lang="ar-SY" sz="3200" b="1" dirty="0">
                <a:solidFill>
                  <a:srgbClr val="00AEEF"/>
                </a:solidFill>
              </a:rPr>
              <a:t>الدليل الاجتماعي وسلوك القطيع</a:t>
            </a:r>
          </a:p>
          <a:p>
            <a:pPr algn="ctr" rtl="1"/>
            <a:endParaRPr lang="en-US" dirty="0">
              <a:solidFill>
                <a:schemeClr val="bg1"/>
              </a:solidFill>
            </a:endParaRPr>
          </a:p>
        </p:txBody>
      </p:sp>
      <p:pic>
        <p:nvPicPr>
          <p:cNvPr id="4" name="صورة 3" descr="صورة تحتوي على رقص, الأحذية, تلبيس, رجل&#10;&#10;قد يكون المحتوى الذي تم إنشاؤه بواسطة الذكاء الاصطناعي غير صحيح.">
            <a:extLst>
              <a:ext uri="{FF2B5EF4-FFF2-40B4-BE49-F238E27FC236}">
                <a16:creationId xmlns:a16="http://schemas.microsoft.com/office/drawing/2014/main" id="{0D1C2D6D-71C0-5F9D-F286-B292BD187C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92674"/>
            <a:ext cx="5889192" cy="3579525"/>
          </a:xfrm>
          <a:prstGeom prst="rect">
            <a:avLst/>
          </a:prstGeom>
        </p:spPr>
      </p:pic>
    </p:spTree>
    <p:extLst>
      <p:ext uri="{BB962C8B-B14F-4D97-AF65-F5344CB8AC3E}">
        <p14:creationId xmlns:p14="http://schemas.microsoft.com/office/powerpoint/2010/main" val="41416924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1244CA-4D65-D366-13F4-9BE7F613ACA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4C42FA3-3AB3-49B8-89FA-B482E556685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E403278-B53A-FC55-AB56-301603A2C4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6F71D8C-A251-B03C-9334-209B23DA5F3D}"/>
              </a:ext>
            </a:extLst>
          </p:cNvPr>
          <p:cNvSpPr/>
          <p:nvPr/>
        </p:nvSpPr>
        <p:spPr>
          <a:xfrm>
            <a:off x="5056953" y="1479458"/>
            <a:ext cx="7283751" cy="545613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42A358D3-FFB8-91A5-CCE2-EC68C45AD45E}"/>
              </a:ext>
            </a:extLst>
          </p:cNvPr>
          <p:cNvSpPr txBox="1"/>
          <p:nvPr/>
        </p:nvSpPr>
        <p:spPr>
          <a:xfrm>
            <a:off x="5280556" y="1653590"/>
            <a:ext cx="6819923" cy="5107873"/>
          </a:xfrm>
          <a:prstGeom prst="rect">
            <a:avLst/>
          </a:prstGeom>
          <a:noFill/>
        </p:spPr>
        <p:txBody>
          <a:bodyPr wrap="square" rtlCol="0">
            <a:spAutoFit/>
          </a:bodyPr>
          <a:lstStyle/>
          <a:p>
            <a:pPr algn="just" rtl="1">
              <a:lnSpc>
                <a:spcPct val="150000"/>
              </a:lnSpc>
            </a:pPr>
            <a:r>
              <a:rPr lang="ar-SY" sz="2200" dirty="0"/>
              <a:t>ظاهرة </a:t>
            </a:r>
            <a:r>
              <a:rPr lang="en-US" sz="2200" dirty="0"/>
              <a:t>FOMO</a:t>
            </a:r>
            <a:r>
              <a:rPr lang="ar-SY" sz="2200" dirty="0"/>
              <a:t> والتي هي اختصار لعبارة </a:t>
            </a:r>
            <a:r>
              <a:rPr lang="en-US" sz="2200" dirty="0"/>
              <a:t>Fear of Missing Out</a:t>
            </a:r>
            <a:r>
              <a:rPr lang="ar-SY" sz="2200" dirty="0"/>
              <a:t> أي الخوف من تفويت الفرصة، عندما ينتشر موضوع رائج على مواقع التواصل الاجتماعي يتشجع الأفراد لمشاركته خوفاً من تفويت الفرصة من عدم مشاركته كونه منشور مهم أو يتضمن حدث مهم أو منشورات تعبر عن الانتماء الاجتماعي للفرد تخلق هذه المنشورات إلحاحاً لدى المستخدم لكي يقوم بمشاركتها والتي غالباً ترتبط بمناسبة معينة ويكون لدى المستخدم خوف من تفويت مشاركتها.. </a:t>
            </a:r>
          </a:p>
          <a:p>
            <a:pPr algn="just" rtl="1">
              <a:lnSpc>
                <a:spcPct val="150000"/>
              </a:lnSpc>
            </a:pPr>
            <a:r>
              <a:rPr lang="ar-SY" sz="2200" dirty="0"/>
              <a:t>تدخل ضمن هذا النوع من المنشورات العروض المحدودة بفترة زمنية معينة أو المنتجات الحصرية وكذلك التحديات الرائجة، حيث يخاف المستخدم من تفويت الفرصة على أصدقائه فيقوم بمشاركة المنشورات. </a:t>
            </a:r>
          </a:p>
        </p:txBody>
      </p:sp>
      <p:sp>
        <p:nvSpPr>
          <p:cNvPr id="2" name="مربع نص 1">
            <a:extLst>
              <a:ext uri="{FF2B5EF4-FFF2-40B4-BE49-F238E27FC236}">
                <a16:creationId xmlns:a16="http://schemas.microsoft.com/office/drawing/2014/main" id="{32B19585-F538-7FEB-58BB-656B83BCE38A}"/>
              </a:ext>
            </a:extLst>
          </p:cNvPr>
          <p:cNvSpPr txBox="1"/>
          <p:nvPr/>
        </p:nvSpPr>
        <p:spPr>
          <a:xfrm>
            <a:off x="2116600" y="175191"/>
            <a:ext cx="6327913" cy="1077218"/>
          </a:xfrm>
          <a:prstGeom prst="rect">
            <a:avLst/>
          </a:prstGeom>
          <a:noFill/>
        </p:spPr>
        <p:txBody>
          <a:bodyPr wrap="square" rtlCol="0">
            <a:spAutoFit/>
          </a:bodyPr>
          <a:lstStyle/>
          <a:p>
            <a:pPr algn="ctr" rtl="1"/>
            <a:r>
              <a:rPr lang="ar-SY" sz="3200" b="1" dirty="0">
                <a:solidFill>
                  <a:srgbClr val="00AEEF"/>
                </a:solidFill>
              </a:rPr>
              <a:t>الدليل الاجتماعي وسلوك القطيع</a:t>
            </a:r>
          </a:p>
          <a:p>
            <a:pPr algn="ctr" rtl="1"/>
            <a:r>
              <a:rPr lang="ar-SY" sz="3200" b="1" dirty="0">
                <a:solidFill>
                  <a:srgbClr val="00AEEF"/>
                </a:solidFill>
              </a:rPr>
              <a:t>ظاهرة </a:t>
            </a:r>
            <a:r>
              <a:rPr lang="en-US" sz="3200" b="1" dirty="0">
                <a:solidFill>
                  <a:srgbClr val="00AEEF"/>
                </a:solidFill>
              </a:rPr>
              <a:t>FOMO</a:t>
            </a:r>
            <a:endParaRPr lang="ar-SY" sz="3200" b="1" dirty="0">
              <a:solidFill>
                <a:srgbClr val="00AEEF"/>
              </a:solidFill>
            </a:endParaRPr>
          </a:p>
        </p:txBody>
      </p:sp>
      <p:pic>
        <p:nvPicPr>
          <p:cNvPr id="4" name="صورة 3" descr="صورة تحتوي على نص, الخط, شعار, الرسومات&#10;&#10;قد يكون المحتوى الذي تم إنشاؤه بواسطة الذكاء الاصطناعي غير صحيح.">
            <a:extLst>
              <a:ext uri="{FF2B5EF4-FFF2-40B4-BE49-F238E27FC236}">
                <a16:creationId xmlns:a16="http://schemas.microsoft.com/office/drawing/2014/main" id="{197E6BF5-F561-7E95-1A61-96F27970E5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5124" y="2714625"/>
            <a:ext cx="4741829" cy="3099235"/>
          </a:xfrm>
          <a:prstGeom prst="rect">
            <a:avLst/>
          </a:prstGeom>
        </p:spPr>
      </p:pic>
    </p:spTree>
    <p:extLst>
      <p:ext uri="{BB962C8B-B14F-4D97-AF65-F5344CB8AC3E}">
        <p14:creationId xmlns:p14="http://schemas.microsoft.com/office/powerpoint/2010/main" val="3134499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C87BF-F403-48FE-CD1A-7F4C192C966B}"/>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AEE08144-24F3-35A0-1FEF-CA75722E2FE2}"/>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3FCB5EEE-A9F8-9CB6-AA9E-4F7921CB86C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87C1B1C-F11A-EBF0-6AD0-94A176B1E4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26398910-C37C-676B-6025-488D5D8D5DD7}"/>
              </a:ext>
            </a:extLst>
          </p:cNvPr>
          <p:cNvSpPr txBox="1"/>
          <p:nvPr/>
        </p:nvSpPr>
        <p:spPr>
          <a:xfrm>
            <a:off x="1274794" y="2661761"/>
            <a:ext cx="9642411" cy="1063433"/>
          </a:xfrm>
          <a:prstGeom prst="rect">
            <a:avLst/>
          </a:prstGeom>
          <a:noFill/>
        </p:spPr>
        <p:txBody>
          <a:bodyPr wrap="square" rtlCol="1">
            <a:spAutoFit/>
          </a:bodyPr>
          <a:lstStyle/>
          <a:p>
            <a:pPr lvl="0" algn="ctr" rtl="1">
              <a:lnSpc>
                <a:spcPct val="150000"/>
              </a:lnSpc>
            </a:pPr>
            <a:r>
              <a:rPr lang="ar-SY" sz="4800" dirty="0">
                <a:solidFill>
                  <a:schemeClr val="bg1"/>
                </a:solidFill>
              </a:rPr>
              <a:t>رابعاً: المحفزات المالية</a:t>
            </a:r>
            <a:endParaRPr lang="ar-SA" sz="4800" dirty="0">
              <a:solidFill>
                <a:schemeClr val="bg1"/>
              </a:solidFill>
            </a:endParaRPr>
          </a:p>
        </p:txBody>
      </p:sp>
    </p:spTree>
    <p:extLst>
      <p:ext uri="{BB962C8B-B14F-4D97-AF65-F5344CB8AC3E}">
        <p14:creationId xmlns:p14="http://schemas.microsoft.com/office/powerpoint/2010/main" val="16040699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19F85-3F71-8DF3-FC8C-0E18E6B070B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E134C84-48A7-D81A-51A7-0883D5D9B91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38A0915-2FE8-E378-C697-A346D46A2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6D961EE-6CCA-1904-108A-FF9A1F6C31E3}"/>
              </a:ext>
            </a:extLst>
          </p:cNvPr>
          <p:cNvSpPr/>
          <p:nvPr/>
        </p:nvSpPr>
        <p:spPr>
          <a:xfrm>
            <a:off x="6377901" y="2590598"/>
            <a:ext cx="5667375" cy="416756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ربع نص 1">
            <a:extLst>
              <a:ext uri="{FF2B5EF4-FFF2-40B4-BE49-F238E27FC236}">
                <a16:creationId xmlns:a16="http://schemas.microsoft.com/office/drawing/2014/main" id="{07255FE0-AFD6-F2E9-2870-4B1470550A17}"/>
              </a:ext>
            </a:extLst>
          </p:cNvPr>
          <p:cNvSpPr txBox="1"/>
          <p:nvPr/>
        </p:nvSpPr>
        <p:spPr>
          <a:xfrm>
            <a:off x="2116600" y="175191"/>
            <a:ext cx="6327913" cy="1077218"/>
          </a:xfrm>
          <a:prstGeom prst="rect">
            <a:avLst/>
          </a:prstGeom>
          <a:noFill/>
        </p:spPr>
        <p:txBody>
          <a:bodyPr wrap="square" rtlCol="0">
            <a:spAutoFit/>
          </a:bodyPr>
          <a:lstStyle/>
          <a:p>
            <a:pPr algn="ctr" rtl="1"/>
            <a:r>
              <a:rPr lang="ar-SY" sz="3200" b="1" dirty="0">
                <a:solidFill>
                  <a:srgbClr val="00AEEF"/>
                </a:solidFill>
              </a:rPr>
              <a:t>المحفزات المالية</a:t>
            </a:r>
          </a:p>
          <a:p>
            <a:pPr algn="ctr" rtl="1"/>
            <a:r>
              <a:rPr lang="ar-SY" sz="3200" b="1" dirty="0">
                <a:solidFill>
                  <a:srgbClr val="00AEEF"/>
                </a:solidFill>
              </a:rPr>
              <a:t>الخصومات</a:t>
            </a:r>
          </a:p>
        </p:txBody>
      </p:sp>
      <p:sp>
        <p:nvSpPr>
          <p:cNvPr id="3" name="مربع نص 2">
            <a:extLst>
              <a:ext uri="{FF2B5EF4-FFF2-40B4-BE49-F238E27FC236}">
                <a16:creationId xmlns:a16="http://schemas.microsoft.com/office/drawing/2014/main" id="{910D350F-03D5-CEEC-3710-858731765B87}"/>
              </a:ext>
            </a:extLst>
          </p:cNvPr>
          <p:cNvSpPr txBox="1"/>
          <p:nvPr/>
        </p:nvSpPr>
        <p:spPr>
          <a:xfrm>
            <a:off x="6542315" y="2590598"/>
            <a:ext cx="5325036" cy="4092211"/>
          </a:xfrm>
          <a:prstGeom prst="rect">
            <a:avLst/>
          </a:prstGeom>
          <a:noFill/>
        </p:spPr>
        <p:txBody>
          <a:bodyPr wrap="square" rtlCol="0">
            <a:spAutoFit/>
          </a:bodyPr>
          <a:lstStyle/>
          <a:p>
            <a:pPr algn="just" rtl="1">
              <a:lnSpc>
                <a:spcPct val="150000"/>
              </a:lnSpc>
            </a:pPr>
            <a:r>
              <a:rPr lang="ar-SY" sz="2200" dirty="0"/>
              <a:t>المنشورات التي تتضمن خصومات كبيرة مثل خصم</a:t>
            </a:r>
            <a:r>
              <a:rPr lang="en-US" sz="2200" dirty="0"/>
              <a:t>30</a:t>
            </a:r>
            <a:r>
              <a:rPr lang="ar-SY" sz="2200" dirty="0"/>
              <a:t> % وكذلك مبيعات الفرص والتي تصل إلى </a:t>
            </a:r>
            <a:r>
              <a:rPr lang="en-US" sz="2200" dirty="0"/>
              <a:t>70</a:t>
            </a:r>
            <a:r>
              <a:rPr lang="ar-SY" sz="2200" dirty="0"/>
              <a:t> % تحفز الجمهور على مشاركتها لمجرد أنها تتضمن خصم، إذ يقوم المستخدم بمشاركة المنشور الذي يتضمن الخصم ليستفيد أصدقائه من الخصم.</a:t>
            </a:r>
          </a:p>
          <a:p>
            <a:pPr algn="just" rtl="1">
              <a:lnSpc>
                <a:spcPct val="150000"/>
              </a:lnSpc>
            </a:pPr>
            <a:r>
              <a:rPr lang="ar-SY" sz="2200" dirty="0"/>
              <a:t>منشورات الخصومات هي منشورات فيروسية مهما كانت بسيطة حتى وإن كانت لا تحمل لمسات إبداعية إذ تتضمن قيمة عالية للجمهور وهي الخصم المالي.  </a:t>
            </a:r>
          </a:p>
        </p:txBody>
      </p:sp>
      <p:pic>
        <p:nvPicPr>
          <p:cNvPr id="6" name="صورة 5" descr="صورة تحتوي على نص, رسوم متحركة, لافتة&#10;&#10;قد يكون المحتوى الذي تم إنشاؤه بواسطة الذكاء الاصطناعي غير صحيح.">
            <a:extLst>
              <a:ext uri="{FF2B5EF4-FFF2-40B4-BE49-F238E27FC236}">
                <a16:creationId xmlns:a16="http://schemas.microsoft.com/office/drawing/2014/main" id="{42512AC1-652A-BD33-521F-DFBC8C1239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90598"/>
            <a:ext cx="6199975" cy="4267403"/>
          </a:xfrm>
          <a:prstGeom prst="rect">
            <a:avLst/>
          </a:prstGeom>
        </p:spPr>
      </p:pic>
    </p:spTree>
    <p:extLst>
      <p:ext uri="{BB962C8B-B14F-4D97-AF65-F5344CB8AC3E}">
        <p14:creationId xmlns:p14="http://schemas.microsoft.com/office/powerpoint/2010/main" val="23053812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69D15-D520-C7CB-0B64-01D7F112BF0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F6B8600-04D1-C6CF-FC0C-0131BE3E135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7F11AA2-0AAE-1DA8-D6D1-8AFF94EAA7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5717C12-DE93-F12C-B706-45BBB4209BCD}"/>
              </a:ext>
            </a:extLst>
          </p:cNvPr>
          <p:cNvSpPr/>
          <p:nvPr/>
        </p:nvSpPr>
        <p:spPr>
          <a:xfrm>
            <a:off x="152400" y="2081861"/>
            <a:ext cx="12192000" cy="335924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ربع نص 8">
            <a:extLst>
              <a:ext uri="{FF2B5EF4-FFF2-40B4-BE49-F238E27FC236}">
                <a16:creationId xmlns:a16="http://schemas.microsoft.com/office/drawing/2014/main" id="{A4713821-2C15-4AD1-385F-254A80FFB35F}"/>
              </a:ext>
            </a:extLst>
          </p:cNvPr>
          <p:cNvSpPr txBox="1"/>
          <p:nvPr/>
        </p:nvSpPr>
        <p:spPr>
          <a:xfrm>
            <a:off x="315124" y="2726968"/>
            <a:ext cx="11724476" cy="2069028"/>
          </a:xfrm>
          <a:prstGeom prst="rect">
            <a:avLst/>
          </a:prstGeom>
          <a:noFill/>
        </p:spPr>
        <p:txBody>
          <a:bodyPr wrap="square" rtlCol="0">
            <a:spAutoFit/>
          </a:bodyPr>
          <a:lstStyle/>
          <a:p>
            <a:pPr algn="just" rtl="1">
              <a:lnSpc>
                <a:spcPct val="150000"/>
              </a:lnSpc>
            </a:pPr>
            <a:r>
              <a:rPr lang="ar-SY" sz="2200" dirty="0"/>
              <a:t>كما لاحظنا في المحاضرات السابقة أن التسويق بالإحالة </a:t>
            </a:r>
            <a:r>
              <a:rPr lang="en-US" sz="2200" dirty="0"/>
              <a:t>Referral Marketing</a:t>
            </a:r>
            <a:r>
              <a:rPr lang="ar-SY" sz="2200" dirty="0"/>
              <a:t> هو أحد أهم أنواع المنشورات الفيروسية، لأن هذا النوع من المنشورات يتضمن عائد مادي للمستخدم الذي يقوم بمشاركة المنشور حيث يحصل المستخدم الذي يشارك المنتج أو التطبيق ويحيل مستخدم جديد للتطبيق على مكافأة هذه المكافأة قد تكون على شكل استخدام إضافي للمنتج أو مزايا إضافية مجانية أو نقاط استرداد </a:t>
            </a:r>
            <a:r>
              <a:rPr lang="en-US" sz="2200" dirty="0"/>
              <a:t>Cashback</a:t>
            </a:r>
            <a:r>
              <a:rPr lang="ar-SY" sz="2200" dirty="0"/>
              <a:t> يستطيع من خلالها العميل شراء المنتج أو الاشتراك في التطبيق دون القدرة على سحب المال. </a:t>
            </a:r>
          </a:p>
        </p:txBody>
      </p:sp>
      <p:sp>
        <p:nvSpPr>
          <p:cNvPr id="2" name="مربع نص 1">
            <a:extLst>
              <a:ext uri="{FF2B5EF4-FFF2-40B4-BE49-F238E27FC236}">
                <a16:creationId xmlns:a16="http://schemas.microsoft.com/office/drawing/2014/main" id="{0601F9E7-C184-5FE8-6579-9BA49700C703}"/>
              </a:ext>
            </a:extLst>
          </p:cNvPr>
          <p:cNvSpPr txBox="1"/>
          <p:nvPr/>
        </p:nvSpPr>
        <p:spPr>
          <a:xfrm>
            <a:off x="2116600" y="175191"/>
            <a:ext cx="6327913" cy="1077218"/>
          </a:xfrm>
          <a:prstGeom prst="rect">
            <a:avLst/>
          </a:prstGeom>
          <a:noFill/>
        </p:spPr>
        <p:txBody>
          <a:bodyPr wrap="square" rtlCol="0">
            <a:spAutoFit/>
          </a:bodyPr>
          <a:lstStyle/>
          <a:p>
            <a:pPr algn="ctr" rtl="1"/>
            <a:r>
              <a:rPr lang="ar-SY" sz="3200" b="1" dirty="0">
                <a:solidFill>
                  <a:srgbClr val="00AEEF"/>
                </a:solidFill>
              </a:rPr>
              <a:t>المحفزات المالية</a:t>
            </a:r>
          </a:p>
          <a:p>
            <a:pPr algn="ctr" rtl="1"/>
            <a:r>
              <a:rPr lang="ar-SY" sz="3200" b="1" dirty="0">
                <a:solidFill>
                  <a:srgbClr val="00AEEF"/>
                </a:solidFill>
              </a:rPr>
              <a:t>مكافآت الإحالات </a:t>
            </a:r>
          </a:p>
        </p:txBody>
      </p:sp>
    </p:spTree>
    <p:extLst>
      <p:ext uri="{BB962C8B-B14F-4D97-AF65-F5344CB8AC3E}">
        <p14:creationId xmlns:p14="http://schemas.microsoft.com/office/powerpoint/2010/main" val="465713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5631F-6FF9-1EEB-97A2-AD4DAD20181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35F8C70-B0BA-7AC6-FB21-8FAF651FF84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E3C61FC-9ACB-1382-8B39-6C336B8482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839D94A-2FB2-715F-8DFB-0EA9335224EF}"/>
              </a:ext>
            </a:extLst>
          </p:cNvPr>
          <p:cNvSpPr/>
          <p:nvPr/>
        </p:nvSpPr>
        <p:spPr>
          <a:xfrm>
            <a:off x="4038600" y="1302026"/>
            <a:ext cx="8153400" cy="57250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من الأمثلة على استخدام برنامج التسويق بالإحالة تطبيق </a:t>
            </a:r>
            <a:r>
              <a:rPr lang="en-US" sz="2200" dirty="0">
                <a:solidFill>
                  <a:schemeClr val="tx1"/>
                </a:solidFill>
              </a:rPr>
              <a:t>Airbnb</a:t>
            </a:r>
            <a:r>
              <a:rPr lang="ar-SY" sz="2200" dirty="0">
                <a:solidFill>
                  <a:schemeClr val="tx1"/>
                </a:solidFill>
              </a:rPr>
              <a:t> لحجوزات الغرف المنزلية والفندقية والذي استخدم برنامج مكافآت ثنائي حيث يحصل كل من </a:t>
            </a:r>
            <a:r>
              <a:rPr lang="ar-SY" sz="2200" dirty="0" err="1">
                <a:solidFill>
                  <a:schemeClr val="tx1"/>
                </a:solidFill>
              </a:rPr>
              <a:t>المحيل</a:t>
            </a:r>
            <a:r>
              <a:rPr lang="ar-SY" sz="2200" dirty="0">
                <a:solidFill>
                  <a:schemeClr val="tx1"/>
                </a:solidFill>
              </a:rPr>
              <a:t> والمحال على مكافأة عند استخدام المحال (المستخدم الجديد) لتطبيق </a:t>
            </a:r>
            <a:r>
              <a:rPr lang="en-US" sz="2200" dirty="0">
                <a:solidFill>
                  <a:schemeClr val="tx1"/>
                </a:solidFill>
              </a:rPr>
              <a:t>Airbnb</a:t>
            </a:r>
            <a:r>
              <a:rPr lang="ar-SY" sz="2200" dirty="0">
                <a:solidFill>
                  <a:schemeClr val="tx1"/>
                </a:solidFill>
              </a:rPr>
              <a:t>. </a:t>
            </a:r>
          </a:p>
          <a:p>
            <a:pPr algn="just" rtl="1">
              <a:lnSpc>
                <a:spcPct val="150000"/>
              </a:lnSpc>
            </a:pPr>
            <a:r>
              <a:rPr lang="ar-SY" sz="2200" dirty="0">
                <a:solidFill>
                  <a:schemeClr val="tx1"/>
                </a:solidFill>
              </a:rPr>
              <a:t>حيث منحت </a:t>
            </a:r>
            <a:r>
              <a:rPr lang="en-US" sz="2200" dirty="0">
                <a:solidFill>
                  <a:schemeClr val="tx1"/>
                </a:solidFill>
              </a:rPr>
              <a:t>Airbnb</a:t>
            </a:r>
            <a:r>
              <a:rPr lang="ar-SY" sz="2200" dirty="0">
                <a:solidFill>
                  <a:schemeClr val="tx1"/>
                </a:solidFill>
              </a:rPr>
              <a:t> مكافأة قدرها </a:t>
            </a:r>
            <a:r>
              <a:rPr lang="en-US" sz="2200" dirty="0">
                <a:solidFill>
                  <a:schemeClr val="tx1"/>
                </a:solidFill>
              </a:rPr>
              <a:t>25</a:t>
            </a:r>
            <a:r>
              <a:rPr lang="ar-SY" sz="2200" dirty="0">
                <a:solidFill>
                  <a:schemeClr val="tx1"/>
                </a:solidFill>
              </a:rPr>
              <a:t> $ عند قيام مستخدم بإحالة مستخدم جديد أي أصبح يستخدم المنصة وقام بإجراء حجز واحد على المنصة ويمكن للمستخدم </a:t>
            </a:r>
            <a:r>
              <a:rPr lang="ar-SY" sz="2200" dirty="0" err="1">
                <a:solidFill>
                  <a:schemeClr val="tx1"/>
                </a:solidFill>
              </a:rPr>
              <a:t>المحيل</a:t>
            </a:r>
            <a:r>
              <a:rPr lang="ar-SY" sz="2200" dirty="0">
                <a:solidFill>
                  <a:schemeClr val="tx1"/>
                </a:solidFill>
              </a:rPr>
              <a:t> الاستفادة من هذا المبلغ في حجوزاته القادمة، كذلك فإن المحال (المستخدم الجديد) سيحصل على خصم بقيمة </a:t>
            </a:r>
            <a:r>
              <a:rPr lang="en-US" sz="2200" dirty="0">
                <a:solidFill>
                  <a:schemeClr val="tx1"/>
                </a:solidFill>
              </a:rPr>
              <a:t>25</a:t>
            </a:r>
            <a:r>
              <a:rPr lang="ar-SY" sz="2200" dirty="0">
                <a:solidFill>
                  <a:schemeClr val="tx1"/>
                </a:solidFill>
              </a:rPr>
              <a:t> $ عند استخدامه لمنصة </a:t>
            </a:r>
            <a:r>
              <a:rPr lang="en-US" sz="2200" dirty="0" err="1">
                <a:solidFill>
                  <a:schemeClr val="tx1"/>
                </a:solidFill>
              </a:rPr>
              <a:t>Airpnp</a:t>
            </a:r>
            <a:r>
              <a:rPr lang="ar-SY" sz="2200" dirty="0">
                <a:solidFill>
                  <a:schemeClr val="tx1"/>
                </a:solidFill>
              </a:rPr>
              <a:t> في أول حجز يقوم بحجزه من خلال هذه المنصة، برنامج التسويق بالإحالة هذا شبيه ببرنامج </a:t>
            </a:r>
            <a:r>
              <a:rPr lang="en-US" sz="2200" dirty="0">
                <a:solidFill>
                  <a:schemeClr val="tx1"/>
                </a:solidFill>
              </a:rPr>
              <a:t>Dropbox</a:t>
            </a:r>
            <a:r>
              <a:rPr lang="ar-SY" sz="2200" dirty="0">
                <a:solidFill>
                  <a:schemeClr val="tx1"/>
                </a:solidFill>
              </a:rPr>
              <a:t> ولكن المكافأة هنا رصيد نقدي يمكن استخدامه في الحجوزات أما في </a:t>
            </a:r>
            <a:r>
              <a:rPr lang="en-US" sz="2200" dirty="0">
                <a:solidFill>
                  <a:schemeClr val="tx1"/>
                </a:solidFill>
              </a:rPr>
              <a:t>Dropbox</a:t>
            </a:r>
            <a:r>
              <a:rPr lang="ar-SY" sz="2200" dirty="0">
                <a:solidFill>
                  <a:schemeClr val="tx1"/>
                </a:solidFill>
              </a:rPr>
              <a:t> فقد كانت المكافأة مساحة تخزين إضافية لكل المستخدم </a:t>
            </a:r>
            <a:r>
              <a:rPr lang="ar-SY" sz="2200" dirty="0" err="1">
                <a:solidFill>
                  <a:schemeClr val="tx1"/>
                </a:solidFill>
              </a:rPr>
              <a:t>المحيل</a:t>
            </a:r>
            <a:r>
              <a:rPr lang="ar-SY" sz="2200" dirty="0">
                <a:solidFill>
                  <a:schemeClr val="tx1"/>
                </a:solidFill>
              </a:rPr>
              <a:t> والمستخدم المحال.  </a:t>
            </a:r>
          </a:p>
        </p:txBody>
      </p:sp>
      <p:sp>
        <p:nvSpPr>
          <p:cNvPr id="2" name="مربع نص 1">
            <a:extLst>
              <a:ext uri="{FF2B5EF4-FFF2-40B4-BE49-F238E27FC236}">
                <a16:creationId xmlns:a16="http://schemas.microsoft.com/office/drawing/2014/main" id="{EE75176D-D278-AADA-4D26-A8B9B6E63C3B}"/>
              </a:ext>
            </a:extLst>
          </p:cNvPr>
          <p:cNvSpPr txBox="1"/>
          <p:nvPr/>
        </p:nvSpPr>
        <p:spPr>
          <a:xfrm>
            <a:off x="2127486" y="224808"/>
            <a:ext cx="6327913" cy="1077218"/>
          </a:xfrm>
          <a:prstGeom prst="rect">
            <a:avLst/>
          </a:prstGeom>
          <a:noFill/>
        </p:spPr>
        <p:txBody>
          <a:bodyPr wrap="square" rtlCol="0">
            <a:spAutoFit/>
          </a:bodyPr>
          <a:lstStyle/>
          <a:p>
            <a:pPr algn="ctr" rtl="1"/>
            <a:r>
              <a:rPr lang="ar-SY" sz="3200" b="1" dirty="0">
                <a:solidFill>
                  <a:srgbClr val="00AEEF"/>
                </a:solidFill>
              </a:rPr>
              <a:t>المحفزات المالية</a:t>
            </a:r>
          </a:p>
          <a:p>
            <a:pPr algn="ctr" rtl="1"/>
            <a:r>
              <a:rPr lang="ar-SY" sz="3200" b="1" dirty="0">
                <a:solidFill>
                  <a:srgbClr val="00AEEF"/>
                </a:solidFill>
              </a:rPr>
              <a:t>مكافآت الإحالات </a:t>
            </a:r>
            <a:r>
              <a:rPr lang="en-US" sz="3200" b="1" dirty="0">
                <a:solidFill>
                  <a:srgbClr val="00AEEF"/>
                </a:solidFill>
              </a:rPr>
              <a:t>Airbnb</a:t>
            </a:r>
            <a:endParaRPr lang="ar-SY" sz="3200" b="1" dirty="0">
              <a:solidFill>
                <a:srgbClr val="00AEEF"/>
              </a:solidFill>
            </a:endParaRPr>
          </a:p>
        </p:txBody>
      </p:sp>
      <p:pic>
        <p:nvPicPr>
          <p:cNvPr id="4" name="صورة 3" descr="صورة تحتوي على نص, لقطة شاشة, تصميم الجرافيك, التصميم&#10;&#10;قد يكون المحتوى الذي تم إنشاؤه بواسطة الذكاء الاصطناعي غير صحيح.">
            <a:extLst>
              <a:ext uri="{FF2B5EF4-FFF2-40B4-BE49-F238E27FC236}">
                <a16:creationId xmlns:a16="http://schemas.microsoft.com/office/drawing/2014/main" id="{A515DF12-3A92-F243-0053-D9885E909212}"/>
              </a:ext>
            </a:extLst>
          </p:cNvPr>
          <p:cNvPicPr>
            <a:picLocks noChangeAspect="1"/>
          </p:cNvPicPr>
          <p:nvPr/>
        </p:nvPicPr>
        <p:blipFill>
          <a:blip r:embed="rId4">
            <a:extLst>
              <a:ext uri="{28A0092B-C50C-407E-A947-70E740481C1C}">
                <a14:useLocalDpi xmlns:a14="http://schemas.microsoft.com/office/drawing/2010/main" val="0"/>
              </a:ext>
            </a:extLst>
          </a:blip>
          <a:srcRect l="18062" t="-1436" r="34393" b="8131"/>
          <a:stretch>
            <a:fillRect/>
          </a:stretch>
        </p:blipFill>
        <p:spPr>
          <a:xfrm>
            <a:off x="-598714" y="1555277"/>
            <a:ext cx="4558512" cy="5218517"/>
          </a:xfrm>
          <a:prstGeom prst="rect">
            <a:avLst/>
          </a:prstGeom>
        </p:spPr>
      </p:pic>
    </p:spTree>
    <p:extLst>
      <p:ext uri="{BB962C8B-B14F-4D97-AF65-F5344CB8AC3E}">
        <p14:creationId xmlns:p14="http://schemas.microsoft.com/office/powerpoint/2010/main" val="27395150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E3DB83-AFD0-83D0-EB8B-E78A59EFB77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D8B9AB5-542D-FD16-20AA-0558CF5E511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D77F541-E715-1B7D-3F39-BE70F9AD81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37B77C8-DAF7-4E8C-FD07-5AD1887CAB58}"/>
              </a:ext>
            </a:extLst>
          </p:cNvPr>
          <p:cNvSpPr/>
          <p:nvPr/>
        </p:nvSpPr>
        <p:spPr>
          <a:xfrm>
            <a:off x="1" y="2098583"/>
            <a:ext cx="12192000" cy="401646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5DADF7E7-2049-28C4-6C74-08E58BA447C6}"/>
              </a:ext>
            </a:extLst>
          </p:cNvPr>
          <p:cNvSpPr txBox="1"/>
          <p:nvPr/>
        </p:nvSpPr>
        <p:spPr>
          <a:xfrm>
            <a:off x="66675" y="2325632"/>
            <a:ext cx="11810201" cy="3584379"/>
          </a:xfrm>
          <a:prstGeom prst="rect">
            <a:avLst/>
          </a:prstGeom>
          <a:noFill/>
        </p:spPr>
        <p:txBody>
          <a:bodyPr wrap="square" rtlCol="0">
            <a:spAutoFit/>
          </a:bodyPr>
          <a:lstStyle/>
          <a:p>
            <a:pPr algn="just" rtl="1">
              <a:lnSpc>
                <a:spcPct val="150000"/>
              </a:lnSpc>
            </a:pPr>
            <a:r>
              <a:rPr lang="ar-SY" sz="2200" dirty="0"/>
              <a:t>التسويق بالعمولة </a:t>
            </a:r>
            <a:r>
              <a:rPr lang="en-US" sz="2200" dirty="0"/>
              <a:t>Affiliate Marketing</a:t>
            </a:r>
            <a:r>
              <a:rPr lang="ar-SY" sz="2200" dirty="0"/>
              <a:t> شبيه بالتسويق بالإحالة ولكن المكافأة في التسويق بالعمولة تكون مبلغ مالي نقدي حصراً، بالإضافة إلى أن هذا المبلغ يمكن سحبه حيث يقوم المسوقون بالعمولة بمشاركة الروابط لمنتجات أو تطبيقات لكي يحصلوا على العمولة جراء استخدام المنتج أو التطبيق. </a:t>
            </a:r>
          </a:p>
          <a:p>
            <a:pPr algn="just" rtl="1">
              <a:lnSpc>
                <a:spcPct val="150000"/>
              </a:lnSpc>
            </a:pPr>
            <a:r>
              <a:rPr lang="ar-SY" sz="2200" dirty="0"/>
              <a:t>كذلك يمكن أن تكون العمولة على كل مرة يقوم بها المستخدم بالشراء من التطبيق أو قد تكون للمرة الأولى في الشراء فقط، وغالباً ما يتم استخدام كود خصم، بينما التسويق بالإحالة تكون المكافأة لمرة واحدة فقط. </a:t>
            </a:r>
          </a:p>
          <a:p>
            <a:pPr algn="just" rtl="1">
              <a:lnSpc>
                <a:spcPct val="150000"/>
              </a:lnSpc>
            </a:pPr>
            <a:r>
              <a:rPr lang="ar-SY" sz="2200" dirty="0"/>
              <a:t>تتم مشاركة المنشور من قبل المسوقين بالعمولة والمؤثرين الذين يعملون بمبدأ التسويق بالعمولة بشكل كبير ويحصل هؤلاء المسوقون على مبالغ كبيرة في حال كان لديهم جمهور كبير حيث يأتي من خلالهم عدد كبير من العملاء الجدد.</a:t>
            </a:r>
          </a:p>
        </p:txBody>
      </p:sp>
      <p:sp>
        <p:nvSpPr>
          <p:cNvPr id="2" name="مربع نص 1">
            <a:extLst>
              <a:ext uri="{FF2B5EF4-FFF2-40B4-BE49-F238E27FC236}">
                <a16:creationId xmlns:a16="http://schemas.microsoft.com/office/drawing/2014/main" id="{3F1AB351-5222-0B14-2A48-D8F922354DCB}"/>
              </a:ext>
            </a:extLst>
          </p:cNvPr>
          <p:cNvSpPr txBox="1"/>
          <p:nvPr/>
        </p:nvSpPr>
        <p:spPr>
          <a:xfrm>
            <a:off x="2116600" y="175191"/>
            <a:ext cx="6327913" cy="1077218"/>
          </a:xfrm>
          <a:prstGeom prst="rect">
            <a:avLst/>
          </a:prstGeom>
          <a:noFill/>
        </p:spPr>
        <p:txBody>
          <a:bodyPr wrap="square" rtlCol="0">
            <a:spAutoFit/>
          </a:bodyPr>
          <a:lstStyle/>
          <a:p>
            <a:pPr algn="ctr" rtl="1"/>
            <a:r>
              <a:rPr lang="ar-SY" sz="3200" b="1" dirty="0">
                <a:solidFill>
                  <a:srgbClr val="00AEEF"/>
                </a:solidFill>
              </a:rPr>
              <a:t>المحفزات المالية</a:t>
            </a:r>
          </a:p>
          <a:p>
            <a:pPr algn="ctr" rtl="1"/>
            <a:r>
              <a:rPr lang="ar-SY" sz="3200" b="1" dirty="0">
                <a:solidFill>
                  <a:srgbClr val="00AEEF"/>
                </a:solidFill>
              </a:rPr>
              <a:t>العمولة </a:t>
            </a:r>
          </a:p>
        </p:txBody>
      </p:sp>
    </p:spTree>
    <p:extLst>
      <p:ext uri="{BB962C8B-B14F-4D97-AF65-F5344CB8AC3E}">
        <p14:creationId xmlns:p14="http://schemas.microsoft.com/office/powerpoint/2010/main" val="17563881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A09E2-42A1-FDB0-5F77-CA80DB284A4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C19431C-8A4C-842F-DBE1-5D3223C1E62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4572D9D-EDD5-D600-40C5-52A9209DF8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8AE22D12-8351-5607-5F43-0AC28D75F5DD}"/>
              </a:ext>
            </a:extLst>
          </p:cNvPr>
          <p:cNvSpPr txBox="1"/>
          <p:nvPr/>
        </p:nvSpPr>
        <p:spPr>
          <a:xfrm>
            <a:off x="1629978" y="99836"/>
            <a:ext cx="7421256" cy="2339102"/>
          </a:xfrm>
          <a:prstGeom prst="rect">
            <a:avLst/>
          </a:prstGeom>
          <a:noFill/>
        </p:spPr>
        <p:txBody>
          <a:bodyPr wrap="square" rtlCol="0">
            <a:spAutoFit/>
          </a:bodyPr>
          <a:lstStyle/>
          <a:p>
            <a:pPr algn="ctr" rtl="1"/>
            <a:r>
              <a:rPr lang="ar-SY" sz="3200" b="1" dirty="0">
                <a:solidFill>
                  <a:srgbClr val="00AEEF"/>
                </a:solidFill>
              </a:rPr>
              <a:t>المحفزات المالية</a:t>
            </a:r>
          </a:p>
          <a:p>
            <a:pPr algn="ctr" rtl="1"/>
            <a:r>
              <a:rPr lang="ar-SY" sz="3200" b="1" dirty="0">
                <a:solidFill>
                  <a:srgbClr val="00AEEF"/>
                </a:solidFill>
              </a:rPr>
              <a:t>برنامج شركاء أمازون للتسويق بالعمولة</a:t>
            </a:r>
          </a:p>
          <a:p>
            <a:pPr algn="ctr" rtl="1"/>
            <a:r>
              <a:rPr lang="en-US" dirty="0">
                <a:hlinkClick r:id="rId4"/>
              </a:rPr>
              <a:t>https://affiliate-program.amazon.sa</a:t>
            </a:r>
            <a:r>
              <a:rPr lang="en-US" dirty="0"/>
              <a:t>  </a:t>
            </a:r>
          </a:p>
          <a:p>
            <a:pPr algn="ctr" rtl="1"/>
            <a:endParaRPr lang="ar-SY" sz="3200" b="1" dirty="0">
              <a:solidFill>
                <a:srgbClr val="00AEEF"/>
              </a:solidFill>
            </a:endParaRPr>
          </a:p>
          <a:p>
            <a:pPr algn="ctr" rtl="1"/>
            <a:endParaRPr lang="ar-SY" sz="3200" b="1" dirty="0">
              <a:solidFill>
                <a:srgbClr val="00AEEF"/>
              </a:solidFill>
            </a:endParaRPr>
          </a:p>
        </p:txBody>
      </p:sp>
      <p:pic>
        <p:nvPicPr>
          <p:cNvPr id="4" name="صورة 3">
            <a:extLst>
              <a:ext uri="{FF2B5EF4-FFF2-40B4-BE49-F238E27FC236}">
                <a16:creationId xmlns:a16="http://schemas.microsoft.com/office/drawing/2014/main" id="{8E95FB2B-26B4-69BF-47AE-F1314C606CD9}"/>
              </a:ext>
            </a:extLst>
          </p:cNvPr>
          <p:cNvPicPr>
            <a:picLocks noChangeAspect="1"/>
          </p:cNvPicPr>
          <p:nvPr/>
        </p:nvPicPr>
        <p:blipFill>
          <a:blip r:embed="rId5"/>
          <a:stretch>
            <a:fillRect/>
          </a:stretch>
        </p:blipFill>
        <p:spPr>
          <a:xfrm>
            <a:off x="1465121" y="1701471"/>
            <a:ext cx="7787736" cy="5406966"/>
          </a:xfrm>
          <a:prstGeom prst="rect">
            <a:avLst/>
          </a:prstGeom>
        </p:spPr>
      </p:pic>
    </p:spTree>
    <p:extLst>
      <p:ext uri="{BB962C8B-B14F-4D97-AF65-F5344CB8AC3E}">
        <p14:creationId xmlns:p14="http://schemas.microsoft.com/office/powerpoint/2010/main" val="3379606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B3E1A-9CDD-6E6B-982B-463AB9156EFE}"/>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CAD3CF3A-702E-8A20-2871-D0A8C2262D39}"/>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894C348E-D991-850C-9755-A62F694C5FA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1106586-859B-EE7D-AF6C-8B85FC2886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85BDB1CD-FB87-0160-6C4D-22D85951BAAC}"/>
              </a:ext>
            </a:extLst>
          </p:cNvPr>
          <p:cNvSpPr txBox="1"/>
          <p:nvPr/>
        </p:nvSpPr>
        <p:spPr>
          <a:xfrm>
            <a:off x="1274794" y="2661761"/>
            <a:ext cx="9642411" cy="1063433"/>
          </a:xfrm>
          <a:prstGeom prst="rect">
            <a:avLst/>
          </a:prstGeom>
          <a:noFill/>
        </p:spPr>
        <p:txBody>
          <a:bodyPr wrap="square" rtlCol="1">
            <a:spAutoFit/>
          </a:bodyPr>
          <a:lstStyle/>
          <a:p>
            <a:pPr lvl="0" algn="ctr" rtl="1">
              <a:lnSpc>
                <a:spcPct val="150000"/>
              </a:lnSpc>
            </a:pPr>
            <a:r>
              <a:rPr lang="ar-SY" sz="4800" dirty="0">
                <a:solidFill>
                  <a:schemeClr val="bg1"/>
                </a:solidFill>
              </a:rPr>
              <a:t>خامساً: تقديم الفائدة للآخرين</a:t>
            </a:r>
            <a:endParaRPr lang="ar-SA" sz="4800" dirty="0">
              <a:solidFill>
                <a:schemeClr val="bg1"/>
              </a:solidFill>
            </a:endParaRPr>
          </a:p>
        </p:txBody>
      </p:sp>
    </p:spTree>
    <p:extLst>
      <p:ext uri="{BB962C8B-B14F-4D97-AF65-F5344CB8AC3E}">
        <p14:creationId xmlns:p14="http://schemas.microsoft.com/office/powerpoint/2010/main" val="38395538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38A6C-EAFA-5AFB-A39A-9C629C6C66D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3962CE8-ECC5-62C5-BAD1-BB2B84905A7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8384746-7776-04B5-79F1-63AC6CFB56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94669E4-DF78-D533-DB95-6E8BC2C46516}"/>
              </a:ext>
            </a:extLst>
          </p:cNvPr>
          <p:cNvSpPr/>
          <p:nvPr/>
        </p:nvSpPr>
        <p:spPr>
          <a:xfrm>
            <a:off x="5864087" y="1817879"/>
            <a:ext cx="6141802" cy="504012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9C663002-E18E-4DB3-BFEE-C861FCA803FB}"/>
              </a:ext>
            </a:extLst>
          </p:cNvPr>
          <p:cNvSpPr txBox="1"/>
          <p:nvPr/>
        </p:nvSpPr>
        <p:spPr>
          <a:xfrm>
            <a:off x="6198737" y="2291833"/>
            <a:ext cx="5697666" cy="4092211"/>
          </a:xfrm>
          <a:prstGeom prst="rect">
            <a:avLst/>
          </a:prstGeom>
          <a:noFill/>
        </p:spPr>
        <p:txBody>
          <a:bodyPr wrap="square" rtlCol="0">
            <a:spAutoFit/>
          </a:bodyPr>
          <a:lstStyle/>
          <a:p>
            <a:pPr algn="just" rtl="1">
              <a:lnSpc>
                <a:spcPct val="150000"/>
              </a:lnSpc>
            </a:pPr>
            <a:r>
              <a:rPr lang="ar-SY" sz="2200" dirty="0"/>
              <a:t>يحب المستهلكون مشاركة تجاربهم الشرائية مع أصدقائهم ومعارفهم فهم من خلال الحديث عن التجربة الشرائية ينصحون أصدقائهم بشراء المنتج كونهم كانوا راضين على تجربة الشراء التي قاموا بها. </a:t>
            </a:r>
          </a:p>
          <a:p>
            <a:pPr algn="just" rtl="1">
              <a:lnSpc>
                <a:spcPct val="150000"/>
              </a:lnSpc>
            </a:pPr>
            <a:r>
              <a:rPr lang="ar-SY" sz="2200" dirty="0"/>
              <a:t>عندما تنشر علامة تجارية منشور حول منتجاتها قد يقوم عدد كبير من عملائها بمشاركة منشورها مع أصدقائهم مع كتابة وصف للتجربة الشرائية مع هذه العلامة التجارية والنصيحة للأصدقاء بتجربة هذا المنتج.</a:t>
            </a:r>
          </a:p>
        </p:txBody>
      </p:sp>
      <p:sp>
        <p:nvSpPr>
          <p:cNvPr id="2" name="مربع نص 1">
            <a:extLst>
              <a:ext uri="{FF2B5EF4-FFF2-40B4-BE49-F238E27FC236}">
                <a16:creationId xmlns:a16="http://schemas.microsoft.com/office/drawing/2014/main" id="{B5C49DF1-F408-7DE0-1BEB-38D8F15F9C48}"/>
              </a:ext>
            </a:extLst>
          </p:cNvPr>
          <p:cNvSpPr txBox="1"/>
          <p:nvPr/>
        </p:nvSpPr>
        <p:spPr>
          <a:xfrm>
            <a:off x="2116600" y="175191"/>
            <a:ext cx="6327913" cy="1569660"/>
          </a:xfrm>
          <a:prstGeom prst="rect">
            <a:avLst/>
          </a:prstGeom>
          <a:noFill/>
        </p:spPr>
        <p:txBody>
          <a:bodyPr wrap="square" rtlCol="0">
            <a:spAutoFit/>
          </a:bodyPr>
          <a:lstStyle/>
          <a:p>
            <a:pPr algn="ctr" rtl="1"/>
            <a:r>
              <a:rPr lang="ar-SY" sz="3200" b="1" dirty="0">
                <a:solidFill>
                  <a:srgbClr val="00AEEF"/>
                </a:solidFill>
              </a:rPr>
              <a:t>تقديم الفائدة للآخرين</a:t>
            </a:r>
          </a:p>
          <a:p>
            <a:pPr algn="ctr" rtl="1"/>
            <a:r>
              <a:rPr lang="ar-SY" sz="3200" b="1" dirty="0">
                <a:solidFill>
                  <a:srgbClr val="00AEEF"/>
                </a:solidFill>
              </a:rPr>
              <a:t>النصيحة الإيجابية بالمنتج (التوصية الإيجابية)</a:t>
            </a:r>
          </a:p>
          <a:p>
            <a:pPr algn="ctr" rtl="1"/>
            <a:endParaRPr lang="ar-SY" sz="3200" b="1" dirty="0">
              <a:solidFill>
                <a:srgbClr val="00AEEF"/>
              </a:solidFill>
            </a:endParaRPr>
          </a:p>
        </p:txBody>
      </p:sp>
      <p:pic>
        <p:nvPicPr>
          <p:cNvPr id="4" name="صورة 3" descr="صورة تحتوي على رسم, رسوم متحركة, توضيح, الرسومات&#10;&#10;قد يكون المحتوى الذي تم إنشاؤه بواسطة الذكاء الاصطناعي غير صحيح.">
            <a:extLst>
              <a:ext uri="{FF2B5EF4-FFF2-40B4-BE49-F238E27FC236}">
                <a16:creationId xmlns:a16="http://schemas.microsoft.com/office/drawing/2014/main" id="{DBC75BF8-0A12-EF9B-8EE7-72A36D5B29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5597" y="2424037"/>
            <a:ext cx="5452533" cy="3067050"/>
          </a:xfrm>
          <a:prstGeom prst="rect">
            <a:avLst/>
          </a:prstGeom>
        </p:spPr>
      </p:pic>
    </p:spTree>
    <p:extLst>
      <p:ext uri="{BB962C8B-B14F-4D97-AF65-F5344CB8AC3E}">
        <p14:creationId xmlns:p14="http://schemas.microsoft.com/office/powerpoint/2010/main" val="41191358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091CF3-5246-1C5B-2D22-D6DB0EC48C5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691DE9B-F26B-50FC-9CB1-E493012F587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E5FE703-3B5F-2F31-97D5-741B8E6D80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7BE19DD-F429-2FAC-9FEF-0200519C5366}"/>
              </a:ext>
            </a:extLst>
          </p:cNvPr>
          <p:cNvSpPr/>
          <p:nvPr/>
        </p:nvSpPr>
        <p:spPr>
          <a:xfrm>
            <a:off x="5864087" y="1479458"/>
            <a:ext cx="6327913" cy="527870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AD2F8BF7-19FA-A258-802D-2937C79CDE58}"/>
              </a:ext>
            </a:extLst>
          </p:cNvPr>
          <p:cNvSpPr txBox="1"/>
          <p:nvPr/>
        </p:nvSpPr>
        <p:spPr>
          <a:xfrm>
            <a:off x="6179210" y="1867142"/>
            <a:ext cx="5697666" cy="4415376"/>
          </a:xfrm>
          <a:prstGeom prst="rect">
            <a:avLst/>
          </a:prstGeom>
          <a:noFill/>
        </p:spPr>
        <p:txBody>
          <a:bodyPr wrap="square" rtlCol="0">
            <a:spAutoFit/>
          </a:bodyPr>
          <a:lstStyle/>
          <a:p>
            <a:pPr algn="just" rtl="1">
              <a:lnSpc>
                <a:spcPct val="150000"/>
              </a:lnSpc>
            </a:pPr>
            <a:r>
              <a:rPr lang="ar-SY" sz="2200" dirty="0"/>
              <a:t>لا تقتصر مشاركة التجربة الشرائية على الكلام الإيجابي والتوصية الإيجابية للعلامة التجارية بل أن المستهلكين يشاركون تجاربهم السيئة مع العلامات التجارية أكثر من تجاربهم الإيجابية مع العلامات التجارية، حيث </a:t>
            </a:r>
            <a:r>
              <a:rPr lang="ar-SY" dirty="0"/>
              <a:t>ينقل المستهلك غير الراضي تجربته الشرائية إلى </a:t>
            </a:r>
            <a:r>
              <a:rPr lang="en-US" dirty="0"/>
              <a:t>8</a:t>
            </a:r>
            <a:r>
              <a:rPr lang="ar-SY" dirty="0"/>
              <a:t> أشخاص، بينما ينقل المستهلك الراضي الكلام الإيجابي إلى 5 أشخاص تقريباً (الغريب، </a:t>
            </a:r>
            <a:r>
              <a:rPr lang="en-US" dirty="0"/>
              <a:t>2013</a:t>
            </a:r>
            <a:r>
              <a:rPr lang="ar-SY" dirty="0"/>
              <a:t>). </a:t>
            </a:r>
          </a:p>
          <a:p>
            <a:pPr algn="just" rtl="1">
              <a:lnSpc>
                <a:spcPct val="150000"/>
              </a:lnSpc>
            </a:pPr>
            <a:r>
              <a:rPr lang="ar-SY" sz="2200" dirty="0"/>
              <a:t>وعند استخدام مواقع التواصل الاجتماعي فإن التجارب السلبية تنتقل بسرعة كبيرة وتصبح فيروسية ولا سيما عند استخدام المجتمعات الافتراضية مثل مجموعات </a:t>
            </a:r>
            <a:r>
              <a:rPr lang="en-US" sz="2200" dirty="0"/>
              <a:t>Facebook</a:t>
            </a:r>
            <a:r>
              <a:rPr lang="ar-SY" sz="2200" dirty="0"/>
              <a:t>.</a:t>
            </a:r>
          </a:p>
        </p:txBody>
      </p:sp>
      <p:sp>
        <p:nvSpPr>
          <p:cNvPr id="2" name="مربع نص 1">
            <a:extLst>
              <a:ext uri="{FF2B5EF4-FFF2-40B4-BE49-F238E27FC236}">
                <a16:creationId xmlns:a16="http://schemas.microsoft.com/office/drawing/2014/main" id="{C1C05160-9D22-419A-D8B4-C0B5A3F971B4}"/>
              </a:ext>
            </a:extLst>
          </p:cNvPr>
          <p:cNvSpPr txBox="1"/>
          <p:nvPr/>
        </p:nvSpPr>
        <p:spPr>
          <a:xfrm>
            <a:off x="2116600" y="175191"/>
            <a:ext cx="6327913" cy="1569660"/>
          </a:xfrm>
          <a:prstGeom prst="rect">
            <a:avLst/>
          </a:prstGeom>
          <a:noFill/>
        </p:spPr>
        <p:txBody>
          <a:bodyPr wrap="square" rtlCol="0">
            <a:spAutoFit/>
          </a:bodyPr>
          <a:lstStyle/>
          <a:p>
            <a:pPr algn="ctr" rtl="1"/>
            <a:r>
              <a:rPr lang="ar-SY" sz="3200" b="1" dirty="0">
                <a:solidFill>
                  <a:srgbClr val="00AEEF"/>
                </a:solidFill>
              </a:rPr>
              <a:t>تقديم الفائدة للآخرين</a:t>
            </a:r>
          </a:p>
          <a:p>
            <a:pPr algn="ctr" rtl="1"/>
            <a:r>
              <a:rPr lang="ar-SY" sz="3200" b="1" dirty="0">
                <a:solidFill>
                  <a:srgbClr val="00AEEF"/>
                </a:solidFill>
              </a:rPr>
              <a:t>التحذير من شراء المنتج (التوصية السلبية)</a:t>
            </a:r>
          </a:p>
          <a:p>
            <a:pPr algn="ctr" rtl="1"/>
            <a:endParaRPr lang="ar-SY" sz="3200" b="1" dirty="0">
              <a:solidFill>
                <a:srgbClr val="00AEEF"/>
              </a:solidFill>
            </a:endParaRPr>
          </a:p>
        </p:txBody>
      </p:sp>
      <p:pic>
        <p:nvPicPr>
          <p:cNvPr id="4" name="صورة 3" descr="صورة تحتوي على نص, الحاسوب, الرسوم المتحركة, أنيميشن&#10;&#10;قد يكون المحتوى الذي تم إنشاؤه بواسطة الذكاء الاصطناعي غير صحيح.">
            <a:extLst>
              <a:ext uri="{FF2B5EF4-FFF2-40B4-BE49-F238E27FC236}">
                <a16:creationId xmlns:a16="http://schemas.microsoft.com/office/drawing/2014/main" id="{5FBEEE2B-6527-E98A-7460-C398AFFC8E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1254" y="2298379"/>
            <a:ext cx="5525271" cy="3858481"/>
          </a:xfrm>
          <a:prstGeom prst="rect">
            <a:avLst/>
          </a:prstGeom>
        </p:spPr>
      </p:pic>
    </p:spTree>
    <p:extLst>
      <p:ext uri="{BB962C8B-B14F-4D97-AF65-F5344CB8AC3E}">
        <p14:creationId xmlns:p14="http://schemas.microsoft.com/office/powerpoint/2010/main" val="38823113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B8B73-C369-83E0-FC3B-D75F75B5930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DF0C9FB-86C2-9594-B977-4CEA2126FB0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AD2EFB2-FCFC-1EFA-9E33-347DBE51512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7E59846-5B98-F48B-225B-8C057E89C6FC}"/>
              </a:ext>
            </a:extLst>
          </p:cNvPr>
          <p:cNvSpPr/>
          <p:nvPr/>
        </p:nvSpPr>
        <p:spPr>
          <a:xfrm>
            <a:off x="5864087" y="1479458"/>
            <a:ext cx="6327913" cy="520335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201D80AB-7BD0-D348-DCF2-9E617DBC2FFA}"/>
              </a:ext>
            </a:extLst>
          </p:cNvPr>
          <p:cNvSpPr txBox="1"/>
          <p:nvPr/>
        </p:nvSpPr>
        <p:spPr>
          <a:xfrm>
            <a:off x="6096000" y="1574936"/>
            <a:ext cx="5697666" cy="5107873"/>
          </a:xfrm>
          <a:prstGeom prst="rect">
            <a:avLst/>
          </a:prstGeom>
          <a:noFill/>
        </p:spPr>
        <p:txBody>
          <a:bodyPr wrap="square" rtlCol="0">
            <a:spAutoFit/>
          </a:bodyPr>
          <a:lstStyle/>
          <a:p>
            <a:pPr algn="just" rtl="1">
              <a:lnSpc>
                <a:spcPct val="150000"/>
              </a:lnSpc>
            </a:pPr>
            <a:r>
              <a:rPr lang="ar-SY" sz="2200" dirty="0"/>
              <a:t>الإنسان بطبيعته الفطرية محب للخير ويرغب في مساعدة الآخرين ولذلك فإن مستخدمي الإنترنت يقومون بمشاركة المنشورات التي تتضمن معلومات مفيدة ومساعدة على سبيل المثال فيديوهات الحيل البسيطة والتي تسهل حياة الأشخاص مثلا كيفية حفظ الخضار والفواكه في الثلاجة لفترة طويلة دون تعرضها للفساد أو حيل لحل مشاكل تتعلق بالسيارة أو المنزل. </a:t>
            </a:r>
          </a:p>
          <a:p>
            <a:pPr algn="just" rtl="1">
              <a:lnSpc>
                <a:spcPct val="150000"/>
              </a:lnSpc>
            </a:pPr>
            <a:r>
              <a:rPr lang="ar-SY" sz="2200" dirty="0"/>
              <a:t>أيضاً يمكن أن تكون المنشورات المفيدة على شكل أخبار مثلاً مشاركة منشور لجمعية خيرية تساعد الأيتام ويمكن أن يصل المنشور إلى الأطفال الأيتام ويقومون بمراجعة هذه الجمعية للاستفادة من المساعدات.</a:t>
            </a:r>
          </a:p>
        </p:txBody>
      </p:sp>
      <p:sp>
        <p:nvSpPr>
          <p:cNvPr id="2" name="مربع نص 1">
            <a:extLst>
              <a:ext uri="{FF2B5EF4-FFF2-40B4-BE49-F238E27FC236}">
                <a16:creationId xmlns:a16="http://schemas.microsoft.com/office/drawing/2014/main" id="{290BAF35-8623-C299-C515-4F1043DAE997}"/>
              </a:ext>
            </a:extLst>
          </p:cNvPr>
          <p:cNvSpPr txBox="1"/>
          <p:nvPr/>
        </p:nvSpPr>
        <p:spPr>
          <a:xfrm>
            <a:off x="2116600" y="175191"/>
            <a:ext cx="6327913" cy="1569660"/>
          </a:xfrm>
          <a:prstGeom prst="rect">
            <a:avLst/>
          </a:prstGeom>
          <a:noFill/>
        </p:spPr>
        <p:txBody>
          <a:bodyPr wrap="square" rtlCol="0">
            <a:spAutoFit/>
          </a:bodyPr>
          <a:lstStyle/>
          <a:p>
            <a:pPr algn="ctr" rtl="1"/>
            <a:r>
              <a:rPr lang="ar-SY" sz="3200" b="1" dirty="0">
                <a:solidFill>
                  <a:srgbClr val="00AEEF"/>
                </a:solidFill>
              </a:rPr>
              <a:t>تقديم الفائدة للآخرين</a:t>
            </a:r>
          </a:p>
          <a:p>
            <a:pPr algn="ctr" rtl="1"/>
            <a:r>
              <a:rPr lang="ar-SY" sz="3200" b="1" dirty="0">
                <a:solidFill>
                  <a:srgbClr val="00AEEF"/>
                </a:solidFill>
              </a:rPr>
              <a:t>توفير المعلومات المفيدة</a:t>
            </a:r>
          </a:p>
          <a:p>
            <a:pPr algn="ctr" rtl="1"/>
            <a:endParaRPr lang="ar-SY" sz="3200" b="1" dirty="0">
              <a:solidFill>
                <a:srgbClr val="00AEEF"/>
              </a:solidFill>
            </a:endParaRPr>
          </a:p>
        </p:txBody>
      </p:sp>
      <p:pic>
        <p:nvPicPr>
          <p:cNvPr id="7" name="صورة 6" descr="صورة تحتوي على شعار, نص, رمز, الخط&#10;&#10;قد يكون المحتوى الذي تم إنشاؤه بواسطة الذكاء الاصطناعي غير صحيح.">
            <a:extLst>
              <a:ext uri="{FF2B5EF4-FFF2-40B4-BE49-F238E27FC236}">
                <a16:creationId xmlns:a16="http://schemas.microsoft.com/office/drawing/2014/main" id="{C17EF79C-51EE-43BB-73D8-354E85FBAD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343" y="2105297"/>
            <a:ext cx="5286410" cy="3733527"/>
          </a:xfrm>
          <a:prstGeom prst="rect">
            <a:avLst/>
          </a:prstGeom>
        </p:spPr>
      </p:pic>
    </p:spTree>
    <p:extLst>
      <p:ext uri="{BB962C8B-B14F-4D97-AF65-F5344CB8AC3E}">
        <p14:creationId xmlns:p14="http://schemas.microsoft.com/office/powerpoint/2010/main" val="25612656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F272D-72D5-ACD7-24D0-60879DA4FE22}"/>
            </a:ext>
          </a:extLst>
        </p:cNvPr>
        <p:cNvGrpSpPr/>
        <p:nvPr/>
      </p:nvGrpSpPr>
      <p:grpSpPr>
        <a:xfrm>
          <a:off x="0" y="0"/>
          <a:ext cx="0" cy="0"/>
          <a:chOff x="0" y="0"/>
          <a:chExt cx="0" cy="0"/>
        </a:xfrm>
      </p:grpSpPr>
      <p:sp>
        <p:nvSpPr>
          <p:cNvPr id="9" name="مستطيل 8">
            <a:extLst>
              <a:ext uri="{FF2B5EF4-FFF2-40B4-BE49-F238E27FC236}">
                <a16:creationId xmlns:a16="http://schemas.microsoft.com/office/drawing/2014/main" id="{AC2C4B92-9685-75C9-18F7-51BCCAE9F14E}"/>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a:extLst>
              <a:ext uri="{FF2B5EF4-FFF2-40B4-BE49-F238E27FC236}">
                <a16:creationId xmlns:a16="http://schemas.microsoft.com/office/drawing/2014/main" id="{66421777-A677-9785-ADBC-0100A0A90E1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C83A63F-5245-46F3-1D20-D3CF71864D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D87D3CE4-4449-B7D0-1803-4AD05EAF7F98}"/>
              </a:ext>
            </a:extLst>
          </p:cNvPr>
          <p:cNvSpPr txBox="1"/>
          <p:nvPr/>
        </p:nvSpPr>
        <p:spPr>
          <a:xfrm>
            <a:off x="1274794" y="2661761"/>
            <a:ext cx="9642411" cy="1063433"/>
          </a:xfrm>
          <a:prstGeom prst="rect">
            <a:avLst/>
          </a:prstGeom>
          <a:noFill/>
        </p:spPr>
        <p:txBody>
          <a:bodyPr wrap="square" rtlCol="1">
            <a:spAutoFit/>
          </a:bodyPr>
          <a:lstStyle/>
          <a:p>
            <a:pPr lvl="0" algn="ctr" rtl="1">
              <a:lnSpc>
                <a:spcPct val="150000"/>
              </a:lnSpc>
            </a:pPr>
            <a:r>
              <a:rPr lang="ar-SY" sz="4800" dirty="0">
                <a:solidFill>
                  <a:schemeClr val="bg1"/>
                </a:solidFill>
              </a:rPr>
              <a:t>سادساً: التفاعل مع الأحداث</a:t>
            </a:r>
            <a:endParaRPr lang="ar-SA" sz="4800" dirty="0">
              <a:solidFill>
                <a:schemeClr val="bg1"/>
              </a:solidFill>
            </a:endParaRPr>
          </a:p>
        </p:txBody>
      </p:sp>
    </p:spTree>
    <p:extLst>
      <p:ext uri="{BB962C8B-B14F-4D97-AF65-F5344CB8AC3E}">
        <p14:creationId xmlns:p14="http://schemas.microsoft.com/office/powerpoint/2010/main" val="19636027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AE0CD-E5E7-9E7C-55EA-409688E830F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7D4DEFE-C3AC-E35E-8F5D-6DF70D516FD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F712EF3-E750-814C-CA0A-70FA012B76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0664B265-340E-ABDD-DD39-72139ABD1617}"/>
              </a:ext>
            </a:extLst>
          </p:cNvPr>
          <p:cNvSpPr/>
          <p:nvPr/>
        </p:nvSpPr>
        <p:spPr>
          <a:xfrm>
            <a:off x="5425937" y="2098583"/>
            <a:ext cx="6327913" cy="394979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624B2468-87C4-A418-F1BB-029682CB86B7}"/>
              </a:ext>
            </a:extLst>
          </p:cNvPr>
          <p:cNvSpPr txBox="1"/>
          <p:nvPr/>
        </p:nvSpPr>
        <p:spPr>
          <a:xfrm>
            <a:off x="5764251" y="2509851"/>
            <a:ext cx="5697666" cy="3076548"/>
          </a:xfrm>
          <a:prstGeom prst="rect">
            <a:avLst/>
          </a:prstGeom>
          <a:noFill/>
        </p:spPr>
        <p:txBody>
          <a:bodyPr wrap="square" rtlCol="0">
            <a:spAutoFit/>
          </a:bodyPr>
          <a:lstStyle/>
          <a:p>
            <a:pPr algn="just" rtl="1">
              <a:lnSpc>
                <a:spcPct val="150000"/>
              </a:lnSpc>
            </a:pPr>
            <a:r>
              <a:rPr lang="ar-SY" sz="2200" dirty="0"/>
              <a:t>مشاركة المنشورات التي تتحدث عن المناسبات العامة أمر شائع للغاية ولذلك على العلامات التجارية أن تنشر منشورات إبداعية كمعايدات لجمهورها فعلى سبيل المثال معايدة بمناسبة شهر رمضان المبارك من قبل علامة تجارية وبتصميم فريد وجذاب يحفز متابعيها على التفاعل مع هذا المنشور ومشاركته مع متابعيهم وجماهيرهم.</a:t>
            </a:r>
          </a:p>
        </p:txBody>
      </p:sp>
      <p:sp>
        <p:nvSpPr>
          <p:cNvPr id="2" name="مربع نص 1">
            <a:extLst>
              <a:ext uri="{FF2B5EF4-FFF2-40B4-BE49-F238E27FC236}">
                <a16:creationId xmlns:a16="http://schemas.microsoft.com/office/drawing/2014/main" id="{6FA820CC-7230-27EC-960D-46F7F13EBA46}"/>
              </a:ext>
            </a:extLst>
          </p:cNvPr>
          <p:cNvSpPr txBox="1"/>
          <p:nvPr/>
        </p:nvSpPr>
        <p:spPr>
          <a:xfrm>
            <a:off x="2011825" y="340151"/>
            <a:ext cx="6327913" cy="1077218"/>
          </a:xfrm>
          <a:prstGeom prst="rect">
            <a:avLst/>
          </a:prstGeom>
          <a:noFill/>
        </p:spPr>
        <p:txBody>
          <a:bodyPr wrap="square" rtlCol="0">
            <a:spAutoFit/>
          </a:bodyPr>
          <a:lstStyle/>
          <a:p>
            <a:pPr algn="ctr" rtl="1"/>
            <a:r>
              <a:rPr lang="ar-SY" sz="3200" b="1" dirty="0">
                <a:solidFill>
                  <a:srgbClr val="00AEEF"/>
                </a:solidFill>
              </a:rPr>
              <a:t>التفاعل مع الأحداث</a:t>
            </a:r>
            <a:endParaRPr lang="en-US" sz="3200" b="1" dirty="0">
              <a:solidFill>
                <a:srgbClr val="00AEEF"/>
              </a:solidFill>
            </a:endParaRPr>
          </a:p>
          <a:p>
            <a:pPr algn="ctr" rtl="1"/>
            <a:r>
              <a:rPr lang="ar-SY" sz="3200" b="1" dirty="0">
                <a:solidFill>
                  <a:srgbClr val="00AEEF"/>
                </a:solidFill>
              </a:rPr>
              <a:t>المناسبات العامة</a:t>
            </a:r>
          </a:p>
        </p:txBody>
      </p:sp>
      <p:pic>
        <p:nvPicPr>
          <p:cNvPr id="4" name="صورة 3" descr="صورة تحتوي على تصميم الجرافيك, الرسومات, الخط, التصميم&#10;&#10;قد يكون المحتوى الذي تم إنشاؤه بواسطة الذكاء الاصطناعي غير صحيح.">
            <a:extLst>
              <a:ext uri="{FF2B5EF4-FFF2-40B4-BE49-F238E27FC236}">
                <a16:creationId xmlns:a16="http://schemas.microsoft.com/office/drawing/2014/main" id="{CAA2CE3E-225A-5099-32D0-321A2D4DB6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76" y="2958953"/>
            <a:ext cx="5279456" cy="2178343"/>
          </a:xfrm>
          <a:prstGeom prst="rect">
            <a:avLst/>
          </a:prstGeom>
        </p:spPr>
      </p:pic>
    </p:spTree>
    <p:extLst>
      <p:ext uri="{BB962C8B-B14F-4D97-AF65-F5344CB8AC3E}">
        <p14:creationId xmlns:p14="http://schemas.microsoft.com/office/powerpoint/2010/main" val="35586316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DC724-9A11-48C7-2E70-33422AF1197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D08B636-DC7E-04F1-021F-235C3066B8C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C5E8137-D38A-7147-BED2-31F2D7FE89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8FCCD2D-DE81-A372-38B9-F0BC934D8961}"/>
              </a:ext>
            </a:extLst>
          </p:cNvPr>
          <p:cNvSpPr/>
          <p:nvPr/>
        </p:nvSpPr>
        <p:spPr>
          <a:xfrm>
            <a:off x="5864087" y="1872412"/>
            <a:ext cx="6327913" cy="439882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DA120593-022A-1150-9712-0D1438557036}"/>
              </a:ext>
            </a:extLst>
          </p:cNvPr>
          <p:cNvSpPr txBox="1"/>
          <p:nvPr/>
        </p:nvSpPr>
        <p:spPr>
          <a:xfrm>
            <a:off x="6179210" y="2279636"/>
            <a:ext cx="5697666" cy="3584379"/>
          </a:xfrm>
          <a:prstGeom prst="rect">
            <a:avLst/>
          </a:prstGeom>
          <a:noFill/>
        </p:spPr>
        <p:txBody>
          <a:bodyPr wrap="square" rtlCol="0">
            <a:spAutoFit/>
          </a:bodyPr>
          <a:lstStyle/>
          <a:p>
            <a:pPr algn="just" rtl="1">
              <a:lnSpc>
                <a:spcPct val="150000"/>
              </a:lnSpc>
            </a:pPr>
            <a:r>
              <a:rPr lang="ar-SY" sz="2200" dirty="0"/>
              <a:t>الاستفادة من الأحداث </a:t>
            </a:r>
            <a:r>
              <a:rPr lang="en-US" sz="2200" dirty="0"/>
              <a:t>News-Jacking</a:t>
            </a:r>
            <a:r>
              <a:rPr lang="ar-SY" sz="2200" dirty="0"/>
              <a:t> أحد الاستراتيجيات التسويقية المفيدة للغاية، حيث يتفاعل الجمهور مع هذه المنشورات بشكل كبير. </a:t>
            </a:r>
          </a:p>
          <a:p>
            <a:pPr algn="just" rtl="1">
              <a:lnSpc>
                <a:spcPct val="150000"/>
              </a:lnSpc>
            </a:pPr>
            <a:r>
              <a:rPr lang="ar-SY" sz="2200" dirty="0"/>
              <a:t>على سبيل المثال الشركات السعودية تستفيد من اليوم الوطني السعودي في منح عروض كبيرة لعملائها مثل شركة </a:t>
            </a:r>
            <a:r>
              <a:rPr lang="en-US" sz="2200" dirty="0"/>
              <a:t>STC</a:t>
            </a:r>
            <a:r>
              <a:rPr lang="ar-SY" sz="2200" dirty="0"/>
              <a:t> للاتصالات. </a:t>
            </a:r>
          </a:p>
          <a:p>
            <a:pPr algn="just" rtl="1">
              <a:lnSpc>
                <a:spcPct val="150000"/>
              </a:lnSpc>
            </a:pPr>
            <a:endParaRPr lang="ar-SY" sz="2200" dirty="0"/>
          </a:p>
        </p:txBody>
      </p:sp>
      <p:sp>
        <p:nvSpPr>
          <p:cNvPr id="2" name="مربع نص 1">
            <a:extLst>
              <a:ext uri="{FF2B5EF4-FFF2-40B4-BE49-F238E27FC236}">
                <a16:creationId xmlns:a16="http://schemas.microsoft.com/office/drawing/2014/main" id="{20615245-4846-622E-E289-E9D1734BB031}"/>
              </a:ext>
            </a:extLst>
          </p:cNvPr>
          <p:cNvSpPr txBox="1"/>
          <p:nvPr/>
        </p:nvSpPr>
        <p:spPr>
          <a:xfrm>
            <a:off x="2116600" y="175191"/>
            <a:ext cx="6327913" cy="1569660"/>
          </a:xfrm>
          <a:prstGeom prst="rect">
            <a:avLst/>
          </a:prstGeom>
          <a:noFill/>
        </p:spPr>
        <p:txBody>
          <a:bodyPr wrap="square" rtlCol="0">
            <a:spAutoFit/>
          </a:bodyPr>
          <a:lstStyle/>
          <a:p>
            <a:pPr algn="ctr" rtl="1"/>
            <a:r>
              <a:rPr lang="ar-SY" sz="3200" b="1" dirty="0">
                <a:solidFill>
                  <a:srgbClr val="00AEEF"/>
                </a:solidFill>
              </a:rPr>
              <a:t>التفاعل مع الأحداث</a:t>
            </a:r>
            <a:endParaRPr lang="en-US" sz="3200" b="1" dirty="0">
              <a:solidFill>
                <a:srgbClr val="00AEEF"/>
              </a:solidFill>
            </a:endParaRPr>
          </a:p>
          <a:p>
            <a:pPr algn="ctr" rtl="1"/>
            <a:r>
              <a:rPr lang="ar-SY" sz="3200" b="1" dirty="0">
                <a:solidFill>
                  <a:srgbClr val="00AEEF"/>
                </a:solidFill>
              </a:rPr>
              <a:t>الاستفادة من الأحداث </a:t>
            </a:r>
            <a:r>
              <a:rPr lang="en-US" sz="3200" b="1" dirty="0">
                <a:solidFill>
                  <a:srgbClr val="00AEEF"/>
                </a:solidFill>
              </a:rPr>
              <a:t>News-Jacking</a:t>
            </a:r>
            <a:endParaRPr lang="ar-SY" sz="3200" b="1" dirty="0">
              <a:solidFill>
                <a:srgbClr val="00AEEF"/>
              </a:solidFill>
            </a:endParaRPr>
          </a:p>
          <a:p>
            <a:pPr algn="ctr" rtl="1"/>
            <a:endParaRPr lang="ar-SY" sz="3200" b="1" dirty="0">
              <a:solidFill>
                <a:srgbClr val="00AEEF"/>
              </a:solidFill>
            </a:endParaRPr>
          </a:p>
        </p:txBody>
      </p:sp>
      <p:pic>
        <p:nvPicPr>
          <p:cNvPr id="4" name="صورة 3" descr="صورة تحتوي على نص, رسوم متحركة, التصميم, توضيح&#10;&#10;قد يكون المحتوى الذي تم إنشاؤه بواسطة الذكاء الاصطناعي غير صحيح.">
            <a:extLst>
              <a:ext uri="{FF2B5EF4-FFF2-40B4-BE49-F238E27FC236}">
                <a16:creationId xmlns:a16="http://schemas.microsoft.com/office/drawing/2014/main" id="{A92D2C07-2F9B-BE54-5089-581BA3FCF5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933" y="1554253"/>
            <a:ext cx="5303747" cy="5303747"/>
          </a:xfrm>
          <a:prstGeom prst="rect">
            <a:avLst/>
          </a:prstGeom>
        </p:spPr>
      </p:pic>
    </p:spTree>
    <p:extLst>
      <p:ext uri="{BB962C8B-B14F-4D97-AF65-F5344CB8AC3E}">
        <p14:creationId xmlns:p14="http://schemas.microsoft.com/office/powerpoint/2010/main" val="10115587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C2FF1-1E43-1049-05D0-322B67D81FC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0D3D1B6-B817-6D50-6C15-6E1C6BF12B7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FD23959-1D70-C50D-3A33-6CE6C806CD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27DC307-733E-76FA-F31C-70EDAA0DAEA8}"/>
              </a:ext>
            </a:extLst>
          </p:cNvPr>
          <p:cNvSpPr/>
          <p:nvPr/>
        </p:nvSpPr>
        <p:spPr>
          <a:xfrm>
            <a:off x="5887277" y="1479458"/>
            <a:ext cx="6327913" cy="545613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ربع نص 8">
            <a:extLst>
              <a:ext uri="{FF2B5EF4-FFF2-40B4-BE49-F238E27FC236}">
                <a16:creationId xmlns:a16="http://schemas.microsoft.com/office/drawing/2014/main" id="{D04A18CF-35E7-80D7-1DB2-8DCDC16A8EA5}"/>
              </a:ext>
            </a:extLst>
          </p:cNvPr>
          <p:cNvSpPr txBox="1"/>
          <p:nvPr/>
        </p:nvSpPr>
        <p:spPr>
          <a:xfrm>
            <a:off x="6202401" y="1774809"/>
            <a:ext cx="5697666" cy="4600042"/>
          </a:xfrm>
          <a:prstGeom prst="rect">
            <a:avLst/>
          </a:prstGeom>
          <a:noFill/>
        </p:spPr>
        <p:txBody>
          <a:bodyPr wrap="square" rtlCol="0">
            <a:spAutoFit/>
          </a:bodyPr>
          <a:lstStyle/>
          <a:p>
            <a:pPr algn="just" rtl="1">
              <a:lnSpc>
                <a:spcPct val="150000"/>
              </a:lnSpc>
            </a:pPr>
            <a:r>
              <a:rPr lang="ar-SY" sz="2200" dirty="0"/>
              <a:t>وقد استعرضنا في محاضرة سابقة استفادة العلامة التجارية </a:t>
            </a:r>
            <a:r>
              <a:rPr lang="en-US" sz="2200" dirty="0"/>
              <a:t>Snickers</a:t>
            </a:r>
            <a:r>
              <a:rPr lang="ar-SY" sz="2200" dirty="0"/>
              <a:t> من مباراة الأرغواي وإيطاليا في كأس العالم </a:t>
            </a:r>
            <a:r>
              <a:rPr lang="en-US" sz="2200" dirty="0"/>
              <a:t>2014</a:t>
            </a:r>
            <a:r>
              <a:rPr lang="ar-SY" sz="2200" dirty="0"/>
              <a:t> واستخدامهم عبارة </a:t>
            </a:r>
          </a:p>
          <a:p>
            <a:pPr algn="ctr" rtl="1">
              <a:lnSpc>
                <a:spcPct val="150000"/>
              </a:lnSpc>
            </a:pPr>
            <a:r>
              <a:rPr lang="en-US" sz="2200" dirty="0"/>
              <a:t>“More Satisfied than Italian”</a:t>
            </a:r>
            <a:endParaRPr lang="ar-SY" sz="2200" dirty="0"/>
          </a:p>
          <a:p>
            <a:pPr algn="r" rtl="1">
              <a:lnSpc>
                <a:spcPct val="150000"/>
              </a:lnSpc>
            </a:pPr>
            <a:r>
              <a:rPr lang="ar-SY" sz="2200" dirty="0"/>
              <a:t>عندما قام لاعب الأرغواي سواريز بعض اللاعب الإيطالي أثناء المباراة وهذه تعتبر واحدة من أهم حالات الاستفادة من الأحداث.</a:t>
            </a:r>
          </a:p>
          <a:p>
            <a:pPr algn="r" rtl="1">
              <a:lnSpc>
                <a:spcPct val="150000"/>
              </a:lnSpc>
            </a:pPr>
            <a:r>
              <a:rPr lang="ar-SY" sz="2200" dirty="0"/>
              <a:t>حيث تم نشر تغريدة على تويتر </a:t>
            </a:r>
            <a:r>
              <a:rPr lang="en-US" sz="2200" dirty="0"/>
              <a:t>“X”</a:t>
            </a:r>
            <a:r>
              <a:rPr lang="ar-SY" sz="2200" dirty="0"/>
              <a:t> حالياً، وحققت هذه التغريدة الكثير من إعادة التغريد والتفاعل.</a:t>
            </a:r>
          </a:p>
        </p:txBody>
      </p:sp>
      <p:sp>
        <p:nvSpPr>
          <p:cNvPr id="2" name="مربع نص 1">
            <a:extLst>
              <a:ext uri="{FF2B5EF4-FFF2-40B4-BE49-F238E27FC236}">
                <a16:creationId xmlns:a16="http://schemas.microsoft.com/office/drawing/2014/main" id="{C936970E-6FE1-8F3A-FA8E-5E48E4C8F13A}"/>
              </a:ext>
            </a:extLst>
          </p:cNvPr>
          <p:cNvSpPr txBox="1"/>
          <p:nvPr/>
        </p:nvSpPr>
        <p:spPr>
          <a:xfrm>
            <a:off x="2116600" y="175191"/>
            <a:ext cx="6327913" cy="1569660"/>
          </a:xfrm>
          <a:prstGeom prst="rect">
            <a:avLst/>
          </a:prstGeom>
          <a:noFill/>
        </p:spPr>
        <p:txBody>
          <a:bodyPr wrap="square" rtlCol="0">
            <a:spAutoFit/>
          </a:bodyPr>
          <a:lstStyle/>
          <a:p>
            <a:pPr algn="ctr" rtl="1"/>
            <a:r>
              <a:rPr lang="ar-SY" sz="3200" b="1" dirty="0">
                <a:solidFill>
                  <a:srgbClr val="00AEEF"/>
                </a:solidFill>
              </a:rPr>
              <a:t>التفاعل مع الأحداث</a:t>
            </a:r>
            <a:endParaRPr lang="en-US" sz="3200" b="1" dirty="0">
              <a:solidFill>
                <a:srgbClr val="00AEEF"/>
              </a:solidFill>
            </a:endParaRPr>
          </a:p>
          <a:p>
            <a:pPr algn="ctr" rtl="1"/>
            <a:r>
              <a:rPr lang="ar-SY" sz="3200" b="1" dirty="0">
                <a:solidFill>
                  <a:srgbClr val="00AEEF"/>
                </a:solidFill>
              </a:rPr>
              <a:t>الاستفادة من الأحداث </a:t>
            </a:r>
            <a:r>
              <a:rPr lang="en-US" sz="3200" b="1" dirty="0">
                <a:solidFill>
                  <a:srgbClr val="00AEEF"/>
                </a:solidFill>
              </a:rPr>
              <a:t>News-Jacking</a:t>
            </a:r>
            <a:endParaRPr lang="ar-SY" sz="3200" b="1" dirty="0">
              <a:solidFill>
                <a:srgbClr val="00AEEF"/>
              </a:solidFill>
            </a:endParaRPr>
          </a:p>
          <a:p>
            <a:pPr algn="ctr" rtl="1"/>
            <a:endParaRPr lang="ar-SY" sz="3200" b="1" dirty="0">
              <a:solidFill>
                <a:srgbClr val="00AEEF"/>
              </a:solidFill>
            </a:endParaRPr>
          </a:p>
        </p:txBody>
      </p:sp>
      <p:pic>
        <p:nvPicPr>
          <p:cNvPr id="6" name="صورة 5" descr="صورة تحتوي على نص, وجبة خفيفة, طعام&#10;&#10;قد يكون المحتوى الذي تم إنشاؤه بواسطة الذكاء الاصطناعي غير صحيح.">
            <a:extLst>
              <a:ext uri="{FF2B5EF4-FFF2-40B4-BE49-F238E27FC236}">
                <a16:creationId xmlns:a16="http://schemas.microsoft.com/office/drawing/2014/main" id="{32D207B9-A8A1-2A77-D04B-3C80E9031C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662" y="2639538"/>
            <a:ext cx="5570268" cy="3716413"/>
          </a:xfrm>
          <a:prstGeom prst="rect">
            <a:avLst/>
          </a:prstGeom>
        </p:spPr>
      </p:pic>
    </p:spTree>
    <p:extLst>
      <p:ext uri="{BB962C8B-B14F-4D97-AF65-F5344CB8AC3E}">
        <p14:creationId xmlns:p14="http://schemas.microsoft.com/office/powerpoint/2010/main" val="5828191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75FBE-156E-FF6F-6B68-E420005FF6D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C397ABC-207E-D4D1-4623-E398F8419E5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2F0FCD0-9C2B-9A37-3BA2-0369EF0D6E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8D8D027-C469-5961-746A-9DD90DCF169E}"/>
              </a:ext>
            </a:extLst>
          </p:cNvPr>
          <p:cNvSpPr/>
          <p:nvPr/>
        </p:nvSpPr>
        <p:spPr>
          <a:xfrm>
            <a:off x="5402404" y="1581149"/>
            <a:ext cx="6690939" cy="510165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مربع نص 8">
            <a:extLst>
              <a:ext uri="{FF2B5EF4-FFF2-40B4-BE49-F238E27FC236}">
                <a16:creationId xmlns:a16="http://schemas.microsoft.com/office/drawing/2014/main" id="{11655B23-8C27-89AD-EF45-20D6BE4830F8}"/>
              </a:ext>
            </a:extLst>
          </p:cNvPr>
          <p:cNvSpPr txBox="1"/>
          <p:nvPr/>
        </p:nvSpPr>
        <p:spPr>
          <a:xfrm>
            <a:off x="5570820" y="1667117"/>
            <a:ext cx="6333326" cy="5107873"/>
          </a:xfrm>
          <a:prstGeom prst="rect">
            <a:avLst/>
          </a:prstGeom>
          <a:noFill/>
        </p:spPr>
        <p:txBody>
          <a:bodyPr wrap="square" rtlCol="0">
            <a:spAutoFit/>
          </a:bodyPr>
          <a:lstStyle/>
          <a:p>
            <a:pPr algn="just" rtl="1">
              <a:lnSpc>
                <a:spcPct val="150000"/>
              </a:lnSpc>
            </a:pPr>
            <a:r>
              <a:rPr lang="ar-SY" sz="2200" dirty="0"/>
              <a:t>في عالم التواصل الاجتماعي هناك </a:t>
            </a:r>
            <a:r>
              <a:rPr lang="en-US" sz="2200" dirty="0"/>
              <a:t>Trend</a:t>
            </a:r>
            <a:r>
              <a:rPr lang="ar-SY" sz="2200" dirty="0"/>
              <a:t> يومي وهو يعني وصول أحد المنشورات إلى مشاهدات كثيرة أو استخدام وسم </a:t>
            </a:r>
            <a:r>
              <a:rPr lang="ar-SY" sz="2200" dirty="0" err="1"/>
              <a:t>هاشتاغ</a:t>
            </a:r>
            <a:r>
              <a:rPr lang="ar-SY" sz="2200" dirty="0"/>
              <a:t> في عدد كبير من المنشورات ما يجعله منتشر بشكل كبير. </a:t>
            </a:r>
          </a:p>
          <a:p>
            <a:pPr algn="just" rtl="1">
              <a:lnSpc>
                <a:spcPct val="150000"/>
              </a:lnSpc>
            </a:pPr>
            <a:r>
              <a:rPr lang="ar-SY" sz="2200" dirty="0"/>
              <a:t>تستطيع العلامات التجارية الاستفادة من </a:t>
            </a:r>
            <a:r>
              <a:rPr lang="ar-SY" sz="2200" dirty="0" err="1"/>
              <a:t>التريند</a:t>
            </a:r>
            <a:r>
              <a:rPr lang="ar-SY" sz="2200" dirty="0"/>
              <a:t> واستخدام </a:t>
            </a:r>
            <a:r>
              <a:rPr lang="ar-SY" sz="2200" dirty="0" err="1"/>
              <a:t>الهاشتاغ</a:t>
            </a:r>
            <a:r>
              <a:rPr lang="ar-SY" sz="2200" dirty="0"/>
              <a:t> المتداولة بكثرة أو تضمين المنتج ضمن </a:t>
            </a:r>
            <a:r>
              <a:rPr lang="ar-SY" sz="2200" dirty="0" err="1"/>
              <a:t>التريند</a:t>
            </a:r>
            <a:r>
              <a:rPr lang="ar-SY" sz="2200" dirty="0"/>
              <a:t> المتداول فعلى سبيل المثال انتشر منذ فترة قريبة </a:t>
            </a:r>
            <a:r>
              <a:rPr lang="ar-SY" sz="2200" dirty="0" err="1"/>
              <a:t>تريند</a:t>
            </a:r>
            <a:r>
              <a:rPr lang="ar-SY" sz="2200" dirty="0"/>
              <a:t> لصورة الشخص الحالية مع صورة سابقة له في الماضي باستخدام الذكاء الاصطناعي يمكن أن يستفيد من هذا </a:t>
            </a:r>
            <a:r>
              <a:rPr lang="ar-SY" sz="2200" dirty="0" err="1"/>
              <a:t>التريند</a:t>
            </a:r>
            <a:r>
              <a:rPr lang="ar-SY" sz="2200" dirty="0"/>
              <a:t> علامة تجارية معينة وتستخدم عبارة ترويجية "نرافقك في رحلة عمرك" للدلالة على استمرار العملاء باستخدام هذه العلامة خلال مراحل عمرهم المختلفة..</a:t>
            </a:r>
          </a:p>
        </p:txBody>
      </p:sp>
      <p:sp>
        <p:nvSpPr>
          <p:cNvPr id="2" name="مربع نص 1">
            <a:extLst>
              <a:ext uri="{FF2B5EF4-FFF2-40B4-BE49-F238E27FC236}">
                <a16:creationId xmlns:a16="http://schemas.microsoft.com/office/drawing/2014/main" id="{FCD43195-0124-1D16-87A0-8FFEA9AF02E3}"/>
              </a:ext>
            </a:extLst>
          </p:cNvPr>
          <p:cNvSpPr txBox="1"/>
          <p:nvPr/>
        </p:nvSpPr>
        <p:spPr>
          <a:xfrm>
            <a:off x="2116600" y="175191"/>
            <a:ext cx="6327913" cy="1569660"/>
          </a:xfrm>
          <a:prstGeom prst="rect">
            <a:avLst/>
          </a:prstGeom>
          <a:noFill/>
        </p:spPr>
        <p:txBody>
          <a:bodyPr wrap="square" rtlCol="0">
            <a:spAutoFit/>
          </a:bodyPr>
          <a:lstStyle/>
          <a:p>
            <a:pPr algn="ctr" rtl="1"/>
            <a:r>
              <a:rPr lang="ar-SY" sz="3200" b="1" dirty="0">
                <a:solidFill>
                  <a:srgbClr val="00AEEF"/>
                </a:solidFill>
              </a:rPr>
              <a:t>التفاعل مع الأحداث</a:t>
            </a:r>
            <a:endParaRPr lang="en-US" sz="3200" b="1" dirty="0">
              <a:solidFill>
                <a:srgbClr val="00AEEF"/>
              </a:solidFill>
            </a:endParaRPr>
          </a:p>
          <a:p>
            <a:pPr algn="ctr" rtl="1"/>
            <a:r>
              <a:rPr lang="ar-SY" sz="3200" b="1" dirty="0">
                <a:solidFill>
                  <a:srgbClr val="00AEEF"/>
                </a:solidFill>
              </a:rPr>
              <a:t>التفاعل مع </a:t>
            </a:r>
            <a:r>
              <a:rPr lang="ar-SY" sz="3200" b="1" dirty="0" err="1">
                <a:solidFill>
                  <a:srgbClr val="00AEEF"/>
                </a:solidFill>
              </a:rPr>
              <a:t>التريند</a:t>
            </a:r>
            <a:endParaRPr lang="ar-SY" sz="3200" b="1" dirty="0">
              <a:solidFill>
                <a:srgbClr val="00AEEF"/>
              </a:solidFill>
            </a:endParaRPr>
          </a:p>
          <a:p>
            <a:pPr algn="ctr" rtl="1"/>
            <a:endParaRPr lang="ar-SY" sz="3200" b="1" dirty="0">
              <a:solidFill>
                <a:srgbClr val="00AEEF"/>
              </a:solidFill>
            </a:endParaRPr>
          </a:p>
        </p:txBody>
      </p:sp>
      <p:pic>
        <p:nvPicPr>
          <p:cNvPr id="4" name="صورة 3" descr="صورة تحتوي على خط, هوائي&#10;&#10;قد يكون المحتوى الذي تم إنشاؤه بواسطة الذكاء الاصطناعي غير صحيح.">
            <a:extLst>
              <a:ext uri="{FF2B5EF4-FFF2-40B4-BE49-F238E27FC236}">
                <a16:creationId xmlns:a16="http://schemas.microsoft.com/office/drawing/2014/main" id="{8C90CAA2-A936-2284-7F89-B23CEA1281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034" y="1957172"/>
            <a:ext cx="4343400" cy="4343400"/>
          </a:xfrm>
          <a:prstGeom prst="rect">
            <a:avLst/>
          </a:prstGeom>
        </p:spPr>
      </p:pic>
    </p:spTree>
    <p:extLst>
      <p:ext uri="{BB962C8B-B14F-4D97-AF65-F5344CB8AC3E}">
        <p14:creationId xmlns:p14="http://schemas.microsoft.com/office/powerpoint/2010/main" val="32430406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673669" y="1371600"/>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r" rtl="1">
              <a:lnSpc>
                <a:spcPct val="150000"/>
              </a:lnSpc>
            </a:pPr>
            <a:r>
              <a:rPr lang="en-US" dirty="0"/>
              <a:t>1</a:t>
            </a:r>
            <a:r>
              <a:rPr lang="ar-SY" dirty="0"/>
              <a:t>-الغريب، محمد (</a:t>
            </a:r>
            <a:r>
              <a:rPr lang="en-US" dirty="0"/>
              <a:t>2017</a:t>
            </a:r>
            <a:r>
              <a:rPr lang="ar-SY" dirty="0"/>
              <a:t>) دور التسويق عبر وسائل الإعلام الاجتماعية في القرار الشرائي للخدمة /دراسة ميدانية/، أطروحة دكتوراه، جامعة حلب. </a:t>
            </a:r>
          </a:p>
          <a:p>
            <a:pPr algn="r" rtl="1">
              <a:lnSpc>
                <a:spcPct val="150000"/>
              </a:lnSpc>
            </a:pPr>
            <a:r>
              <a:rPr lang="en-US" dirty="0"/>
              <a:t>2</a:t>
            </a:r>
            <a:r>
              <a:rPr lang="ar-SY" dirty="0"/>
              <a:t>-الغريب، محمد (</a:t>
            </a:r>
            <a:r>
              <a:rPr lang="en-US" dirty="0"/>
              <a:t>2013</a:t>
            </a:r>
            <a:r>
              <a:rPr lang="ar-SY" dirty="0"/>
              <a:t>) دور محددات الكلام المتناقل السلبي على تحول الزبائن بين مزودي الخدمات التعليمية /دراسة ميدانية في مدينة حلب/، رسالة ماجستير، جامعة حلب.</a:t>
            </a:r>
            <a:endParaRPr lang="en-US" dirty="0"/>
          </a:p>
          <a:p>
            <a:pPr algn="r" rtl="1">
              <a:lnSpc>
                <a:spcPct val="150000"/>
              </a:lnSpc>
            </a:pPr>
            <a:r>
              <a:rPr lang="en-US" dirty="0"/>
              <a:t>3</a:t>
            </a:r>
            <a:r>
              <a:rPr lang="ar-SY" dirty="0"/>
              <a:t>-دانية، عياشي 2022 التسويق الفيروسي، "أثر التسويق الفيروسي في سلوك المستهلك وفقاً لنموذج </a:t>
            </a:r>
            <a:r>
              <a:rPr lang="ar-SY" dirty="0" err="1"/>
              <a:t>آيدا</a:t>
            </a:r>
            <a:r>
              <a:rPr lang="ar-SY" dirty="0"/>
              <a:t>" "دراسة حالة"، رسالة ماجستير، جامعة حلب.</a:t>
            </a:r>
          </a:p>
          <a:p>
            <a:pPr algn="l">
              <a:lnSpc>
                <a:spcPct val="150000"/>
              </a:lnSpc>
            </a:pPr>
            <a:r>
              <a:rPr lang="en-US" dirty="0"/>
              <a:t>4</a:t>
            </a:r>
            <a:r>
              <a:rPr lang="ar-SY" dirty="0"/>
              <a:t>-</a:t>
            </a:r>
            <a:r>
              <a:rPr lang="en-US" dirty="0"/>
              <a:t> The New Rules of Marketing &amp; PR: How to Use Content Marketing, AI, Social Media, Podcasting, Video, and Newsjacking to Reach Buyers Directly 9th Edition, David Meerman Scott(2024).​</a:t>
            </a:r>
          </a:p>
          <a:p>
            <a:pPr>
              <a:lnSpc>
                <a:spcPct val="150000"/>
              </a:lnSpc>
            </a:pPr>
            <a:r>
              <a:rPr lang="en-US" dirty="0"/>
              <a:t>5</a:t>
            </a:r>
            <a:r>
              <a:rPr lang="ar-SY" dirty="0"/>
              <a:t>-</a:t>
            </a:r>
            <a:r>
              <a:rPr lang="en-US" dirty="0"/>
              <a:t>Contagious: Why Things Catch On Paperback, Jonah Berger (2016) ​</a:t>
            </a:r>
          </a:p>
          <a:p>
            <a:pPr>
              <a:lnSpc>
                <a:spcPct val="150000"/>
              </a:lnSpc>
            </a:pPr>
            <a:r>
              <a:rPr lang="en-US" dirty="0"/>
              <a:t>6- The Guide To Going Viral: The Art and Science of Succeeding on Social Media, Brendan Kane(2024).</a:t>
            </a:r>
          </a:p>
          <a:p>
            <a:pPr>
              <a:lnSpc>
                <a:spcPct val="150000"/>
              </a:lnSpc>
            </a:pPr>
            <a:r>
              <a:rPr lang="en-US" dirty="0"/>
              <a:t>7-Iribarren, j. l. &amp; Moro, E. (2018), "Branching Dynamics of Viral Information Spreading", Instituto de </a:t>
            </a:r>
            <a:r>
              <a:rPr lang="en-US" dirty="0" err="1"/>
              <a:t>Ingenier´ıa</a:t>
            </a:r>
            <a:r>
              <a:rPr lang="en-US" dirty="0"/>
              <a:t> del </a:t>
            </a:r>
            <a:r>
              <a:rPr lang="en-US" dirty="0" err="1"/>
              <a:t>Conocimiento</a:t>
            </a:r>
            <a:r>
              <a:rPr lang="en-US" dirty="0"/>
              <a:t>, Universidad </a:t>
            </a:r>
            <a:r>
              <a:rPr lang="en-US" dirty="0" err="1"/>
              <a:t>Aut´onoma</a:t>
            </a:r>
            <a:r>
              <a:rPr lang="en-US" dirty="0"/>
              <a:t> de Madrid, 28049 Madrid, Spain</a:t>
            </a:r>
          </a:p>
          <a:p>
            <a:pPr>
              <a:lnSpc>
                <a:spcPct val="150000"/>
              </a:lnSpc>
            </a:pPr>
            <a:r>
              <a:rPr lang="en-US" dirty="0"/>
              <a:t>  </a:t>
            </a:r>
          </a:p>
        </p:txBody>
      </p:sp>
    </p:spTree>
    <p:extLst>
      <p:ext uri="{BB962C8B-B14F-4D97-AF65-F5344CB8AC3E}">
        <p14:creationId xmlns:p14="http://schemas.microsoft.com/office/powerpoint/2010/main" val="30362673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673669" y="1220534"/>
            <a:ext cx="9653451" cy="4981155"/>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r>
              <a:rPr lang="en-US" dirty="0"/>
              <a:t>8- Rakić, M. &amp; Rakić, R.(2014), "Viral Marketing", </a:t>
            </a:r>
            <a:r>
              <a:rPr lang="az-Cyrl-AZ" dirty="0"/>
              <a:t>ЕКОНОМИКА, </a:t>
            </a:r>
            <a:r>
              <a:rPr lang="en-US" dirty="0"/>
              <a:t>Vol. 60, No, 4, PP: 179-187.</a:t>
            </a:r>
          </a:p>
          <a:p>
            <a:pPr>
              <a:lnSpc>
                <a:spcPct val="150000"/>
              </a:lnSpc>
            </a:pPr>
            <a:r>
              <a:rPr lang="en-US" dirty="0"/>
              <a:t>9- Rakić, M &amp; Rakić,  B. (2014), "Viral Marketing", Megatrend University, Belgrade, </a:t>
            </a:r>
            <a:r>
              <a:rPr lang="az-Cyrl-AZ" dirty="0"/>
              <a:t>ЕКОНОМИКА, </a:t>
            </a:r>
            <a:r>
              <a:rPr lang="en-US" dirty="0"/>
              <a:t>Vol. 60, No.4, PP: 179-187. </a:t>
            </a:r>
          </a:p>
          <a:p>
            <a:pPr>
              <a:lnSpc>
                <a:spcPct val="150000"/>
              </a:lnSpc>
            </a:pPr>
            <a:r>
              <a:rPr lang="en-US" dirty="0"/>
              <a:t>10- </a:t>
            </a:r>
            <a:r>
              <a:rPr lang="en-US" dirty="0">
                <a:hlinkClick r:id="rId4"/>
              </a:rPr>
              <a:t>https://clinstitute.co.uk/blog/digital-marketing/psychology-behind-viral-marketing-strategies</a:t>
            </a:r>
            <a:endParaRPr lang="en-US" dirty="0"/>
          </a:p>
          <a:p>
            <a:pPr>
              <a:lnSpc>
                <a:spcPct val="150000"/>
              </a:lnSpc>
            </a:pPr>
            <a:r>
              <a:rPr lang="en-US" dirty="0"/>
              <a:t>11-  </a:t>
            </a:r>
            <a:r>
              <a:rPr lang="en-US" dirty="0">
                <a:hlinkClick r:id="rId5"/>
              </a:rPr>
              <a:t>https://viral-loops.com/blog/airbnb-referral-billion-dollar-formula/</a:t>
            </a:r>
            <a:r>
              <a:rPr lang="en-US" dirty="0"/>
              <a:t>   </a:t>
            </a:r>
          </a:p>
          <a:p>
            <a:pPr>
              <a:lnSpc>
                <a:spcPct val="150000"/>
              </a:lnSpc>
            </a:pPr>
            <a:r>
              <a:rPr lang="en-US" dirty="0"/>
              <a:t>12- </a:t>
            </a:r>
            <a:r>
              <a:rPr lang="en-US" dirty="0">
                <a:hlinkClick r:id="rId6"/>
              </a:rPr>
              <a:t>https://affiliate-program.amazon.sa/</a:t>
            </a:r>
            <a:r>
              <a:rPr lang="en-US" dirty="0"/>
              <a:t> </a:t>
            </a:r>
          </a:p>
          <a:p>
            <a:pPr>
              <a:lnSpc>
                <a:spcPct val="150000"/>
              </a:lnSpc>
            </a:pPr>
            <a:endParaRPr lang="ar-SY" dirty="0"/>
          </a:p>
          <a:p>
            <a:pPr>
              <a:lnSpc>
                <a:spcPct val="150000"/>
              </a:lnSpc>
            </a:pPr>
            <a:br>
              <a:rPr lang="en-US" dirty="0"/>
            </a:br>
            <a:endParaRPr lang="en-US" sz="2000" dirty="0"/>
          </a:p>
        </p:txBody>
      </p:sp>
    </p:spTree>
    <p:extLst>
      <p:ext uri="{BB962C8B-B14F-4D97-AF65-F5344CB8AC3E}">
        <p14:creationId xmlns:p14="http://schemas.microsoft.com/office/powerpoint/2010/main" val="3385987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BCC358C-90AB-40CE-98EF-540F1FB6DF50}"/>
</file>

<file path=customXml/itemProps2.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7815</TotalTime>
  <Words>3045</Words>
  <Application>Microsoft Office PowerPoint</Application>
  <PresentationFormat>شاشة عريضة</PresentationFormat>
  <Paragraphs>203</Paragraphs>
  <Slides>46</Slides>
  <Notes>45</Notes>
  <HiddenSlides>0</HiddenSlides>
  <MMClips>5</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46</vt:i4>
      </vt:variant>
    </vt:vector>
  </HeadingPairs>
  <TitlesOfParts>
    <vt:vector size="51"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421</cp:revision>
  <dcterms:created xsi:type="dcterms:W3CDTF">2023-04-29T09:08:00Z</dcterms:created>
  <dcterms:modified xsi:type="dcterms:W3CDTF">2026-02-18T20:43:03Z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