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311" r:id="rId5"/>
    <p:sldId id="312" r:id="rId6"/>
    <p:sldId id="313" r:id="rId7"/>
    <p:sldId id="314" r:id="rId8"/>
    <p:sldId id="315" r:id="rId9"/>
    <p:sldId id="334" r:id="rId10"/>
    <p:sldId id="331" r:id="rId11"/>
    <p:sldId id="332" r:id="rId12"/>
    <p:sldId id="333" r:id="rId13"/>
    <p:sldId id="316" r:id="rId14"/>
    <p:sldId id="317" r:id="rId15"/>
    <p:sldId id="318" r:id="rId16"/>
    <p:sldId id="335" r:id="rId17"/>
    <p:sldId id="290" r:id="rId18"/>
    <p:sldId id="321" r:id="rId19"/>
    <p:sldId id="336" r:id="rId20"/>
    <p:sldId id="260" r:id="rId21"/>
    <p:sldId id="261" r:id="rId22"/>
    <p:sldId id="262" r:id="rId23"/>
    <p:sldId id="263" r:id="rId24"/>
    <p:sldId id="264" r:id="rId25"/>
    <p:sldId id="265" r:id="rId26"/>
    <p:sldId id="266" r:id="rId27"/>
    <p:sldId id="267" r:id="rId28"/>
    <p:sldId id="268" r:id="rId29"/>
    <p:sldId id="269" r:id="rId30"/>
    <p:sldId id="270" r:id="rId31"/>
    <p:sldId id="271" r:id="rId32"/>
    <p:sldId id="272" r:id="rId33"/>
    <p:sldId id="273" r:id="rId34"/>
    <p:sldId id="307" r:id="rId35"/>
    <p:sldId id="308" r:id="rId36"/>
    <p:sldId id="274" r:id="rId37"/>
    <p:sldId id="275" r:id="rId38"/>
    <p:sldId id="276" r:id="rId39"/>
    <p:sldId id="277" r:id="rId40"/>
    <p:sldId id="278" r:id="rId41"/>
    <p:sldId id="279" r:id="rId42"/>
    <p:sldId id="280" r:id="rId43"/>
    <p:sldId id="281" r:id="rId44"/>
    <p:sldId id="282" r:id="rId45"/>
    <p:sldId id="284" r:id="rId46"/>
    <p:sldId id="285" r:id="rId47"/>
    <p:sldId id="286" r:id="rId48"/>
    <p:sldId id="287" r:id="rId49"/>
    <p:sldId id="288" r:id="rId50"/>
    <p:sldId id="309" r:id="rId51"/>
    <p:sldId id="289" r:id="rId52"/>
    <p:sldId id="291" r:id="rId53"/>
    <p:sldId id="292" r:id="rId54"/>
    <p:sldId id="310" r:id="rId55"/>
    <p:sldId id="293" r:id="rId56"/>
    <p:sldId id="294" r:id="rId57"/>
    <p:sldId id="295" r:id="rId58"/>
    <p:sldId id="296" r:id="rId59"/>
    <p:sldId id="338" r:id="rId60"/>
    <p:sldId id="339" r:id="rId61"/>
    <p:sldId id="306"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97477-6FC3-48AA-8DA9-C4433356CB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042CFB-28C0-4209-A275-A73E599C86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91854B-0627-4C87-93C9-B59EE91B51B8}"/>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5" name="Footer Placeholder 4">
            <a:extLst>
              <a:ext uri="{FF2B5EF4-FFF2-40B4-BE49-F238E27FC236}">
                <a16:creationId xmlns:a16="http://schemas.microsoft.com/office/drawing/2014/main" id="{3FEFD95A-1D1C-4CD2-AB33-ED2CAA2350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CF6715-284C-40C1-AA06-9AE378C1527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936743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BAE3A-6E18-4525-8D1C-128D295202E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38D6A8-4198-4DC5-9004-D39D76DE36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13F765-E1C3-46BB-9CEE-1540BB42C401}"/>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5" name="Footer Placeholder 4">
            <a:extLst>
              <a:ext uri="{FF2B5EF4-FFF2-40B4-BE49-F238E27FC236}">
                <a16:creationId xmlns:a16="http://schemas.microsoft.com/office/drawing/2014/main" id="{8E112BC1-6E8F-4924-8DD6-78A9D45C7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DAD8DD-5B80-4AEC-9B21-B5BE3AB503F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9548909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641CF-0AC0-4F82-9EEF-5555E715A6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97BAB2A-8961-4E86-BB6B-A921895C83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5F66C2-4A11-4205-AFF6-8D36BB25DC3F}"/>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5" name="Footer Placeholder 4">
            <a:extLst>
              <a:ext uri="{FF2B5EF4-FFF2-40B4-BE49-F238E27FC236}">
                <a16:creationId xmlns:a16="http://schemas.microsoft.com/office/drawing/2014/main" id="{F6B709B7-6D29-44C6-AAC7-9D434014D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011977-3951-438C-83E9-2649A8114E35}"/>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463630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20DD1-E265-4AB8-BDCF-C5905B46A0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BF5C35-CE43-469E-BCB1-BB9F33F752F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7761B22-8280-4A27-899B-4DFC93A061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F999B7C-B570-4756-A162-01D09F092065}"/>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6" name="Footer Placeholder 5">
            <a:extLst>
              <a:ext uri="{FF2B5EF4-FFF2-40B4-BE49-F238E27FC236}">
                <a16:creationId xmlns:a16="http://schemas.microsoft.com/office/drawing/2014/main" id="{C1DB34A9-5ED8-49F0-8669-73199D645D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28DB3B-FAE1-4E98-92B1-48C6817DEDB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3907808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4B59-C39B-49E8-9E15-5AFAA16E646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D1E852B-8B64-4F8E-87EC-D32FDE59F2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7281D7-6219-4017-A122-CE2A4669EB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563B764-5D40-4379-B6FB-83EC99C494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4FB240-EB13-4310-9359-7F1111CC77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67F850-0C9B-4B68-9DE3-01F99F7C2DFD}"/>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8" name="Footer Placeholder 7">
            <a:extLst>
              <a:ext uri="{FF2B5EF4-FFF2-40B4-BE49-F238E27FC236}">
                <a16:creationId xmlns:a16="http://schemas.microsoft.com/office/drawing/2014/main" id="{8250CCD4-BF61-483B-A9C2-6D1F4313BFF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93A6DFF-093C-4B3C-B34C-E136431D566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829601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43D38-85A0-44F1-8F8D-6D99E5821AE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658C1A9-CBC8-4BDC-B218-9BDB63F66601}"/>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4" name="Footer Placeholder 3">
            <a:extLst>
              <a:ext uri="{FF2B5EF4-FFF2-40B4-BE49-F238E27FC236}">
                <a16:creationId xmlns:a16="http://schemas.microsoft.com/office/drawing/2014/main" id="{BAED4455-72B4-4F38-A669-AB6C4775F5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FD270EC-2989-42DE-A974-33C95F7A1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6344061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C97FA-7CAE-460E-B7B2-CBA885F3FA99}"/>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3" name="Footer Placeholder 2">
            <a:extLst>
              <a:ext uri="{FF2B5EF4-FFF2-40B4-BE49-F238E27FC236}">
                <a16:creationId xmlns:a16="http://schemas.microsoft.com/office/drawing/2014/main" id="{606BE5CA-792E-43FF-ACA5-7D44CA64593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B82FC0C-DB3A-4890-AB2C-FF3743F09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2918170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946F7-93C3-464C-BA69-461221B0D5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84FB7E1-5681-4C3C-AC21-2770633059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809146-DB37-432A-AB8E-D0FE65AD5E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DC77-515C-4440-A287-DE6CDA76E7BE}"/>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6" name="Footer Placeholder 5">
            <a:extLst>
              <a:ext uri="{FF2B5EF4-FFF2-40B4-BE49-F238E27FC236}">
                <a16:creationId xmlns:a16="http://schemas.microsoft.com/office/drawing/2014/main" id="{2B015D1F-B44F-4E0B-B4EF-BC313A42CE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D085A8-FF5E-4238-8383-4272BD4E20D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605280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6AC2-4F7C-4DDB-AFD6-B045F6991B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FD0715-EAD9-40A8-A5FC-66E7C8F80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E272923-6A88-4A8F-A887-F5255DD2A6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795422-1693-4EA1-A74B-085BBF575D97}"/>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6" name="Footer Placeholder 5">
            <a:extLst>
              <a:ext uri="{FF2B5EF4-FFF2-40B4-BE49-F238E27FC236}">
                <a16:creationId xmlns:a16="http://schemas.microsoft.com/office/drawing/2014/main" id="{14D01C30-278E-460C-AA3C-CEBA4893EF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D9C3F9-AA6F-46B8-89B1-B8EB6C19ECF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3993366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5FD34-31E2-4E05-81D5-9CACDEC2B5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51EBC5E-3E8A-4EB2-BAED-BD95955532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C3E8B9-DD0D-48F9-ABBC-CFD5BD1100ED}"/>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5" name="Footer Placeholder 4">
            <a:extLst>
              <a:ext uri="{FF2B5EF4-FFF2-40B4-BE49-F238E27FC236}">
                <a16:creationId xmlns:a16="http://schemas.microsoft.com/office/drawing/2014/main" id="{A679A30E-4747-41F3-BB66-9343EA29D1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53BEF-7C1A-4FCD-9581-BA6B2576858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8628179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824EDF-6B2A-42F2-BCA6-A83B0A3EB9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ED9BC8-0400-4C15-AC85-3408DF66AD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9C20CD-1646-4003-B96D-6F3EBB4604DC}"/>
              </a:ext>
            </a:extLst>
          </p:cNvPr>
          <p:cNvSpPr>
            <a:spLocks noGrp="1"/>
          </p:cNvSpPr>
          <p:nvPr>
            <p:ph type="dt" sz="half" idx="10"/>
          </p:nvPr>
        </p:nvSpPr>
        <p:spPr/>
        <p:txBody>
          <a:bodyPr/>
          <a:lstStyle/>
          <a:p>
            <a:fld id="{71936389-7455-4239-9440-1BF08222257B}" type="datetimeFigureOut">
              <a:rPr lang="en-US" smtClean="0"/>
              <a:t>4/21/2022</a:t>
            </a:fld>
            <a:endParaRPr lang="en-US"/>
          </a:p>
        </p:txBody>
      </p:sp>
      <p:sp>
        <p:nvSpPr>
          <p:cNvPr id="5" name="Footer Placeholder 4">
            <a:extLst>
              <a:ext uri="{FF2B5EF4-FFF2-40B4-BE49-F238E27FC236}">
                <a16:creationId xmlns:a16="http://schemas.microsoft.com/office/drawing/2014/main" id="{E022D3F8-8F7D-401A-A6A3-AF5C3184A9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3DCECE-485C-47EF-A299-5B6EA148094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190093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036BEA-6898-4D64-BF8B-54485D944F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3B7F306-8C34-44DE-877D-847F8FE7D3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D445F8-B928-46DD-8026-E693F3FBE2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936389-7455-4239-9440-1BF08222257B}" type="datetimeFigureOut">
              <a:rPr lang="en-US" smtClean="0"/>
              <a:t>4/21/2022</a:t>
            </a:fld>
            <a:endParaRPr lang="en-US"/>
          </a:p>
        </p:txBody>
      </p:sp>
      <p:sp>
        <p:nvSpPr>
          <p:cNvPr id="5" name="Footer Placeholder 4">
            <a:extLst>
              <a:ext uri="{FF2B5EF4-FFF2-40B4-BE49-F238E27FC236}">
                <a16:creationId xmlns:a16="http://schemas.microsoft.com/office/drawing/2014/main" id="{6A5FBA1A-EA7B-4255-931C-CF50FF856E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6F553E-4ADD-4886-B33C-BC7334658C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CB4D8-AECA-488A-A6EE-54900702F69C}" type="slidenum">
              <a:rPr lang="en-US" smtClean="0"/>
              <a:t>‹#›</a:t>
            </a:fld>
            <a:endParaRPr lang="en-US"/>
          </a:p>
        </p:txBody>
      </p:sp>
    </p:spTree>
    <p:extLst>
      <p:ext uri="{BB962C8B-B14F-4D97-AF65-F5344CB8AC3E}">
        <p14:creationId xmlns:p14="http://schemas.microsoft.com/office/powerpoint/2010/main" val="19952604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15469" y="419406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Walaa</a:t>
            </a:r>
            <a:r>
              <a:rPr lang="en-US" sz="2800" dirty="0">
                <a:solidFill>
                  <a:srgbClr val="24A9E1"/>
                </a:solidFill>
                <a:latin typeface="Tajawal Medium" panose="00000600000000000000" pitchFamily="2" charset="-78"/>
                <a:cs typeface="Tajawal Medium" panose="00000600000000000000" pitchFamily="2" charset="-78"/>
              </a:rPr>
              <a:t>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995710" y="3159395"/>
            <a:ext cx="254749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Credit Risk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543490"/>
            <a:ext cx="5453963" cy="523220"/>
          </a:xfrm>
          <a:prstGeom prst="rect">
            <a:avLst/>
          </a:prstGeom>
          <a:noFill/>
        </p:spPr>
        <p:txBody>
          <a:bodyPr wrap="squar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130615" y="1650458"/>
            <a:ext cx="11942060" cy="5262979"/>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FF0000"/>
                </a:solidFill>
              </a:rPr>
              <a:t>Market risk measurement &amp; Management </a:t>
            </a:r>
          </a:p>
          <a:p>
            <a:pPr algn="just"/>
            <a:r>
              <a:rPr lang="en-US" sz="2800" b="1" u="sng" dirty="0">
                <a:solidFill>
                  <a:schemeClr val="accent1">
                    <a:lumMod val="75000"/>
                  </a:schemeClr>
                </a:solidFill>
              </a:rPr>
              <a:t>Credit risk:</a:t>
            </a:r>
          </a:p>
          <a:p>
            <a:pPr marL="457200" indent="-457200" algn="just">
              <a:buFont typeface="Wingdings" panose="05000000000000000000" pitchFamily="2" charset="2"/>
              <a:buChar char="§"/>
            </a:pPr>
            <a:r>
              <a:rPr lang="en-US" sz="2800" dirty="0"/>
              <a:t>One of a bank’s core risks is the possibility that borrowers will not repay their loans on time, or at all. </a:t>
            </a:r>
          </a:p>
          <a:p>
            <a:pPr marL="457200" indent="-457200" algn="just">
              <a:buFont typeface="Wingdings" panose="05000000000000000000" pitchFamily="2" charset="2"/>
              <a:buChar char="§"/>
            </a:pPr>
            <a:r>
              <a:rPr lang="en-US" sz="2800" dirty="0"/>
              <a:t>Lenders distinguish between retail and commercial borrowers and tailor products to meet each group’s unique financial needs. </a:t>
            </a:r>
          </a:p>
          <a:p>
            <a:pPr marL="457200" indent="-457200" algn="just">
              <a:buFont typeface="Wingdings" panose="05000000000000000000" pitchFamily="2" charset="2"/>
              <a:buChar char="§"/>
            </a:pPr>
            <a:r>
              <a:rPr lang="en-US" sz="2800" dirty="0"/>
              <a:t>Loan products can be characterized by maturity, repayment method, loan use, the different types of security the borrower needs to provide the lender (collateral), or the restrictions the borrower must agree to in order to obtain the loan (covenants). </a:t>
            </a:r>
          </a:p>
          <a:p>
            <a:pPr marL="457200" indent="-457200" algn="just">
              <a:buFont typeface="Wingdings" panose="05000000000000000000" pitchFamily="2" charset="2"/>
              <a:buChar char="§"/>
            </a:pPr>
            <a:r>
              <a:rPr lang="en-US" sz="2800" dirty="0"/>
              <a:t>There is a wide variety of credit products, and similar products can be used to meet both retail and commercial borrowing needs.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457200" lvl="0" indent="-457200" algn="ctr">
              <a:lnSpc>
                <a:spcPct val="100000"/>
              </a:lnSpc>
              <a:spcBef>
                <a:spcPts val="0"/>
              </a:spcBef>
            </a:pPr>
            <a:r>
              <a:rPr lang="en-US" sz="2800" b="1" dirty="0">
                <a:solidFill>
                  <a:srgbClr val="FF0000"/>
                </a:solidFill>
                <a:latin typeface="Calibri" panose="020F0502020204030204"/>
                <a:ea typeface="+mn-ea"/>
                <a:cs typeface="+mn-cs"/>
              </a:rPr>
              <a:t>Market risk measurement &amp; Management </a:t>
            </a:r>
            <a:br>
              <a:rPr lang="en-US" sz="2800" b="1"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4.1. Types of Market Risk: The Five Risk Classes</a:t>
            </a:r>
          </a:p>
          <a:p>
            <a:pPr marL="0" indent="0" algn="just">
              <a:buNone/>
            </a:pPr>
            <a:r>
              <a:rPr lang="en-US" dirty="0"/>
              <a:t>To  better  understand  the  five  different  types  of market risk,  this  section  describes each risk type.</a:t>
            </a:r>
          </a:p>
          <a:p>
            <a:pPr marL="0" indent="0" algn="just">
              <a:buNone/>
            </a:pPr>
            <a:r>
              <a:rPr lang="en-US" b="1" dirty="0"/>
              <a:t>1.   Foreign exchange risk </a:t>
            </a:r>
            <a:r>
              <a:rPr lang="en-US" dirty="0"/>
              <a:t>is the potential for loss due to an adverse change  in foreign exchange rates, and applies to all exchange rate–related products whose positions are valued in a currency that differs from the bank’s  reporting currency. </a:t>
            </a:r>
          </a:p>
        </p:txBody>
      </p:sp>
    </p:spTree>
    <p:extLst>
      <p:ext uri="{BB962C8B-B14F-4D97-AF65-F5344CB8AC3E}">
        <p14:creationId xmlns:p14="http://schemas.microsoft.com/office/powerpoint/2010/main" val="972185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dirty="0"/>
              <a:t>2.   Interest rate risk </a:t>
            </a:r>
            <a:r>
              <a:rPr lang="en-US" dirty="0"/>
              <a:t>is the potential loss due to adverse changes in interest  rates. Note that the value  of fixed income instruments will change if either the creditworthiness of  the borrower changes or the risk-free interest rate changes. The potential  change to the creditworthiness of the borrower is the credit risk associated with the loan. The potential change to the interest rate is the market  risk associated with the loan.</a:t>
            </a:r>
          </a:p>
        </p:txBody>
      </p:sp>
    </p:spTree>
    <p:extLst>
      <p:ext uri="{BB962C8B-B14F-4D97-AF65-F5344CB8AC3E}">
        <p14:creationId xmlns:p14="http://schemas.microsoft.com/office/powerpoint/2010/main" val="166812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514350" indent="-514350" algn="just">
              <a:buAutoNum type="arabicPeriod" startAt="3"/>
            </a:pPr>
            <a:r>
              <a:rPr lang="en-US" b="1" dirty="0"/>
              <a:t>Equity risk </a:t>
            </a:r>
            <a:r>
              <a:rPr lang="en-US" dirty="0"/>
              <a:t>is the potential loss due to an adverse change in the price of  stocks and applies to all instruments that use equity prices as part of  their valuation—for example, derivative products such as futures contracts. </a:t>
            </a:r>
          </a:p>
          <a:p>
            <a:pPr marL="0" indent="0" algn="just">
              <a:buNone/>
            </a:pPr>
            <a:r>
              <a:rPr lang="en-US" b="1" dirty="0"/>
              <a:t>4.   Commodity risk </a:t>
            </a:r>
            <a:r>
              <a:rPr lang="en-US" dirty="0"/>
              <a:t>is the potential loss from an adverse change in commodity prices. This applies to all commodity positions and any derivative  commodity positions such as futures contracts.</a:t>
            </a:r>
          </a:p>
          <a:p>
            <a:pPr marL="0" indent="0" algn="just">
              <a:buNone/>
            </a:pPr>
            <a:endParaRPr lang="en-US" dirty="0"/>
          </a:p>
        </p:txBody>
      </p:sp>
    </p:spTree>
    <p:extLst>
      <p:ext uri="{BB962C8B-B14F-4D97-AF65-F5344CB8AC3E}">
        <p14:creationId xmlns:p14="http://schemas.microsoft.com/office/powerpoint/2010/main" val="4108352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4.2.  Value-at-Risk</a:t>
            </a:r>
          </a:p>
          <a:p>
            <a:pPr marL="0" indent="0" algn="just">
              <a:buNone/>
            </a:pPr>
            <a:r>
              <a:rPr lang="en-US" dirty="0"/>
              <a:t>To measure market risk in their portfolios, banks commonly use a concept termed Value-at-risk (</a:t>
            </a:r>
            <a:r>
              <a:rPr lang="en-US" dirty="0" err="1"/>
              <a:t>VaR</a:t>
            </a:r>
            <a:r>
              <a:rPr lang="en-US" dirty="0"/>
              <a:t>). </a:t>
            </a:r>
            <a:r>
              <a:rPr lang="en-US" dirty="0" err="1"/>
              <a:t>VaR</a:t>
            </a:r>
            <a:r>
              <a:rPr lang="en-US" dirty="0"/>
              <a:t> provides a qualified answer to the question, “How much could we lose in the next day (or week, month, year)?” Formally, </a:t>
            </a:r>
            <a:r>
              <a:rPr lang="en-US" dirty="0" err="1"/>
              <a:t>VaR</a:t>
            </a:r>
            <a:r>
              <a:rPr lang="en-US" dirty="0"/>
              <a:t> is defined as the predicted loss at a specific confidence level (e.g., 95%) over a given period of time (e.g., 1 day). Note that </a:t>
            </a:r>
            <a:r>
              <a:rPr lang="en-US" dirty="0" err="1"/>
              <a:t>VaR</a:t>
            </a:r>
            <a:r>
              <a:rPr lang="en-US" dirty="0"/>
              <a:t> does not provide the worst-case loss, but instead uses a confidence level, generally 95% or higher. </a:t>
            </a:r>
          </a:p>
        </p:txBody>
      </p:sp>
    </p:spTree>
    <p:extLst>
      <p:ext uri="{BB962C8B-B14F-4D97-AF65-F5344CB8AC3E}">
        <p14:creationId xmlns:p14="http://schemas.microsoft.com/office/powerpoint/2010/main" val="2997606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With a 99% confidence level, for example, </a:t>
            </a:r>
            <a:r>
              <a:rPr lang="en-US" dirty="0" err="1"/>
              <a:t>VaR</a:t>
            </a:r>
            <a:r>
              <a:rPr lang="en-US" dirty="0"/>
              <a:t> estimates the loss level such that 99% of the time (e.g., in 99 trading days out of 100), the  actual loss level will be less than that number. </a:t>
            </a:r>
            <a:r>
              <a:rPr lang="en-US" dirty="0" err="1"/>
              <a:t>VaR</a:t>
            </a:r>
            <a:r>
              <a:rPr lang="en-US" dirty="0"/>
              <a:t> makes no prediction about what the loss could be on the worst day. If a 95% confidence level were used, then </a:t>
            </a:r>
            <a:r>
              <a:rPr lang="en-US" dirty="0" err="1"/>
              <a:t>VaR</a:t>
            </a:r>
            <a:r>
              <a:rPr lang="en-US" dirty="0"/>
              <a:t> is estimating the 6th worst daily loss in a 100-day horizon, but does not provide any additional information about how much worse the five worst daily losses will be.</a:t>
            </a:r>
          </a:p>
          <a:p>
            <a:pPr marL="0" indent="0" algn="just">
              <a:buNone/>
            </a:pPr>
            <a:endParaRPr lang="en-US" dirty="0"/>
          </a:p>
        </p:txBody>
      </p:sp>
    </p:spTree>
    <p:extLst>
      <p:ext uri="{BB962C8B-B14F-4D97-AF65-F5344CB8AC3E}">
        <p14:creationId xmlns:p14="http://schemas.microsoft.com/office/powerpoint/2010/main" val="269452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E06A-6A7B-4B8A-8986-7C72CEB6C7A6}"/>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545B82B8-5BE2-49C8-9919-B909E5A973D1}"/>
              </a:ext>
            </a:extLst>
          </p:cNvPr>
          <p:cNvPicPr>
            <a:picLocks noGrp="1" noChangeAspect="1"/>
          </p:cNvPicPr>
          <p:nvPr>
            <p:ph idx="1"/>
          </p:nvPr>
        </p:nvPicPr>
        <p:blipFill>
          <a:blip r:embed="rId2"/>
          <a:stretch>
            <a:fillRect/>
          </a:stretch>
        </p:blipFill>
        <p:spPr>
          <a:xfrm>
            <a:off x="119270" y="251791"/>
            <a:ext cx="11887199" cy="3776870"/>
          </a:xfrm>
          <a:prstGeom prst="rect">
            <a:avLst/>
          </a:prstGeom>
        </p:spPr>
      </p:pic>
      <p:sp>
        <p:nvSpPr>
          <p:cNvPr id="5" name="Rectangle 4">
            <a:extLst>
              <a:ext uri="{FF2B5EF4-FFF2-40B4-BE49-F238E27FC236}">
                <a16:creationId xmlns:a16="http://schemas.microsoft.com/office/drawing/2014/main" id="{FCD66243-F1CF-4447-96A0-DBBF7A35C613}"/>
              </a:ext>
            </a:extLst>
          </p:cNvPr>
          <p:cNvSpPr/>
          <p:nvPr/>
        </p:nvSpPr>
        <p:spPr>
          <a:xfrm>
            <a:off x="119270" y="4492101"/>
            <a:ext cx="12072730" cy="1973489"/>
          </a:xfrm>
          <a:prstGeom prst="rect">
            <a:avLst/>
          </a:prstGeom>
        </p:spPr>
        <p:txBody>
          <a:bodyPr wrap="square">
            <a:spAutoFit/>
          </a:bodyPr>
          <a:lstStyle/>
          <a:p>
            <a:pPr marL="288290" marR="283210" indent="279400" algn="just">
              <a:lnSpc>
                <a:spcPct val="103000"/>
              </a:lnSpc>
              <a:spcBef>
                <a:spcPts val="5"/>
              </a:spcBef>
              <a:spcAft>
                <a:spcPts val="0"/>
              </a:spcAft>
            </a:pP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For</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Bank</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G,</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figure</a:t>
            </a:r>
            <a:r>
              <a:rPr lang="en-US" sz="2000" spc="-1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above</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offers</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graphical</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interpretation</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of</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its</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latin typeface="Cambria" panose="02040503050406030204" pitchFamily="18" charset="0"/>
                <a:ea typeface="Cambria" panose="02040503050406030204" pitchFamily="18" charset="0"/>
                <a:cs typeface="Cambria" panose="02040503050406030204" pitchFamily="18" charset="0"/>
              </a:rPr>
              <a:t>VaR.</a:t>
            </a:r>
            <a:r>
              <a:rPr lang="en-US" sz="2000" spc="-2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 line labeled 95% confidence level is at USD –2 million. The shaded area</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under the curve to the left of the line is 5%, indicating that there is a 5%</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chance losses could be greater than USD 2 million, and so, the 1-day 95%</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latin typeface="Cambria" panose="02040503050406030204" pitchFamily="18" charset="0"/>
                <a:ea typeface="Cambria" panose="02040503050406030204" pitchFamily="18" charset="0"/>
                <a:cs typeface="Cambria" panose="02040503050406030204" pitchFamily="18" charset="0"/>
              </a:rPr>
              <a:t>VaR</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 is USD 2 million. Further to the left, at USD –3 million, there is a line</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labeled 99% confidence level. The area under the curve left of that line is</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1%</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and</a:t>
            </a:r>
            <a:r>
              <a:rPr lang="en-US" sz="2000" spc="-4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indicates</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there</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a</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1%</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chance</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losses</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could</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exceed</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USD</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3</a:t>
            </a:r>
            <a:r>
              <a:rPr lang="en-US" sz="2000" spc="-2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million.</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Therefore,</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z="2000" spc="6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1-day</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99%</a:t>
            </a:r>
            <a:r>
              <a:rPr lang="en-US" sz="2000" spc="4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latin typeface="Cambria" panose="02040503050406030204" pitchFamily="18" charset="0"/>
                <a:ea typeface="Cambria" panose="02040503050406030204" pitchFamily="18" charset="0"/>
                <a:cs typeface="Cambria" panose="02040503050406030204" pitchFamily="18" charset="0"/>
              </a:rPr>
              <a:t>VaR</a:t>
            </a:r>
            <a:r>
              <a:rPr lang="en-US" sz="2000" spc="4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z="2000" spc="4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USD</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3</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million.</a:t>
            </a:r>
            <a:endParaRPr lang="en-US" sz="2000" dirty="0">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1945062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83096"/>
            <a:ext cx="10515600" cy="6082747"/>
          </a:xfrm>
        </p:spPr>
        <p:txBody>
          <a:bodyPr>
            <a:normAutofit fontScale="92500" lnSpcReduction="10000"/>
          </a:bodyPr>
          <a:lstStyle/>
          <a:p>
            <a:pPr algn="just">
              <a:lnSpc>
                <a:spcPct val="100000"/>
              </a:lnSpc>
            </a:pPr>
            <a:r>
              <a:rPr lang="en-US" dirty="0" err="1"/>
              <a:t>VaR</a:t>
            </a:r>
            <a:r>
              <a:rPr lang="en-US" dirty="0"/>
              <a:t> calculations make assumptions about the likely movements of market values in the future. One way to do this is to look at how market values moved in the past, and to assume that they will move that way in the future. If a company’s stock price has moved up and down by significant amounts in the past, one might assume that it will continue to do so in the future. Similarly, if a company’s stock price rarely moves above USD 100, although sometimes it falls as low as USD 70, again one could assume that its price will remain in that range in the future.</a:t>
            </a:r>
          </a:p>
          <a:p>
            <a:pPr marL="0" indent="0" algn="just">
              <a:lnSpc>
                <a:spcPct val="100000"/>
              </a:lnSpc>
              <a:buNone/>
            </a:pPr>
            <a:endParaRPr lang="en-US" dirty="0"/>
          </a:p>
          <a:p>
            <a:pPr algn="just">
              <a:lnSpc>
                <a:spcPct val="100000"/>
              </a:lnSpc>
            </a:pPr>
            <a:r>
              <a:rPr lang="en-US" dirty="0"/>
              <a:t>Clearly, if historical data is to be used as a guide to future price movements, then the time period that is used when collecting data on price movements is important. If the period used is too short, the data may not capture a wide range of possible price movements. Similarly, if data is used from a time when economic conditions were stable and benign, they may not be much use in predicting how prices will move under more difficult economic conditions.</a:t>
            </a:r>
          </a:p>
          <a:p>
            <a:pPr marL="0" indent="0" algn="just">
              <a:buNone/>
            </a:pPr>
            <a:endParaRPr lang="en-US" dirty="0"/>
          </a:p>
        </p:txBody>
      </p:sp>
    </p:spTree>
    <p:extLst>
      <p:ext uri="{BB962C8B-B14F-4D97-AF65-F5344CB8AC3E}">
        <p14:creationId xmlns:p14="http://schemas.microsoft.com/office/powerpoint/2010/main" val="1739483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83096"/>
            <a:ext cx="10515600" cy="6082747"/>
          </a:xfrm>
        </p:spPr>
        <p:txBody>
          <a:bodyPr>
            <a:normAutofit/>
          </a:bodyPr>
          <a:lstStyle/>
          <a:p>
            <a:pPr marL="0" indent="0" algn="just">
              <a:buNone/>
            </a:pPr>
            <a:endParaRPr lang="en-US" dirty="0"/>
          </a:p>
          <a:p>
            <a:pPr marL="0" indent="0" algn="just">
              <a:buNone/>
            </a:pPr>
            <a:r>
              <a:rPr lang="en-US" dirty="0"/>
              <a:t>EXAMPLE</a:t>
            </a:r>
          </a:p>
          <a:p>
            <a:pPr marL="0" indent="0" algn="just">
              <a:buNone/>
            </a:pPr>
            <a:r>
              <a:rPr lang="en-US" dirty="0"/>
              <a:t>A bank calculates that its 1-day 95% </a:t>
            </a:r>
            <a:r>
              <a:rPr lang="en-US" dirty="0" err="1"/>
              <a:t>VaR</a:t>
            </a:r>
            <a:r>
              <a:rPr lang="en-US" dirty="0"/>
              <a:t> is USD 100 million. The head of market risk tells the chief risk officer that the bank stands to lose no more than USD 100 million 95 days out of every 100. The chief risk officer decides that is too much risk for the bank to be taking so she tells the head of market risk to sell volatile positions and buy bonds and stocks that have shown price stability in the past. After the head of market risk has done this, the bank’s </a:t>
            </a:r>
            <a:r>
              <a:rPr lang="en-US" dirty="0" err="1"/>
              <a:t>VaR</a:t>
            </a:r>
            <a:r>
              <a:rPr lang="en-US" dirty="0"/>
              <a:t> is reduced to USD 60 million.</a:t>
            </a:r>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416810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8539" y="198784"/>
            <a:ext cx="11953461" cy="6659216"/>
          </a:xfrm>
        </p:spPr>
        <p:txBody>
          <a:bodyPr>
            <a:normAutofit fontScale="62500" lnSpcReduction="20000"/>
          </a:bodyPr>
          <a:lstStyle/>
          <a:p>
            <a:pPr marL="0" indent="0" algn="just">
              <a:buNone/>
            </a:pPr>
            <a:endParaRPr lang="en-US" dirty="0"/>
          </a:p>
          <a:p>
            <a:pPr marL="0" indent="0" algn="just">
              <a:buNone/>
            </a:pPr>
            <a:r>
              <a:rPr lang="en-US" b="1" u="sng" dirty="0"/>
              <a:t>Summary</a:t>
            </a:r>
          </a:p>
          <a:p>
            <a:pPr marL="0" indent="0" algn="just">
              <a:lnSpc>
                <a:spcPct val="160000"/>
              </a:lnSpc>
              <a:buNone/>
            </a:pPr>
            <a:r>
              <a:rPr lang="en-US" sz="3200" dirty="0" err="1"/>
              <a:t>VaR</a:t>
            </a:r>
            <a:r>
              <a:rPr lang="en-US" sz="3200" dirty="0"/>
              <a:t> is a very general concept that attempts to provide a concise snapshot of the current market risk profile of the bank’s portfolio. </a:t>
            </a:r>
            <a:r>
              <a:rPr lang="en-US" sz="3200" dirty="0" err="1"/>
              <a:t>VaR</a:t>
            </a:r>
            <a:r>
              <a:rPr lang="en-US" sz="3200" dirty="0"/>
              <a:t> has broad applications in risk management, including market, credit, and operational risk. </a:t>
            </a:r>
            <a:r>
              <a:rPr lang="en-US" sz="3200" dirty="0" err="1"/>
              <a:t>VaR</a:t>
            </a:r>
            <a:r>
              <a:rPr lang="en-US" sz="3200" dirty="0"/>
              <a:t> as a concept has some shortcomings that are important to emphasize:</a:t>
            </a:r>
          </a:p>
          <a:p>
            <a:pPr marL="0" indent="0" algn="just">
              <a:lnSpc>
                <a:spcPct val="160000"/>
              </a:lnSpc>
              <a:buNone/>
            </a:pPr>
            <a:r>
              <a:rPr lang="en-US" sz="3200" dirty="0"/>
              <a:t>■</a:t>
            </a:r>
            <a:r>
              <a:rPr lang="en-US" sz="3200" b="1" dirty="0" err="1"/>
              <a:t>VaR</a:t>
            </a:r>
            <a:r>
              <a:rPr lang="en-US" sz="3200" b="1" dirty="0"/>
              <a:t> is measured with estimation error.</a:t>
            </a:r>
            <a:r>
              <a:rPr lang="en-US" sz="3200" dirty="0"/>
              <a:t> That is, the estimated return distribution is derived from a quantitative model that typically makes simplifying assumptions and is therefore not a precise statement of the range of possible outcomes.</a:t>
            </a:r>
          </a:p>
          <a:p>
            <a:pPr marL="0" indent="0" algn="just">
              <a:lnSpc>
                <a:spcPct val="160000"/>
              </a:lnSpc>
              <a:buNone/>
            </a:pPr>
            <a:r>
              <a:rPr lang="en-US" sz="3200" dirty="0"/>
              <a:t>■</a:t>
            </a:r>
            <a:r>
              <a:rPr lang="en-US" sz="3200" b="1" dirty="0" err="1"/>
              <a:t>VaR</a:t>
            </a:r>
            <a:r>
              <a:rPr lang="en-US" sz="3200" b="1" dirty="0"/>
              <a:t> does not give any information about the severity of loss by which it is exceeded.</a:t>
            </a:r>
            <a:r>
              <a:rPr lang="en-US" sz="3200" dirty="0"/>
              <a:t> That is, if the loss amount does exceed the </a:t>
            </a:r>
            <a:r>
              <a:rPr lang="en-US" sz="3200" dirty="0" err="1"/>
              <a:t>VaR</a:t>
            </a:r>
            <a:r>
              <a:rPr lang="en-US" sz="3200" dirty="0"/>
              <a:t> value, </a:t>
            </a:r>
            <a:r>
              <a:rPr lang="en-US" sz="3200" dirty="0" err="1"/>
              <a:t>VaR</a:t>
            </a:r>
            <a:r>
              <a:rPr lang="en-US" sz="3200" dirty="0"/>
              <a:t> does not provide any information about how much greater the loss might be. Risk managers will typically consider a range of confidence levels to understand better the range of possible losses and alter- native risk measures such as expected shortfall.</a:t>
            </a:r>
          </a:p>
          <a:p>
            <a:pPr marL="0" indent="0" algn="just">
              <a:lnSpc>
                <a:spcPct val="160000"/>
              </a:lnSpc>
              <a:buNone/>
            </a:pPr>
            <a:r>
              <a:rPr lang="en-US" sz="3200" dirty="0"/>
              <a:t>■</a:t>
            </a:r>
            <a:r>
              <a:rPr lang="en-US" sz="3200" b="1" dirty="0"/>
              <a:t>Most importantly, </a:t>
            </a:r>
            <a:r>
              <a:rPr lang="en-US" sz="3200" b="1" dirty="0" err="1"/>
              <a:t>VaR</a:t>
            </a:r>
            <a:r>
              <a:rPr lang="en-US" sz="3200" b="1" dirty="0"/>
              <a:t> does not describe the worst-case loss but the worst case for a specified confidence level. </a:t>
            </a:r>
            <a:r>
              <a:rPr lang="en-US" sz="3200" dirty="0"/>
              <a:t>This is a point to be emphasized and remembered.</a:t>
            </a:r>
          </a:p>
          <a:p>
            <a:pPr marL="0" indent="0" algn="just">
              <a:buNone/>
            </a:pPr>
            <a:endParaRPr lang="en-US" dirty="0"/>
          </a:p>
        </p:txBody>
      </p:sp>
    </p:spTree>
    <p:extLst>
      <p:ext uri="{BB962C8B-B14F-4D97-AF65-F5344CB8AC3E}">
        <p14:creationId xmlns:p14="http://schemas.microsoft.com/office/powerpoint/2010/main" val="2078707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4557" y="569843"/>
            <a:ext cx="11516139" cy="6096000"/>
          </a:xfrm>
        </p:spPr>
        <p:txBody>
          <a:bodyPr>
            <a:normAutofit lnSpcReduction="10000"/>
          </a:bodyPr>
          <a:lstStyle/>
          <a:p>
            <a:pPr marL="0" indent="0" algn="just">
              <a:buNone/>
            </a:pPr>
            <a:r>
              <a:rPr lang="en-US" dirty="0">
                <a:solidFill>
                  <a:srgbClr val="FF0000"/>
                </a:solidFill>
              </a:rPr>
              <a:t>4.3.  Expected Shortfall</a:t>
            </a:r>
          </a:p>
          <a:p>
            <a:pPr marL="0" indent="0" algn="just">
              <a:buNone/>
            </a:pPr>
            <a:r>
              <a:rPr lang="en-US" dirty="0"/>
              <a:t>Given the limitations of </a:t>
            </a:r>
            <a:r>
              <a:rPr lang="en-US" dirty="0" err="1"/>
              <a:t>VaR</a:t>
            </a:r>
            <a:r>
              <a:rPr lang="en-US" dirty="0"/>
              <a:t>, regulators and financial organizations are putting more emphasis on another risk measure, expected shortfall (ES), to more fully estimate risk in the tail of the return distribution. ES is also referred to as conditional </a:t>
            </a:r>
            <a:r>
              <a:rPr lang="en-US" dirty="0" err="1"/>
              <a:t>VaR</a:t>
            </a:r>
            <a:r>
              <a:rPr lang="en-US" dirty="0"/>
              <a:t> (</a:t>
            </a:r>
            <a:r>
              <a:rPr lang="en-US" dirty="0" err="1"/>
              <a:t>CVaR</a:t>
            </a:r>
            <a:r>
              <a:rPr lang="en-US" dirty="0"/>
              <a:t>) or Expected Tail Loss (ETL). F</a:t>
            </a:r>
            <a:r>
              <a:rPr lang="en-US" u="sng" dirty="0"/>
              <a:t>or a given time period and confidence level, ES is the average loss that could occur in excess of the loss calculated by </a:t>
            </a:r>
            <a:r>
              <a:rPr lang="en-US" u="sng" dirty="0" err="1"/>
              <a:t>VaR</a:t>
            </a:r>
            <a:r>
              <a:rPr lang="en-US" u="sng" dirty="0"/>
              <a:t> over the same time period and using the same confidence level. </a:t>
            </a:r>
          </a:p>
          <a:p>
            <a:pPr marL="0" indent="0" algn="just">
              <a:buNone/>
            </a:pPr>
            <a:endParaRPr lang="en-US" dirty="0"/>
          </a:p>
          <a:p>
            <a:pPr marL="0" indent="0" algn="just">
              <a:buNone/>
            </a:pPr>
            <a:r>
              <a:rPr lang="en-US" dirty="0"/>
              <a:t>By construction, ES will always be a larger number than its corresponding </a:t>
            </a:r>
            <a:r>
              <a:rPr lang="en-US" dirty="0" err="1"/>
              <a:t>VaR</a:t>
            </a:r>
            <a:r>
              <a:rPr lang="en-US" dirty="0"/>
              <a:t> because it is estimating the average loss in the extreme tail of the distribution beyond the </a:t>
            </a:r>
            <a:r>
              <a:rPr lang="en-US" dirty="0" err="1"/>
              <a:t>VaR</a:t>
            </a:r>
            <a:r>
              <a:rPr lang="en-US" dirty="0"/>
              <a:t> loss value. </a:t>
            </a:r>
            <a:r>
              <a:rPr lang="en-US" u="sng" dirty="0"/>
              <a:t>Like </a:t>
            </a:r>
            <a:r>
              <a:rPr lang="en-US" u="sng" dirty="0" err="1"/>
              <a:t>VaR</a:t>
            </a:r>
            <a:r>
              <a:rPr lang="en-US" u="sng" dirty="0"/>
              <a:t>, ES is NOT the worst case loss, which for many portfolios cannot be estimated.</a:t>
            </a:r>
            <a:r>
              <a:rPr lang="en-US" dirty="0"/>
              <a:t> Because it requires even greater information about the extreme tail of the return distribution, ES is more difficult than </a:t>
            </a:r>
            <a:r>
              <a:rPr lang="en-US" dirty="0" err="1"/>
              <a:t>VaR</a:t>
            </a:r>
            <a:r>
              <a:rPr lang="en-US" dirty="0"/>
              <a:t> to calculate and has greater estimation error.</a:t>
            </a:r>
          </a:p>
        </p:txBody>
      </p:sp>
    </p:spTree>
    <p:extLst>
      <p:ext uri="{BB962C8B-B14F-4D97-AF65-F5344CB8AC3E}">
        <p14:creationId xmlns:p14="http://schemas.microsoft.com/office/powerpoint/2010/main" val="2924060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By construction, ES will always be a larger number than its corresponding </a:t>
            </a:r>
            <a:r>
              <a:rPr lang="en-US" dirty="0" err="1"/>
              <a:t>VaR</a:t>
            </a:r>
            <a:r>
              <a:rPr lang="en-US" dirty="0"/>
              <a:t> because it is estimating the average loss in the extreme tail of the distribution beyond the </a:t>
            </a:r>
            <a:r>
              <a:rPr lang="en-US" dirty="0" err="1"/>
              <a:t>VaR</a:t>
            </a:r>
            <a:r>
              <a:rPr lang="en-US" dirty="0"/>
              <a:t> loss value. Like </a:t>
            </a:r>
            <a:r>
              <a:rPr lang="en-US" dirty="0" err="1"/>
              <a:t>VaR</a:t>
            </a:r>
            <a:r>
              <a:rPr lang="en-US" dirty="0"/>
              <a:t>, ES is NOT the worst case loss, which for many portfolios cannot be estimated. Because it requires even greater information about the extreme tail of the return distribution, ES is more difficult than </a:t>
            </a:r>
            <a:r>
              <a:rPr lang="en-US" dirty="0" err="1"/>
              <a:t>VaR</a:t>
            </a:r>
            <a:r>
              <a:rPr lang="en-US" dirty="0"/>
              <a:t> to calculate and has greater estimation error.</a:t>
            </a:r>
          </a:p>
          <a:p>
            <a:pPr marL="0" indent="0">
              <a:buNone/>
            </a:pPr>
            <a:endParaRPr lang="en-US" dirty="0"/>
          </a:p>
        </p:txBody>
      </p:sp>
    </p:spTree>
    <p:extLst>
      <p:ext uri="{BB962C8B-B14F-4D97-AF65-F5344CB8AC3E}">
        <p14:creationId xmlns:p14="http://schemas.microsoft.com/office/powerpoint/2010/main" val="18343838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4.4.  Stress Testing and Scenario Analysis</a:t>
            </a:r>
          </a:p>
          <a:p>
            <a:pPr marL="0" indent="0" algn="just">
              <a:buNone/>
            </a:pPr>
            <a:r>
              <a:rPr lang="en-US" dirty="0"/>
              <a:t>Although a 99% </a:t>
            </a:r>
            <a:r>
              <a:rPr lang="en-US" dirty="0" err="1"/>
              <a:t>VaR</a:t>
            </a:r>
            <a:r>
              <a:rPr lang="en-US" dirty="0"/>
              <a:t> measure may capture a wide range of all possible outcomes, risk managers must pay particular attention to the remaining 1% of outcomes since these events could cause banks serious financial problems. Stress testing and scenario analysis are important tools of any risk management  system  that  seeks  to  understand  how  a  portfolio  will  perform  in  extreme cases. Given the reliance on modeling, risk measures need to be closely examined and tested against extreme events.</a:t>
            </a:r>
          </a:p>
        </p:txBody>
      </p:sp>
    </p:spTree>
    <p:extLst>
      <p:ext uri="{BB962C8B-B14F-4D97-AF65-F5344CB8AC3E}">
        <p14:creationId xmlns:p14="http://schemas.microsoft.com/office/powerpoint/2010/main" val="1600105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lnSpc>
                <a:spcPct val="100000"/>
              </a:lnSpc>
            </a:pPr>
            <a:r>
              <a:rPr lang="en-US" dirty="0"/>
              <a:t>Stress testing considers instances for particular value changes, such as a rapid change in interest rates or equity indices. Scenario analysis evaluates portfolio performance in severe states of the world, either hypothetical or historical.</a:t>
            </a:r>
          </a:p>
          <a:p>
            <a:pPr algn="just">
              <a:lnSpc>
                <a:spcPct val="100000"/>
              </a:lnSpc>
            </a:pPr>
            <a:r>
              <a:rPr lang="en-US" dirty="0"/>
              <a:t>For example, scenarios that a risk manager may consider for an equity portfolio would be to model and use the U.S. stock market crash of 1987 or the 1997 Asian financial crisis. Other scenarios might be based on natural disasters, wars, changes in political situations—virtually anything that would have a dramatic effect on market prices.</a:t>
            </a:r>
          </a:p>
        </p:txBody>
      </p:sp>
    </p:spTree>
    <p:extLst>
      <p:ext uri="{BB962C8B-B14F-4D97-AF65-F5344CB8AC3E}">
        <p14:creationId xmlns:p14="http://schemas.microsoft.com/office/powerpoint/2010/main" val="4110616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4.6  Hedging and Basis Risk</a:t>
            </a:r>
          </a:p>
          <a:p>
            <a:pPr marL="0" indent="0" algn="just">
              <a:buNone/>
            </a:pPr>
            <a:r>
              <a:rPr lang="en-US" dirty="0">
                <a:solidFill>
                  <a:srgbClr val="FF0000"/>
                </a:solidFill>
              </a:rPr>
              <a:t>Hedging</a:t>
            </a:r>
          </a:p>
          <a:p>
            <a:pPr marL="0" indent="0" algn="just">
              <a:buNone/>
            </a:pPr>
            <a:r>
              <a:rPr lang="en-US" dirty="0"/>
              <a:t>Banks and individuals hedge in order to reduce or cancel out a risk. When a bank hedges a position it currently holds in a financial instrument, the position is matched as closely as possible with an equal and opposite offsetting position in a financial instrument that tracks or mirrors the value changes in the position being hedged. Usually, hedging involves a position in a derivative that mirrors as closely as possible the value changes of the underlying asset. </a:t>
            </a:r>
          </a:p>
        </p:txBody>
      </p:sp>
    </p:spTree>
    <p:extLst>
      <p:ext uri="{BB962C8B-B14F-4D97-AF65-F5344CB8AC3E}">
        <p14:creationId xmlns:p14="http://schemas.microsoft.com/office/powerpoint/2010/main" val="2897121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303" y="251791"/>
            <a:ext cx="11622157" cy="6374296"/>
          </a:xfrm>
        </p:spPr>
        <p:txBody>
          <a:bodyPr/>
          <a:lstStyle/>
          <a:p>
            <a:pPr marL="0" indent="0" algn="just">
              <a:buNone/>
            </a:pPr>
            <a:r>
              <a:rPr lang="en-US" dirty="0"/>
              <a:t>Hedging is the opposite of speculation. In a </a:t>
            </a:r>
            <a:r>
              <a:rPr lang="en-US" b="1" dirty="0">
                <a:solidFill>
                  <a:srgbClr val="FF0000"/>
                </a:solidFill>
              </a:rPr>
              <a:t>speculative trade</a:t>
            </a:r>
            <a:r>
              <a:rPr lang="en-US" dirty="0"/>
              <a:t>, the bank chooses to take a calculated risk in the expectation of a positive future return. In a hedging trade, the bank chooses to limit some of the risk exposures it has by sacrificing some, if not all, possible future returns.  While hedging sounds complicated, in fact it is not. In our everyday lives, we all hedge.</a:t>
            </a:r>
          </a:p>
          <a:p>
            <a:pPr marL="0" indent="0" algn="just">
              <a:buNone/>
            </a:pPr>
            <a:r>
              <a:rPr lang="en-US" b="1" dirty="0">
                <a:solidFill>
                  <a:srgbClr val="FF0000"/>
                </a:solidFill>
              </a:rPr>
              <a:t>Example on speculative trade</a:t>
            </a:r>
            <a:endParaRPr lang="en-US" dirty="0"/>
          </a:p>
          <a:p>
            <a:r>
              <a:rPr lang="en-US" dirty="0"/>
              <a:t>Short selling involves borrowing a security and selling it on the open market. You then purchase it later at a lower price, pocketing the difference after repaying the initial loan.</a:t>
            </a:r>
          </a:p>
          <a:p>
            <a:r>
              <a:rPr lang="en-US" dirty="0"/>
              <a:t>For example, let's say a stock is trading at $50 a share. You borrow 100 shares and sell them for $5,000. The price suddenly declines to $25 a share, at which point you purchase 100 shares to replace those you borrowed, netting $2,500 in the bargain.</a:t>
            </a:r>
          </a:p>
          <a:p>
            <a:r>
              <a:rPr lang="en-US" dirty="0"/>
              <a:t>Short selling may sound straightforward, but this kind of speculative trading involves considerable risk.</a:t>
            </a:r>
          </a:p>
          <a:p>
            <a:pPr marL="0" indent="0" algn="just">
              <a:buNone/>
            </a:pPr>
            <a:endParaRPr lang="en-US" dirty="0"/>
          </a:p>
          <a:p>
            <a:pPr marL="0" indent="0">
              <a:buNone/>
            </a:pPr>
            <a:endParaRPr lang="en-US" dirty="0"/>
          </a:p>
        </p:txBody>
      </p:sp>
    </p:spTree>
    <p:extLst>
      <p:ext uri="{BB962C8B-B14F-4D97-AF65-F5344CB8AC3E}">
        <p14:creationId xmlns:p14="http://schemas.microsoft.com/office/powerpoint/2010/main" val="836372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303" y="251791"/>
            <a:ext cx="11622157" cy="6374296"/>
          </a:xfrm>
        </p:spPr>
        <p:txBody>
          <a:bodyPr/>
          <a:lstStyle/>
          <a:p>
            <a:r>
              <a:rPr lang="en-US" dirty="0"/>
              <a:t>To summarize:</a:t>
            </a:r>
          </a:p>
          <a:p>
            <a:pPr lvl="0"/>
            <a:endParaRPr lang="en-US" dirty="0"/>
          </a:p>
          <a:p>
            <a:pPr lvl="0" algn="just">
              <a:lnSpc>
                <a:spcPct val="100000"/>
              </a:lnSpc>
            </a:pPr>
            <a:r>
              <a:rPr lang="en-US" dirty="0"/>
              <a:t>In a long equity position, the undesirable outcome is that the value of the equity decreases; to hedge, a put option should be purchased (long position in a put option) because the value of the put option increases as the value of the stock decreases.</a:t>
            </a:r>
          </a:p>
          <a:p>
            <a:pPr lvl="0" algn="just">
              <a:lnSpc>
                <a:spcPct val="100000"/>
              </a:lnSpc>
            </a:pPr>
            <a:r>
              <a:rPr lang="en-US" dirty="0"/>
              <a:t>In a short equity position, the undesirable outcome is that the value of the equity increases; to hedge, a call option should be purchased (long position in a call option) because the value of the call option increases as the value of the stock increases.</a:t>
            </a:r>
          </a:p>
          <a:p>
            <a:pPr marL="0" indent="0" algn="just">
              <a:buNone/>
            </a:pPr>
            <a:endParaRPr lang="en-US" dirty="0"/>
          </a:p>
          <a:p>
            <a:pPr marL="0" indent="0">
              <a:buNone/>
            </a:pPr>
            <a:endParaRPr lang="en-US" dirty="0"/>
          </a:p>
        </p:txBody>
      </p:sp>
    </p:spTree>
    <p:extLst>
      <p:ext uri="{BB962C8B-B14F-4D97-AF65-F5344CB8AC3E}">
        <p14:creationId xmlns:p14="http://schemas.microsoft.com/office/powerpoint/2010/main" val="1414204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95076"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12893" cy="523220"/>
          </a:xfrm>
          <a:prstGeom prst="rect">
            <a:avLst/>
          </a:prstGeom>
          <a:noFill/>
        </p:spPr>
        <p:txBody>
          <a:bodyPr wrap="none" rtlCol="0">
            <a:spAutoFit/>
          </a:bodyPr>
          <a:lstStyle/>
          <a:p>
            <a:r>
              <a:rPr lang="en-US" sz="2800" dirty="0">
                <a:solidFill>
                  <a:schemeClr val="bg1"/>
                </a:solidFill>
              </a:rPr>
              <a:t>Introduction to Credit Risk</a:t>
            </a:r>
          </a:p>
        </p:txBody>
      </p:sp>
      <p:sp>
        <p:nvSpPr>
          <p:cNvPr id="5" name="Rectangle 4"/>
          <p:cNvSpPr/>
          <p:nvPr/>
        </p:nvSpPr>
        <p:spPr>
          <a:xfrm>
            <a:off x="764088" y="1760065"/>
            <a:ext cx="11135638" cy="3108543"/>
          </a:xfrm>
          <a:prstGeom prst="rect">
            <a:avLst/>
          </a:prstGeom>
        </p:spPr>
        <p:txBody>
          <a:bodyPr wrap="square">
            <a:spAutoFit/>
          </a:bodyPr>
          <a:lstStyle/>
          <a:p>
            <a:pPr algn="just"/>
            <a:r>
              <a:rPr lang="en-US" sz="2800" dirty="0"/>
              <a:t>Credit risk analysis encompasses various components that, in combination,</a:t>
            </a:r>
          </a:p>
          <a:p>
            <a:pPr algn="just"/>
            <a:r>
              <a:rPr lang="en-US" sz="2800" dirty="0"/>
              <a:t>offer the bank a way to measure the probability that a borrower may default on a contract—a debt, loan, or similar promise to perform—and how much value is likely to be recovered in the event of a default. Credit risk is most simply defined as the potential that a borrower, or counterparty, will fail to meet its obligations in accordance with agreed terms. Defaults the failure to repay or meet existing obligations.</a:t>
            </a:r>
          </a:p>
        </p:txBody>
      </p:sp>
    </p:spTree>
    <p:extLst>
      <p:ext uri="{BB962C8B-B14F-4D97-AF65-F5344CB8AC3E}">
        <p14:creationId xmlns:p14="http://schemas.microsoft.com/office/powerpoint/2010/main" val="241612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Counterparty risk is a common reference to the risk that another party to a contract or agreement will fail to perform under the terms of the agreement. This could mean the failure to provide promised goods or services, refusal to provide promised loan facilities, or the failure to pay amounts owed.</a:t>
            </a:r>
          </a:p>
        </p:txBody>
      </p:sp>
    </p:spTree>
    <p:extLst>
      <p:ext uri="{BB962C8B-B14F-4D97-AF65-F5344CB8AC3E}">
        <p14:creationId xmlns:p14="http://schemas.microsoft.com/office/powerpoint/2010/main" val="3810392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Lenders:</a:t>
            </a:r>
          </a:p>
          <a:p>
            <a:pPr marL="0" indent="0" algn="just">
              <a:buNone/>
            </a:pPr>
            <a:r>
              <a:rPr lang="en-US" dirty="0"/>
              <a:t>Banks facilitate financial intermediation, the process by which one group in need of capital borrows funds from another group that has excess capital available for investment. In arranging this transfer of capital between the two groups, the bank uses deposits to finance the loan. Intermediation is critical to promoting economic development. Banks accept deposits from one group (depositors) and use those funds to provide credit products to another group (borrowers). </a:t>
            </a:r>
          </a:p>
        </p:txBody>
      </p:sp>
    </p:spTree>
    <p:extLst>
      <p:ext uri="{BB962C8B-B14F-4D97-AF65-F5344CB8AC3E}">
        <p14:creationId xmlns:p14="http://schemas.microsoft.com/office/powerpoint/2010/main" val="1301826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Granting credit facilities (i.e., loans) creates risk. Banks accept this risk as a regular cost of business. Essentially, banks are in the business of managing risk. Banks continually attempt to expand their ability to  manage  all  types  of  risks  and,  in  particular,  have  gained  considerable  experience with credit risk analysis. Banks routinely evaluate their experiences and incorporate the lessons learned into their business practice by modifying or adding policies and procedures that mitigate credit risk. Despite these efforts, recent events in the banking sector highlight how challenging credit analysis and credit risk management can be.</a:t>
            </a:r>
          </a:p>
          <a:p>
            <a:pPr marL="0" indent="0">
              <a:buNone/>
            </a:pPr>
            <a:endParaRPr lang="en-US" dirty="0"/>
          </a:p>
        </p:txBody>
      </p:sp>
    </p:spTree>
    <p:extLst>
      <p:ext uri="{BB962C8B-B14F-4D97-AF65-F5344CB8AC3E}">
        <p14:creationId xmlns:p14="http://schemas.microsoft.com/office/powerpoint/2010/main" val="1201090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Banking is essential to both the retail and the wholesale markets. There are thousands of local, regional, and global banks that offer a variety of products and services to meet the needs of the retail market (individual customers, shops, and small and medium-sized businesses). In the wholesale market (lending to other banks, large corporate entities, and large global  institutions), only the larger banks are able to offer a diverse enough product range to meet the needs of the customers. Figure 4.1 describes the two major banking sectors.</a:t>
            </a:r>
          </a:p>
        </p:txBody>
      </p:sp>
    </p:spTree>
    <p:extLst>
      <p:ext uri="{BB962C8B-B14F-4D97-AF65-F5344CB8AC3E}">
        <p14:creationId xmlns:p14="http://schemas.microsoft.com/office/powerpoint/2010/main" val="31702720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139867" y="2004164"/>
            <a:ext cx="9457151" cy="3757809"/>
          </a:xfrm>
          <a:prstGeom prst="rect">
            <a:avLst/>
          </a:prstGeom>
        </p:spPr>
      </p:pic>
    </p:spTree>
    <p:extLst>
      <p:ext uri="{BB962C8B-B14F-4D97-AF65-F5344CB8AC3E}">
        <p14:creationId xmlns:p14="http://schemas.microsoft.com/office/powerpoint/2010/main" val="40676692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Low">
              <a:buNone/>
            </a:pPr>
            <a:r>
              <a:rPr lang="en-US" dirty="0">
                <a:solidFill>
                  <a:srgbClr val="FF0000"/>
                </a:solidFill>
              </a:rPr>
              <a:t>1.  Investment Banks</a:t>
            </a:r>
          </a:p>
          <a:p>
            <a:pPr marL="0" indent="0" algn="justLow">
              <a:buNone/>
            </a:pPr>
            <a:r>
              <a:rPr lang="en-US" dirty="0"/>
              <a:t>Investment bank soften act as an agent or financial intermediary to companies.  Although  they  may  have  their  own  brokerage  operations,  provide  investment advice to their customers, and provide loans and credit to commercial customers, their core activity is to arrange equity and debt financing on behalf of their corporate customers. Investment banks typically do not accept deposits from customers or provide loans to retail customers, and they are not often directly regulated by bank regulators unless the investment bank is part of a bank that is otherwise regulated by bank regulators.</a:t>
            </a:r>
          </a:p>
        </p:txBody>
      </p:sp>
    </p:spTree>
    <p:extLst>
      <p:ext uri="{BB962C8B-B14F-4D97-AF65-F5344CB8AC3E}">
        <p14:creationId xmlns:p14="http://schemas.microsoft.com/office/powerpoint/2010/main" val="1316259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As mentioned in Chapter 1, in late 2008, some large U.S. investment banks, including Goldman Sachs and Morgan Stanley, converted to banks regulated by the government. The change was considered necessary in order to allow these entities to increase their capital by collecting customer deposits and also, crucially, gave them access to the Federal Reserve’s Emergency Lending Facilities. Given the severity of the global financial crisis of 2007– 2009, it would appear that the investment banking model that has existed in the United States since the mid-1930s is becoming obsolete in a globally connected and capital-intensive financial world.</a:t>
            </a:r>
          </a:p>
        </p:txBody>
      </p:sp>
    </p:spTree>
    <p:extLst>
      <p:ext uri="{BB962C8B-B14F-4D97-AF65-F5344CB8AC3E}">
        <p14:creationId xmlns:p14="http://schemas.microsoft.com/office/powerpoint/2010/main" val="1799835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Borrowers:</a:t>
            </a:r>
          </a:p>
          <a:p>
            <a:pPr marL="0" indent="0" algn="just">
              <a:buNone/>
            </a:pPr>
            <a:r>
              <a:rPr lang="en-US" dirty="0"/>
              <a:t>Both retail and wholesale banks differentiate between different types of borrowers based on a variety of factors, including size and financing needs. On the retail side, one broad distinction is typically drawn between individual borrowers and small business borrowers. On the wholesale side, however, the differentiation tends to be more complex.</a:t>
            </a:r>
          </a:p>
        </p:txBody>
      </p:sp>
    </p:spTree>
    <p:extLst>
      <p:ext uri="{BB962C8B-B14F-4D97-AF65-F5344CB8AC3E}">
        <p14:creationId xmlns:p14="http://schemas.microsoft.com/office/powerpoint/2010/main" val="31691185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1.  Retail Borrowers</a:t>
            </a:r>
          </a:p>
          <a:p>
            <a:pPr marL="0" indent="0" algn="just">
              <a:buNone/>
            </a:pPr>
            <a:r>
              <a:rPr lang="en-US" dirty="0"/>
              <a:t>Retail borrowers include consumers (individuals) who borrow money to purchase homes, cars, and other goods (in many countries, consumers also borrow to finance education and similar expenses). Generally, consumers with high income, low levels of debt, and solid loan repayment records are considered less risky borrowers, but a borrower’s rating ultimately depends on a variety of criteria.</a:t>
            </a:r>
          </a:p>
        </p:txBody>
      </p:sp>
    </p:spTree>
    <p:extLst>
      <p:ext uri="{BB962C8B-B14F-4D97-AF65-F5344CB8AC3E}">
        <p14:creationId xmlns:p14="http://schemas.microsoft.com/office/powerpoint/2010/main" val="486261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today’s banking environment, retail banking has become a commodity-like business. Most banks now group their retail borrowers into relatively homogeneous risk groups based on standard criteria. This process allows banks to analyze repayment and default characteristics based on standardized borrower characteristics. One aspect of this process is credit scoring, which  allows  the  common  characteristics  of  loans  and  borrowers  to  be grouped and analyzed. </a:t>
            </a:r>
          </a:p>
        </p:txBody>
      </p:sp>
    </p:spTree>
    <p:extLst>
      <p:ext uri="{BB962C8B-B14F-4D97-AF65-F5344CB8AC3E}">
        <p14:creationId xmlns:p14="http://schemas.microsoft.com/office/powerpoint/2010/main" val="37337830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Scoring in groups enables loans and borrowers to be dissected and analyzed to more accurately assess a portfolio’s probability of loss. Standardization and credit scoring allow the assessment process to be completed more cheaply, making relatively small loans profitable. It has also facilitated securitization, the bundling or packaging of portfolios of loans, against which debt instruments can be issued.</a:t>
            </a:r>
          </a:p>
          <a:p>
            <a:pPr marL="0" indent="0" algn="just">
              <a:buNone/>
            </a:pPr>
            <a:r>
              <a:rPr lang="en-US" dirty="0"/>
              <a:t>Credit scoring is </a:t>
            </a:r>
            <a:r>
              <a:rPr lang="en-US" b="1" dirty="0"/>
              <a:t>a statistical analysis performed by lenders and financial institutions to determine the creditworthiness of a person or a small, owner-operated business</a:t>
            </a:r>
            <a:r>
              <a:rPr lang="en-US" dirty="0"/>
              <a:t>. Credit scoring is used by lenders to help decide whether to extend or deny credit.</a:t>
            </a:r>
          </a:p>
        </p:txBody>
      </p:sp>
    </p:spTree>
    <p:extLst>
      <p:ext uri="{BB962C8B-B14F-4D97-AF65-F5344CB8AC3E}">
        <p14:creationId xmlns:p14="http://schemas.microsoft.com/office/powerpoint/2010/main" val="15939938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Corporate Borrowers</a:t>
            </a:r>
          </a:p>
          <a:p>
            <a:pPr marL="0" indent="0" algn="just">
              <a:buNone/>
            </a:pPr>
            <a:r>
              <a:rPr lang="en-US" dirty="0"/>
              <a:t>Corporate borrowers include companies ranging from small local companies to large global conglomerates. Each has different financing needs, and each should be analyzed on a stand-alone basis. Depending on the ease of access to capital (public markets, banks, private funding), companies may borrow capital or raise equity to finance growth and generate income. When borrowing, companies typically repay their obligations from the cash generated from the growth. </a:t>
            </a:r>
          </a:p>
        </p:txBody>
      </p:sp>
    </p:spTree>
    <p:extLst>
      <p:ext uri="{BB962C8B-B14F-4D97-AF65-F5344CB8AC3E}">
        <p14:creationId xmlns:p14="http://schemas.microsoft.com/office/powerpoint/2010/main" val="5810020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Companies with steady profits, low debt levels, and solid management are considered to be less risky and are offered better contractual terms for their borrowings. Corporate borrowers are frequently differentiated by their size and global reach. The main differences are listed in Figure 4.2.</a:t>
            </a:r>
          </a:p>
          <a:p>
            <a:pPr marL="0" indent="0" algn="just">
              <a:buNone/>
            </a:pPr>
            <a:endParaRPr lang="en-US" dirty="0"/>
          </a:p>
        </p:txBody>
      </p:sp>
    </p:spTree>
    <p:extLst>
      <p:ext uri="{BB962C8B-B14F-4D97-AF65-F5344CB8AC3E}">
        <p14:creationId xmlns:p14="http://schemas.microsoft.com/office/powerpoint/2010/main" val="735577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939452"/>
            <a:ext cx="9294312" cy="5237511"/>
          </a:xfrm>
          <a:prstGeom prst="rect">
            <a:avLst/>
          </a:prstGeom>
        </p:spPr>
      </p:pic>
    </p:spTree>
    <p:extLst>
      <p:ext uri="{BB962C8B-B14F-4D97-AF65-F5344CB8AC3E}">
        <p14:creationId xmlns:p14="http://schemas.microsoft.com/office/powerpoint/2010/main" val="1699691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6557B91-32B6-449E-BB97-231C3E9EF9AA}"/>
              </a:ext>
            </a:extLst>
          </p:cNvPr>
          <p:cNvPicPr>
            <a:picLocks noGrp="1" noChangeAspect="1"/>
          </p:cNvPicPr>
          <p:nvPr>
            <p:ph idx="1"/>
          </p:nvPr>
        </p:nvPicPr>
        <p:blipFill>
          <a:blip r:embed="rId2"/>
          <a:stretch>
            <a:fillRect/>
          </a:stretch>
        </p:blipFill>
        <p:spPr>
          <a:xfrm>
            <a:off x="291549" y="397564"/>
            <a:ext cx="11290852" cy="6188765"/>
          </a:xfrm>
          <a:prstGeom prst="rect">
            <a:avLst/>
          </a:prstGeom>
        </p:spPr>
      </p:pic>
    </p:spTree>
    <p:extLst>
      <p:ext uri="{BB962C8B-B14F-4D97-AF65-F5344CB8AC3E}">
        <p14:creationId xmlns:p14="http://schemas.microsoft.com/office/powerpoint/2010/main" val="1481023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Local companies. </a:t>
            </a:r>
            <a:r>
              <a:rPr lang="en-US" dirty="0"/>
              <a:t>These companies are generally referred to as small and medium enterprises (SMEs). SMEs are usually smaller corporate entities such as partnerships, sole proprietorships, owner-operators, mom-and-pop shops, and other small businesses. SMEs are generally privately or closely held and have a straightforward legal structure. Annual sales are generally below USD 1 million, EUR 750,000, or GBP 500,000, but business size does differ across institutions and regulatory frameworks, and SMEs in emerging markets are generally much smaller than those seen in more developed economies.</a:t>
            </a:r>
          </a:p>
        </p:txBody>
      </p:sp>
    </p:spTree>
    <p:extLst>
      <p:ext uri="{BB962C8B-B14F-4D97-AF65-F5344CB8AC3E}">
        <p14:creationId xmlns:p14="http://schemas.microsoft.com/office/powerpoint/2010/main" val="34573052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Regional companies. </a:t>
            </a:r>
            <a:r>
              <a:rPr lang="en-US" dirty="0"/>
              <a:t>Regional companies are commercial businesses, generally larger SMEs, and include chain stores, gas stations, and restaurants, with sales between USD 1 million and 100 million (EUR 750,000 to 75 million, GBP 500,000 to 50 million). Some would fall into the definition of SMEs according to the Basel II Accord. Further, their business activities usually expose them to one or more local markets or provide general exposure within a region. The legal and ownership structure of these businesses can be more complex, with multiple owners, several subsidiaries, and locations in different legal jurisdictions.</a:t>
            </a:r>
          </a:p>
        </p:txBody>
      </p:sp>
    </p:spTree>
    <p:extLst>
      <p:ext uri="{BB962C8B-B14F-4D97-AF65-F5344CB8AC3E}">
        <p14:creationId xmlns:p14="http://schemas.microsoft.com/office/powerpoint/2010/main" val="20472616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International companies. </a:t>
            </a:r>
            <a:r>
              <a:rPr lang="en-US" dirty="0"/>
              <a:t>International companies conduct their business across country borders but generally limit their activities to a certain region around the globe (e.g., Western Europe, the United States, and Canada). They may also be listed or publicly traded companies on a stock exchange or other similar exchange, or may be large, privately held businesses that operate in different countries. International companies can have sizable annual sales (often in the billions) and need to borrow regularly  from  banks  or  the  corporate  bond  market  to  finance  their activities and growth.</a:t>
            </a:r>
          </a:p>
          <a:p>
            <a:pPr marL="0" indent="0" algn="just">
              <a:buNone/>
            </a:pPr>
            <a:endParaRPr lang="en-US" dirty="0"/>
          </a:p>
        </p:txBody>
      </p:sp>
    </p:spTree>
    <p:extLst>
      <p:ext uri="{BB962C8B-B14F-4D97-AF65-F5344CB8AC3E}">
        <p14:creationId xmlns:p14="http://schemas.microsoft.com/office/powerpoint/2010/main" val="646649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Universal companies. </a:t>
            </a:r>
            <a:r>
              <a:rPr lang="en-US" dirty="0"/>
              <a:t>These companies are generally considered global conglomerates with exposures around the world. They typically manage their businesses by being constantly aware of global business considerations and pressures. Most are publicly traded on an exchange. Examples include Siemens, Mitsubishi Heavy Industries, Procter &amp; Gamble, BP, Royal Dutch Shell, and General Electric. All are considered institutional borrowers by banks and demand unique consideration for their financing needs. Hedge funds, international banks, and global insurers are also considered universal companies and institutional borrowers.</a:t>
            </a:r>
          </a:p>
        </p:txBody>
      </p:sp>
    </p:spTree>
    <p:extLst>
      <p:ext uri="{BB962C8B-B14F-4D97-AF65-F5344CB8AC3E}">
        <p14:creationId xmlns:p14="http://schemas.microsoft.com/office/powerpoint/2010/main" val="3285487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3.  Sovereign Borrowers</a:t>
            </a:r>
          </a:p>
          <a:p>
            <a:pPr marL="0" indent="0" algn="just">
              <a:buNone/>
            </a:pPr>
            <a:r>
              <a:rPr lang="en-US" dirty="0"/>
              <a:t>Sovereign borrowers are governments that raise capital through bonds or direct borrowing generally from the larger global banks. Amounts raised are often used for large capital investments (roads, railways) or to finance government spending. Governments often use tax revenues to repay these loans.</a:t>
            </a:r>
          </a:p>
        </p:txBody>
      </p:sp>
    </p:spTree>
    <p:extLst>
      <p:ext uri="{BB962C8B-B14F-4D97-AF65-F5344CB8AC3E}">
        <p14:creationId xmlns:p14="http://schemas.microsoft.com/office/powerpoint/2010/main" val="1289085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Public Borrowers</a:t>
            </a:r>
          </a:p>
          <a:p>
            <a:pPr marL="0" indent="0" algn="just">
              <a:buNone/>
            </a:pPr>
            <a:r>
              <a:rPr lang="en-US" dirty="0"/>
              <a:t>Public borrowers are  primarily  state,  provincial,  and  local  governments (municipalities) and their sub entities (e.g., water and sewage companies, air-port authorities, public hospitals, and school districts). Amounts borrowed at this level are normally used either for investments (streets, water supply) or general spending. Since most local governments have the ability to generate cash by taxing their constituencies, public loans are considered relatively low risk. Nevertheless, there have been times when strong local governments have defaulted on their loans.</a:t>
            </a:r>
          </a:p>
        </p:txBody>
      </p:sp>
    </p:spTree>
    <p:extLst>
      <p:ext uri="{BB962C8B-B14F-4D97-AF65-F5344CB8AC3E}">
        <p14:creationId xmlns:p14="http://schemas.microsoft.com/office/powerpoint/2010/main" val="2173483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Characteristics of Credit Products:</a:t>
            </a:r>
          </a:p>
          <a:p>
            <a:pPr marL="0" indent="0" algn="just">
              <a:buNone/>
            </a:pPr>
            <a:r>
              <a:rPr lang="en-US" dirty="0"/>
              <a:t>There is a wide variety of loan types. All were developed to meet specific business  needs  of  different  borrowers’  unique  situations.  This  section  describes basic lending facilities and their differences. To understand which  type of lending facility is appropriate for a borrower, lenders must understand the details of the borrower’s financial status, especially how it relates to existing and anticipated conditions in the local, regional, or international marketplaces. </a:t>
            </a:r>
          </a:p>
        </p:txBody>
      </p:sp>
    </p:spTree>
    <p:extLst>
      <p:ext uri="{BB962C8B-B14F-4D97-AF65-F5344CB8AC3E}">
        <p14:creationId xmlns:p14="http://schemas.microsoft.com/office/powerpoint/2010/main" val="12756240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There are a number of ways a credit product can be classified:</a:t>
            </a:r>
          </a:p>
          <a:p>
            <a:pPr algn="just">
              <a:buFont typeface="Wingdings" panose="05000000000000000000" pitchFamily="2" charset="2"/>
              <a:buChar char="§"/>
            </a:pPr>
            <a:r>
              <a:rPr lang="en-US" dirty="0"/>
              <a:t>Maturity</a:t>
            </a:r>
          </a:p>
          <a:p>
            <a:pPr algn="just">
              <a:buFont typeface="Wingdings" panose="05000000000000000000" pitchFamily="2" charset="2"/>
              <a:buChar char="§"/>
            </a:pPr>
            <a:r>
              <a:rPr lang="en-US" dirty="0"/>
              <a:t>Commitment specification</a:t>
            </a:r>
          </a:p>
          <a:p>
            <a:pPr algn="just">
              <a:buFont typeface="Wingdings" panose="05000000000000000000" pitchFamily="2" charset="2"/>
              <a:buChar char="§"/>
            </a:pPr>
            <a:r>
              <a:rPr lang="en-US" dirty="0"/>
              <a:t>Purpose</a:t>
            </a:r>
          </a:p>
          <a:p>
            <a:pPr algn="just">
              <a:buFont typeface="Wingdings" panose="05000000000000000000" pitchFamily="2" charset="2"/>
              <a:buChar char="§"/>
            </a:pPr>
            <a:r>
              <a:rPr lang="en-US" dirty="0"/>
              <a:t>Repayment source</a:t>
            </a:r>
          </a:p>
          <a:p>
            <a:pPr algn="just">
              <a:buFont typeface="Wingdings" panose="05000000000000000000" pitchFamily="2" charset="2"/>
              <a:buChar char="§"/>
            </a:pPr>
            <a:r>
              <a:rPr lang="en-US" dirty="0"/>
              <a:t>Collateral requirements</a:t>
            </a:r>
          </a:p>
          <a:p>
            <a:pPr algn="just">
              <a:buFont typeface="Wingdings" panose="05000000000000000000" pitchFamily="2" charset="2"/>
              <a:buChar char="§"/>
            </a:pPr>
            <a:r>
              <a:rPr lang="en-US" dirty="0"/>
              <a:t>Covenant requirements</a:t>
            </a:r>
          </a:p>
          <a:p>
            <a:pPr algn="just">
              <a:buFont typeface="Wingdings" panose="05000000000000000000" pitchFamily="2" charset="2"/>
              <a:buChar char="§"/>
            </a:pPr>
            <a:r>
              <a:rPr lang="en-US" dirty="0"/>
              <a:t>Repayment characteristics</a:t>
            </a:r>
          </a:p>
        </p:txBody>
      </p:sp>
    </p:spTree>
    <p:extLst>
      <p:ext uri="{BB962C8B-B14F-4D97-AF65-F5344CB8AC3E}">
        <p14:creationId xmlns:p14="http://schemas.microsoft.com/office/powerpoint/2010/main" val="35626396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Maturity</a:t>
            </a:r>
          </a:p>
          <a:p>
            <a:pPr marL="0" indent="0" algn="just">
              <a:buNone/>
            </a:pPr>
            <a:r>
              <a:rPr lang="en-US" dirty="0"/>
              <a:t>Credit needs range over different time periods, with the loans made to meet those needs generally classified by maturity. Maturity simply means the date the final payment on the loan or other financial instrument becomes due.</a:t>
            </a:r>
          </a:p>
          <a:p>
            <a:pPr marL="0" indent="0" algn="just">
              <a:buNone/>
            </a:pPr>
            <a:r>
              <a:rPr lang="en-US" dirty="0"/>
              <a:t>For instance, a loan of a maturity of one year must be repaid in full within one year.</a:t>
            </a:r>
          </a:p>
        </p:txBody>
      </p:sp>
    </p:spTree>
    <p:extLst>
      <p:ext uri="{BB962C8B-B14F-4D97-AF65-F5344CB8AC3E}">
        <p14:creationId xmlns:p14="http://schemas.microsoft.com/office/powerpoint/2010/main" val="41758676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D34B42-DEF2-409A-B12D-6979EF9F7E08}"/>
              </a:ext>
            </a:extLst>
          </p:cNvPr>
          <p:cNvPicPr>
            <a:picLocks noGrp="1" noChangeAspect="1"/>
          </p:cNvPicPr>
          <p:nvPr>
            <p:ph idx="1"/>
          </p:nvPr>
        </p:nvPicPr>
        <p:blipFill>
          <a:blip r:embed="rId2"/>
          <a:stretch>
            <a:fillRect/>
          </a:stretch>
        </p:blipFill>
        <p:spPr>
          <a:xfrm>
            <a:off x="172278" y="132522"/>
            <a:ext cx="11608905" cy="6044441"/>
          </a:xfrm>
          <a:prstGeom prst="rect">
            <a:avLst/>
          </a:prstGeom>
        </p:spPr>
      </p:pic>
      <p:pic>
        <p:nvPicPr>
          <p:cNvPr id="7" name="Picture 6">
            <a:extLst>
              <a:ext uri="{FF2B5EF4-FFF2-40B4-BE49-F238E27FC236}">
                <a16:creationId xmlns:a16="http://schemas.microsoft.com/office/drawing/2014/main" id="{354EBF12-92CC-4796-A67D-DAA6D1613A39}"/>
              </a:ext>
            </a:extLst>
          </p:cNvPr>
          <p:cNvPicPr>
            <a:picLocks noChangeAspect="1"/>
          </p:cNvPicPr>
          <p:nvPr/>
        </p:nvPicPr>
        <p:blipFill>
          <a:blip r:embed="rId3"/>
          <a:stretch>
            <a:fillRect/>
          </a:stretch>
        </p:blipFill>
        <p:spPr>
          <a:xfrm>
            <a:off x="813145" y="6519654"/>
            <a:ext cx="6086475" cy="295275"/>
          </a:xfrm>
          <a:prstGeom prst="rect">
            <a:avLst/>
          </a:prstGeom>
        </p:spPr>
      </p:pic>
    </p:spTree>
    <p:extLst>
      <p:ext uri="{BB962C8B-B14F-4D97-AF65-F5344CB8AC3E}">
        <p14:creationId xmlns:p14="http://schemas.microsoft.com/office/powerpoint/2010/main" val="19554555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Commitment Specification</a:t>
            </a:r>
          </a:p>
          <a:p>
            <a:pPr marL="0" indent="0" algn="just">
              <a:buNone/>
            </a:pPr>
            <a:r>
              <a:rPr lang="en-US" dirty="0"/>
              <a:t>Banking facilities are further classified as committed or uncommitted. Figure 4.4 outlines the differences between standard bank facilities.</a:t>
            </a:r>
          </a:p>
          <a:p>
            <a:pPr algn="just">
              <a:buFont typeface="Wingdings" panose="05000000000000000000" pitchFamily="2" charset="2"/>
              <a:buChar char="§"/>
            </a:pPr>
            <a:r>
              <a:rPr lang="en-US" b="1" dirty="0"/>
              <a:t>Committed facilities are characterized by formal loan agreements, usually for one year or more. </a:t>
            </a:r>
            <a:r>
              <a:rPr lang="en-US" dirty="0"/>
              <a:t>Committed facilities earn a margin for the bank above its own cost of funds and include a facility fee, a commitment fee, and a fee for the amount of the loan the bank has actually extended to the borrower, whether or not the borrower uses the full amount of the loan. The amount of the loan not yet taken by the borrower  is  referred  to  as  an  undrawn  commitment. </a:t>
            </a:r>
          </a:p>
        </p:txBody>
      </p:sp>
    </p:spTree>
    <p:extLst>
      <p:ext uri="{BB962C8B-B14F-4D97-AF65-F5344CB8AC3E}">
        <p14:creationId xmlns:p14="http://schemas.microsoft.com/office/powerpoint/2010/main" val="40552848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Uncommitted facilities are less formal arrangements but often include a facility letter stating that funds would be made available on demand but solely at the lender’s discretion. </a:t>
            </a:r>
            <a:r>
              <a:rPr lang="en-US" dirty="0"/>
              <a:t>Uncommitted facilities provide a general framework for the terms of the lending without noting the specific contractual terms of that agreement, such as the amount of the loan or its duration,  although  such  facilities  are  short  term  in  nature  (often on demand or overdrafts).  </a:t>
            </a:r>
          </a:p>
          <a:p>
            <a:pPr marL="0" indent="0" algn="just">
              <a:buNone/>
            </a:pPr>
            <a:r>
              <a:rPr lang="en-US" b="1" dirty="0"/>
              <a:t>An overdraft </a:t>
            </a:r>
            <a:r>
              <a:rPr lang="en-US" dirty="0"/>
              <a:t>occurs when money is withdrawn in excess of what is on the current account. In this situation the account is said to be "overdrawn".</a:t>
            </a:r>
          </a:p>
        </p:txBody>
      </p:sp>
    </p:spTree>
    <p:extLst>
      <p:ext uri="{BB962C8B-B14F-4D97-AF65-F5344CB8AC3E}">
        <p14:creationId xmlns:p14="http://schemas.microsoft.com/office/powerpoint/2010/main" val="35752976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There  may  be  different  contractual  terms depending on when the facility is used. Uncommitted facilities are generally cheaper than committed facilities and priced on a margin above the bank’s base rate. There may also be an arrangement fee charged at each renewal of the uncommitted facility.</a:t>
            </a:r>
          </a:p>
          <a:p>
            <a:pPr marL="0" indent="0">
              <a:buNone/>
            </a:pPr>
            <a:endParaRPr lang="en-US" dirty="0"/>
          </a:p>
        </p:txBody>
      </p:sp>
    </p:spTree>
    <p:extLst>
      <p:ext uri="{BB962C8B-B14F-4D97-AF65-F5344CB8AC3E}">
        <p14:creationId xmlns:p14="http://schemas.microsoft.com/office/powerpoint/2010/main" val="35940793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004392" y="272812"/>
            <a:ext cx="9884079" cy="4835047"/>
          </a:xfrm>
          <a:prstGeom prst="rect">
            <a:avLst/>
          </a:prstGeom>
        </p:spPr>
      </p:pic>
      <p:sp>
        <p:nvSpPr>
          <p:cNvPr id="2" name="Rectangle 1">
            <a:extLst>
              <a:ext uri="{FF2B5EF4-FFF2-40B4-BE49-F238E27FC236}">
                <a16:creationId xmlns:a16="http://schemas.microsoft.com/office/drawing/2014/main" id="{612D4B06-3DB8-4A0C-9CCF-4F2502F64A30}"/>
              </a:ext>
            </a:extLst>
          </p:cNvPr>
          <p:cNvSpPr/>
          <p:nvPr/>
        </p:nvSpPr>
        <p:spPr>
          <a:xfrm>
            <a:off x="490330" y="5107860"/>
            <a:ext cx="10959547" cy="872034"/>
          </a:xfrm>
          <a:prstGeom prst="rect">
            <a:avLst/>
          </a:prstGeom>
        </p:spPr>
        <p:txBody>
          <a:bodyPr wrap="square">
            <a:spAutoFit/>
          </a:bodyPr>
          <a:lstStyle/>
          <a:p>
            <a:pPr>
              <a:lnSpc>
                <a:spcPct val="150000"/>
              </a:lnSpc>
            </a:pPr>
            <a:r>
              <a:rPr lang="en-US" b="1" dirty="0">
                <a:solidFill>
                  <a:srgbClr val="FF0000"/>
                </a:solidFill>
                <a:latin typeface="arial" panose="020B0604020202020204" pitchFamily="34" charset="0"/>
              </a:rPr>
              <a:t>A line of credit (LOC) is </a:t>
            </a:r>
            <a:r>
              <a:rPr lang="en-US" b="1" dirty="0">
                <a:solidFill>
                  <a:srgbClr val="202124"/>
                </a:solidFill>
                <a:latin typeface="arial" panose="020B0604020202020204" pitchFamily="34" charset="0"/>
              </a:rPr>
              <a:t>an account that lets you borrow money when you need it, up to a preset borrowing limit, by writing checks or using a bank card to make purchases or cash withdrawals</a:t>
            </a:r>
            <a:r>
              <a:rPr lang="en-US" dirty="0">
                <a:solidFill>
                  <a:srgbClr val="202124"/>
                </a:solidFill>
                <a:latin typeface="arial" panose="020B0604020202020204" pitchFamily="34" charset="0"/>
              </a:rPr>
              <a:t>.</a:t>
            </a:r>
          </a:p>
        </p:txBody>
      </p:sp>
    </p:spTree>
    <p:extLst>
      <p:ext uri="{BB962C8B-B14F-4D97-AF65-F5344CB8AC3E}">
        <p14:creationId xmlns:p14="http://schemas.microsoft.com/office/powerpoint/2010/main" val="31113383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AC221-D262-4927-BD9E-6FEAEB53B3B1}"/>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A8ECD675-63CD-44D0-8C33-0A93278B6696}"/>
              </a:ext>
            </a:extLst>
          </p:cNvPr>
          <p:cNvSpPr>
            <a:spLocks noGrp="1"/>
          </p:cNvSpPr>
          <p:nvPr>
            <p:ph idx="1"/>
          </p:nvPr>
        </p:nvSpPr>
        <p:spPr/>
        <p:txBody>
          <a:bodyPr/>
          <a:lstStyle/>
          <a:p>
            <a:pPr marL="0" indent="0" algn="just">
              <a:buNone/>
            </a:pPr>
            <a:r>
              <a:rPr lang="en-US" dirty="0"/>
              <a:t>Banks can also generate income through </a:t>
            </a:r>
            <a:r>
              <a:rPr lang="en-US" b="1" dirty="0">
                <a:solidFill>
                  <a:srgbClr val="FF0000"/>
                </a:solidFill>
              </a:rPr>
              <a:t>compensating balances</a:t>
            </a:r>
            <a:r>
              <a:rPr lang="en-US" dirty="0"/>
              <a:t>. When a bank extends a committed or an uncommitted facility, it may require the borrower to deposit certain amounts of money with the lending bank for the duration of the loan commitment. These funds are referred to as compensating balances. This arrangement provides the bank with funds to be used for other purposes, thus allowing it to earn a return on those funds in excess of the costs of the services being provided to the borrower. The borrower may also receive a credit for the compensating balance through an offset of the fee for the banking facility.</a:t>
            </a:r>
          </a:p>
          <a:p>
            <a:pPr marL="0" indent="0">
              <a:buNone/>
            </a:pPr>
            <a:endParaRPr lang="ar-EG" dirty="0"/>
          </a:p>
        </p:txBody>
      </p:sp>
    </p:spTree>
    <p:extLst>
      <p:ext uri="{BB962C8B-B14F-4D97-AF65-F5344CB8AC3E}">
        <p14:creationId xmlns:p14="http://schemas.microsoft.com/office/powerpoint/2010/main" val="6860990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4888"/>
            <a:ext cx="10515600" cy="5342076"/>
          </a:xfrm>
        </p:spPr>
        <p:txBody>
          <a:bodyPr>
            <a:normAutofit/>
          </a:bodyPr>
          <a:lstStyle/>
          <a:p>
            <a:pPr marL="0" indent="0" algn="just">
              <a:buNone/>
            </a:pPr>
            <a:r>
              <a:rPr lang="en-US" dirty="0">
                <a:solidFill>
                  <a:srgbClr val="FF0000"/>
                </a:solidFill>
              </a:rPr>
              <a:t>Compensating balances serve several functions:</a:t>
            </a:r>
          </a:p>
          <a:p>
            <a:pPr algn="just">
              <a:buFont typeface="Wingdings" panose="05000000000000000000" pitchFamily="2" charset="2"/>
              <a:buChar char="§"/>
            </a:pPr>
            <a:r>
              <a:rPr lang="en-US" dirty="0"/>
              <a:t>They serve as collateral in case the borrower defaults.</a:t>
            </a:r>
          </a:p>
          <a:p>
            <a:pPr algn="just">
              <a:buFont typeface="Wingdings" panose="05000000000000000000" pitchFamily="2" charset="2"/>
              <a:buChar char="§"/>
            </a:pPr>
            <a:r>
              <a:rPr lang="en-US" dirty="0"/>
              <a:t>They reduce the bank’s interest expenses. Since the deposit usually carries a very low interest rate, sometimes as low as 0%, it allows the bank to secure additional deposits effectively at a very low cost, providing the bank with cheap financing through low-cost deposits. Borrowing at a low rate while lending at a higher rate increases the bank’s potential earnings.</a:t>
            </a:r>
          </a:p>
          <a:p>
            <a:pPr algn="just">
              <a:buFont typeface="Wingdings" panose="05000000000000000000" pitchFamily="2" charset="2"/>
              <a:buChar char="§"/>
            </a:pPr>
            <a:r>
              <a:rPr lang="en-US" dirty="0"/>
              <a:t>Compensating balances also indirectly increase the interest the borrower pays to the bank and are consequently considered as a charge to the borrower, as interest is charged for the extension of a loan.</a:t>
            </a:r>
          </a:p>
          <a:p>
            <a:pPr algn="just">
              <a:buFont typeface="Wingdings" panose="05000000000000000000" pitchFamily="2" charset="2"/>
              <a:buChar char="§"/>
            </a:pPr>
            <a:endParaRPr lang="en-US" dirty="0"/>
          </a:p>
        </p:txBody>
      </p:sp>
    </p:spTree>
    <p:extLst>
      <p:ext uri="{BB962C8B-B14F-4D97-AF65-F5344CB8AC3E}">
        <p14:creationId xmlns:p14="http://schemas.microsoft.com/office/powerpoint/2010/main" val="22259802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51692" y="1825625"/>
            <a:ext cx="11002108" cy="4351338"/>
          </a:xfrm>
        </p:spPr>
        <p:txBody>
          <a:bodyPr>
            <a:normAutofit fontScale="92500"/>
          </a:bodyPr>
          <a:lstStyle/>
          <a:p>
            <a:pPr marL="0" indent="0" algn="just">
              <a:buNone/>
            </a:pPr>
            <a:r>
              <a:rPr lang="en-US" dirty="0">
                <a:solidFill>
                  <a:srgbClr val="FF0000"/>
                </a:solidFill>
              </a:rPr>
              <a:t>3.  Loan Purpose</a:t>
            </a:r>
          </a:p>
          <a:p>
            <a:pPr marL="0" indent="0" algn="just">
              <a:buNone/>
            </a:pPr>
            <a:r>
              <a:rPr lang="en-US" dirty="0"/>
              <a:t>The use of loan proceeds can vary widely and can impact a lender’s credit decision. A loan used to finance inventory, to purchase equipment used in the production process, or to address some other type of working capital need may be viewed as facilitating the normal course of business or perhaps making possible the exploitation of a perceived strategic opportunity. </a:t>
            </a:r>
          </a:p>
          <a:p>
            <a:pPr marL="0" indent="0" algn="just">
              <a:buNone/>
            </a:pPr>
            <a:r>
              <a:rPr lang="en-US" dirty="0"/>
              <a:t>Typically, there is little credit quality decline inherent in these transactions. Loans, however, can also be used to buy back stock, to finance a leveraged buyout, to pay a dividend, or to fund other shareholder-friendly activities. These loans are typically considered riskier, as they tend to benefit shareholders at the expense of creditors.</a:t>
            </a:r>
          </a:p>
        </p:txBody>
      </p:sp>
    </p:spTree>
    <p:extLst>
      <p:ext uri="{BB962C8B-B14F-4D97-AF65-F5344CB8AC3E}">
        <p14:creationId xmlns:p14="http://schemas.microsoft.com/office/powerpoint/2010/main" val="13586395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Repayment Source</a:t>
            </a:r>
          </a:p>
          <a:p>
            <a:pPr marL="0" indent="0" algn="just">
              <a:buNone/>
            </a:pPr>
            <a:r>
              <a:rPr lang="en-US" dirty="0"/>
              <a:t>Another way to distinguish between the different loan types is to consider how the borrower generates funds to repay the loan. </a:t>
            </a:r>
            <a:r>
              <a:rPr lang="en-US" dirty="0">
                <a:solidFill>
                  <a:srgbClr val="FF0000"/>
                </a:solidFill>
              </a:rPr>
              <a:t>Asset conversion loans</a:t>
            </a:r>
            <a:r>
              <a:rPr lang="en-US" dirty="0"/>
              <a:t>, also known as self-liquidating loans, are loans that are repaid by converting the asset that is used to collateralize the loan into cash. The assets used for this type of loan are typically inventory and work in progress (partly completed jobs). The asset conversion loan is normally considered short-term or temporary financing with the asset later being sold on credit terms or for cash that ultimately will be used to repay the loan. </a:t>
            </a:r>
          </a:p>
        </p:txBody>
      </p:sp>
    </p:spTree>
    <p:extLst>
      <p:ext uri="{BB962C8B-B14F-4D97-AF65-F5344CB8AC3E}">
        <p14:creationId xmlns:p14="http://schemas.microsoft.com/office/powerpoint/2010/main" val="32961799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CBB6E-0CD3-46EE-BA94-C62019991A19}"/>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CAC1BF6E-A43E-4EBD-8FE4-5C1A350D9EB7}"/>
              </a:ext>
            </a:extLst>
          </p:cNvPr>
          <p:cNvSpPr>
            <a:spLocks noGrp="1"/>
          </p:cNvSpPr>
          <p:nvPr>
            <p:ph idx="1"/>
          </p:nvPr>
        </p:nvSpPr>
        <p:spPr/>
        <p:txBody>
          <a:bodyPr/>
          <a:lstStyle/>
          <a:p>
            <a:pPr marL="0" indent="0" algn="just">
              <a:buNone/>
            </a:pPr>
            <a:r>
              <a:rPr lang="en-US" dirty="0">
                <a:solidFill>
                  <a:srgbClr val="111111"/>
                </a:solidFill>
                <a:latin typeface="SourceSansPro"/>
              </a:rPr>
              <a:t>For example, a toy company may need to pay its employees in mid-November, but it is cash-poor because it has laid out most of its funds to produce and market toys that won’t be purchased until December.</a:t>
            </a:r>
          </a:p>
          <a:p>
            <a:pPr marL="0" indent="0" algn="just">
              <a:buNone/>
            </a:pPr>
            <a:r>
              <a:rPr lang="en-US" dirty="0">
                <a:solidFill>
                  <a:srgbClr val="111111"/>
                </a:solidFill>
                <a:latin typeface="SourceSansPro"/>
              </a:rPr>
              <a:t>One option the toy company might explore is to get an asset-conversion loan. It could take the loan while simultaneously agreeing to put a delivery truck up for sale. When the truck sold, the loan is paid off. If it doesn’t sell, the toy company will be in default on the loan, but the lender will have the truck as collateral.</a:t>
            </a:r>
          </a:p>
          <a:p>
            <a:pPr marL="0" indent="0" algn="just">
              <a:buNone/>
            </a:pPr>
            <a:r>
              <a:rPr lang="en-US" dirty="0">
                <a:solidFill>
                  <a:srgbClr val="111111"/>
                </a:solidFill>
                <a:latin typeface="SourceSansPro"/>
              </a:rPr>
              <a:t>Asset-conversion loans are short-term loans used when a company needs a quick infusion of cash because it has no </a:t>
            </a:r>
            <a:r>
              <a:rPr lang="en-US" u="sng" dirty="0">
                <a:solidFill>
                  <a:srgbClr val="2C40D0"/>
                </a:solidFill>
                <a:latin typeface="SourceSansPro"/>
              </a:rPr>
              <a:t>liquidity</a:t>
            </a:r>
            <a:r>
              <a:rPr lang="en-US" dirty="0">
                <a:solidFill>
                  <a:srgbClr val="111111"/>
                </a:solidFill>
                <a:latin typeface="SourceSansPro"/>
              </a:rPr>
              <a:t>.</a:t>
            </a:r>
          </a:p>
          <a:p>
            <a:pPr marL="0" indent="0">
              <a:buNone/>
            </a:pPr>
            <a:endParaRPr lang="ar-EG" dirty="0"/>
          </a:p>
        </p:txBody>
      </p:sp>
    </p:spTree>
    <p:extLst>
      <p:ext uri="{BB962C8B-B14F-4D97-AF65-F5344CB8AC3E}">
        <p14:creationId xmlns:p14="http://schemas.microsoft.com/office/powerpoint/2010/main" val="451197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Note that these loans are different from asset-based loans in that the asset used as collateral is being sold to repay the loan versus being used simply as collateral for the loan. Agricultural loans (see Section 4.5.1) are asset conversion loans. With </a:t>
            </a:r>
            <a:r>
              <a:rPr lang="en-US" dirty="0">
                <a:solidFill>
                  <a:srgbClr val="FF0000"/>
                </a:solidFill>
              </a:rPr>
              <a:t>cash flow–based loans</a:t>
            </a:r>
            <a:r>
              <a:rPr lang="en-US" dirty="0"/>
              <a:t>, a bank provides funds that are repaid with the cash flow from the company’s operations. </a:t>
            </a:r>
            <a:r>
              <a:rPr lang="en-US" dirty="0">
                <a:solidFill>
                  <a:srgbClr val="FF0000"/>
                </a:solidFill>
              </a:rPr>
              <a:t>With asset-based loans</a:t>
            </a:r>
            <a:r>
              <a:rPr lang="en-US" dirty="0"/>
              <a:t>, a bank extends a loan after a specific asset or a combination of assets is pledged as collateral or security (see next section on collateral) to cover the loan. Collateral for this type of loan typically includes inventory, machinery and equip-</a:t>
            </a:r>
            <a:r>
              <a:rPr lang="en-US" dirty="0" err="1"/>
              <a:t>ment</a:t>
            </a:r>
            <a:r>
              <a:rPr lang="en-US" dirty="0"/>
              <a:t>, leases, furniture and fixtures, or other tangible assets.</a:t>
            </a:r>
          </a:p>
        </p:txBody>
      </p:sp>
    </p:spTree>
    <p:extLst>
      <p:ext uri="{BB962C8B-B14F-4D97-AF65-F5344CB8AC3E}">
        <p14:creationId xmlns:p14="http://schemas.microsoft.com/office/powerpoint/2010/main" val="11226655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Collateral Requirements</a:t>
            </a:r>
          </a:p>
          <a:p>
            <a:pPr marL="0" indent="0" algn="just">
              <a:buNone/>
            </a:pPr>
            <a:r>
              <a:rPr lang="en-US" dirty="0"/>
              <a:t>Assets pledged by a borrower to secure a loan are called collateral(or security).  Collateral  is  used  by  the  bank  to  safeguard  its  capital  and  acts  as  insurance in case the borrower cannot repay the loan. In the event of default, the bank has the option of accepting the collateral as full or partial repayment of the loan’s principal, accrued interest, fees and costs, and expenses. As such, collateral plays a major role in a bank’s lending policies—it reduces the potential loss the bank can suffer when a borrower defaults. </a:t>
            </a:r>
          </a:p>
        </p:txBody>
      </p:sp>
    </p:spTree>
    <p:extLst>
      <p:ext uri="{BB962C8B-B14F-4D97-AF65-F5344CB8AC3E}">
        <p14:creationId xmlns:p14="http://schemas.microsoft.com/office/powerpoint/2010/main" val="4201380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Collateral can come in many forms. Cash is the most obvious and most secure form of collateral since it is already liquid. Property is the most common form of collateral, but is unpredictable because its value fluctuates with market conditions and the lender may or may not have access to it. Mortgage lending uses real estate as the collateral for the loan against the property.</a:t>
            </a:r>
          </a:p>
          <a:p>
            <a:pPr marL="0" indent="0" algn="just">
              <a:buNone/>
            </a:pPr>
            <a:endParaRPr lang="en-US" dirty="0"/>
          </a:p>
        </p:txBody>
      </p:sp>
    </p:spTree>
    <p:extLst>
      <p:ext uri="{BB962C8B-B14F-4D97-AF65-F5344CB8AC3E}">
        <p14:creationId xmlns:p14="http://schemas.microsoft.com/office/powerpoint/2010/main" val="29873644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6.  Covenant Requirements</a:t>
            </a:r>
          </a:p>
          <a:p>
            <a:pPr marL="0" indent="0" algn="just">
              <a:buNone/>
            </a:pPr>
            <a:r>
              <a:rPr lang="en-US" dirty="0"/>
              <a:t>Covenants are one-way commitments or promises by the obligor to honor an obligation. The essential purpose of covenants in the financial market-place is to protect the lender by attempting to prevent events and/or processes that could result in a potential deterioration in the borrower’s financial or business condition.</a:t>
            </a:r>
          </a:p>
        </p:txBody>
      </p:sp>
    </p:spTree>
    <p:extLst>
      <p:ext uri="{BB962C8B-B14F-4D97-AF65-F5344CB8AC3E}">
        <p14:creationId xmlns:p14="http://schemas.microsoft.com/office/powerpoint/2010/main" val="15509708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COVENANTS</a:t>
            </a:r>
            <a:br>
              <a:rPr lang="en-US" sz="2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562709"/>
            <a:ext cx="12295163" cy="6274620"/>
          </a:xfrm>
        </p:spPr>
        <p:txBody>
          <a:bodyPr>
            <a:normAutofit fontScale="92500" lnSpcReduction="20000"/>
          </a:bodyPr>
          <a:lstStyle/>
          <a:p>
            <a:pPr marL="682625" marR="0" algn="just">
              <a:lnSpc>
                <a:spcPct val="150000"/>
              </a:lnSpc>
              <a:spcBef>
                <a:spcPts val="0"/>
              </a:spcBef>
              <a:spcAft>
                <a:spcPts val="0"/>
              </a:spcAft>
            </a:pP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main</a:t>
            </a:r>
            <a:r>
              <a:rPr lang="en-US" sz="2200" b="1" spc="5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purposes</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of</a:t>
            </a:r>
            <a:r>
              <a:rPr lang="en-US" sz="2200" b="1" spc="5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covenants</a:t>
            </a:r>
            <a:r>
              <a:rPr lang="en-US" sz="2200" b="1" spc="7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are:</a:t>
            </a:r>
            <a:endParaRPr lang="en-US" sz="22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742950" marR="234950" lvl="1" indent="-285750">
              <a:lnSpc>
                <a:spcPct val="150000"/>
              </a:lnSpc>
              <a:spcBef>
                <a:spcPts val="800"/>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ensure</a:t>
            </a:r>
            <a:r>
              <a:rPr lang="en-US" sz="2200" spc="1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2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constructed</a:t>
            </a:r>
            <a:r>
              <a:rPr lang="en-US" sz="22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operated</a:t>
            </a:r>
            <a:r>
              <a:rPr lang="en-US" sz="2200" spc="2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231140" lvl="1" indent="-285750">
              <a:lnSpc>
                <a:spcPct val="150000"/>
              </a:lnSpc>
              <a:spcBef>
                <a:spcPts val="0"/>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give</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advance</a:t>
            </a:r>
            <a:r>
              <a:rPr lang="en-US" sz="22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warning</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problems</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might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affect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protect</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p>
          <a:p>
            <a:pPr marL="457200" marR="0" lvl="1" indent="0">
              <a:lnSpc>
                <a:spcPct val="110000"/>
              </a:lnSpc>
              <a:spcBef>
                <a:spcPts val="5"/>
              </a:spcBef>
              <a:spcAft>
                <a:spcPts val="0"/>
              </a:spcAft>
              <a:buClr>
                <a:srgbClr val="231F21"/>
              </a:buClr>
              <a:buSzPts val="1150"/>
              <a:buNone/>
              <a:tabLst>
                <a:tab pos="808990" algn="l"/>
              </a:tabLst>
            </a:pPr>
            <a:endPar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445" marR="0" indent="0">
              <a:lnSpc>
                <a:spcPct val="150000"/>
              </a:lnSpc>
              <a:spcBef>
                <a:spcPts val="0"/>
              </a:spcBef>
              <a:spcAft>
                <a:spcPts val="0"/>
              </a:spcAft>
              <a:buNone/>
            </a:pPr>
            <a:r>
              <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POSITIVE</a:t>
            </a:r>
            <a:r>
              <a:rPr lang="en-US" sz="2200" b="1"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COVENANTS: such as </a:t>
            </a:r>
            <a:endPar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504190"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a:t>
            </a:r>
            <a:r>
              <a:rPr lang="en-US" sz="2200"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operate</a:t>
            </a:r>
            <a:r>
              <a:rPr lang="en-US" sz="22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1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1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accordance</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2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applicable</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law,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good</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practice</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500380" lvl="0" indent="-342900">
              <a:lnSpc>
                <a:spcPct val="150000"/>
              </a:lnSpc>
              <a:spcBef>
                <a:spcPts val="2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Provide</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2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trustee</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advisers</a:t>
            </a:r>
            <a:r>
              <a:rPr lang="en-US" sz="2200" spc="1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reasonable</a:t>
            </a:r>
            <a:r>
              <a:rPr lang="en-US" sz="22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access</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 the</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records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management</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structure</a:t>
            </a:r>
            <a:r>
              <a:rPr lang="en-US" sz="22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Obtain</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insurances</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Supply reports (usually monthly) on the progress of construction, including</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achievement of milestone dates.</a:t>
            </a:r>
          </a:p>
          <a:p>
            <a:pPr>
              <a:lnSpc>
                <a:spcPct val="150000"/>
              </a:lnSpc>
            </a:pPr>
            <a:r>
              <a:rPr lang="en-US" sz="2200" dirty="0">
                <a:solidFill>
                  <a:srgbClr val="231F21"/>
                </a:solidFill>
                <a:effectLst/>
                <a:latin typeface="Times New Roman" panose="02020603050405020304" pitchFamily="18" charset="0"/>
                <a:ea typeface="Times New Roman" panose="02020603050405020304" pitchFamily="18" charset="0"/>
              </a:rPr>
              <a:t>Provide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annual</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budgets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advance</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each</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operating</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year</a:t>
            </a:r>
            <a:r>
              <a:rPr lang="en-US" sz="2200" spc="60" dirty="0">
                <a:solidFill>
                  <a:srgbClr val="231F21"/>
                </a:solidFill>
                <a:effectLst/>
                <a:latin typeface="Times New Roman" panose="02020603050405020304" pitchFamily="18" charset="0"/>
                <a:ea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4834131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COVENANTS</a:t>
            </a:r>
            <a:br>
              <a:rPr lang="en-US" sz="2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562709"/>
            <a:ext cx="12295163" cy="6274620"/>
          </a:xfrm>
        </p:spPr>
        <p:txBody>
          <a:bodyPr>
            <a:normAutofit lnSpcReduction="10000"/>
          </a:bodyPr>
          <a:lstStyle/>
          <a:p>
            <a:pPr marL="274320" marR="0" indent="0">
              <a:lnSpc>
                <a:spcPct val="150000"/>
              </a:lnSpc>
              <a:spcBef>
                <a:spcPts val="1115"/>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NEGATIVE</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COVENANTS: such as</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1" indent="-342900">
              <a:lnSpc>
                <a:spcPct val="150000"/>
              </a:lnSpc>
              <a:spcBef>
                <a:spcPts val="71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Undertake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1" indent="-342900">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Merge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consolidate</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entity</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233680" lvl="1" indent="-34290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a:t>
            </a:r>
            <a:r>
              <a:rPr lang="en-US" sz="2000" spc="1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a:t>
            </a:r>
            <a:r>
              <a:rPr lang="en-US" sz="2000"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waiver,</a:t>
            </a:r>
            <a:r>
              <a:rPr lang="en-US" sz="2000" spc="1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change</a:t>
            </a:r>
            <a:r>
              <a:rPr lang="en-US" sz="2000" spc="1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order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 any changes in the project itself (some scope may be given for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 minimis</a:t>
            </a:r>
            <a:r>
              <a:rPr lang="en-US" sz="2000" i="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waivers)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234315" lvl="1" indent="-342900" algn="just">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Enter</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subject</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a:t>
            </a:r>
            <a:r>
              <a:rPr lang="en-US" sz="2000" i="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minimis</a:t>
            </a:r>
            <a:r>
              <a:rPr lang="en-US" sz="2000" i="1"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exception</a:t>
            </a:r>
          </a:p>
          <a:p>
            <a:pPr marL="342900" marR="0" lvl="0" indent="-342900" algn="just" rtl="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additional</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issue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guarantees</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third</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parties</a:t>
            </a:r>
            <a:endParaRPr lang="en-US" sz="2000" dirty="0">
              <a:effectLst/>
              <a:latin typeface="Times New Roman" panose="02020603050405020304" pitchFamily="18" charset="0"/>
              <a:ea typeface="Times New Roman" panose="02020603050405020304" pitchFamily="18" charset="0"/>
            </a:endParaRPr>
          </a:p>
          <a:p>
            <a:pPr marL="342900" marR="504190" lvl="0" indent="-342900" algn="just">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Enter</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into any hedging contracts other than the agreed hedging of interest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exchange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risks</a:t>
            </a:r>
            <a:r>
              <a:rPr lang="en-US" sz="2000" spc="15"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500380"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 any capital expenditure not agreed to by the lenders (even if it is funded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 equity— this is to ensure the speciﬁcations of the project are not changed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without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consent)</a:t>
            </a:r>
            <a:endParaRPr lang="en-US" sz="2000" dirty="0">
              <a:effectLst/>
              <a:latin typeface="Times New Roman" panose="02020603050405020304" pitchFamily="18" charset="0"/>
              <a:ea typeface="Times New Roman" panose="02020603050405020304" pitchFamily="18" charset="0"/>
            </a:endParaRPr>
          </a:p>
          <a:p>
            <a:pPr marL="342900" marR="49974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 operating costs not provided for in the agreed annual budget (usually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subject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agreed</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tolerance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level).</a:t>
            </a:r>
            <a:endParaRPr lang="en-US" sz="2000" dirty="0">
              <a:effectLst/>
              <a:latin typeface="Times New Roman" panose="02020603050405020304" pitchFamily="18" charset="0"/>
              <a:ea typeface="Times New Roman" panose="02020603050405020304" pitchFamily="18" charset="0"/>
            </a:endParaRPr>
          </a:p>
          <a:p>
            <a:pPr marL="342900" marR="50355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Sell, lease, or otherwise transfer any of its assets (subject to a </a:t>
            </a:r>
            <a:r>
              <a:rPr lang="en-US" sz="2000" i="1" dirty="0">
                <a:solidFill>
                  <a:srgbClr val="231F21"/>
                </a:solidFill>
                <a:effectLst/>
                <a:latin typeface="Times New Roman" panose="02020603050405020304" pitchFamily="18" charset="0"/>
                <a:ea typeface="Times New Roman" panose="02020603050405020304" pitchFamily="18" charset="0"/>
              </a:rPr>
              <a:t>de minimis </a:t>
            </a:r>
            <a:r>
              <a:rPr lang="en-US" sz="2000" dirty="0">
                <a:solidFill>
                  <a:srgbClr val="231F21"/>
                </a:solidFill>
                <a:effectLst/>
                <a:latin typeface="Times New Roman" panose="02020603050405020304" pitchFamily="18" charset="0"/>
                <a:ea typeface="Times New Roman" panose="02020603050405020304" pitchFamily="18" charset="0"/>
              </a:rPr>
              <a:t>exception)</a:t>
            </a:r>
            <a:endParaRPr lang="en-US" sz="20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Change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ﬁnancial</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year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end</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auditors</a:t>
            </a: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437280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1162469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450</TotalTime>
  <Words>5493</Words>
  <Application>Microsoft Office PowerPoint</Application>
  <PresentationFormat>Widescreen</PresentationFormat>
  <Paragraphs>159</Paragraphs>
  <Slides>60</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60</vt:i4>
      </vt:variant>
    </vt:vector>
  </HeadingPairs>
  <TitlesOfParts>
    <vt:vector size="72" baseType="lpstr">
      <vt:lpstr>Arial</vt:lpstr>
      <vt:lpstr>Arial</vt:lpstr>
      <vt:lpstr>Calibri</vt:lpstr>
      <vt:lpstr>Calibri Light</vt:lpstr>
      <vt:lpstr>Cambria</vt:lpstr>
      <vt:lpstr>Georgia</vt:lpstr>
      <vt:lpstr>SourceSansPro</vt:lpstr>
      <vt:lpstr>Tajawal Medium</vt:lpstr>
      <vt:lpstr>Times New Roman</vt:lpstr>
      <vt:lpstr>Wingdings</vt:lpstr>
      <vt:lpstr>Office Theme</vt:lpstr>
      <vt:lpstr>1_Office Theme</vt:lpstr>
      <vt:lpstr>PowerPoint Presentation</vt:lpstr>
      <vt:lpstr>PowerPoint Presentation</vt:lpstr>
      <vt:lpstr>Market risk measurement &amp; Management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COVENANTS  </vt:lpstr>
      <vt:lpstr>  COVENANTS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36</cp:revision>
  <dcterms:created xsi:type="dcterms:W3CDTF">2021-08-03T13:03:26Z</dcterms:created>
  <dcterms:modified xsi:type="dcterms:W3CDTF">2022-04-21T16:19:45Z</dcterms:modified>
</cp:coreProperties>
</file>