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g2JX8/w900HyxjV88RDRsyRgxEM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53728A"/>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6000"/>
              <a:buFont typeface="Calibri"/>
              <a:buNone/>
              <a:defRPr b="1" sz="60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6" name="Shape 86"/>
        <p:cNvGrpSpPr/>
        <p:nvPr/>
      </p:nvGrpSpPr>
      <p:grpSpPr>
        <a:xfrm>
          <a:off x="0" y="0"/>
          <a:ext cx="0" cy="0"/>
          <a:chOff x="0" y="0"/>
          <a:chExt cx="0" cy="0"/>
        </a:xfrm>
      </p:grpSpPr>
      <p:sp>
        <p:nvSpPr>
          <p:cNvPr id="87" name="Google Shape;87;p4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4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89" name="Google Shape;89;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2" name="Shape 92"/>
        <p:cNvGrpSpPr/>
        <p:nvPr/>
      </p:nvGrpSpPr>
      <p:grpSpPr>
        <a:xfrm>
          <a:off x="0" y="0"/>
          <a:ext cx="0" cy="0"/>
          <a:chOff x="0" y="0"/>
          <a:chExt cx="0" cy="0"/>
        </a:xfrm>
      </p:grpSpPr>
      <p:sp>
        <p:nvSpPr>
          <p:cNvPr id="93" name="Google Shape;93;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8" name="Shape 98"/>
        <p:cNvGrpSpPr/>
        <p:nvPr/>
      </p:nvGrpSpPr>
      <p:grpSpPr>
        <a:xfrm>
          <a:off x="0" y="0"/>
          <a:ext cx="0" cy="0"/>
          <a:chOff x="0" y="0"/>
          <a:chExt cx="0" cy="0"/>
        </a:xfrm>
      </p:grpSpPr>
      <p:sp>
        <p:nvSpPr>
          <p:cNvPr id="99" name="Google Shape;99;p4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0" name="Google Shape;100;p4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1" name="Google Shape;10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4" name="Shape 104"/>
        <p:cNvGrpSpPr/>
        <p:nvPr/>
      </p:nvGrpSpPr>
      <p:grpSpPr>
        <a:xfrm>
          <a:off x="0" y="0"/>
          <a:ext cx="0" cy="0"/>
          <a:chOff x="0" y="0"/>
          <a:chExt cx="0" cy="0"/>
        </a:xfrm>
      </p:grpSpPr>
      <p:sp>
        <p:nvSpPr>
          <p:cNvPr id="105" name="Google Shape;105;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4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7" name="Google Shape;107;p4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1" name="Shape 111"/>
        <p:cNvGrpSpPr/>
        <p:nvPr/>
      </p:nvGrpSpPr>
      <p:grpSpPr>
        <a:xfrm>
          <a:off x="0" y="0"/>
          <a:ext cx="0" cy="0"/>
          <a:chOff x="0" y="0"/>
          <a:chExt cx="0" cy="0"/>
        </a:xfrm>
      </p:grpSpPr>
      <p:sp>
        <p:nvSpPr>
          <p:cNvPr id="112" name="Google Shape;112;p5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5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4" name="Google Shape;114;p5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5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6" name="Google Shape;116;p5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7" name="Google Shape;117;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0" name="Shape 120"/>
        <p:cNvGrpSpPr/>
        <p:nvPr/>
      </p:nvGrpSpPr>
      <p:grpSpPr>
        <a:xfrm>
          <a:off x="0" y="0"/>
          <a:ext cx="0" cy="0"/>
          <a:chOff x="0" y="0"/>
          <a:chExt cx="0" cy="0"/>
        </a:xfrm>
      </p:grpSpPr>
      <p:sp>
        <p:nvSpPr>
          <p:cNvPr id="121" name="Google Shape;121;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2" name="Google Shape;12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5" name="Shape 125"/>
        <p:cNvGrpSpPr/>
        <p:nvPr/>
      </p:nvGrpSpPr>
      <p:grpSpPr>
        <a:xfrm>
          <a:off x="0" y="0"/>
          <a:ext cx="0" cy="0"/>
          <a:chOff x="0" y="0"/>
          <a:chExt cx="0" cy="0"/>
        </a:xfrm>
      </p:grpSpPr>
      <p:sp>
        <p:nvSpPr>
          <p:cNvPr id="126" name="Google Shape;12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9" name="Shape 129"/>
        <p:cNvGrpSpPr/>
        <p:nvPr/>
      </p:nvGrpSpPr>
      <p:grpSpPr>
        <a:xfrm>
          <a:off x="0" y="0"/>
          <a:ext cx="0" cy="0"/>
          <a:chOff x="0" y="0"/>
          <a:chExt cx="0" cy="0"/>
        </a:xfrm>
      </p:grpSpPr>
      <p:sp>
        <p:nvSpPr>
          <p:cNvPr id="130" name="Google Shape;130;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5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2" name="Google Shape;132;p5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3" name="Google Shape;133;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6" name="Shape 136"/>
        <p:cNvGrpSpPr/>
        <p:nvPr/>
      </p:nvGrpSpPr>
      <p:grpSpPr>
        <a:xfrm>
          <a:off x="0" y="0"/>
          <a:ext cx="0" cy="0"/>
          <a:chOff x="0" y="0"/>
          <a:chExt cx="0" cy="0"/>
        </a:xfrm>
      </p:grpSpPr>
      <p:sp>
        <p:nvSpPr>
          <p:cNvPr id="137" name="Google Shape;137;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54"/>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39" name="Google Shape;139;p5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0" name="Google Shape;140;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3" name="Shape 143"/>
        <p:cNvGrpSpPr/>
        <p:nvPr/>
      </p:nvGrpSpPr>
      <p:grpSpPr>
        <a:xfrm>
          <a:off x="0" y="0"/>
          <a:ext cx="0" cy="0"/>
          <a:chOff x="0" y="0"/>
          <a:chExt cx="0" cy="0"/>
        </a:xfrm>
      </p:grpSpPr>
      <p:sp>
        <p:nvSpPr>
          <p:cNvPr id="144" name="Google Shape;144;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5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6" name="Google Shape;146;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9" name="Shape 149"/>
        <p:cNvGrpSpPr/>
        <p:nvPr/>
      </p:nvGrpSpPr>
      <p:grpSpPr>
        <a:xfrm>
          <a:off x="0" y="0"/>
          <a:ext cx="0" cy="0"/>
          <a:chOff x="0" y="0"/>
          <a:chExt cx="0" cy="0"/>
        </a:xfrm>
      </p:grpSpPr>
      <p:sp>
        <p:nvSpPr>
          <p:cNvPr id="150" name="Google Shape;150;p5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1" name="Google Shape;151;p5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2" name="Google Shape;152;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3" name="Google Shape;153;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4" name="Google Shape;154;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155" name="Shape 155"/>
        <p:cNvGrpSpPr/>
        <p:nvPr/>
      </p:nvGrpSpPr>
      <p:grpSpPr>
        <a:xfrm>
          <a:off x="0" y="0"/>
          <a:ext cx="0" cy="0"/>
          <a:chOff x="0" y="0"/>
          <a:chExt cx="0" cy="0"/>
        </a:xfrm>
      </p:grpSpPr>
      <p:sp>
        <p:nvSpPr>
          <p:cNvPr id="156" name="Google Shape;156;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7" name="Google Shape;15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9" name="Google Shape;15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1.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53728A"/>
              </a:buClr>
              <a:buSzPts val="4400"/>
              <a:buFont typeface="Calibri"/>
              <a:buNone/>
              <a:defRPr b="1" i="0" sz="4400" u="none" cap="none" strike="noStrike">
                <a:solidFill>
                  <a:srgbClr val="53728A"/>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0" name="Shape 80"/>
        <p:cNvGrpSpPr/>
        <p:nvPr/>
      </p:nvGrpSpPr>
      <p:grpSpPr>
        <a:xfrm>
          <a:off x="0" y="0"/>
          <a:ext cx="0" cy="0"/>
          <a:chOff x="0" y="0"/>
          <a:chExt cx="0" cy="0"/>
        </a:xfrm>
      </p:grpSpPr>
      <p:sp>
        <p:nvSpPr>
          <p:cNvPr id="81" name="Google Shape;81;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2" name="Google Shape;82;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3" name="Google Shape;83;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4" name="Google Shape;84;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5" name="Google Shape;85;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dk1"/>
            </a:gs>
            <a:gs pos="100000">
              <a:srgbClr val="595959"/>
            </a:gs>
          </a:gsLst>
          <a:path path="circle">
            <a:fillToRect b="50%" l="50%" r="50%" t="50%"/>
          </a:path>
          <a:tileRect/>
        </a:gradFill>
      </p:bgPr>
    </p:bg>
    <p:spTree>
      <p:nvGrpSpPr>
        <p:cNvPr id="163" name="Shape 163"/>
        <p:cNvGrpSpPr/>
        <p:nvPr/>
      </p:nvGrpSpPr>
      <p:grpSpPr>
        <a:xfrm>
          <a:off x="0" y="0"/>
          <a:ext cx="0" cy="0"/>
          <a:chOff x="0" y="0"/>
          <a:chExt cx="0" cy="0"/>
        </a:xfrm>
      </p:grpSpPr>
      <p:sp>
        <p:nvSpPr>
          <p:cNvPr id="164" name="Google Shape;164;p1"/>
          <p:cNvSpPr txBox="1"/>
          <p:nvPr>
            <p:ph type="ctrTitle"/>
          </p:nvPr>
        </p:nvSpPr>
        <p:spPr>
          <a:xfrm>
            <a:off x="3624263" y="878540"/>
            <a:ext cx="8567738" cy="3442447"/>
          </a:xfrm>
          <a:prstGeom prst="rect">
            <a:avLst/>
          </a:prstGeom>
          <a:solidFill>
            <a:srgbClr val="53728A"/>
          </a:solidFill>
          <a:ln>
            <a:noFill/>
          </a:ln>
        </p:spPr>
        <p:txBody>
          <a:bodyPr anchorCtr="0" anchor="b" bIns="91425" lIns="274300" spcFirstLastPara="1" rIns="182875" wrap="square" tIns="91425">
            <a:normAutofit/>
          </a:bodyPr>
          <a:lstStyle/>
          <a:p>
            <a:pPr indent="0" lvl="0" marL="0" rtl="0" algn="l">
              <a:lnSpc>
                <a:spcPct val="90000"/>
              </a:lnSpc>
              <a:spcBef>
                <a:spcPts val="0"/>
              </a:spcBef>
              <a:spcAft>
                <a:spcPts val="0"/>
              </a:spcAft>
              <a:buClr>
                <a:schemeClr val="lt1"/>
              </a:buClr>
              <a:buSzPts val="6000"/>
              <a:buFont typeface="Calibri"/>
              <a:buNone/>
            </a:pPr>
            <a:r>
              <a:rPr b="1" lang="en-US">
                <a:solidFill>
                  <a:schemeClr val="lt1"/>
                </a:solidFill>
                <a:latin typeface="Calibri"/>
                <a:ea typeface="Calibri"/>
                <a:cs typeface="Calibri"/>
                <a:sym typeface="Calibri"/>
              </a:rPr>
              <a:t>Types of risks</a:t>
            </a:r>
            <a:br>
              <a:rPr b="1" lang="en-US">
                <a:solidFill>
                  <a:schemeClr val="lt1"/>
                </a:solidFill>
                <a:latin typeface="Calibri"/>
                <a:ea typeface="Calibri"/>
                <a:cs typeface="Calibri"/>
                <a:sym typeface="Calibri"/>
              </a:rPr>
            </a:br>
            <a:r>
              <a:rPr lang="en-US" sz="2800">
                <a:solidFill>
                  <a:schemeClr val="lt1"/>
                </a:solidFill>
                <a:latin typeface="Calibri"/>
                <a:ea typeface="Calibri"/>
                <a:cs typeface="Calibri"/>
                <a:sym typeface="Calibri"/>
              </a:rPr>
              <a:t>Lecture</a:t>
            </a:r>
            <a:r>
              <a:rPr b="1" lang="en-US" sz="2800">
                <a:solidFill>
                  <a:schemeClr val="lt1"/>
                </a:solidFill>
                <a:latin typeface="Calibri"/>
                <a:ea typeface="Calibri"/>
                <a:cs typeface="Calibri"/>
                <a:sym typeface="Calibri"/>
              </a:rPr>
              <a:t> 3</a:t>
            </a:r>
            <a:endParaRPr b="1">
              <a:solidFill>
                <a:schemeClr val="lt1"/>
              </a:solidFill>
              <a:latin typeface="Calibri"/>
              <a:ea typeface="Calibri"/>
              <a:cs typeface="Calibri"/>
              <a:sym typeface="Calibri"/>
            </a:endParaRPr>
          </a:p>
        </p:txBody>
      </p:sp>
      <p:sp>
        <p:nvSpPr>
          <p:cNvPr id="165" name="Google Shape;165;p1"/>
          <p:cNvSpPr txBox="1"/>
          <p:nvPr>
            <p:ph idx="1" type="subTitle"/>
          </p:nvPr>
        </p:nvSpPr>
        <p:spPr>
          <a:xfrm>
            <a:off x="3624263" y="4418013"/>
            <a:ext cx="8567738" cy="1561446"/>
          </a:xfrm>
          <a:prstGeom prst="rect">
            <a:avLst/>
          </a:prstGeom>
          <a:solidFill>
            <a:srgbClr val="595959"/>
          </a:solidFill>
          <a:ln>
            <a:noFill/>
          </a:ln>
        </p:spPr>
        <p:txBody>
          <a:bodyPr anchorCtr="0" anchor="t" bIns="91425" lIns="274300" spcFirstLastPara="1" rIns="182875" wrap="square" tIns="91425">
            <a:normAutofit/>
          </a:bodyPr>
          <a:lstStyle/>
          <a:p>
            <a:pPr indent="0" lvl="0" marL="0" rtl="0" algn="l">
              <a:lnSpc>
                <a:spcPct val="90000"/>
              </a:lnSpc>
              <a:spcBef>
                <a:spcPts val="0"/>
              </a:spcBef>
              <a:spcAft>
                <a:spcPts val="0"/>
              </a:spcAft>
              <a:buClr>
                <a:srgbClr val="F2F2F2"/>
              </a:buClr>
              <a:buSzPts val="2400"/>
              <a:buNone/>
            </a:pPr>
            <a:r>
              <a:rPr b="1" lang="en-US">
                <a:solidFill>
                  <a:srgbClr val="F2F2F2"/>
                </a:solidFill>
              </a:rPr>
              <a:t>PMG510</a:t>
            </a:r>
            <a:endParaRPr/>
          </a:p>
          <a:p>
            <a:pPr indent="0" lvl="0" marL="0" rtl="0" algn="l">
              <a:lnSpc>
                <a:spcPct val="90000"/>
              </a:lnSpc>
              <a:spcBef>
                <a:spcPts val="1000"/>
              </a:spcBef>
              <a:spcAft>
                <a:spcPts val="0"/>
              </a:spcAft>
              <a:buClr>
                <a:srgbClr val="F2F2F2"/>
              </a:buClr>
              <a:buSzPts val="2400"/>
              <a:buNone/>
            </a:pPr>
            <a:r>
              <a:rPr b="1" lang="en-US">
                <a:solidFill>
                  <a:srgbClr val="F2F2F2"/>
                </a:solidFill>
              </a:rPr>
              <a:t>Project Risk Management</a:t>
            </a:r>
            <a:endParaRPr/>
          </a:p>
        </p:txBody>
      </p:sp>
      <p:sp>
        <p:nvSpPr>
          <p:cNvPr id="166" name="Google Shape;166;p1"/>
          <p:cNvSpPr/>
          <p:nvPr/>
        </p:nvSpPr>
        <p:spPr>
          <a:xfrm>
            <a:off x="0" y="878540"/>
            <a:ext cx="3514951" cy="5100919"/>
          </a:xfrm>
          <a:prstGeom prst="rect">
            <a:avLst/>
          </a:prstGeom>
          <a:solidFill>
            <a:srgbClr val="323F4F"/>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3200">
              <a:solidFill>
                <a:schemeClr val="lt1"/>
              </a:solidFill>
              <a:latin typeface="Calibri"/>
              <a:ea typeface="Calibri"/>
              <a:cs typeface="Calibri"/>
              <a:sym typeface="Calibri"/>
            </a:endParaRPr>
          </a:p>
          <a:p>
            <a:pPr indent="0" lvl="0" marL="0" marR="0" rtl="0" algn="l">
              <a:spcBef>
                <a:spcPts val="0"/>
              </a:spcBef>
              <a:spcAft>
                <a:spcPts val="0"/>
              </a:spcAft>
              <a:buNone/>
            </a:pPr>
            <a:r>
              <a:t/>
            </a:r>
            <a:endParaRPr b="1" sz="3200">
              <a:solidFill>
                <a:schemeClr val="lt1"/>
              </a:solidFill>
              <a:latin typeface="Calibri"/>
              <a:ea typeface="Calibri"/>
              <a:cs typeface="Calibri"/>
              <a:sym typeface="Calibri"/>
            </a:endParaRPr>
          </a:p>
          <a:p>
            <a:pPr indent="0" lvl="0" marL="0" marR="0" rtl="0" algn="l">
              <a:spcBef>
                <a:spcPts val="0"/>
              </a:spcBef>
              <a:spcAft>
                <a:spcPts val="0"/>
              </a:spcAft>
              <a:buNone/>
            </a:pPr>
            <a:r>
              <a:rPr b="1" lang="en-US" sz="3000">
                <a:solidFill>
                  <a:srgbClr val="53728A"/>
                </a:solidFill>
                <a:latin typeface="Calibri"/>
                <a:ea typeface="Calibri"/>
                <a:cs typeface="Calibri"/>
                <a:sym typeface="Calibri"/>
              </a:rPr>
              <a:t>Everyone’s Smart</a:t>
            </a:r>
            <a:br>
              <a:rPr b="1" lang="en-US" sz="3000">
                <a:solidFill>
                  <a:srgbClr val="53728A"/>
                </a:solidFill>
                <a:latin typeface="Calibri"/>
                <a:ea typeface="Calibri"/>
                <a:cs typeface="Calibri"/>
                <a:sym typeface="Calibri"/>
              </a:rPr>
            </a:br>
            <a:r>
              <a:rPr b="1" lang="en-US" sz="3000">
                <a:solidFill>
                  <a:srgbClr val="53728A"/>
                </a:solidFill>
                <a:latin typeface="Calibri"/>
                <a:ea typeface="Calibri"/>
                <a:cs typeface="Calibri"/>
                <a:sym typeface="Calibri"/>
              </a:rPr>
              <a:t>University</a:t>
            </a:r>
            <a:endParaRPr/>
          </a:p>
        </p:txBody>
      </p:sp>
      <p:pic>
        <p:nvPicPr>
          <p:cNvPr descr="Logo&#10;&#10;Description automatically generated" id="167" name="Google Shape;167;p1"/>
          <p:cNvPicPr preferRelativeResize="0"/>
          <p:nvPr/>
        </p:nvPicPr>
        <p:blipFill rotWithShape="1">
          <a:blip r:embed="rId3">
            <a:alphaModFix amt="57000"/>
          </a:blip>
          <a:srcRect b="0" l="0" r="0" t="0"/>
          <a:stretch/>
        </p:blipFill>
        <p:spPr>
          <a:xfrm>
            <a:off x="79657" y="1748118"/>
            <a:ext cx="2694542" cy="147917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2"/>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173" name="Google Shape;173;p2"/>
          <p:cNvSpPr txBox="1"/>
          <p:nvPr>
            <p:ph type="title"/>
          </p:nvPr>
        </p:nvSpPr>
        <p:spPr>
          <a:xfrm>
            <a:off x="838200" y="2591493"/>
            <a:ext cx="1120802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Timescale of risk impact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3"/>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179" name="Google Shape;179;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Timescale of risk impact</a:t>
            </a:r>
            <a:endParaRPr/>
          </a:p>
        </p:txBody>
      </p:sp>
      <p:sp>
        <p:nvSpPr>
          <p:cNvPr id="180" name="Google Shape;180;p3"/>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This part considers the value of classifying risks according to the timeframe for the impact of the risk. </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 classification of risks as long-, medium- and short-term impact is a very useful means of analyzing the risk exposure of an organization. </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These risks will be related to the strategy, tactics and operations of the organization.</a:t>
            </a:r>
            <a:endParaRPr/>
          </a:p>
          <a:p>
            <a:pPr indent="-44450" lvl="0" marL="228600" marR="0" rtl="0" algn="just">
              <a:lnSpc>
                <a:spcPct val="90000"/>
              </a:lnSpc>
              <a:spcBef>
                <a:spcPts val="1000"/>
              </a:spcBef>
              <a:spcAft>
                <a:spcPts val="0"/>
              </a:spcAft>
              <a:buClr>
                <a:schemeClr val="dk1"/>
              </a:buClr>
              <a:buSzPts val="2900"/>
              <a:buFont typeface="Arial"/>
              <a:buNone/>
            </a:pPr>
            <a:r>
              <a:t/>
            </a:r>
            <a:endParaRPr sz="29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pic>
        <p:nvPicPr>
          <p:cNvPr id="185" name="Google Shape;185;p4"/>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186" name="Google Shape;186;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Timescale of risk impact</a:t>
            </a:r>
            <a:endParaRPr/>
          </a:p>
        </p:txBody>
      </p:sp>
      <p:sp>
        <p:nvSpPr>
          <p:cNvPr id="187" name="Google Shape;187;p4"/>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In general terms, long-term risks will impact several years, perhaps up to five years, after the event occurs or the decision is taken. Long-term risks therefore relate to </a:t>
            </a:r>
            <a:r>
              <a:rPr lang="en-US" sz="2900">
                <a:solidFill>
                  <a:srgbClr val="FF0000"/>
                </a:solidFill>
                <a:latin typeface="Calibri"/>
                <a:ea typeface="Calibri"/>
                <a:cs typeface="Calibri"/>
                <a:sym typeface="Calibri"/>
              </a:rPr>
              <a:t>strategic decisions</a:t>
            </a:r>
            <a:r>
              <a:rPr lang="en-US" sz="2900">
                <a:solidFill>
                  <a:schemeClr val="dk1"/>
                </a:solidFill>
                <a:latin typeface="Calibri"/>
                <a:ea typeface="Calibri"/>
                <a:cs typeface="Calibri"/>
                <a:sym typeface="Calibri"/>
              </a:rPr>
              <a:t>.</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Medium-term risks have their impact some time after the event occurs or the decision is taken, and typically this will be about </a:t>
            </a:r>
            <a:r>
              <a:rPr lang="en-US" sz="2900">
                <a:solidFill>
                  <a:srgbClr val="FF0000"/>
                </a:solidFill>
                <a:latin typeface="Calibri"/>
                <a:ea typeface="Calibri"/>
                <a:cs typeface="Calibri"/>
                <a:sym typeface="Calibri"/>
              </a:rPr>
              <a:t>a year later</a:t>
            </a:r>
            <a:r>
              <a:rPr lang="en-US" sz="2900">
                <a:solidFill>
                  <a:schemeClr val="dk1"/>
                </a:solidFill>
                <a:latin typeface="Calibri"/>
                <a:ea typeface="Calibri"/>
                <a:cs typeface="Calibri"/>
                <a:sym typeface="Calibri"/>
              </a:rPr>
              <a:t>.</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Medium-term risks are often associated with projects or programmes of work.</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p5"/>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193" name="Google Shape;193;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Timescale of risk impact</a:t>
            </a:r>
            <a:endParaRPr/>
          </a:p>
        </p:txBody>
      </p:sp>
      <p:sp>
        <p:nvSpPr>
          <p:cNvPr id="194" name="Google Shape;194;p5"/>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Short-term risks have their impact </a:t>
            </a:r>
            <a:r>
              <a:rPr lang="en-US" sz="2900">
                <a:solidFill>
                  <a:srgbClr val="FF0000"/>
                </a:solidFill>
                <a:latin typeface="Calibri"/>
                <a:ea typeface="Calibri"/>
                <a:cs typeface="Calibri"/>
                <a:sym typeface="Calibri"/>
              </a:rPr>
              <a:t>immediately after the event occurs</a:t>
            </a:r>
            <a:r>
              <a:rPr lang="en-US" sz="2900">
                <a:solidFill>
                  <a:schemeClr val="dk1"/>
                </a:solidFill>
                <a:latin typeface="Calibri"/>
                <a:ea typeface="Calibri"/>
                <a:cs typeface="Calibri"/>
                <a:sym typeface="Calibri"/>
              </a:rPr>
              <a:t>.</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Accidents at work, traffic accidents, fire and theft are all short-term risks that have an immediate impact and immediate consequences as soon as the event has occurred.</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These short-term risks cause immediate disruption to normal efficient operations and are probably the easiest types of risks to identify and manage or mitigate.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6"/>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00" name="Google Shape;20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Timescale of risk impact</a:t>
            </a:r>
            <a:endParaRPr/>
          </a:p>
        </p:txBody>
      </p:sp>
      <p:sp>
        <p:nvSpPr>
          <p:cNvPr id="201" name="Google Shape;201;p6"/>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8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By way of example, consider the operation of a new computer software system in more detail. The organization will install the new software in anticipation of gaining efficiency and greater functionality. The decision to install new software and the choice of the software involves opportunity risks. The installation will require a project, and certain risks will be involved in that. The risks associated with the project are control risks. After the new software has been installed, it will be exposed to hazard risks. It may not deliver all of the functionality required and the software may be exposed to various risks and virus infection. These are the hazard risks associated with this new software system.</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7"/>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07" name="Google Shape;207;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Timescale of risk impact</a:t>
            </a:r>
            <a:endParaRPr/>
          </a:p>
        </p:txBody>
      </p:sp>
      <p:sp>
        <p:nvSpPr>
          <p:cNvPr id="208" name="Google Shape;208;p7"/>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An increasingly important consideration for organizations is what will be the trigger mechanism that causes a risk to materialize.</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 challenge for management is then based on recognition of the circumstances in which one or more of the significant risk events may be triggered.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8"/>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14" name="Google Shape;21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Four types of risk</a:t>
            </a:r>
            <a:endParaRPr/>
          </a:p>
        </p:txBody>
      </p:sp>
      <p:sp>
        <p:nvSpPr>
          <p:cNvPr id="215" name="Google Shape;215;p8"/>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There are four types of risk:</a:t>
            </a:r>
            <a:endParaRPr/>
          </a:p>
          <a:p>
            <a:pPr indent="-228600" lvl="1" marL="685800" marR="0" rtl="0" algn="just">
              <a:lnSpc>
                <a:spcPct val="90000"/>
              </a:lnSpc>
              <a:spcBef>
                <a:spcPts val="500"/>
              </a:spcBef>
              <a:spcAft>
                <a:spcPts val="0"/>
              </a:spcAft>
              <a:buClr>
                <a:schemeClr val="dk1"/>
              </a:buClr>
              <a:buSzPts val="2500"/>
              <a:buFont typeface="Arial"/>
              <a:buChar char="•"/>
            </a:pPr>
            <a:r>
              <a:rPr b="0" i="0" lang="en-US" sz="2500" u="none" cap="none" strike="noStrike">
                <a:solidFill>
                  <a:schemeClr val="dk1"/>
                </a:solidFill>
                <a:latin typeface="Calibri"/>
                <a:ea typeface="Calibri"/>
                <a:cs typeface="Calibri"/>
                <a:sym typeface="Calibri"/>
              </a:rPr>
              <a:t>Compliance risks;</a:t>
            </a:r>
            <a:endParaRPr/>
          </a:p>
          <a:p>
            <a:pPr indent="-228600" lvl="1" marL="685800" marR="0" rtl="0" algn="just">
              <a:lnSpc>
                <a:spcPct val="90000"/>
              </a:lnSpc>
              <a:spcBef>
                <a:spcPts val="500"/>
              </a:spcBef>
              <a:spcAft>
                <a:spcPts val="0"/>
              </a:spcAft>
              <a:buClr>
                <a:schemeClr val="dk1"/>
              </a:buClr>
              <a:buSzPts val="2500"/>
              <a:buFont typeface="Arial"/>
              <a:buChar char="•"/>
            </a:pPr>
            <a:r>
              <a:rPr b="0" i="0" lang="en-US" sz="2500" u="none" cap="none" strike="noStrike">
                <a:solidFill>
                  <a:schemeClr val="dk1"/>
                </a:solidFill>
                <a:latin typeface="Calibri"/>
                <a:ea typeface="Calibri"/>
                <a:cs typeface="Calibri"/>
                <a:sym typeface="Calibri"/>
              </a:rPr>
              <a:t>Hazard risks;</a:t>
            </a:r>
            <a:endParaRPr/>
          </a:p>
          <a:p>
            <a:pPr indent="-228600" lvl="1" marL="685800" marR="0" rtl="0" algn="just">
              <a:lnSpc>
                <a:spcPct val="90000"/>
              </a:lnSpc>
              <a:spcBef>
                <a:spcPts val="500"/>
              </a:spcBef>
              <a:spcAft>
                <a:spcPts val="0"/>
              </a:spcAft>
              <a:buClr>
                <a:schemeClr val="dk1"/>
              </a:buClr>
              <a:buSzPts val="2500"/>
              <a:buFont typeface="Arial"/>
              <a:buChar char="•"/>
            </a:pPr>
            <a:r>
              <a:rPr b="0" i="0" lang="en-US" sz="2500" u="none" cap="none" strike="noStrike">
                <a:solidFill>
                  <a:schemeClr val="dk1"/>
                </a:solidFill>
                <a:latin typeface="Calibri"/>
                <a:ea typeface="Calibri"/>
                <a:cs typeface="Calibri"/>
                <a:sym typeface="Calibri"/>
              </a:rPr>
              <a:t>Control risks;</a:t>
            </a:r>
            <a:endParaRPr/>
          </a:p>
          <a:p>
            <a:pPr indent="-228600" lvl="1" marL="685800" marR="0" rtl="0" algn="just">
              <a:lnSpc>
                <a:spcPct val="90000"/>
              </a:lnSpc>
              <a:spcBef>
                <a:spcPts val="500"/>
              </a:spcBef>
              <a:spcAft>
                <a:spcPts val="0"/>
              </a:spcAft>
              <a:buClr>
                <a:schemeClr val="dk1"/>
              </a:buClr>
              <a:buSzPts val="2500"/>
              <a:buFont typeface="Arial"/>
              <a:buChar char="•"/>
            </a:pPr>
            <a:r>
              <a:rPr b="0" i="0" lang="en-US" sz="2500" u="none" cap="none" strike="noStrike">
                <a:solidFill>
                  <a:schemeClr val="dk1"/>
                </a:solidFill>
                <a:latin typeface="Calibri"/>
                <a:ea typeface="Calibri"/>
                <a:cs typeface="Calibri"/>
                <a:sym typeface="Calibri"/>
              </a:rPr>
              <a:t>Opportunity risks.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id="220" name="Google Shape;220;p9"/>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21" name="Google Shape;221;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Four types of risk</a:t>
            </a:r>
            <a:endParaRPr/>
          </a:p>
        </p:txBody>
      </p:sp>
      <p:sp>
        <p:nvSpPr>
          <p:cNvPr id="222" name="Google Shape;222;p9"/>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 table below considers the risks associated with owning a car. In this case, the compliance risks relate to the legal obligations associated with owning and driving a car. The hazard risks relate to events that the owner does not want to occur. Uncertainties are the costs that are known to be involved, but these may vary. Finally, the opportunities are the benefits that car ownership offers.</a:t>
            </a:r>
            <a:endParaRPr sz="25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pic>
        <p:nvPicPr>
          <p:cNvPr id="227" name="Google Shape;227;p10"/>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28" name="Google Shape;228;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Four types of risk</a:t>
            </a:r>
            <a:endParaRPr/>
          </a:p>
        </p:txBody>
      </p:sp>
      <p:sp>
        <p:nvSpPr>
          <p:cNvPr id="229" name="Google Shape;229;p10"/>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69850" lvl="0" marL="228600" marR="0" rtl="0" algn="just">
              <a:lnSpc>
                <a:spcPct val="90000"/>
              </a:lnSpc>
              <a:spcBef>
                <a:spcPts val="0"/>
              </a:spcBef>
              <a:spcAft>
                <a:spcPts val="0"/>
              </a:spcAft>
              <a:buClr>
                <a:schemeClr val="dk1"/>
              </a:buClr>
              <a:buSzPts val="2500"/>
              <a:buFont typeface="Arial"/>
              <a:buNone/>
            </a:pPr>
            <a:r>
              <a:t/>
            </a:r>
            <a:endParaRPr sz="2500">
              <a:solidFill>
                <a:schemeClr val="dk1"/>
              </a:solidFill>
              <a:latin typeface="Calibri"/>
              <a:ea typeface="Calibri"/>
              <a:cs typeface="Calibri"/>
              <a:sym typeface="Calibri"/>
            </a:endParaRPr>
          </a:p>
        </p:txBody>
      </p:sp>
      <p:pic>
        <p:nvPicPr>
          <p:cNvPr id="230" name="Google Shape;230;p10"/>
          <p:cNvPicPr preferRelativeResize="0"/>
          <p:nvPr/>
        </p:nvPicPr>
        <p:blipFill rotWithShape="1">
          <a:blip r:embed="rId4">
            <a:alphaModFix/>
          </a:blip>
          <a:srcRect b="0" l="0" r="0" t="0"/>
          <a:stretch/>
        </p:blipFill>
        <p:spPr>
          <a:xfrm>
            <a:off x="1809152" y="2434213"/>
            <a:ext cx="8573696" cy="313416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pic>
        <p:nvPicPr>
          <p:cNvPr id="235" name="Google Shape;235;p11"/>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36" name="Google Shape;236;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Four types of risk</a:t>
            </a:r>
            <a:endParaRPr/>
          </a:p>
        </p:txBody>
      </p:sp>
      <p:sp>
        <p:nvSpPr>
          <p:cNvPr id="237" name="Google Shape;237;p11"/>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69850" lvl="0" marL="228600" marR="0" rtl="0" algn="just">
              <a:lnSpc>
                <a:spcPct val="90000"/>
              </a:lnSpc>
              <a:spcBef>
                <a:spcPts val="0"/>
              </a:spcBef>
              <a:spcAft>
                <a:spcPts val="0"/>
              </a:spcAft>
              <a:buClr>
                <a:schemeClr val="dk1"/>
              </a:buClr>
              <a:buSzPts val="2500"/>
              <a:buFont typeface="Arial"/>
              <a:buNone/>
            </a:pPr>
            <a:r>
              <a:t/>
            </a:r>
            <a:endParaRPr sz="2500">
              <a:solidFill>
                <a:schemeClr val="dk1"/>
              </a:solidFill>
              <a:latin typeface="Calibri"/>
              <a:ea typeface="Calibri"/>
              <a:cs typeface="Calibri"/>
              <a:sym typeface="Calibri"/>
            </a:endParaRPr>
          </a:p>
        </p:txBody>
      </p:sp>
      <p:pic>
        <p:nvPicPr>
          <p:cNvPr id="238" name="Google Shape;238;p11"/>
          <p:cNvPicPr preferRelativeResize="0"/>
          <p:nvPr/>
        </p:nvPicPr>
        <p:blipFill rotWithShape="1">
          <a:blip r:embed="rId4">
            <a:alphaModFix/>
          </a:blip>
          <a:srcRect b="0" l="0" r="0" t="0"/>
          <a:stretch/>
        </p:blipFill>
        <p:spPr>
          <a:xfrm>
            <a:off x="1980625" y="2285840"/>
            <a:ext cx="8230749" cy="228631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pic>
        <p:nvPicPr>
          <p:cNvPr id="243" name="Google Shape;243;p12"/>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44" name="Google Shape;244;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Four types of risk</a:t>
            </a:r>
            <a:endParaRPr/>
          </a:p>
        </p:txBody>
      </p:sp>
      <p:sp>
        <p:nvSpPr>
          <p:cNvPr id="245" name="Google Shape;245;p12"/>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69850" lvl="0" marL="228600" marR="0" rtl="0" algn="just">
              <a:lnSpc>
                <a:spcPct val="90000"/>
              </a:lnSpc>
              <a:spcBef>
                <a:spcPts val="0"/>
              </a:spcBef>
              <a:spcAft>
                <a:spcPts val="0"/>
              </a:spcAft>
              <a:buClr>
                <a:schemeClr val="dk1"/>
              </a:buClr>
              <a:buSzPts val="2500"/>
              <a:buFont typeface="Arial"/>
              <a:buNone/>
            </a:pPr>
            <a:r>
              <a:t/>
            </a:r>
            <a:endParaRPr sz="2500">
              <a:solidFill>
                <a:schemeClr val="dk1"/>
              </a:solidFill>
              <a:latin typeface="Calibri"/>
              <a:ea typeface="Calibri"/>
              <a:cs typeface="Calibri"/>
              <a:sym typeface="Calibri"/>
            </a:endParaRPr>
          </a:p>
        </p:txBody>
      </p:sp>
      <p:pic>
        <p:nvPicPr>
          <p:cNvPr id="246" name="Google Shape;246;p12"/>
          <p:cNvPicPr preferRelativeResize="0"/>
          <p:nvPr/>
        </p:nvPicPr>
        <p:blipFill rotWithShape="1">
          <a:blip r:embed="rId4">
            <a:alphaModFix/>
          </a:blip>
          <a:srcRect b="0" l="0" r="0" t="0"/>
          <a:stretch/>
        </p:blipFill>
        <p:spPr>
          <a:xfrm>
            <a:off x="2180678" y="2157235"/>
            <a:ext cx="7830643" cy="254353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pic>
        <p:nvPicPr>
          <p:cNvPr id="251" name="Google Shape;251;p13"/>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52" name="Google Shape;2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Four types of risk</a:t>
            </a:r>
            <a:endParaRPr/>
          </a:p>
        </p:txBody>
      </p:sp>
      <p:sp>
        <p:nvSpPr>
          <p:cNvPr id="253" name="Google Shape;253;p13"/>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69850" lvl="0" marL="228600" marR="0" rtl="0" algn="just">
              <a:lnSpc>
                <a:spcPct val="90000"/>
              </a:lnSpc>
              <a:spcBef>
                <a:spcPts val="0"/>
              </a:spcBef>
              <a:spcAft>
                <a:spcPts val="0"/>
              </a:spcAft>
              <a:buClr>
                <a:schemeClr val="dk1"/>
              </a:buClr>
              <a:buSzPts val="2500"/>
              <a:buFont typeface="Arial"/>
              <a:buNone/>
            </a:pPr>
            <a:r>
              <a:t/>
            </a:r>
            <a:endParaRPr sz="2500">
              <a:solidFill>
                <a:schemeClr val="dk1"/>
              </a:solidFill>
              <a:latin typeface="Calibri"/>
              <a:ea typeface="Calibri"/>
              <a:cs typeface="Calibri"/>
              <a:sym typeface="Calibri"/>
            </a:endParaRPr>
          </a:p>
        </p:txBody>
      </p:sp>
      <p:pic>
        <p:nvPicPr>
          <p:cNvPr id="254" name="Google Shape;254;p13"/>
          <p:cNvPicPr preferRelativeResize="0"/>
          <p:nvPr/>
        </p:nvPicPr>
        <p:blipFill rotWithShape="1">
          <a:blip r:embed="rId4">
            <a:alphaModFix/>
          </a:blip>
          <a:srcRect b="0" l="0" r="0" t="0"/>
          <a:stretch/>
        </p:blipFill>
        <p:spPr>
          <a:xfrm>
            <a:off x="2185442" y="2323946"/>
            <a:ext cx="7821116" cy="221010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pic>
        <p:nvPicPr>
          <p:cNvPr id="259" name="Google Shape;259;p14"/>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60" name="Google Shape;260;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Hazard risks</a:t>
            </a:r>
            <a:endParaRPr/>
          </a:p>
        </p:txBody>
      </p:sp>
      <p:sp>
        <p:nvSpPr>
          <p:cNvPr id="261" name="Google Shape;261;p14"/>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rgbClr val="FF0000"/>
              </a:buClr>
              <a:buSzPts val="2900"/>
              <a:buFont typeface="Arial"/>
              <a:buChar char="•"/>
            </a:pPr>
            <a:r>
              <a:rPr lang="en-US" sz="2900">
                <a:solidFill>
                  <a:srgbClr val="FF0000"/>
                </a:solidFill>
                <a:latin typeface="Calibri"/>
                <a:ea typeface="Calibri"/>
                <a:cs typeface="Calibri"/>
                <a:sym typeface="Calibri"/>
              </a:rPr>
              <a:t>Hazard risks</a:t>
            </a:r>
            <a:r>
              <a:rPr lang="en-US" sz="2900">
                <a:solidFill>
                  <a:schemeClr val="dk1"/>
                </a:solidFill>
                <a:latin typeface="Calibri"/>
                <a:ea typeface="Calibri"/>
                <a:cs typeface="Calibri"/>
                <a:sym typeface="Calibri"/>
              </a:rPr>
              <a:t> are the risks that can only inhibit achievement of the corporate mission. Typically, these are insurable-type risks or perils, and will include fire, storm, flood, injury and so on. The discipline of risk management has strong origins in the control and mitigation of hazard risks. Normal efficient operations may be disrupted by loss, damage, breakdown, theft and other threats associated with a wide range of dependencies.</a:t>
            </a:r>
            <a:endParaRPr sz="25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id="266" name="Google Shape;266;p15"/>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67" name="Google Shape;267;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Hazard risks</a:t>
            </a:r>
            <a:endParaRPr/>
          </a:p>
        </p:txBody>
      </p:sp>
      <p:sp>
        <p:nvSpPr>
          <p:cNvPr id="268" name="Google Shape;268;p15"/>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 table below gives examples of disruption caused by people, premises, processes and products (4Ps). These dependencies can also be sources of risk and the 4Ps can be considered to be an example of a risk classification system.</a:t>
            </a:r>
            <a:endParaRPr sz="25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pic>
        <p:nvPicPr>
          <p:cNvPr id="273" name="Google Shape;273;p16"/>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74" name="Google Shape;274;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b="1" lang="en-US"/>
              <a:t>Hazard risks</a:t>
            </a:r>
            <a:endParaRPr/>
          </a:p>
        </p:txBody>
      </p:sp>
      <p:sp>
        <p:nvSpPr>
          <p:cNvPr id="275" name="Google Shape;275;p16"/>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69850" lvl="0" marL="228600" marR="0" rtl="0" algn="just">
              <a:lnSpc>
                <a:spcPct val="90000"/>
              </a:lnSpc>
              <a:spcBef>
                <a:spcPts val="0"/>
              </a:spcBef>
              <a:spcAft>
                <a:spcPts val="0"/>
              </a:spcAft>
              <a:buClr>
                <a:schemeClr val="dk1"/>
              </a:buClr>
              <a:buSzPts val="2500"/>
              <a:buFont typeface="Arial"/>
              <a:buNone/>
            </a:pPr>
            <a:r>
              <a:t/>
            </a:r>
            <a:endParaRPr sz="2500">
              <a:solidFill>
                <a:schemeClr val="dk1"/>
              </a:solidFill>
              <a:latin typeface="Calibri"/>
              <a:ea typeface="Calibri"/>
              <a:cs typeface="Calibri"/>
              <a:sym typeface="Calibri"/>
            </a:endParaRPr>
          </a:p>
        </p:txBody>
      </p:sp>
      <p:pic>
        <p:nvPicPr>
          <p:cNvPr id="276" name="Google Shape;276;p16"/>
          <p:cNvPicPr preferRelativeResize="0"/>
          <p:nvPr/>
        </p:nvPicPr>
        <p:blipFill rotWithShape="1">
          <a:blip r:embed="rId4">
            <a:alphaModFix/>
          </a:blip>
          <a:srcRect b="0" l="0" r="0" t="0"/>
          <a:stretch/>
        </p:blipFill>
        <p:spPr>
          <a:xfrm>
            <a:off x="2842758" y="1543929"/>
            <a:ext cx="6506483" cy="52013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pic>
        <p:nvPicPr>
          <p:cNvPr id="281" name="Google Shape;281;p17"/>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82" name="Google Shape;282;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sz="4400"/>
              <a:t>Control risks</a:t>
            </a:r>
            <a:endParaRPr/>
          </a:p>
        </p:txBody>
      </p:sp>
      <p:sp>
        <p:nvSpPr>
          <p:cNvPr id="283" name="Google Shape;283;p17"/>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rgbClr val="FF0000"/>
              </a:buClr>
              <a:buSzPts val="2900"/>
              <a:buFont typeface="Arial"/>
              <a:buChar char="•"/>
            </a:pPr>
            <a:r>
              <a:rPr lang="en-US" sz="2900">
                <a:solidFill>
                  <a:srgbClr val="FF0000"/>
                </a:solidFill>
                <a:latin typeface="Calibri"/>
                <a:ea typeface="Calibri"/>
                <a:cs typeface="Calibri"/>
                <a:sym typeface="Calibri"/>
              </a:rPr>
              <a:t>Control risks </a:t>
            </a:r>
            <a:r>
              <a:rPr lang="en-US" sz="2900">
                <a:solidFill>
                  <a:schemeClr val="dk1"/>
                </a:solidFill>
                <a:latin typeface="Calibri"/>
                <a:ea typeface="Calibri"/>
                <a:cs typeface="Calibri"/>
                <a:sym typeface="Calibri"/>
              </a:rPr>
              <a:t>are risks that cause doubt about the ability to achieve the organization’s mission.</a:t>
            </a:r>
            <a:endParaRPr sz="25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p18"/>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89" name="Google Shape;289;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sz="4400"/>
              <a:t>Opportunity risks</a:t>
            </a:r>
            <a:endParaRPr/>
          </a:p>
        </p:txBody>
      </p:sp>
      <p:sp>
        <p:nvSpPr>
          <p:cNvPr id="290" name="Google Shape;290;p18"/>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Opportunity risks arise because the organization is seeking to enhance the achievement of the mission, although they might inhibit the organization if the outcome is adverse.</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This is the most important type of risk for the future long-term success of any organization.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id="295" name="Google Shape;295;p19"/>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296" name="Google Shape;296;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sz="4400"/>
              <a:t>Opportunity risks</a:t>
            </a:r>
            <a:endParaRPr/>
          </a:p>
        </p:txBody>
      </p:sp>
      <p:sp>
        <p:nvSpPr>
          <p:cNvPr id="297" name="Google Shape;297;p19"/>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Many organizations are willing to invest in high-risk business strategies in anticipation of a high profit or return. These organizations may be considered to have a large appetite for opportunity investment. Often, the same organization will have the opposite approach to hazard risks and have a small hazard tolerance.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pic>
        <p:nvPicPr>
          <p:cNvPr id="302" name="Google Shape;302;p20"/>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03" name="Google Shape;303;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sz="4400"/>
              <a:t>Opportunity risks</a:t>
            </a:r>
            <a:endParaRPr/>
          </a:p>
        </p:txBody>
      </p:sp>
      <p:sp>
        <p:nvSpPr>
          <p:cNvPr id="304" name="Google Shape;304;p20"/>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This may be appropriate, because the attitude of the organization may be that it does not want hazard-related risks consuming the resources of the organization when it is putting so much value at risk investing in opportunities.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pic>
        <p:nvPicPr>
          <p:cNvPr id="309" name="Google Shape;309;p21"/>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10" name="Google Shape;310;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C</a:t>
            </a:r>
            <a:r>
              <a:rPr lang="en-US" sz="4400"/>
              <a:t>ompliance risks</a:t>
            </a:r>
            <a:endParaRPr/>
          </a:p>
        </p:txBody>
      </p:sp>
      <p:sp>
        <p:nvSpPr>
          <p:cNvPr id="311" name="Google Shape;311;p21"/>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For highly regulated industries, such as energy, finance, gambling and transportation, compliance issues are very important.</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Because of the particular nature of compliance risks, they are often considered a separate category of risk and they are often managed or minimized differently.</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Many organizations will wish to ensure full compliance with all rules and regulations and run zero risk in this category. This may be possible for compliance risks, but is almost certainly not going to be the case for hazard, control and opportunity risks.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pic>
        <p:nvPicPr>
          <p:cNvPr id="316" name="Google Shape;316;p22"/>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17" name="Google Shape;317;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Embrace opportunity risks</a:t>
            </a:r>
            <a:endParaRPr/>
          </a:p>
        </p:txBody>
      </p:sp>
      <p:sp>
        <p:nvSpPr>
          <p:cNvPr id="318" name="Google Shape;318;p22"/>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All organizations have some appetite for seizing opportunities and are willing to </a:t>
            </a:r>
            <a:r>
              <a:rPr lang="en-US" sz="2900">
                <a:solidFill>
                  <a:srgbClr val="FF0000"/>
                </a:solidFill>
                <a:latin typeface="Calibri"/>
                <a:ea typeface="Calibri"/>
                <a:cs typeface="Calibri"/>
                <a:sym typeface="Calibri"/>
              </a:rPr>
              <a:t>invest</a:t>
            </a:r>
            <a:r>
              <a:rPr lang="en-US" sz="2900">
                <a:solidFill>
                  <a:schemeClr val="dk1"/>
                </a:solidFill>
                <a:latin typeface="Calibri"/>
                <a:ea typeface="Calibri"/>
                <a:cs typeface="Calibri"/>
                <a:sym typeface="Calibri"/>
              </a:rPr>
              <a:t> in them.</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Opportunity risks are normally associated with the development of new or amended strategies, although opportunities can also arise from enhancing the efficiency of operations and implementing change initiatives.</a:t>
            </a:r>
            <a:endParaRPr/>
          </a:p>
          <a:p>
            <a:pPr indent="-44450" lvl="0" marL="228600" marR="0" rtl="0" algn="just">
              <a:lnSpc>
                <a:spcPct val="90000"/>
              </a:lnSpc>
              <a:spcBef>
                <a:spcPts val="1000"/>
              </a:spcBef>
              <a:spcAft>
                <a:spcPts val="0"/>
              </a:spcAft>
              <a:buClr>
                <a:schemeClr val="dk1"/>
              </a:buClr>
              <a:buSzPts val="2900"/>
              <a:buFont typeface="Arial"/>
              <a:buNone/>
            </a:pPr>
            <a:r>
              <a:t/>
            </a:r>
            <a:endParaRPr sz="29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pic>
        <p:nvPicPr>
          <p:cNvPr id="323" name="Google Shape;323;p23"/>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24" name="Google Shape;324;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Embrace opportunity risks</a:t>
            </a:r>
            <a:endParaRPr/>
          </a:p>
        </p:txBody>
      </p:sp>
      <p:sp>
        <p:nvSpPr>
          <p:cNvPr id="325" name="Google Shape;325;p23"/>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Every organization will need to decide what appetite it has for seizing new opportunities, and the level of investment that is appropriate. For example, an organization may realize that there is a requirement in the market for a new product that its expertise would allow it to develop and supply. However, if the organization does not have the resources to develop the new product, it may be unable to implement that strategy and it would be unwise for it to embark on such a potentially high-risk course of action.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pic>
        <p:nvPicPr>
          <p:cNvPr id="330" name="Google Shape;330;p24"/>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31" name="Google Shape;331;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Embrace opportunity risks</a:t>
            </a:r>
            <a:endParaRPr/>
          </a:p>
        </p:txBody>
      </p:sp>
      <p:sp>
        <p:nvSpPr>
          <p:cNvPr id="332" name="Google Shape;332;p24"/>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8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It will be for the </a:t>
            </a:r>
            <a:r>
              <a:rPr lang="en-US" sz="2900">
                <a:solidFill>
                  <a:srgbClr val="FF0000"/>
                </a:solidFill>
                <a:latin typeface="Calibri"/>
                <a:ea typeface="Calibri"/>
                <a:cs typeface="Calibri"/>
                <a:sym typeface="Calibri"/>
              </a:rPr>
              <a:t>management of the company </a:t>
            </a:r>
            <a:r>
              <a:rPr lang="en-US" sz="2900">
                <a:solidFill>
                  <a:schemeClr val="dk1"/>
                </a:solidFill>
                <a:latin typeface="Calibri"/>
                <a:ea typeface="Calibri"/>
                <a:cs typeface="Calibri"/>
                <a:sym typeface="Calibri"/>
              </a:rPr>
              <a:t>to decide whether they have an appetite for seizing the perceived opportunity. Just because the organization has that appetite, it does not mean that it is the correct thing to do.</a:t>
            </a:r>
            <a:endParaRPr/>
          </a:p>
          <a:p>
            <a:pPr indent="-228600" lvl="0" marL="228600" marR="0" rtl="0" algn="just">
              <a:lnSpc>
                <a:spcPct val="8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 </a:t>
            </a:r>
            <a:r>
              <a:rPr lang="en-US" sz="2900">
                <a:solidFill>
                  <a:srgbClr val="FF0000"/>
                </a:solidFill>
                <a:latin typeface="Calibri"/>
                <a:ea typeface="Calibri"/>
                <a:cs typeface="Calibri"/>
                <a:sym typeface="Calibri"/>
              </a:rPr>
              <a:t>board of the company </a:t>
            </a:r>
            <a:r>
              <a:rPr lang="en-US" sz="2900">
                <a:solidFill>
                  <a:schemeClr val="dk1"/>
                </a:solidFill>
                <a:latin typeface="Calibri"/>
                <a:ea typeface="Calibri"/>
                <a:cs typeface="Calibri"/>
                <a:sym typeface="Calibri"/>
              </a:rPr>
              <a:t>should therefore be aware of the fact that, although they may have an appetite for seizing the opportunity, the organization </a:t>
            </a:r>
            <a:r>
              <a:rPr lang="en-US" sz="2900">
                <a:solidFill>
                  <a:srgbClr val="FF0000"/>
                </a:solidFill>
                <a:latin typeface="Calibri"/>
                <a:ea typeface="Calibri"/>
                <a:cs typeface="Calibri"/>
                <a:sym typeface="Calibri"/>
              </a:rPr>
              <a:t>might not have the risk capacity </a:t>
            </a:r>
            <a:r>
              <a:rPr lang="en-US" sz="2900">
                <a:solidFill>
                  <a:schemeClr val="dk1"/>
                </a:solidFill>
                <a:latin typeface="Calibri"/>
                <a:ea typeface="Calibri"/>
                <a:cs typeface="Calibri"/>
                <a:sym typeface="Calibri"/>
              </a:rPr>
              <a:t>to support that course of action.</a:t>
            </a:r>
            <a:endParaRPr/>
          </a:p>
          <a:p>
            <a:pPr indent="-228600" lvl="0" marL="228600" marR="0" rtl="0" algn="just">
              <a:lnSpc>
                <a:spcPct val="8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Consideration of whether business risks are within the control of the organization or not is an important component of successful business risk management.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pic>
        <p:nvPicPr>
          <p:cNvPr id="337" name="Google Shape;337;p25"/>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38" name="Google Shape;338;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Embrace opportunity risks</a:t>
            </a:r>
            <a:endParaRPr/>
          </a:p>
        </p:txBody>
      </p:sp>
      <p:sp>
        <p:nvSpPr>
          <p:cNvPr id="339" name="Google Shape;339;p25"/>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44450" lvl="0" marL="228600" marR="0" rtl="0" algn="just">
              <a:lnSpc>
                <a:spcPct val="90000"/>
              </a:lnSpc>
              <a:spcBef>
                <a:spcPts val="0"/>
              </a:spcBef>
              <a:spcAft>
                <a:spcPts val="0"/>
              </a:spcAft>
              <a:buClr>
                <a:schemeClr val="dk1"/>
              </a:buClr>
              <a:buSzPts val="2900"/>
              <a:buFont typeface="Arial"/>
              <a:buNone/>
            </a:pPr>
            <a:r>
              <a:t/>
            </a:r>
            <a:endParaRPr sz="2900">
              <a:solidFill>
                <a:schemeClr val="dk1"/>
              </a:solidFill>
              <a:latin typeface="Calibri"/>
              <a:ea typeface="Calibri"/>
              <a:cs typeface="Calibri"/>
              <a:sym typeface="Calibri"/>
            </a:endParaRPr>
          </a:p>
        </p:txBody>
      </p:sp>
      <p:pic>
        <p:nvPicPr>
          <p:cNvPr id="340" name="Google Shape;340;p25"/>
          <p:cNvPicPr preferRelativeResize="0"/>
          <p:nvPr/>
        </p:nvPicPr>
        <p:blipFill rotWithShape="1">
          <a:blip r:embed="rId4">
            <a:alphaModFix/>
          </a:blip>
          <a:srcRect b="3455" l="0" r="0" t="0"/>
          <a:stretch/>
        </p:blipFill>
        <p:spPr>
          <a:xfrm>
            <a:off x="1945239" y="2378370"/>
            <a:ext cx="7678120" cy="245867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pic>
        <p:nvPicPr>
          <p:cNvPr id="345" name="Google Shape;345;p26"/>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46" name="Google Shape;346;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Manage uncertainty risks</a:t>
            </a:r>
            <a:endParaRPr/>
          </a:p>
        </p:txBody>
      </p:sp>
      <p:sp>
        <p:nvSpPr>
          <p:cNvPr id="347" name="Google Shape;347;p26"/>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When undertaking projects and implementing change, an organization has to accept a level of uncertainty. </a:t>
            </a:r>
            <a:r>
              <a:rPr lang="en-US" sz="2900">
                <a:solidFill>
                  <a:srgbClr val="FF0000"/>
                </a:solidFill>
                <a:latin typeface="Calibri"/>
                <a:ea typeface="Calibri"/>
                <a:cs typeface="Calibri"/>
                <a:sym typeface="Calibri"/>
              </a:rPr>
              <a:t>Uncertainty or control risks are an inevitable part of undertaking a project</a:t>
            </a:r>
            <a:r>
              <a:rPr lang="en-US" sz="2900">
                <a:solidFill>
                  <a:schemeClr val="dk1"/>
                </a:solidFill>
                <a:latin typeface="Calibri"/>
                <a:ea typeface="Calibri"/>
                <a:cs typeface="Calibri"/>
                <a:sym typeface="Calibri"/>
              </a:rPr>
              <a:t>. A contingency fund to allow for the unexpected will need to be part of a project budget, as well as contingent time built into project schedules. When looking to develop appropriate responses to control risks, the organization must make the necessary resources available to identify the controls, implement the controls and respond to the consequences of any control risk materializing.</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pic>
        <p:nvPicPr>
          <p:cNvPr id="352" name="Google Shape;352;p27"/>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53" name="Google Shape;353;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Manage uncertainty risks</a:t>
            </a:r>
            <a:endParaRPr/>
          </a:p>
        </p:txBody>
      </p:sp>
      <p:sp>
        <p:nvSpPr>
          <p:cNvPr id="354" name="Google Shape;354;p27"/>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Uncertainty represents a </a:t>
            </a:r>
            <a:r>
              <a:rPr lang="en-US" sz="2900">
                <a:solidFill>
                  <a:srgbClr val="FF0000"/>
                </a:solidFill>
                <a:latin typeface="Calibri"/>
                <a:ea typeface="Calibri"/>
                <a:cs typeface="Calibri"/>
                <a:sym typeface="Calibri"/>
              </a:rPr>
              <a:t>deviation</a:t>
            </a:r>
            <a:r>
              <a:rPr lang="en-US" sz="2900">
                <a:solidFill>
                  <a:schemeClr val="dk1"/>
                </a:solidFill>
                <a:latin typeface="Calibri"/>
                <a:ea typeface="Calibri"/>
                <a:cs typeface="Calibri"/>
                <a:sym typeface="Calibri"/>
              </a:rPr>
              <a:t> from the required or expected outcome.</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When an organization is undertaking a project, such as a process enhancement, the project has to be delivered on time, within budget and to specification. Also, the enhancement has to deliver the benefits that were required. Deviation from the anticipated benefits of a project represents uncertainties that can only be accepted </a:t>
            </a:r>
            <a:r>
              <a:rPr lang="en-US" sz="2900">
                <a:solidFill>
                  <a:srgbClr val="FF0000"/>
                </a:solidFill>
                <a:latin typeface="Calibri"/>
                <a:ea typeface="Calibri"/>
                <a:cs typeface="Calibri"/>
                <a:sym typeface="Calibri"/>
              </a:rPr>
              <a:t>within a certain range</a:t>
            </a:r>
            <a:r>
              <a:rPr lang="en-US" sz="2900">
                <a:solidFill>
                  <a:schemeClr val="dk1"/>
                </a:solidFill>
                <a:latin typeface="Calibri"/>
                <a:ea typeface="Calibri"/>
                <a:cs typeface="Calibri"/>
                <a:sym typeface="Calibri"/>
              </a:rPr>
              <a:t>.</a:t>
            </a:r>
            <a:endParaRPr/>
          </a:p>
          <a:p>
            <a:pPr indent="-44450" lvl="0" marL="228600" marR="0" rtl="0" algn="just">
              <a:lnSpc>
                <a:spcPct val="90000"/>
              </a:lnSpc>
              <a:spcBef>
                <a:spcPts val="1000"/>
              </a:spcBef>
              <a:spcAft>
                <a:spcPts val="0"/>
              </a:spcAft>
              <a:buClr>
                <a:schemeClr val="dk1"/>
              </a:buClr>
              <a:buSzPts val="2900"/>
              <a:buFont typeface="Arial"/>
              <a:buNone/>
            </a:pPr>
            <a:r>
              <a:t/>
            </a:r>
            <a:endParaRPr sz="29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pic>
        <p:nvPicPr>
          <p:cNvPr id="359" name="Google Shape;359;p28"/>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60" name="Google Shape;360;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Manage uncertainty risks</a:t>
            </a:r>
            <a:endParaRPr/>
          </a:p>
        </p:txBody>
      </p:sp>
      <p:sp>
        <p:nvSpPr>
          <p:cNvPr id="361" name="Google Shape;361;p28"/>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There are dangers if the organization becomes too concerned with control management. The organization should not become obsessed with control risks, because it is sometimes suggested that over-focus on internal control and control management </a:t>
            </a:r>
            <a:r>
              <a:rPr lang="en-US" sz="2900">
                <a:solidFill>
                  <a:srgbClr val="FF0000"/>
                </a:solidFill>
                <a:latin typeface="Calibri"/>
                <a:ea typeface="Calibri"/>
                <a:cs typeface="Calibri"/>
                <a:sym typeface="Calibri"/>
              </a:rPr>
              <a:t>suppresses the entrepreneurial effort</a:t>
            </a:r>
            <a:r>
              <a:rPr lang="en-US" sz="2900">
                <a:solidFill>
                  <a:schemeClr val="dk1"/>
                </a:solidFill>
                <a:latin typeface="Calibri"/>
                <a:ea typeface="Calibri"/>
                <a:cs typeface="Calibri"/>
                <a:sym typeface="Calibri"/>
              </a:rPr>
              <a: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pic>
        <p:nvPicPr>
          <p:cNvPr id="366" name="Google Shape;366;p29"/>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67" name="Google Shape;367;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Mitigate hazard risks</a:t>
            </a:r>
            <a:endParaRPr/>
          </a:p>
        </p:txBody>
      </p:sp>
      <p:sp>
        <p:nvSpPr>
          <p:cNvPr id="368" name="Google Shape;368;p29"/>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Organizations need to tolerate a hazard risk exposure, accept exposure to control risks and invest in opportunity risks.</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In the case of health and safety risks, it is generally accepted that organizations </a:t>
            </a:r>
            <a:r>
              <a:rPr lang="en-US" sz="2900">
                <a:solidFill>
                  <a:srgbClr val="FF0000"/>
                </a:solidFill>
                <a:latin typeface="Calibri"/>
                <a:ea typeface="Calibri"/>
                <a:cs typeface="Calibri"/>
                <a:sym typeface="Calibri"/>
              </a:rPr>
              <a:t>should be intolerant of these and should take all appropriate actions to eliminate them</a:t>
            </a:r>
            <a:r>
              <a:rPr lang="en-US" sz="2900">
                <a:solidFill>
                  <a:schemeClr val="dk1"/>
                </a:solidFill>
                <a:latin typeface="Calibri"/>
                <a:ea typeface="Calibri"/>
                <a:cs typeface="Calibri"/>
                <a:sym typeface="Calibri"/>
              </a:rPr>
              <a:t>. In practice, this is not possible and organizations will minimize safety risks to the lowest level that is cost-effective and in compliance with the law.</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pic>
        <p:nvPicPr>
          <p:cNvPr id="373" name="Google Shape;373;p30"/>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74" name="Google Shape;374;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Mitigate hazard risks</a:t>
            </a:r>
            <a:endParaRPr/>
          </a:p>
        </p:txBody>
      </p:sp>
      <p:sp>
        <p:nvSpPr>
          <p:cNvPr id="375" name="Google Shape;375;p30"/>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Organizations need to tolerate a hazard risk exposure, accept exposure to control risks and invest in opportunity risks.</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In the case of health and safety risks, it is generally accepted that organizations </a:t>
            </a:r>
            <a:r>
              <a:rPr lang="en-US" sz="2900">
                <a:solidFill>
                  <a:srgbClr val="FF0000"/>
                </a:solidFill>
                <a:latin typeface="Calibri"/>
                <a:ea typeface="Calibri"/>
                <a:cs typeface="Calibri"/>
                <a:sym typeface="Calibri"/>
              </a:rPr>
              <a:t>should be intolerant of these and should take all appropriate actions to eliminate them</a:t>
            </a:r>
            <a:r>
              <a:rPr lang="en-US" sz="2900">
                <a:solidFill>
                  <a:schemeClr val="dk1"/>
                </a:solidFill>
                <a:latin typeface="Calibri"/>
                <a:ea typeface="Calibri"/>
                <a:cs typeface="Calibri"/>
                <a:sym typeface="Calibri"/>
              </a:rPr>
              <a:t>. In practice, this is not possible and organizations will minimize safety risks to the lowest level that is cost-effective and in compliance with the law.</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p31"/>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81" name="Google Shape;381;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Examples</a:t>
            </a:r>
            <a:endParaRPr/>
          </a:p>
        </p:txBody>
      </p:sp>
      <p:sp>
        <p:nvSpPr>
          <p:cNvPr id="382" name="Google Shape;382;p31"/>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44450" lvl="0" marL="228600" marR="0" rtl="0" algn="just">
              <a:lnSpc>
                <a:spcPct val="90000"/>
              </a:lnSpc>
              <a:spcBef>
                <a:spcPts val="0"/>
              </a:spcBef>
              <a:spcAft>
                <a:spcPts val="0"/>
              </a:spcAft>
              <a:buClr>
                <a:schemeClr val="dk1"/>
              </a:buClr>
              <a:buSzPts val="2900"/>
              <a:buFont typeface="Arial"/>
              <a:buNone/>
            </a:pPr>
            <a:r>
              <a:t/>
            </a:r>
            <a:endParaRPr sz="2900">
              <a:solidFill>
                <a:schemeClr val="dk1"/>
              </a:solidFill>
              <a:latin typeface="Calibri"/>
              <a:ea typeface="Calibri"/>
              <a:cs typeface="Calibri"/>
              <a:sym typeface="Calibri"/>
            </a:endParaRPr>
          </a:p>
        </p:txBody>
      </p:sp>
      <p:pic>
        <p:nvPicPr>
          <p:cNvPr id="383" name="Google Shape;383;p31"/>
          <p:cNvPicPr preferRelativeResize="0"/>
          <p:nvPr/>
        </p:nvPicPr>
        <p:blipFill rotWithShape="1">
          <a:blip r:embed="rId4">
            <a:alphaModFix/>
          </a:blip>
          <a:srcRect b="0" l="0" r="0" t="0"/>
          <a:stretch/>
        </p:blipFill>
        <p:spPr>
          <a:xfrm>
            <a:off x="1828204" y="1978812"/>
            <a:ext cx="8535591" cy="404869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32"/>
          <p:cNvPicPr preferRelativeResize="0"/>
          <p:nvPr>
            <p:ph idx="1" type="body"/>
          </p:nvPr>
        </p:nvPicPr>
        <p:blipFill rotWithShape="1">
          <a:blip r:embed="rId3">
            <a:alphaModFix/>
          </a:blip>
          <a:srcRect b="0" l="0" r="0" t="0"/>
          <a:stretch/>
        </p:blipFill>
        <p:spPr>
          <a:xfrm>
            <a:off x="9623359" y="365125"/>
            <a:ext cx="1632821" cy="1464227"/>
          </a:xfrm>
          <a:prstGeom prst="rect">
            <a:avLst/>
          </a:prstGeom>
          <a:noFill/>
          <a:ln>
            <a:noFill/>
          </a:ln>
        </p:spPr>
      </p:pic>
      <p:sp>
        <p:nvSpPr>
          <p:cNvPr id="389" name="Google Shape;389;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53728A"/>
              </a:buClr>
              <a:buSzPts val="4400"/>
              <a:buFont typeface="Calibri"/>
              <a:buNone/>
            </a:pPr>
            <a:r>
              <a:rPr lang="en-US"/>
              <a:t>Examples</a:t>
            </a:r>
            <a:endParaRPr/>
          </a:p>
        </p:txBody>
      </p:sp>
      <p:sp>
        <p:nvSpPr>
          <p:cNvPr id="390" name="Google Shape;390;p32"/>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44450" lvl="0" marL="228600" marR="0" rtl="0" algn="just">
              <a:lnSpc>
                <a:spcPct val="90000"/>
              </a:lnSpc>
              <a:spcBef>
                <a:spcPts val="0"/>
              </a:spcBef>
              <a:spcAft>
                <a:spcPts val="0"/>
              </a:spcAft>
              <a:buClr>
                <a:schemeClr val="dk1"/>
              </a:buClr>
              <a:buSzPts val="2900"/>
              <a:buFont typeface="Arial"/>
              <a:buNone/>
            </a:pPr>
            <a:r>
              <a:t/>
            </a:r>
            <a:endParaRPr sz="2900">
              <a:solidFill>
                <a:schemeClr val="dk1"/>
              </a:solidFill>
              <a:latin typeface="Calibri"/>
              <a:ea typeface="Calibri"/>
              <a:cs typeface="Calibri"/>
              <a:sym typeface="Calibri"/>
            </a:endParaRPr>
          </a:p>
        </p:txBody>
      </p:sp>
      <p:sp>
        <p:nvSpPr>
          <p:cNvPr id="391" name="Google Shape;391;p32"/>
          <p:cNvSpPr txBox="1"/>
          <p:nvPr/>
        </p:nvSpPr>
        <p:spPr>
          <a:xfrm>
            <a:off x="990600" y="1978025"/>
            <a:ext cx="10515600" cy="4351338"/>
          </a:xfrm>
          <a:prstGeom prst="rect">
            <a:avLst/>
          </a:prstGeom>
          <a:noFill/>
          <a:ln>
            <a:noFill/>
          </a:ln>
        </p:spPr>
        <p:txBody>
          <a:bodyPr anchorCtr="0" anchor="t" bIns="45700" lIns="91425" spcFirstLastPara="1" rIns="91425" wrap="square" tIns="45700">
            <a:normAutofit/>
          </a:bodyPr>
          <a:lstStyle/>
          <a:p>
            <a:pPr indent="-228600" lvl="0" marL="228600" marR="0" rtl="0" algn="just">
              <a:lnSpc>
                <a:spcPct val="90000"/>
              </a:lnSpc>
              <a:spcBef>
                <a:spcPts val="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Refer to pages 99 &amp; 100 in the reference book:</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Read the section: (Minimize compliance risks)</a:t>
            </a:r>
            <a:endParaRPr/>
          </a:p>
          <a:p>
            <a:pPr indent="-228600" lvl="0" marL="228600" marR="0" rtl="0" algn="just">
              <a:lnSpc>
                <a:spcPct val="90000"/>
              </a:lnSpc>
              <a:spcBef>
                <a:spcPts val="1000"/>
              </a:spcBef>
              <a:spcAft>
                <a:spcPts val="0"/>
              </a:spcAft>
              <a:buClr>
                <a:schemeClr val="dk1"/>
              </a:buClr>
              <a:buSzPts val="2900"/>
              <a:buFont typeface="Arial"/>
              <a:buChar char="•"/>
            </a:pPr>
            <a:r>
              <a:rPr lang="en-US" sz="2900">
                <a:solidFill>
                  <a:schemeClr val="dk1"/>
                </a:solidFill>
                <a:latin typeface="Calibri"/>
                <a:ea typeface="Calibri"/>
                <a:cs typeface="Calibri"/>
                <a:sym typeface="Calibri"/>
              </a:rPr>
              <a:t>Get an idea on how different organizations from diverse sectors set policies to avoid compliance risks.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2020-10-15T07:04:09Z</dcterms:created>
  <dc:creator>Abdul AlMohaimeed</dc:creator>
</cp:coreProperties>
</file>