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tags/tag5.xml" ContentType="application/vnd.openxmlformats-officedocument.presentationml.tags+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tags/tag7.xml" ContentType="application/vnd.openxmlformats-officedocument.presentationml.tags+xml"/>
  <Override PartName="/ppt/notesSlides/notesSlide9.xml" ContentType="application/vnd.openxmlformats-officedocument.presentationml.notesSlide+xml"/>
  <Override PartName="/ppt/tags/tag8.xml" ContentType="application/vnd.openxmlformats-officedocument.presentationml.tags+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543" r:id="rId5"/>
    <p:sldId id="651" r:id="rId6"/>
    <p:sldId id="481" r:id="rId7"/>
    <p:sldId id="1538" r:id="rId8"/>
    <p:sldId id="649" r:id="rId9"/>
    <p:sldId id="636" r:id="rId10"/>
    <p:sldId id="673" r:id="rId11"/>
    <p:sldId id="1539" r:id="rId12"/>
    <p:sldId id="674" r:id="rId13"/>
    <p:sldId id="675" r:id="rId14"/>
    <p:sldId id="676" r:id="rId15"/>
    <p:sldId id="677" r:id="rId16"/>
    <p:sldId id="678" r:id="rId17"/>
    <p:sldId id="679" r:id="rId18"/>
    <p:sldId id="680" r:id="rId19"/>
    <p:sldId id="681" r:id="rId20"/>
    <p:sldId id="682" r:id="rId21"/>
    <p:sldId id="683" r:id="rId22"/>
    <p:sldId id="670" r:id="rId23"/>
    <p:sldId id="637" r:id="rId24"/>
    <p:sldId id="638" r:id="rId25"/>
    <p:sldId id="639" r:id="rId26"/>
    <p:sldId id="684" r:id="rId27"/>
    <p:sldId id="640" r:id="rId28"/>
    <p:sldId id="1488" r:id="rId29"/>
    <p:sldId id="1526" r:id="rId30"/>
    <p:sldId id="1527" r:id="rId31"/>
    <p:sldId id="1528" r:id="rId32"/>
    <p:sldId id="1529" r:id="rId33"/>
    <p:sldId id="1530" r:id="rId34"/>
    <p:sldId id="1531" r:id="rId35"/>
    <p:sldId id="1532" r:id="rId36"/>
    <p:sldId id="1533" r:id="rId37"/>
    <p:sldId id="1534" r:id="rId38"/>
    <p:sldId id="1535" r:id="rId39"/>
    <p:sldId id="1536" r:id="rId40"/>
    <p:sldId id="1537" r:id="rId41"/>
    <p:sldId id="672" r:id="rId42"/>
    <p:sldId id="671" r:id="rId43"/>
    <p:sldId id="645"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Lst>
        </p14:section>
        <p14:section name="Default Section" id="{91096CF4-19A1-4E5D-BB59-EE05B8AF685C}">
          <p14:sldIdLst>
            <p14:sldId id="651"/>
            <p14:sldId id="481"/>
            <p14:sldId id="1538"/>
            <p14:sldId id="649"/>
            <p14:sldId id="636"/>
            <p14:sldId id="673"/>
            <p14:sldId id="1539"/>
            <p14:sldId id="674"/>
            <p14:sldId id="675"/>
            <p14:sldId id="676"/>
            <p14:sldId id="677"/>
            <p14:sldId id="678"/>
            <p14:sldId id="679"/>
            <p14:sldId id="680"/>
            <p14:sldId id="681"/>
            <p14:sldId id="682"/>
            <p14:sldId id="683"/>
            <p14:sldId id="670"/>
            <p14:sldId id="637"/>
            <p14:sldId id="638"/>
            <p14:sldId id="639"/>
            <p14:sldId id="684"/>
            <p14:sldId id="640"/>
            <p14:sldId id="1488"/>
            <p14:sldId id="1526"/>
            <p14:sldId id="1527"/>
            <p14:sldId id="1528"/>
            <p14:sldId id="1529"/>
            <p14:sldId id="1530"/>
            <p14:sldId id="1531"/>
            <p14:sldId id="1532"/>
            <p14:sldId id="1533"/>
            <p14:sldId id="1534"/>
            <p14:sldId id="1535"/>
            <p14:sldId id="1536"/>
            <p14:sldId id="1537"/>
            <p14:sldId id="672"/>
            <p14:sldId id="671"/>
            <p14:sldId id="645"/>
          </p14:sldIdLst>
        </p14:section>
        <p14:section name="Default Section" id="{67DF7916-6A73-489A-9F2D-FB12C4B4025F}">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7C2F1"/>
    <a:srgbClr val="203E5F"/>
    <a:srgbClr val="F58221"/>
    <a:srgbClr val="00AEEF"/>
    <a:srgbClr val="FFD200"/>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spect="1" noChangeArrowheads="1" noTextEdit="1"/>
          </p:cNvSpPr>
          <p:nvPr>
            <p:ph type="sldImg"/>
          </p:nvPr>
        </p:nvSpPr>
        <p:spPr>
          <a:ln/>
        </p:spPr>
      </p:sp>
      <p:sp>
        <p:nvSpPr>
          <p:cNvPr id="11059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buFont typeface="Arial" pitchFamily="34" charset="0"/>
              <a:buChar char="•"/>
            </a:pPr>
            <a:endParaRPr lang="en-US" b="0" baseline="0" dirty="0">
              <a:latin typeface="Arial" pitchFamily="34" charset="0"/>
              <a:ea typeface="ＭＳ Ｐゴシック" pitchFamily="34" charset="-128"/>
            </a:endParaRPr>
          </a:p>
        </p:txBody>
      </p:sp>
    </p:spTree>
    <p:extLst>
      <p:ext uri="{BB962C8B-B14F-4D97-AF65-F5344CB8AC3E}">
        <p14:creationId xmlns:p14="http://schemas.microsoft.com/office/powerpoint/2010/main" val="30282930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7825" y="392113"/>
            <a:ext cx="4699000" cy="26447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72D9AE-7182-4680-8F79-479C4181FF08}" type="slidenum">
              <a:rPr lang="en-US" smtClean="0"/>
              <a:pPr/>
              <a:t>26</a:t>
            </a:fld>
            <a:endParaRPr lang="en-US" dirty="0"/>
          </a:p>
        </p:txBody>
      </p:sp>
    </p:spTree>
    <p:extLst>
      <p:ext uri="{BB962C8B-B14F-4D97-AF65-F5344CB8AC3E}">
        <p14:creationId xmlns:p14="http://schemas.microsoft.com/office/powerpoint/2010/main" val="25690553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7825" y="392113"/>
            <a:ext cx="4699000" cy="26447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72D9AE-7182-4680-8F79-479C4181FF08}" type="slidenum">
              <a:rPr lang="en-US" smtClean="0"/>
              <a:pPr/>
              <a:t>27</a:t>
            </a:fld>
            <a:endParaRPr lang="en-US" dirty="0"/>
          </a:p>
        </p:txBody>
      </p:sp>
    </p:spTree>
    <p:extLst>
      <p:ext uri="{BB962C8B-B14F-4D97-AF65-F5344CB8AC3E}">
        <p14:creationId xmlns:p14="http://schemas.microsoft.com/office/powerpoint/2010/main" val="25690553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7825" y="392113"/>
            <a:ext cx="4699000" cy="26447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72D9AE-7182-4680-8F79-479C4181FF08}" type="slidenum">
              <a:rPr lang="en-US" smtClean="0"/>
              <a:pPr/>
              <a:t>28</a:t>
            </a:fld>
            <a:endParaRPr lang="en-US" dirty="0"/>
          </a:p>
        </p:txBody>
      </p:sp>
    </p:spTree>
    <p:extLst>
      <p:ext uri="{BB962C8B-B14F-4D97-AF65-F5344CB8AC3E}">
        <p14:creationId xmlns:p14="http://schemas.microsoft.com/office/powerpoint/2010/main" val="25690553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7825" y="392113"/>
            <a:ext cx="4699000" cy="26447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72D9AE-7182-4680-8F79-479C4181FF08}" type="slidenum">
              <a:rPr lang="en-US" smtClean="0"/>
              <a:pPr/>
              <a:t>29</a:t>
            </a:fld>
            <a:endParaRPr lang="en-US" dirty="0"/>
          </a:p>
        </p:txBody>
      </p:sp>
    </p:spTree>
    <p:extLst>
      <p:ext uri="{BB962C8B-B14F-4D97-AF65-F5344CB8AC3E}">
        <p14:creationId xmlns:p14="http://schemas.microsoft.com/office/powerpoint/2010/main" val="25690553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7825" y="392113"/>
            <a:ext cx="4699000" cy="26447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72D9AE-7182-4680-8F79-479C4181FF08}" type="slidenum">
              <a:rPr lang="en-US" smtClean="0"/>
              <a:pPr/>
              <a:t>30</a:t>
            </a:fld>
            <a:endParaRPr lang="en-US" dirty="0"/>
          </a:p>
        </p:txBody>
      </p:sp>
    </p:spTree>
    <p:extLst>
      <p:ext uri="{BB962C8B-B14F-4D97-AF65-F5344CB8AC3E}">
        <p14:creationId xmlns:p14="http://schemas.microsoft.com/office/powerpoint/2010/main" val="25690553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7825" y="392113"/>
            <a:ext cx="4699000" cy="26447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72D9AE-7182-4680-8F79-479C4181FF08}" type="slidenum">
              <a:rPr lang="en-US" smtClean="0"/>
              <a:pPr/>
              <a:t>31</a:t>
            </a:fld>
            <a:endParaRPr lang="en-US" dirty="0"/>
          </a:p>
        </p:txBody>
      </p:sp>
    </p:spTree>
    <p:extLst>
      <p:ext uri="{BB962C8B-B14F-4D97-AF65-F5344CB8AC3E}">
        <p14:creationId xmlns:p14="http://schemas.microsoft.com/office/powerpoint/2010/main" val="25690553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7825" y="392113"/>
            <a:ext cx="4699000" cy="26447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72D9AE-7182-4680-8F79-479C4181FF08}" type="slidenum">
              <a:rPr lang="en-US" smtClean="0"/>
              <a:pPr/>
              <a:t>32</a:t>
            </a:fld>
            <a:endParaRPr lang="en-US" dirty="0"/>
          </a:p>
        </p:txBody>
      </p:sp>
    </p:spTree>
    <p:extLst>
      <p:ext uri="{BB962C8B-B14F-4D97-AF65-F5344CB8AC3E}">
        <p14:creationId xmlns:p14="http://schemas.microsoft.com/office/powerpoint/2010/main" val="25690553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7825" y="392113"/>
            <a:ext cx="4699000" cy="26447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72D9AE-7182-4680-8F79-479C4181FF08}" type="slidenum">
              <a:rPr lang="en-US" smtClean="0"/>
              <a:pPr/>
              <a:t>33</a:t>
            </a:fld>
            <a:endParaRPr lang="en-US" dirty="0"/>
          </a:p>
        </p:txBody>
      </p:sp>
    </p:spTree>
    <p:extLst>
      <p:ext uri="{BB962C8B-B14F-4D97-AF65-F5344CB8AC3E}">
        <p14:creationId xmlns:p14="http://schemas.microsoft.com/office/powerpoint/2010/main" val="25690553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9.xml"/><Relationship Id="rId1" Type="http://schemas.openxmlformats.org/officeDocument/2006/relationships/tags" Target="../tags/tag1.xml"/><Relationship Id="rId5" Type="http://schemas.openxmlformats.org/officeDocument/2006/relationships/image" Target="../media/image15.png"/><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9.xml"/><Relationship Id="rId1" Type="http://schemas.openxmlformats.org/officeDocument/2006/relationships/tags" Target="../tags/tag2.xml"/><Relationship Id="rId5" Type="http://schemas.openxmlformats.org/officeDocument/2006/relationships/image" Target="../media/image16.png"/><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9.xml"/><Relationship Id="rId1" Type="http://schemas.openxmlformats.org/officeDocument/2006/relationships/tags" Target="../tags/tag3.xml"/><Relationship Id="rId5" Type="http://schemas.openxmlformats.org/officeDocument/2006/relationships/image" Target="../media/image17.png"/><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9.xml"/><Relationship Id="rId1" Type="http://schemas.openxmlformats.org/officeDocument/2006/relationships/tags" Target="../tags/tag4.xml"/><Relationship Id="rId5" Type="http://schemas.openxmlformats.org/officeDocument/2006/relationships/image" Target="../media/image18.png"/><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9.xml"/><Relationship Id="rId1" Type="http://schemas.openxmlformats.org/officeDocument/2006/relationships/tags" Target="../tags/tag5.xml"/><Relationship Id="rId5" Type="http://schemas.openxmlformats.org/officeDocument/2006/relationships/image" Target="../media/image19.png"/><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9.xml"/><Relationship Id="rId1" Type="http://schemas.openxmlformats.org/officeDocument/2006/relationships/tags" Target="../tags/tag6.xml"/><Relationship Id="rId5" Type="http://schemas.openxmlformats.org/officeDocument/2006/relationships/image" Target="../media/image16.png"/><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9.xml"/><Relationship Id="rId1" Type="http://schemas.openxmlformats.org/officeDocument/2006/relationships/tags" Target="../tags/tag7.xml"/><Relationship Id="rId5" Type="http://schemas.openxmlformats.org/officeDocument/2006/relationships/image" Target="../media/image20.png"/><Relationship Id="rId4" Type="http://schemas.openxmlformats.org/officeDocument/2006/relationships/image" Target="../media/image14.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9.xml"/><Relationship Id="rId1" Type="http://schemas.openxmlformats.org/officeDocument/2006/relationships/tags" Target="../tags/tag8.xml"/><Relationship Id="rId5" Type="http://schemas.openxmlformats.org/officeDocument/2006/relationships/image" Target="../media/image21.png"/><Relationship Id="rId4" Type="http://schemas.openxmlformats.org/officeDocument/2006/relationships/image" Target="../media/image14.png"/></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slideLayout" Target="../slideLayouts/slideLayout14.xml"/><Relationship Id="rId7" Type="http://schemas.openxmlformats.org/officeDocument/2006/relationships/image" Target="../media/image29.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8.svg"/><Relationship Id="rId11" Type="http://schemas.openxmlformats.org/officeDocument/2006/relationships/image" Target="../media/image33.png"/><Relationship Id="rId5" Type="http://schemas.openxmlformats.org/officeDocument/2006/relationships/image" Target="../media/image27.png"/><Relationship Id="rId10" Type="http://schemas.openxmlformats.org/officeDocument/2006/relationships/image" Target="../media/image32.svg"/><Relationship Id="rId4" Type="http://schemas.openxmlformats.org/officeDocument/2006/relationships/image" Target="../media/image26.jpeg"/><Relationship Id="rId9"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Aya  Mohamed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1B20531-8335-8A06-4DEF-68F65E81AC94}"/>
              </a:ext>
            </a:extLst>
          </p:cNvPr>
          <p:cNvSpPr txBox="1"/>
          <p:nvPr/>
        </p:nvSpPr>
        <p:spPr>
          <a:xfrm>
            <a:off x="347011" y="2424037"/>
            <a:ext cx="4575291"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Design</a:t>
            </a:r>
            <a:r>
              <a:rPr lang="en-US" sz="4400" b="1" dirty="0">
                <a:solidFill>
                  <a:srgbClr val="00AEEF"/>
                </a:solidFill>
                <a:latin typeface="Tajawal Medium" panose="00000600000000000000" pitchFamily="2" charset="-78"/>
                <a:cs typeface="Tajawal Medium" panose="00000600000000000000" pitchFamily="2" charset="-78"/>
              </a:rPr>
              <a:t> Thinking</a:t>
            </a:r>
          </a:p>
        </p:txBody>
      </p:sp>
      <p:sp>
        <p:nvSpPr>
          <p:cNvPr id="3" name="TextBox 2">
            <a:extLst>
              <a:ext uri="{FF2B5EF4-FFF2-40B4-BE49-F238E27FC236}">
                <a16:creationId xmlns:a16="http://schemas.microsoft.com/office/drawing/2014/main" id="{E2AFEBD7-15AC-0649-E56D-D7FDACF31928}"/>
              </a:ext>
            </a:extLst>
          </p:cNvPr>
          <p:cNvSpPr txBox="1"/>
          <p:nvPr/>
        </p:nvSpPr>
        <p:spPr>
          <a:xfrm>
            <a:off x="146083" y="5088319"/>
            <a:ext cx="3373039" cy="707886"/>
          </a:xfrm>
          <a:prstGeom prst="rect">
            <a:avLst/>
          </a:prstGeom>
          <a:noFill/>
        </p:spPr>
        <p:txBody>
          <a:bodyPr wrap="none" rtlCol="0">
            <a:spAutoFit/>
          </a:bodyPr>
          <a:lstStyle/>
          <a:p>
            <a:r>
              <a:rPr lang="en-US" sz="2000" dirty="0">
                <a:latin typeface="Tajawal Medium" panose="00000600000000000000" pitchFamily="2" charset="-78"/>
                <a:cs typeface="Tajawal Medium" panose="00000600000000000000" pitchFamily="2" charset="-78"/>
              </a:rPr>
              <a:t>ENT 621</a:t>
            </a:r>
          </a:p>
          <a:p>
            <a:r>
              <a:rPr lang="en-US" sz="2000" dirty="0">
                <a:latin typeface="Tajawal Medium" panose="00000600000000000000" pitchFamily="2" charset="-78"/>
                <a:cs typeface="Tajawal Medium" panose="00000600000000000000" pitchFamily="2" charset="-78"/>
              </a:rPr>
              <a:t>Master of Entrepreneurship</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954107"/>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The Previous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77656"/>
          </a:xfrm>
          <a:prstGeom prst="rect">
            <a:avLst/>
          </a:prstGeom>
          <a:noFill/>
        </p:spPr>
        <p:txBody>
          <a:bodyPr wrap="square" rtlCol="0">
            <a:spAutoFit/>
          </a:bodyPr>
          <a:lstStyle/>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4 Ways to Get Started with Design Thinking</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Empathy Map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Customer persona</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Types of personas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Why do we need a personas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Tips for customer personas</a:t>
            </a:r>
          </a:p>
          <a:p>
            <a:endParaRPr lang="en-US" sz="2400" b="1" u="sng" dirty="0">
              <a:solidFill>
                <a:srgbClr val="2D3956"/>
              </a:solidFill>
              <a:latin typeface="Tajawal ExtraBold" panose="00000800000000000000" pitchFamily="2" charset="-78"/>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Empathy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Persona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Map </a:t>
            </a:r>
            <a:endParaRPr lang="en-US" sz="2400" dirty="0">
              <a:solidFill>
                <a:srgbClr val="FFFFFF"/>
              </a:solidFill>
            </a:endParaRPr>
          </a:p>
        </p:txBody>
      </p:sp>
      <p:pic>
        <p:nvPicPr>
          <p:cNvPr id="9" name="Graphic 21">
            <a:extLst>
              <a:ext uri="{FF2B5EF4-FFF2-40B4-BE49-F238E27FC236}">
                <a16:creationId xmlns:a16="http://schemas.microsoft.com/office/drawing/2014/main" id="{EC6C51DF-8618-6A1F-893F-42CDB0D923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94166" y="158971"/>
            <a:ext cx="2201867" cy="1028121"/>
          </a:xfrm>
          <a:prstGeom prst="rect">
            <a:avLst/>
          </a:prstGeom>
        </p:spPr>
      </p:pic>
    </p:spTree>
    <p:extLst>
      <p:ext uri="{BB962C8B-B14F-4D97-AF65-F5344CB8AC3E}">
        <p14:creationId xmlns:p14="http://schemas.microsoft.com/office/powerpoint/2010/main" val="1583381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This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77656"/>
          </a:xfrm>
          <a:prstGeom prst="rect">
            <a:avLst/>
          </a:prstGeom>
          <a:noFill/>
        </p:spPr>
        <p:txBody>
          <a:bodyPr wrap="square" rtlCol="0">
            <a:spAutoFit/>
          </a:bodyPr>
          <a:lstStyle/>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 is the customer journey?</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Customer Journey Stages</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 is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What's included in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Steps for Creating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Types of Customer Journey Maps</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Customer Journey Map Best Practices"</a:t>
            </a:r>
            <a:endParaRPr lang="en-US" sz="2400" b="1" u="sng" dirty="0">
              <a:solidFill>
                <a:srgbClr val="2D3956"/>
              </a:solidFill>
              <a:latin typeface="Tajawal ExtraBold" panose="00000800000000000000" pitchFamily="2" charset="-78"/>
              <a:cs typeface="Tajawal ExtraBold" panose="00000800000000000000" pitchFamily="2" charset="-78"/>
            </a:endParaRPr>
          </a:p>
        </p:txBody>
      </p:sp>
      <p:pic>
        <p:nvPicPr>
          <p:cNvPr id="9" name="Graphic 21">
            <a:extLst>
              <a:ext uri="{FF2B5EF4-FFF2-40B4-BE49-F238E27FC236}">
                <a16:creationId xmlns:a16="http://schemas.microsoft.com/office/drawing/2014/main" id="{D14B2BA5-C7A4-93C8-D4DE-1389943B71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3828" y="167847"/>
            <a:ext cx="2653763" cy="1239126"/>
          </a:xfrm>
          <a:prstGeom prst="rect">
            <a:avLst/>
          </a:prstGeom>
        </p:spPr>
      </p:pic>
    </p:spTree>
    <p:extLst>
      <p:ext uri="{BB962C8B-B14F-4D97-AF65-F5344CB8AC3E}">
        <p14:creationId xmlns:p14="http://schemas.microsoft.com/office/powerpoint/2010/main" val="752951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This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77656"/>
          </a:xfrm>
          <a:prstGeom prst="rect">
            <a:avLst/>
          </a:prstGeom>
          <a:noFill/>
        </p:spPr>
        <p:txBody>
          <a:bodyPr wrap="square" rtlCol="0">
            <a:spAutoFit/>
          </a:bodyPr>
          <a:lstStyle/>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 is the customer journey?</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Customer Journey Stages</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 is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What's included in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Steps for Creating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Types of Customer Journey Maps</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Customer Journey Map Best Practices"</a:t>
            </a:r>
            <a:endParaRPr lang="en-US" sz="2400" b="1" u="sng" dirty="0">
              <a:solidFill>
                <a:srgbClr val="2D3956"/>
              </a:solidFill>
              <a:latin typeface="Tajawal ExtraBold" panose="00000800000000000000" pitchFamily="2" charset="-78"/>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Customer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Journey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Map  </a:t>
            </a:r>
            <a:endParaRPr lang="en-US" sz="2400" dirty="0">
              <a:solidFill>
                <a:srgbClr val="FFFFFF"/>
              </a:solidFill>
            </a:endParaRPr>
          </a:p>
        </p:txBody>
      </p:sp>
      <p:pic>
        <p:nvPicPr>
          <p:cNvPr id="9" name="Graphic 21">
            <a:extLst>
              <a:ext uri="{FF2B5EF4-FFF2-40B4-BE49-F238E27FC236}">
                <a16:creationId xmlns:a16="http://schemas.microsoft.com/office/drawing/2014/main" id="{D14B2BA5-C7A4-93C8-D4DE-1389943B71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3828" y="167847"/>
            <a:ext cx="2653763" cy="1239126"/>
          </a:xfrm>
          <a:prstGeom prst="rect">
            <a:avLst/>
          </a:prstGeom>
        </p:spPr>
      </p:pic>
    </p:spTree>
    <p:extLst>
      <p:ext uri="{BB962C8B-B14F-4D97-AF65-F5344CB8AC3E}">
        <p14:creationId xmlns:p14="http://schemas.microsoft.com/office/powerpoint/2010/main" val="24981282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3908762"/>
          </a:xfrm>
          <a:prstGeom prst="rect">
            <a:avLst/>
          </a:prstGeom>
          <a:noFill/>
        </p:spPr>
        <p:txBody>
          <a:bodyPr wrap="square" rtlCol="0">
            <a:spAutoFit/>
          </a:bodyPr>
          <a:lstStyle/>
          <a:p>
            <a:pPr algn="ctr"/>
            <a:r>
              <a:rPr lang="en-US" sz="4000" dirty="0">
                <a:solidFill>
                  <a:srgbClr val="203E5F"/>
                </a:solidFill>
                <a:latin typeface="Tajawal ExtraBold" panose="00000800000000000000" pitchFamily="2" charset="-78"/>
                <a:cs typeface="Tajawal ExtraBold" panose="00000800000000000000" pitchFamily="2" charset="-78"/>
              </a:rPr>
              <a:t>"understanding your customers' minds can be extremely challenging.”</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3200" dirty="0">
                <a:solidFill>
                  <a:srgbClr val="002060"/>
                </a:solidFill>
                <a:latin typeface="Tajawal ExtraBold" panose="00000800000000000000" pitchFamily="2" charset="-78"/>
                <a:cs typeface="Tajawal ExtraBold" panose="00000800000000000000" pitchFamily="2" charset="-78"/>
              </a:rPr>
              <a:t>And even when you think you've considered every possible factor, the journey from awareness to purchase for each customer will always be unpredictable, at least to some level</a:t>
            </a:r>
          </a:p>
        </p:txBody>
      </p:sp>
      <p:pic>
        <p:nvPicPr>
          <p:cNvPr id="2" name="Graphic 21">
            <a:extLst>
              <a:ext uri="{FF2B5EF4-FFF2-40B4-BE49-F238E27FC236}">
                <a16:creationId xmlns:a16="http://schemas.microsoft.com/office/drawing/2014/main" id="{068287F4-99F7-BC32-4068-1569F800CF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3828" y="167847"/>
            <a:ext cx="2653763" cy="1239126"/>
          </a:xfrm>
          <a:prstGeom prst="rect">
            <a:avLst/>
          </a:prstGeom>
        </p:spPr>
      </p:pic>
    </p:spTree>
    <p:extLst>
      <p:ext uri="{BB962C8B-B14F-4D97-AF65-F5344CB8AC3E}">
        <p14:creationId xmlns:p14="http://schemas.microsoft.com/office/powerpoint/2010/main" val="38732862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What is Customer Journey?</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692223"/>
            <a:ext cx="10938160"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 customer journey</a:t>
            </a:r>
            <a:r>
              <a:rPr lang="en-US" sz="2400" dirty="0"/>
              <a:t> is the series of interactions a customer has with a brand, product, or business as they become aware of a pain point and make a purchase decision. </a:t>
            </a:r>
          </a:p>
          <a:p>
            <a:endParaRPr lang="en-US" sz="2400" dirty="0"/>
          </a:p>
          <a:p>
            <a:r>
              <a:rPr lang="en-US" sz="2400" dirty="0"/>
              <a:t>While the buyer's journey refers to the general process of arriving at a purchase, the customer journey refers to a buyer's purchasing experience with a specific company or service</a:t>
            </a:r>
          </a:p>
          <a:p>
            <a:endParaRPr lang="en-US" sz="2400" dirty="0"/>
          </a:p>
        </p:txBody>
      </p:sp>
      <p:pic>
        <p:nvPicPr>
          <p:cNvPr id="1026" name="Picture 2" descr="Automating the Customer Journey: Reality or Marketing Pipe Dream?">
            <a:extLst>
              <a:ext uri="{FF2B5EF4-FFF2-40B4-BE49-F238E27FC236}">
                <a16:creationId xmlns:a16="http://schemas.microsoft.com/office/drawing/2014/main" id="{D84A2D10-13EF-8D30-8E3B-6942E6300C0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45486" y="3152633"/>
            <a:ext cx="5449119" cy="3705367"/>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a:extLst>
              <a:ext uri="{FF2B5EF4-FFF2-40B4-BE49-F238E27FC236}">
                <a16:creationId xmlns:a16="http://schemas.microsoft.com/office/drawing/2014/main" id="{CC4FF149-50A2-A7B4-13CB-6A30A67D7A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1518" y="5356862"/>
            <a:ext cx="2653763" cy="1239126"/>
          </a:xfrm>
          <a:prstGeom prst="rect">
            <a:avLst/>
          </a:prstGeom>
        </p:spPr>
      </p:pic>
    </p:spTree>
    <p:extLst>
      <p:ext uri="{BB962C8B-B14F-4D97-AF65-F5344CB8AC3E}">
        <p14:creationId xmlns:p14="http://schemas.microsoft.com/office/powerpoint/2010/main" val="3746007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EC0F0FC0-2637-D183-FBB5-91EA0B8B9452}"/>
              </a:ext>
            </a:extLst>
          </p:cNvPr>
          <p:cNvSpPr/>
          <p:nvPr/>
        </p:nvSpPr>
        <p:spPr>
          <a:xfrm>
            <a:off x="8063578" y="2023300"/>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B96087AB-DAFE-CF7A-E87A-440625C8BA6A}"/>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5D921338-5274-7925-DE4C-C9DA11A38ED5}"/>
              </a:ext>
            </a:extLst>
          </p:cNvPr>
          <p:cNvSpPr txBox="1"/>
          <p:nvPr/>
        </p:nvSpPr>
        <p:spPr>
          <a:xfrm>
            <a:off x="2626178" y="271326"/>
            <a:ext cx="6504570" cy="523220"/>
          </a:xfrm>
          <a:prstGeom prst="rect">
            <a:avLst/>
          </a:prstGeom>
          <a:noFill/>
        </p:spPr>
        <p:txBody>
          <a:bodyPr wrap="square" rtlCol="0">
            <a:spAutoFit/>
          </a:bodyPr>
          <a:lstStyle/>
          <a:p>
            <a:r>
              <a:rPr lang="en-US" sz="2800" b="1" dirty="0"/>
              <a:t>What is Customer Journey?</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2023300"/>
            <a:ext cx="10938160" cy="2739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 buyer's journey </a:t>
            </a:r>
            <a:r>
              <a:rPr lang="en-US" sz="2400" dirty="0"/>
              <a:t>is the entire buying experience from pre-purchase to post-purchase. It covers the path from the customer's awareness of an existing pain point to becoming a product or service user.</a:t>
            </a:r>
          </a:p>
          <a:p>
            <a:endParaRPr lang="en-US" sz="2400" dirty="0"/>
          </a:p>
          <a:p>
            <a:r>
              <a:rPr lang="en-US" sz="2400" dirty="0"/>
              <a:t>In other words, buyers don't wake up and decide to buy on a whim. They go through a process to consider, evaluate, and decide to purchase a new product or service.</a:t>
            </a:r>
          </a:p>
          <a:p>
            <a:endParaRPr lang="en-US" sz="2400" dirty="0"/>
          </a:p>
        </p:txBody>
      </p:sp>
      <p:pic>
        <p:nvPicPr>
          <p:cNvPr id="4" name="Graphic 21">
            <a:extLst>
              <a:ext uri="{FF2B5EF4-FFF2-40B4-BE49-F238E27FC236}">
                <a16:creationId xmlns:a16="http://schemas.microsoft.com/office/drawing/2014/main" id="{FDF0A01C-340B-6093-C239-02AB0D09DD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1452" y="167847"/>
            <a:ext cx="2316139" cy="1081479"/>
          </a:xfrm>
          <a:prstGeom prst="rect">
            <a:avLst/>
          </a:prstGeom>
        </p:spPr>
      </p:pic>
    </p:spTree>
    <p:extLst>
      <p:ext uri="{BB962C8B-B14F-4D97-AF65-F5344CB8AC3E}">
        <p14:creationId xmlns:p14="http://schemas.microsoft.com/office/powerpoint/2010/main" val="2263828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What is Customer Journey?</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884527"/>
            <a:ext cx="10938160"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 buyer's journey </a:t>
            </a:r>
            <a:r>
              <a:rPr lang="en-US" sz="2400" dirty="0"/>
              <a:t>is the entire buying experience from pre-purchase to post-purchase. It covers the path from the customer's awareness of an existing pain point to becoming a product or service user.</a:t>
            </a:r>
          </a:p>
          <a:p>
            <a:endParaRPr lang="en-US" sz="2400" dirty="0"/>
          </a:p>
          <a:p>
            <a:r>
              <a:rPr lang="en-US" sz="2400" dirty="0"/>
              <a:t>In other words, buyers don't wake up and decide to buy on a whim. They go through a process to consider, evaluate, and decide to purchase a new product or service.</a:t>
            </a:r>
          </a:p>
          <a:p>
            <a:endParaRPr lang="en-US" sz="2400" dirty="0"/>
          </a:p>
          <a:p>
            <a:r>
              <a:rPr lang="en-US" sz="2800" b="1" u="sng" dirty="0"/>
              <a:t>The customer journey </a:t>
            </a:r>
            <a:r>
              <a:rPr lang="en-US" sz="2400" dirty="0"/>
              <a:t>refers to your brand's place within the buyer's journey: that is, </a:t>
            </a:r>
            <a:r>
              <a:rPr lang="en-US" sz="2400" b="1" dirty="0">
                <a:solidFill>
                  <a:srgbClr val="F58221"/>
                </a:solidFill>
              </a:rPr>
              <a:t>the customer touchpoints </a:t>
            </a:r>
            <a:r>
              <a:rPr lang="en-US" sz="2400" dirty="0"/>
              <a:t>where you will meet your customers as they go through the stages of the buyer's journey. </a:t>
            </a:r>
          </a:p>
          <a:p>
            <a:endParaRPr lang="en-US" sz="2400" dirty="0"/>
          </a:p>
          <a:p>
            <a:r>
              <a:rPr lang="en-US" sz="2400" dirty="0"/>
              <a:t>When you create a customer journey map, you're taking control of every touchpoint at every stage of the journey, instead of leaving them up to chance</a:t>
            </a:r>
          </a:p>
        </p:txBody>
      </p:sp>
      <p:pic>
        <p:nvPicPr>
          <p:cNvPr id="4" name="Graphic 21">
            <a:extLst>
              <a:ext uri="{FF2B5EF4-FFF2-40B4-BE49-F238E27FC236}">
                <a16:creationId xmlns:a16="http://schemas.microsoft.com/office/drawing/2014/main" id="{FDF0A01C-340B-6093-C239-02AB0D09DD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1452" y="167847"/>
            <a:ext cx="2316139" cy="1081479"/>
          </a:xfrm>
          <a:prstGeom prst="rect">
            <a:avLst/>
          </a:prstGeom>
        </p:spPr>
      </p:pic>
    </p:spTree>
    <p:extLst>
      <p:ext uri="{BB962C8B-B14F-4D97-AF65-F5344CB8AC3E}">
        <p14:creationId xmlns:p14="http://schemas.microsoft.com/office/powerpoint/2010/main" val="3306502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Stages?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556143"/>
            <a:ext cx="10938160" cy="5755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There are 5 phases </a:t>
            </a:r>
            <a:r>
              <a:rPr lang="en-US" sz="2400" dirty="0"/>
              <a:t>that customers go through when interacting with a brand or a product: Awareness, Consideration, Decision, Retention, and Loyalty</a:t>
            </a:r>
          </a:p>
          <a:p>
            <a:endParaRPr lang="en-US" sz="2400" dirty="0"/>
          </a:p>
          <a:p>
            <a:r>
              <a:rPr lang="en-US" sz="2800" b="1" u="sng" dirty="0">
                <a:solidFill>
                  <a:srgbClr val="F58221"/>
                </a:solidFill>
              </a:rPr>
              <a:t>1. Awareness Stage</a:t>
            </a:r>
          </a:p>
          <a:p>
            <a:endParaRPr lang="en-US" sz="2400" dirty="0"/>
          </a:p>
          <a:p>
            <a:r>
              <a:rPr lang="en-US" sz="2400" dirty="0"/>
              <a:t>In the awareness stage, customers have realized that they have a problem and a pain point to solve. </a:t>
            </a:r>
          </a:p>
          <a:p>
            <a:endParaRPr lang="en-US" sz="2400" dirty="0"/>
          </a:p>
          <a:p>
            <a:r>
              <a:rPr lang="en-US" sz="2400" dirty="0"/>
              <a:t>At this point, a customer may not yet know that they need a product or service, but they will begin doing research either way.</a:t>
            </a:r>
          </a:p>
          <a:p>
            <a:endParaRPr lang="en-US" sz="2400" dirty="0"/>
          </a:p>
          <a:p>
            <a:r>
              <a:rPr lang="en-US" sz="2400" dirty="0"/>
              <a:t>During this stage of the customer journey, brands deliver </a:t>
            </a:r>
            <a:r>
              <a:rPr lang="en-US" sz="2400" dirty="0">
                <a:solidFill>
                  <a:srgbClr val="F58221"/>
                </a:solidFill>
              </a:rPr>
              <a:t>educational content </a:t>
            </a:r>
            <a:r>
              <a:rPr lang="en-US" sz="2400" dirty="0"/>
              <a:t>to help customers diagnose a problem and offer potential solutions. The aim is to help customers navigate their new pain point, not encourage a purchase.</a:t>
            </a:r>
          </a:p>
          <a:p>
            <a:endParaRPr lang="en-US" sz="2400" dirty="0"/>
          </a:p>
        </p:txBody>
      </p:sp>
      <p:pic>
        <p:nvPicPr>
          <p:cNvPr id="4" name="Graphic 21">
            <a:extLst>
              <a:ext uri="{FF2B5EF4-FFF2-40B4-BE49-F238E27FC236}">
                <a16:creationId xmlns:a16="http://schemas.microsoft.com/office/drawing/2014/main" id="{74EDEB48-62E2-9F4E-4AD1-B21F8EBA5E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80945" y="1025977"/>
            <a:ext cx="2653763" cy="1239126"/>
          </a:xfrm>
          <a:prstGeom prst="rect">
            <a:avLst/>
          </a:prstGeom>
        </p:spPr>
      </p:pic>
    </p:spTree>
    <p:extLst>
      <p:ext uri="{BB962C8B-B14F-4D97-AF65-F5344CB8AC3E}">
        <p14:creationId xmlns:p14="http://schemas.microsoft.com/office/powerpoint/2010/main" val="32540795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Stages?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740809"/>
            <a:ext cx="10938160" cy="5386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There are 5 phases </a:t>
            </a:r>
            <a:r>
              <a:rPr lang="en-US" sz="2400" dirty="0"/>
              <a:t>that customers go through when interacting with a brand or a product: Awareness, Consideration, Decision, Retention, and Loyalty</a:t>
            </a:r>
          </a:p>
          <a:p>
            <a:endParaRPr lang="en-US" sz="2400" dirty="0"/>
          </a:p>
          <a:p>
            <a:r>
              <a:rPr lang="en-US" sz="2800" b="1" u="sng" dirty="0">
                <a:solidFill>
                  <a:srgbClr val="F58221"/>
                </a:solidFill>
              </a:rPr>
              <a:t>1. Awareness Stage</a:t>
            </a:r>
          </a:p>
          <a:p>
            <a:endParaRPr lang="en-US" sz="2400" dirty="0"/>
          </a:p>
          <a:p>
            <a:r>
              <a:rPr lang="en-US" sz="2400" dirty="0">
                <a:solidFill>
                  <a:srgbClr val="F58221"/>
                </a:solidFill>
              </a:rPr>
              <a:t>Educational content include:</a:t>
            </a:r>
          </a:p>
          <a:p>
            <a:pPr marL="342900" indent="-342900">
              <a:buFont typeface="Arial" panose="020B0604020202020204" pitchFamily="34" charset="0"/>
              <a:buChar char="•"/>
            </a:pPr>
            <a:r>
              <a:rPr lang="en-US" sz="2400" dirty="0"/>
              <a:t>How-to articles and guides</a:t>
            </a:r>
          </a:p>
          <a:p>
            <a:pPr marL="342900" indent="-342900">
              <a:buFont typeface="Arial" panose="020B0604020202020204" pitchFamily="34" charset="0"/>
              <a:buChar char="•"/>
            </a:pPr>
            <a:r>
              <a:rPr lang="en-US" sz="2400" dirty="0"/>
              <a:t>General whitepapers</a:t>
            </a:r>
          </a:p>
          <a:p>
            <a:pPr marL="342900" indent="-342900">
              <a:buFont typeface="Arial" panose="020B0604020202020204" pitchFamily="34" charset="0"/>
              <a:buChar char="•"/>
            </a:pPr>
            <a:r>
              <a:rPr lang="en-US" sz="2400" dirty="0"/>
              <a:t>General </a:t>
            </a:r>
            <a:r>
              <a:rPr lang="en-US" sz="2400" dirty="0" err="1"/>
              <a:t>ebooks</a:t>
            </a:r>
            <a:endParaRPr lang="en-US" sz="2400" dirty="0"/>
          </a:p>
          <a:p>
            <a:pPr marL="342900" indent="-342900">
              <a:buFont typeface="Arial" panose="020B0604020202020204" pitchFamily="34" charset="0"/>
              <a:buChar char="•"/>
            </a:pPr>
            <a:r>
              <a:rPr lang="en-US" sz="2400" dirty="0"/>
              <a:t>Free courses</a:t>
            </a:r>
          </a:p>
          <a:p>
            <a:r>
              <a:rPr lang="en-US" sz="2400" dirty="0"/>
              <a:t>Educational content may </a:t>
            </a:r>
            <a:r>
              <a:rPr lang="en-US" sz="2400" dirty="0">
                <a:solidFill>
                  <a:srgbClr val="F58221"/>
                </a:solidFill>
              </a:rPr>
              <a:t>be delivered via </a:t>
            </a:r>
            <a:r>
              <a:rPr lang="en-US" sz="2400" dirty="0"/>
              <a:t>customer touchpoints such as:</a:t>
            </a:r>
          </a:p>
          <a:p>
            <a:pPr marL="342900" indent="-342900">
              <a:buFont typeface="Wingdings" panose="05000000000000000000" pitchFamily="2" charset="2"/>
              <a:buChar char="q"/>
            </a:pPr>
            <a:r>
              <a:rPr lang="en-US" sz="2400" dirty="0"/>
              <a:t>Your blog </a:t>
            </a:r>
          </a:p>
          <a:p>
            <a:pPr marL="342900" indent="-342900">
              <a:buFont typeface="Wingdings" panose="05000000000000000000" pitchFamily="2" charset="2"/>
              <a:buChar char="q"/>
            </a:pPr>
            <a:r>
              <a:rPr lang="en-US" sz="2400" dirty="0"/>
              <a:t>Social media</a:t>
            </a:r>
          </a:p>
          <a:p>
            <a:pPr marL="342900" indent="-342900">
              <a:buFont typeface="Wingdings" panose="05000000000000000000" pitchFamily="2" charset="2"/>
              <a:buChar char="q"/>
            </a:pPr>
            <a:r>
              <a:rPr lang="en-US" sz="2400" dirty="0"/>
              <a:t>Search engines</a:t>
            </a:r>
          </a:p>
        </p:txBody>
      </p:sp>
      <p:pic>
        <p:nvPicPr>
          <p:cNvPr id="4" name="Graphic 21">
            <a:extLst>
              <a:ext uri="{FF2B5EF4-FFF2-40B4-BE49-F238E27FC236}">
                <a16:creationId xmlns:a16="http://schemas.microsoft.com/office/drawing/2014/main" id="{56BFD99B-8C8F-25FC-5D37-16BBD3DBB9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3828" y="1827835"/>
            <a:ext cx="2653763" cy="1239126"/>
          </a:xfrm>
          <a:prstGeom prst="rect">
            <a:avLst/>
          </a:prstGeom>
        </p:spPr>
      </p:pic>
    </p:spTree>
    <p:extLst>
      <p:ext uri="{BB962C8B-B14F-4D97-AF65-F5344CB8AC3E}">
        <p14:creationId xmlns:p14="http://schemas.microsoft.com/office/powerpoint/2010/main" val="20083493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Stages?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925475"/>
            <a:ext cx="10938160"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There are 5 phases </a:t>
            </a:r>
            <a:r>
              <a:rPr lang="en-US" sz="2400" dirty="0"/>
              <a:t>that customers go through when interacting with a brand or a product: Awareness, Consideration, Decision, Retention, and Loyalty</a:t>
            </a:r>
          </a:p>
          <a:p>
            <a:endParaRPr lang="en-US" sz="2400" dirty="0"/>
          </a:p>
          <a:p>
            <a:r>
              <a:rPr lang="en-US" sz="2800" b="1" u="sng" dirty="0">
                <a:solidFill>
                  <a:srgbClr val="F58221"/>
                </a:solidFill>
              </a:rPr>
              <a:t>2. Consideration</a:t>
            </a:r>
          </a:p>
          <a:p>
            <a:endParaRPr lang="en-US" sz="2400" dirty="0"/>
          </a:p>
          <a:p>
            <a:r>
              <a:rPr lang="en-US" sz="2400" dirty="0"/>
              <a:t>In the consideration stage, customers have done enough research to realize that they need a product or service.</a:t>
            </a:r>
          </a:p>
          <a:p>
            <a:r>
              <a:rPr lang="en-US" sz="2400" dirty="0"/>
              <a:t> At this point, they begin to compare brands and their offerings.</a:t>
            </a:r>
          </a:p>
          <a:p>
            <a:endParaRPr lang="en-US" sz="2400" dirty="0"/>
          </a:p>
          <a:p>
            <a:r>
              <a:rPr lang="en-US" sz="2400" dirty="0"/>
              <a:t>During this stage of the customer journey, brands deliver </a:t>
            </a:r>
            <a:r>
              <a:rPr lang="en-US" sz="2400" dirty="0">
                <a:solidFill>
                  <a:srgbClr val="F58221"/>
                </a:solidFill>
              </a:rPr>
              <a:t>product marketing content </a:t>
            </a:r>
            <a:r>
              <a:rPr lang="en-US" sz="2400" dirty="0"/>
              <a:t>to help customers compare different offerings and, eventually, choose their product or service. The aim is to help customers navigate a crowded solution marketplace and move them toward a purchase decision</a:t>
            </a:r>
          </a:p>
        </p:txBody>
      </p:sp>
      <p:pic>
        <p:nvPicPr>
          <p:cNvPr id="4" name="Graphic 21">
            <a:extLst>
              <a:ext uri="{FF2B5EF4-FFF2-40B4-BE49-F238E27FC236}">
                <a16:creationId xmlns:a16="http://schemas.microsoft.com/office/drawing/2014/main" id="{CDD9D287-E7CD-DD24-E906-841E40ACF1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3828" y="167847"/>
            <a:ext cx="2653763" cy="1239126"/>
          </a:xfrm>
          <a:prstGeom prst="rect">
            <a:avLst/>
          </a:prstGeom>
        </p:spPr>
      </p:pic>
    </p:spTree>
    <p:extLst>
      <p:ext uri="{BB962C8B-B14F-4D97-AF65-F5344CB8AC3E}">
        <p14:creationId xmlns:p14="http://schemas.microsoft.com/office/powerpoint/2010/main" val="1032903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Stages?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371477"/>
            <a:ext cx="10938160" cy="6124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There are 5 phases </a:t>
            </a:r>
            <a:r>
              <a:rPr lang="en-US" sz="2400" dirty="0"/>
              <a:t>that customers go through when interacting with a brand or a product: Awareness, Consideration, Decision, Retention, and Loyalty</a:t>
            </a:r>
          </a:p>
          <a:p>
            <a:endParaRPr lang="en-US" sz="2400" dirty="0"/>
          </a:p>
          <a:p>
            <a:r>
              <a:rPr lang="en-US" sz="2800" b="1" u="sng" dirty="0">
                <a:solidFill>
                  <a:srgbClr val="F58221"/>
                </a:solidFill>
              </a:rPr>
              <a:t>2. Consideration Stage</a:t>
            </a:r>
          </a:p>
          <a:p>
            <a:r>
              <a:rPr lang="en-US" sz="2400" dirty="0">
                <a:solidFill>
                  <a:srgbClr val="F58221"/>
                </a:solidFill>
              </a:rPr>
              <a:t>Product marketing content </a:t>
            </a:r>
            <a:r>
              <a:rPr lang="en-US" sz="2400" dirty="0"/>
              <a:t>include:</a:t>
            </a:r>
          </a:p>
          <a:p>
            <a:pPr marL="342900" indent="-342900">
              <a:buFont typeface="Arial" panose="020B0604020202020204" pitchFamily="34" charset="0"/>
              <a:buChar char="•"/>
            </a:pPr>
            <a:r>
              <a:rPr lang="en-US" sz="2400" dirty="0"/>
              <a:t>Product listicles</a:t>
            </a:r>
          </a:p>
          <a:p>
            <a:pPr marL="342900" indent="-342900">
              <a:buFont typeface="Arial" panose="020B0604020202020204" pitchFamily="34" charset="0"/>
              <a:buChar char="•"/>
            </a:pPr>
            <a:r>
              <a:rPr lang="en-US" sz="2400" dirty="0"/>
              <a:t>Product comparison guides and charts</a:t>
            </a:r>
          </a:p>
          <a:p>
            <a:pPr marL="342900" indent="-342900">
              <a:buFont typeface="Arial" panose="020B0604020202020204" pitchFamily="34" charset="0"/>
              <a:buChar char="•"/>
            </a:pPr>
            <a:r>
              <a:rPr lang="en-US" sz="2400" dirty="0"/>
              <a:t>Product-focused white papers</a:t>
            </a:r>
          </a:p>
          <a:p>
            <a:pPr marL="342900" indent="-342900">
              <a:buFont typeface="Arial" panose="020B0604020202020204" pitchFamily="34" charset="0"/>
              <a:buChar char="•"/>
            </a:pPr>
            <a:r>
              <a:rPr lang="en-US" sz="2400" dirty="0"/>
              <a:t>Customer success stories or case studies</a:t>
            </a:r>
          </a:p>
          <a:p>
            <a:endParaRPr lang="en-US" sz="2400" dirty="0"/>
          </a:p>
          <a:p>
            <a:r>
              <a:rPr lang="en-US" sz="2400" dirty="0"/>
              <a:t>Product marketing content </a:t>
            </a:r>
            <a:r>
              <a:rPr lang="en-US" sz="2400" dirty="0">
                <a:solidFill>
                  <a:srgbClr val="F58221"/>
                </a:solidFill>
              </a:rPr>
              <a:t>delivered via </a:t>
            </a:r>
            <a:r>
              <a:rPr lang="en-US" sz="2400" dirty="0"/>
              <a:t>customer touchpoints such as:</a:t>
            </a:r>
          </a:p>
          <a:p>
            <a:pPr marL="342900" indent="-342900">
              <a:buFont typeface="Wingdings" panose="05000000000000000000" pitchFamily="2" charset="2"/>
              <a:buChar char="q"/>
            </a:pPr>
            <a:r>
              <a:rPr lang="en-US" sz="2400" dirty="0"/>
              <a:t>Your blog</a:t>
            </a:r>
          </a:p>
          <a:p>
            <a:pPr marL="342900" indent="-342900">
              <a:buFont typeface="Wingdings" panose="05000000000000000000" pitchFamily="2" charset="2"/>
              <a:buChar char="q"/>
            </a:pPr>
            <a:r>
              <a:rPr lang="en-US" sz="2400" dirty="0"/>
              <a:t>Your website</a:t>
            </a:r>
          </a:p>
          <a:p>
            <a:pPr marL="342900" indent="-342900">
              <a:buFont typeface="Wingdings" panose="05000000000000000000" pitchFamily="2" charset="2"/>
              <a:buChar char="q"/>
            </a:pPr>
            <a:r>
              <a:rPr lang="en-US" sz="2400" dirty="0"/>
              <a:t>Search engines</a:t>
            </a:r>
          </a:p>
          <a:p>
            <a:pPr marL="342900" indent="-342900">
              <a:buFont typeface="Wingdings" panose="05000000000000000000" pitchFamily="2" charset="2"/>
              <a:buChar char="q"/>
            </a:pPr>
            <a:r>
              <a:rPr lang="en-US" sz="2400" dirty="0"/>
              <a:t>Social media</a:t>
            </a:r>
          </a:p>
          <a:p>
            <a:pPr marL="342900" indent="-342900">
              <a:buFont typeface="Wingdings" panose="05000000000000000000" pitchFamily="2" charset="2"/>
              <a:buChar char="q"/>
            </a:pPr>
            <a:r>
              <a:rPr lang="en-US" sz="2400" dirty="0"/>
              <a:t>Conferences</a:t>
            </a:r>
          </a:p>
        </p:txBody>
      </p:sp>
      <p:pic>
        <p:nvPicPr>
          <p:cNvPr id="4" name="Graphic 21">
            <a:extLst>
              <a:ext uri="{FF2B5EF4-FFF2-40B4-BE49-F238E27FC236}">
                <a16:creationId xmlns:a16="http://schemas.microsoft.com/office/drawing/2014/main" id="{5E784DEE-1AD5-E29E-C969-99F9088076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0748" y="1105930"/>
            <a:ext cx="2653763" cy="1239126"/>
          </a:xfrm>
          <a:prstGeom prst="rect">
            <a:avLst/>
          </a:prstGeom>
        </p:spPr>
      </p:pic>
    </p:spTree>
    <p:extLst>
      <p:ext uri="{BB962C8B-B14F-4D97-AF65-F5344CB8AC3E}">
        <p14:creationId xmlns:p14="http://schemas.microsoft.com/office/powerpoint/2010/main" val="10851735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Stages?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925475"/>
            <a:ext cx="10938160"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There are 5 phases </a:t>
            </a:r>
            <a:r>
              <a:rPr lang="en-US" sz="2400" dirty="0"/>
              <a:t>that customers go through when interacting with a brand or a product: Awareness, Consideration, Decision, Retention, and Loyalty</a:t>
            </a:r>
          </a:p>
          <a:p>
            <a:endParaRPr lang="en-US" sz="2400" dirty="0"/>
          </a:p>
          <a:p>
            <a:r>
              <a:rPr lang="en-US" sz="2800" b="1" u="sng" dirty="0">
                <a:solidFill>
                  <a:srgbClr val="F58221"/>
                </a:solidFill>
              </a:rPr>
              <a:t>3. Decision Stage</a:t>
            </a:r>
          </a:p>
          <a:p>
            <a:endParaRPr lang="en-US" sz="2400" dirty="0"/>
          </a:p>
          <a:p>
            <a:r>
              <a:rPr lang="en-US" sz="2400" dirty="0"/>
              <a:t>In the decision stage, customers have chosen a solution and are ready to buy.</a:t>
            </a:r>
          </a:p>
          <a:p>
            <a:endParaRPr lang="en-US" sz="2400" dirty="0"/>
          </a:p>
          <a:p>
            <a:r>
              <a:rPr lang="en-US" sz="2400" dirty="0"/>
              <a:t>During this stage, brands deliver a seamless purchase process to make buying their products as easy and simple as possible. </a:t>
            </a:r>
          </a:p>
          <a:p>
            <a:endParaRPr lang="en-US" sz="2400" dirty="0"/>
          </a:p>
          <a:p>
            <a:r>
              <a:rPr lang="en-US" sz="2400" dirty="0">
                <a:solidFill>
                  <a:srgbClr val="F58221"/>
                </a:solidFill>
              </a:rPr>
              <a:t>No more educational or product content at this stage </a:t>
            </a:r>
            <a:r>
              <a:rPr lang="en-US" sz="2400" dirty="0"/>
              <a:t>— it's all about getting customers to make a purchase. That means you can be more direct about wanting customers to buy from you</a:t>
            </a:r>
          </a:p>
        </p:txBody>
      </p:sp>
      <p:pic>
        <p:nvPicPr>
          <p:cNvPr id="4" name="Graphic 21">
            <a:extLst>
              <a:ext uri="{FF2B5EF4-FFF2-40B4-BE49-F238E27FC236}">
                <a16:creationId xmlns:a16="http://schemas.microsoft.com/office/drawing/2014/main" id="{8D5B7569-3518-AF9C-F55B-FFEB40E6BC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3828" y="167847"/>
            <a:ext cx="2653763" cy="1239126"/>
          </a:xfrm>
          <a:prstGeom prst="rect">
            <a:avLst/>
          </a:prstGeom>
        </p:spPr>
      </p:pic>
    </p:spTree>
    <p:extLst>
      <p:ext uri="{BB962C8B-B14F-4D97-AF65-F5344CB8AC3E}">
        <p14:creationId xmlns:p14="http://schemas.microsoft.com/office/powerpoint/2010/main" val="3921548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Stages?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286603" y="521239"/>
            <a:ext cx="11110265" cy="5755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There are 5 phases </a:t>
            </a:r>
            <a:r>
              <a:rPr lang="en-US" sz="2400" dirty="0"/>
              <a:t>that customers go through when interacting with a brand or a product: Awareness, Consideration, Decision, Retention, and Loyalty</a:t>
            </a:r>
          </a:p>
          <a:p>
            <a:endParaRPr lang="en-US" sz="2400" dirty="0"/>
          </a:p>
          <a:p>
            <a:r>
              <a:rPr lang="en-US" sz="2800" b="1" u="sng" dirty="0">
                <a:solidFill>
                  <a:srgbClr val="F58221"/>
                </a:solidFill>
              </a:rPr>
              <a:t>3. Decision Stage</a:t>
            </a:r>
          </a:p>
          <a:p>
            <a:r>
              <a:rPr lang="en-US" sz="2400" dirty="0"/>
              <a:t>"Decision-stage content include:</a:t>
            </a:r>
          </a:p>
          <a:p>
            <a:pPr marL="342900" indent="-342900">
              <a:buFont typeface="Arial" panose="020B0604020202020204" pitchFamily="34" charset="0"/>
              <a:buChar char="•"/>
            </a:pPr>
            <a:r>
              <a:rPr lang="en-US" sz="2400" dirty="0">
                <a:highlight>
                  <a:srgbClr val="FFFFFF"/>
                </a:highlight>
              </a:rPr>
              <a:t>Free demos</a:t>
            </a:r>
          </a:p>
          <a:p>
            <a:pPr marL="342900" indent="-342900">
              <a:buFont typeface="Arial" panose="020B0604020202020204" pitchFamily="34" charset="0"/>
              <a:buChar char="•"/>
            </a:pPr>
            <a:r>
              <a:rPr lang="en-US" sz="2400" dirty="0">
                <a:highlight>
                  <a:srgbClr val="FFFFFF"/>
                </a:highlight>
              </a:rPr>
              <a:t>Free consultations</a:t>
            </a:r>
          </a:p>
          <a:p>
            <a:pPr marL="342900" indent="-342900">
              <a:buFont typeface="Arial" panose="020B0604020202020204" pitchFamily="34" charset="0"/>
              <a:buChar char="•"/>
            </a:pPr>
            <a:r>
              <a:rPr lang="en-US" sz="2400" dirty="0">
                <a:highlight>
                  <a:srgbClr val="FFFFFF"/>
                </a:highlight>
              </a:rPr>
              <a:t>Product sign-up pages</a:t>
            </a:r>
          </a:p>
          <a:p>
            <a:pPr marL="342900" indent="-342900">
              <a:buFont typeface="Arial" panose="020B0604020202020204" pitchFamily="34" charset="0"/>
              <a:buChar char="•"/>
            </a:pPr>
            <a:r>
              <a:rPr lang="en-US" sz="2400" dirty="0">
                <a:highlight>
                  <a:srgbClr val="FFFFFF"/>
                </a:highlight>
              </a:rPr>
              <a:t>Pricing pages</a:t>
            </a:r>
          </a:p>
          <a:p>
            <a:pPr marL="342900" indent="-342900">
              <a:buFont typeface="Arial" panose="020B0604020202020204" pitchFamily="34" charset="0"/>
              <a:buChar char="•"/>
            </a:pPr>
            <a:r>
              <a:rPr lang="en-US" sz="2400" dirty="0">
                <a:highlight>
                  <a:srgbClr val="FFFFFF"/>
                </a:highlight>
              </a:rPr>
              <a:t>Product promotions (</a:t>
            </a:r>
            <a:r>
              <a:rPr lang="en-US" sz="2400" dirty="0" err="1">
                <a:highlight>
                  <a:srgbClr val="FFFFFF"/>
                </a:highlight>
              </a:rPr>
              <a:t>i.e</a:t>
            </a:r>
            <a:r>
              <a:rPr lang="en-US" sz="2400" dirty="0">
                <a:highlight>
                  <a:srgbClr val="FFFFFF"/>
                </a:highlight>
              </a:rPr>
              <a:t> "Sign up now and save 30%")</a:t>
            </a:r>
          </a:p>
          <a:p>
            <a:endParaRPr lang="en-US" sz="2400" dirty="0">
              <a:highlight>
                <a:srgbClr val="FFFF00"/>
              </a:highlight>
            </a:endParaRPr>
          </a:p>
          <a:p>
            <a:r>
              <a:rPr lang="en-US" sz="2400" dirty="0"/>
              <a:t>Decision-stage content may be delivered via customer touchpoints such as:</a:t>
            </a:r>
          </a:p>
          <a:p>
            <a:pPr marL="342900" indent="-342900">
              <a:buFont typeface="Wingdings" panose="05000000000000000000" pitchFamily="2" charset="2"/>
              <a:buChar char="q"/>
            </a:pPr>
            <a:r>
              <a:rPr lang="en-US" sz="2400" dirty="0"/>
              <a:t>Your website</a:t>
            </a:r>
          </a:p>
          <a:p>
            <a:pPr marL="342900" indent="-342900">
              <a:buFont typeface="Wingdings" panose="05000000000000000000" pitchFamily="2" charset="2"/>
              <a:buChar char="q"/>
            </a:pPr>
            <a:r>
              <a:rPr lang="en-US" sz="2400" dirty="0"/>
              <a:t>Search engines</a:t>
            </a:r>
          </a:p>
          <a:p>
            <a:pPr marL="342900" indent="-342900">
              <a:buFont typeface="Wingdings" panose="05000000000000000000" pitchFamily="2" charset="2"/>
              <a:buChar char="q"/>
            </a:pPr>
            <a:r>
              <a:rPr lang="en-US" sz="2400" dirty="0"/>
              <a:t>Email                                    </a:t>
            </a:r>
            <a:r>
              <a:rPr lang="en-US" sz="2400" dirty="0">
                <a:highlight>
                  <a:srgbClr val="F58221"/>
                </a:highlight>
              </a:rPr>
              <a:t> Direct selling exhibitions</a:t>
            </a:r>
          </a:p>
        </p:txBody>
      </p:sp>
      <p:pic>
        <p:nvPicPr>
          <p:cNvPr id="4" name="Graphic 21">
            <a:extLst>
              <a:ext uri="{FF2B5EF4-FFF2-40B4-BE49-F238E27FC236}">
                <a16:creationId xmlns:a16="http://schemas.microsoft.com/office/drawing/2014/main" id="{4135F30F-516F-F3C2-7A5E-66CB56528E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87345" y="1433939"/>
            <a:ext cx="2653763" cy="1239126"/>
          </a:xfrm>
          <a:prstGeom prst="rect">
            <a:avLst/>
          </a:prstGeom>
        </p:spPr>
      </p:pic>
    </p:spTree>
    <p:extLst>
      <p:ext uri="{BB962C8B-B14F-4D97-AF65-F5344CB8AC3E}">
        <p14:creationId xmlns:p14="http://schemas.microsoft.com/office/powerpoint/2010/main" val="37962211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Stages?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1479473"/>
            <a:ext cx="10938160" cy="3908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There are 5 phases </a:t>
            </a:r>
            <a:r>
              <a:rPr lang="en-US" sz="2400" dirty="0"/>
              <a:t>that customers go through when interacting with a brand or a product: Awareness, Consideration, Decision, Retention, and Loyalty</a:t>
            </a:r>
          </a:p>
          <a:p>
            <a:endParaRPr lang="en-US" sz="2400" dirty="0"/>
          </a:p>
          <a:p>
            <a:r>
              <a:rPr lang="en-US" sz="2800" b="1" u="sng" dirty="0">
                <a:solidFill>
                  <a:srgbClr val="F58221"/>
                </a:solidFill>
              </a:rPr>
              <a:t>4. Retention Stage</a:t>
            </a:r>
          </a:p>
          <a:p>
            <a:endParaRPr lang="en-US" sz="2400" dirty="0"/>
          </a:p>
          <a:p>
            <a:r>
              <a:rPr lang="en-US" sz="2400" dirty="0"/>
              <a:t>the retention stage, customers have purchased a solution and stay with the company they purchased from, as opposed to leaving for another provider.</a:t>
            </a:r>
          </a:p>
          <a:p>
            <a:endParaRPr lang="en-US" sz="2400" dirty="0"/>
          </a:p>
          <a:p>
            <a:r>
              <a:rPr lang="en-US" sz="2400" dirty="0"/>
              <a:t>During this stage, brands provide an excellent </a:t>
            </a:r>
            <a:r>
              <a:rPr lang="en-US" sz="2400" dirty="0">
                <a:highlight>
                  <a:srgbClr val="F58221"/>
                </a:highlight>
              </a:rPr>
              <a:t>onboarding experience and ongoing customer service </a:t>
            </a:r>
            <a:r>
              <a:rPr lang="en-US" sz="2400" dirty="0"/>
              <a:t>to ensure that customers don't churn</a:t>
            </a:r>
          </a:p>
        </p:txBody>
      </p:sp>
      <p:pic>
        <p:nvPicPr>
          <p:cNvPr id="4" name="Graphic 21">
            <a:extLst>
              <a:ext uri="{FF2B5EF4-FFF2-40B4-BE49-F238E27FC236}">
                <a16:creationId xmlns:a16="http://schemas.microsoft.com/office/drawing/2014/main" id="{F317D902-B6A7-C8EC-15C7-DCF1009E53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3828" y="167847"/>
            <a:ext cx="2653763" cy="1239126"/>
          </a:xfrm>
          <a:prstGeom prst="rect">
            <a:avLst/>
          </a:prstGeom>
        </p:spPr>
      </p:pic>
    </p:spTree>
    <p:extLst>
      <p:ext uri="{BB962C8B-B14F-4D97-AF65-F5344CB8AC3E}">
        <p14:creationId xmlns:p14="http://schemas.microsoft.com/office/powerpoint/2010/main" val="32895070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Stages?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286603" y="705905"/>
            <a:ext cx="11110265" cy="5386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There are 5 phases </a:t>
            </a:r>
            <a:r>
              <a:rPr lang="en-US" sz="2400" dirty="0"/>
              <a:t>that customers go through when interacting with a brand or a product: Awareness, Consideration, Decision, Retention, and Loyalty</a:t>
            </a:r>
          </a:p>
          <a:p>
            <a:endParaRPr lang="en-US" sz="2400" dirty="0"/>
          </a:p>
          <a:p>
            <a:r>
              <a:rPr lang="en-US" sz="2800" b="1" u="sng" dirty="0">
                <a:solidFill>
                  <a:srgbClr val="F58221"/>
                </a:solidFill>
              </a:rPr>
              <a:t>4. Retention Stage</a:t>
            </a:r>
          </a:p>
          <a:p>
            <a:r>
              <a:rPr lang="en-US" sz="2400" dirty="0">
                <a:highlight>
                  <a:srgbClr val="F58221"/>
                </a:highlight>
              </a:rPr>
              <a:t>Retention-stage strategies include:</a:t>
            </a:r>
          </a:p>
          <a:p>
            <a:pPr marL="342900" indent="-342900">
              <a:buFont typeface="Arial" panose="020B0604020202020204" pitchFamily="34" charset="0"/>
              <a:buChar char="•"/>
            </a:pPr>
            <a:r>
              <a:rPr lang="en-US" sz="2400" dirty="0"/>
              <a:t>Providing a dedicated customer success manager</a:t>
            </a:r>
          </a:p>
          <a:p>
            <a:pPr marL="342900" indent="-342900">
              <a:buFont typeface="Arial" panose="020B0604020202020204" pitchFamily="34" charset="0"/>
              <a:buChar char="•"/>
            </a:pPr>
            <a:r>
              <a:rPr lang="en-US" sz="2400" dirty="0"/>
              <a:t>Making your customer service team easily accessible</a:t>
            </a:r>
          </a:p>
          <a:p>
            <a:pPr marL="342900" indent="-342900">
              <a:buFont typeface="Arial" panose="020B0604020202020204" pitchFamily="34" charset="0"/>
              <a:buChar char="•"/>
            </a:pPr>
            <a:r>
              <a:rPr lang="en-US" sz="2400" dirty="0"/>
              <a:t>Creating a knowledge base in case customers ever run into a roadblock</a:t>
            </a:r>
          </a:p>
          <a:p>
            <a:endParaRPr lang="en-US" sz="2400" dirty="0"/>
          </a:p>
          <a:p>
            <a:r>
              <a:rPr lang="en-US" sz="2400" dirty="0"/>
              <a:t>Retention-stage strategies may be delivered via customer touchpoints such as:</a:t>
            </a:r>
          </a:p>
          <a:p>
            <a:pPr marL="342900" indent="-342900">
              <a:buFont typeface="Wingdings" panose="05000000000000000000" pitchFamily="2" charset="2"/>
              <a:buChar char="q"/>
            </a:pPr>
            <a:r>
              <a:rPr lang="en-US" sz="2400" dirty="0"/>
              <a:t>Your website</a:t>
            </a:r>
          </a:p>
          <a:p>
            <a:pPr marL="342900" indent="-342900">
              <a:buFont typeface="Wingdings" panose="05000000000000000000" pitchFamily="2" charset="2"/>
              <a:buChar char="q"/>
            </a:pPr>
            <a:r>
              <a:rPr lang="en-US" sz="2400" dirty="0"/>
              <a:t>Live chat</a:t>
            </a:r>
          </a:p>
          <a:p>
            <a:pPr marL="342900" indent="-342900">
              <a:buFont typeface="Wingdings" panose="05000000000000000000" pitchFamily="2" charset="2"/>
              <a:buChar char="q"/>
            </a:pPr>
            <a:r>
              <a:rPr lang="en-US" sz="2400" dirty="0"/>
              <a:t>Email</a:t>
            </a:r>
          </a:p>
          <a:p>
            <a:pPr marL="342900" indent="-342900">
              <a:buFont typeface="Wingdings" panose="05000000000000000000" pitchFamily="2" charset="2"/>
              <a:buChar char="q"/>
            </a:pPr>
            <a:r>
              <a:rPr lang="en-US" sz="2400" dirty="0"/>
              <a:t>Social media</a:t>
            </a:r>
          </a:p>
        </p:txBody>
      </p:sp>
      <p:pic>
        <p:nvPicPr>
          <p:cNvPr id="4" name="Graphic 21">
            <a:extLst>
              <a:ext uri="{FF2B5EF4-FFF2-40B4-BE49-F238E27FC236}">
                <a16:creationId xmlns:a16="http://schemas.microsoft.com/office/drawing/2014/main" id="{15AC6727-DCCE-247E-AC52-7A98083366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87493" y="1346369"/>
            <a:ext cx="2653763" cy="1239126"/>
          </a:xfrm>
          <a:prstGeom prst="rect">
            <a:avLst/>
          </a:prstGeom>
        </p:spPr>
      </p:pic>
    </p:spTree>
    <p:extLst>
      <p:ext uri="{BB962C8B-B14F-4D97-AF65-F5344CB8AC3E}">
        <p14:creationId xmlns:p14="http://schemas.microsoft.com/office/powerpoint/2010/main" val="5161332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Stages?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925475"/>
            <a:ext cx="10938160"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There are 5 phases </a:t>
            </a:r>
            <a:r>
              <a:rPr lang="en-US" sz="2400" dirty="0"/>
              <a:t>that customers go through when interacting with a brand or a product: Awareness, Consideration, Decision, Retention, and Loyalty</a:t>
            </a:r>
          </a:p>
          <a:p>
            <a:endParaRPr lang="en-US" sz="2400" dirty="0"/>
          </a:p>
          <a:p>
            <a:r>
              <a:rPr lang="en-US" sz="2800" b="1" u="sng" dirty="0">
                <a:solidFill>
                  <a:srgbClr val="F58221"/>
                </a:solidFill>
              </a:rPr>
              <a:t>5. Loyalty Stage</a:t>
            </a:r>
          </a:p>
          <a:p>
            <a:r>
              <a:rPr lang="en-US" sz="2400" dirty="0"/>
              <a:t> In the loyalty stage, customers not only choose to stay with a company — they actively promote it to their family, friends, and colleagues. </a:t>
            </a:r>
          </a:p>
          <a:p>
            <a:r>
              <a:rPr lang="en-US" sz="2400" dirty="0"/>
              <a:t>The loyalty stage can also be called the advocacy stage.</a:t>
            </a:r>
          </a:p>
          <a:p>
            <a:endParaRPr lang="en-US" sz="2400" dirty="0"/>
          </a:p>
          <a:p>
            <a:r>
              <a:rPr lang="en-US" sz="2400" dirty="0"/>
              <a:t>During this phase, brands focus on </a:t>
            </a:r>
            <a:r>
              <a:rPr lang="en-US" sz="2400" dirty="0">
                <a:highlight>
                  <a:srgbClr val="F58221"/>
                </a:highlight>
              </a:rPr>
              <a:t>providing a fantastic end-to-end customer experience</a:t>
            </a:r>
            <a:r>
              <a:rPr lang="en-US" sz="2400" dirty="0"/>
              <a:t>, from your website content to your sales reps, from your social media team to your product's UX. </a:t>
            </a:r>
          </a:p>
          <a:p>
            <a:r>
              <a:rPr lang="en-US" sz="2400" dirty="0"/>
              <a:t>Most importantly, customers become loyal when they've achieved success with your product — if it works, they will likely recommend your brand to others</a:t>
            </a:r>
          </a:p>
        </p:txBody>
      </p:sp>
      <p:pic>
        <p:nvPicPr>
          <p:cNvPr id="4" name="Graphic 21">
            <a:extLst>
              <a:ext uri="{FF2B5EF4-FFF2-40B4-BE49-F238E27FC236}">
                <a16:creationId xmlns:a16="http://schemas.microsoft.com/office/drawing/2014/main" id="{2CA9509D-369D-EE15-7C70-0360F048E8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3828" y="167847"/>
            <a:ext cx="2653763" cy="1239126"/>
          </a:xfrm>
          <a:prstGeom prst="rect">
            <a:avLst/>
          </a:prstGeom>
        </p:spPr>
      </p:pic>
    </p:spTree>
    <p:extLst>
      <p:ext uri="{BB962C8B-B14F-4D97-AF65-F5344CB8AC3E}">
        <p14:creationId xmlns:p14="http://schemas.microsoft.com/office/powerpoint/2010/main" val="29582960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Stages?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286603" y="336573"/>
            <a:ext cx="11110265" cy="6124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There are 5 phases </a:t>
            </a:r>
            <a:r>
              <a:rPr lang="en-US" sz="2400" dirty="0"/>
              <a:t>that customers go through when interacting with a brand or a product: Awareness, Consideration, Decision, Retention, and Loyalty</a:t>
            </a:r>
          </a:p>
          <a:p>
            <a:endParaRPr lang="en-US" sz="2400" dirty="0"/>
          </a:p>
          <a:p>
            <a:r>
              <a:rPr lang="en-US" sz="2800" b="1" u="sng" dirty="0">
                <a:solidFill>
                  <a:srgbClr val="F58221"/>
                </a:solidFill>
              </a:rPr>
              <a:t>5. Loyalty Stage</a:t>
            </a:r>
          </a:p>
          <a:p>
            <a:r>
              <a:rPr lang="en-US" sz="2400" dirty="0"/>
              <a:t>Loyalty-stage strategies include:</a:t>
            </a:r>
          </a:p>
          <a:p>
            <a:pPr marL="342900" indent="-342900">
              <a:buFont typeface="Arial" panose="020B0604020202020204" pitchFamily="34" charset="0"/>
              <a:buChar char="•"/>
            </a:pPr>
            <a:r>
              <a:rPr lang="en-US" sz="2400" dirty="0"/>
              <a:t>Having an easy-to-navigate website</a:t>
            </a:r>
          </a:p>
          <a:p>
            <a:pPr marL="342900" indent="-342900">
              <a:buFont typeface="Arial" panose="020B0604020202020204" pitchFamily="34" charset="0"/>
              <a:buChar char="•"/>
            </a:pPr>
            <a:r>
              <a:rPr lang="en-US" sz="2400" dirty="0"/>
              <a:t>Investing in your product team to ensure your product exceeds customer expectations</a:t>
            </a:r>
          </a:p>
          <a:p>
            <a:pPr marL="342900" indent="-342900">
              <a:buFont typeface="Arial" panose="020B0604020202020204" pitchFamily="34" charset="0"/>
              <a:buChar char="•"/>
            </a:pPr>
            <a:r>
              <a:rPr lang="en-US" sz="2400" dirty="0"/>
              <a:t>Making it easy to share your brand with others via a loyalty or referral program</a:t>
            </a:r>
          </a:p>
          <a:p>
            <a:pPr marL="342900" indent="-342900">
              <a:buFont typeface="Arial" panose="020B0604020202020204" pitchFamily="34" charset="0"/>
              <a:buChar char="•"/>
            </a:pPr>
            <a:r>
              <a:rPr lang="en-US" sz="2400" dirty="0"/>
              <a:t>Providing perks to continued customers, such as discounts</a:t>
            </a:r>
          </a:p>
          <a:p>
            <a:endParaRPr lang="en-US" sz="2400" dirty="0"/>
          </a:p>
          <a:p>
            <a:r>
              <a:rPr lang="en-US" sz="2400" dirty="0"/>
              <a:t>Loyalty-stage strategies may be delivered via customer touchpoints such as:</a:t>
            </a:r>
          </a:p>
          <a:p>
            <a:pPr marL="342900" indent="-342900">
              <a:buFont typeface="Wingdings" panose="05000000000000000000" pitchFamily="2" charset="2"/>
              <a:buChar char="q"/>
            </a:pPr>
            <a:r>
              <a:rPr lang="en-US" sz="2400" dirty="0"/>
              <a:t>Your website</a:t>
            </a:r>
          </a:p>
          <a:p>
            <a:pPr marL="342900" indent="-342900">
              <a:buFont typeface="Wingdings" panose="05000000000000000000" pitchFamily="2" charset="2"/>
              <a:buChar char="q"/>
            </a:pPr>
            <a:r>
              <a:rPr lang="en-US" sz="2400" dirty="0"/>
              <a:t>Email</a:t>
            </a:r>
          </a:p>
          <a:p>
            <a:pPr marL="342900" indent="-342900">
              <a:buFont typeface="Wingdings" panose="05000000000000000000" pitchFamily="2" charset="2"/>
              <a:buChar char="q"/>
            </a:pPr>
            <a:r>
              <a:rPr lang="en-US" sz="2400" dirty="0"/>
              <a:t>Social media</a:t>
            </a:r>
          </a:p>
          <a:p>
            <a:pPr marL="342900" indent="-342900">
              <a:buFont typeface="Wingdings" panose="05000000000000000000" pitchFamily="2" charset="2"/>
              <a:buChar char="q"/>
            </a:pPr>
            <a:r>
              <a:rPr lang="en-US" sz="2400" dirty="0"/>
              <a:t>Your products</a:t>
            </a:r>
          </a:p>
        </p:txBody>
      </p:sp>
      <p:pic>
        <p:nvPicPr>
          <p:cNvPr id="4" name="Graphic 21">
            <a:extLst>
              <a:ext uri="{FF2B5EF4-FFF2-40B4-BE49-F238E27FC236}">
                <a16:creationId xmlns:a16="http://schemas.microsoft.com/office/drawing/2014/main" id="{40421EC9-0C7B-DAD2-746A-B1D3B246ED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1634" y="744623"/>
            <a:ext cx="2653763" cy="1239126"/>
          </a:xfrm>
          <a:prstGeom prst="rect">
            <a:avLst/>
          </a:prstGeom>
        </p:spPr>
      </p:pic>
    </p:spTree>
    <p:extLst>
      <p:ext uri="{BB962C8B-B14F-4D97-AF65-F5344CB8AC3E}">
        <p14:creationId xmlns:p14="http://schemas.microsoft.com/office/powerpoint/2010/main" val="15432339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552BC-6283-5389-5C2F-2C3CC95EC097}"/>
              </a:ext>
            </a:extLst>
          </p:cNvPr>
          <p:cNvSpPr>
            <a:spLocks noGrp="1"/>
          </p:cNvSpPr>
          <p:nvPr>
            <p:ph type="title"/>
          </p:nvPr>
        </p:nvSpPr>
        <p:spPr>
          <a:xfrm>
            <a:off x="873456" y="681037"/>
            <a:ext cx="10480343" cy="1009651"/>
          </a:xfrm>
        </p:spPr>
        <p:txBody>
          <a:bodyPr>
            <a:noAutofit/>
          </a:bodyPr>
          <a:lstStyle/>
          <a:p>
            <a:r>
              <a:rPr lang="en-US" sz="3200" b="1" dirty="0"/>
              <a:t>To find out whether your customers have reached the loyalty stage, it's advisable to carry out </a:t>
            </a:r>
            <a:r>
              <a:rPr lang="en-US" sz="3200" b="1" dirty="0">
                <a:highlight>
                  <a:srgbClr val="F58221"/>
                </a:highlight>
              </a:rPr>
              <a:t>a Net Promoter Score survey, </a:t>
            </a:r>
            <a:r>
              <a:rPr lang="en-US" sz="3200" b="1" dirty="0"/>
              <a:t>which asks one simple question: "On a scale of 0 to 10, how likely are you to recommend us to a friend?</a:t>
            </a:r>
          </a:p>
        </p:txBody>
      </p:sp>
      <p:pic>
        <p:nvPicPr>
          <p:cNvPr id="4" name="Picture 2" descr="How to Fix Gaps in Your Ecommerce Customer Journey Map and Improve CX ...">
            <a:extLst>
              <a:ext uri="{FF2B5EF4-FFF2-40B4-BE49-F238E27FC236}">
                <a16:creationId xmlns:a16="http://schemas.microsoft.com/office/drawing/2014/main" id="{C14E6DC3-F2D4-4077-6F5A-B7871906A10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84059" y="2207762"/>
            <a:ext cx="9415786" cy="4459626"/>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1">
            <a:extLst>
              <a:ext uri="{FF2B5EF4-FFF2-40B4-BE49-F238E27FC236}">
                <a16:creationId xmlns:a16="http://schemas.microsoft.com/office/drawing/2014/main" id="{515754C7-E1C2-7BDD-9DE3-A70ECE2B06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85310" y="2488732"/>
            <a:ext cx="2013716" cy="940268"/>
          </a:xfrm>
          <a:prstGeom prst="rect">
            <a:avLst/>
          </a:prstGeom>
        </p:spPr>
      </p:pic>
    </p:spTree>
    <p:extLst>
      <p:ext uri="{BB962C8B-B14F-4D97-AF65-F5344CB8AC3E}">
        <p14:creationId xmlns:p14="http://schemas.microsoft.com/office/powerpoint/2010/main" val="21812965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7" y="533040"/>
            <a:ext cx="4672851"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400" b="1" u="sng" dirty="0">
                <a:solidFill>
                  <a:srgbClr val="F58221"/>
                </a:solidFill>
              </a:rPr>
              <a:t>A customer journey map </a:t>
            </a:r>
            <a:r>
              <a:rPr lang="en-US" sz="2400" dirty="0"/>
              <a:t>is a visual representation of the customer's experience with a company. </a:t>
            </a:r>
          </a:p>
          <a:p>
            <a:endParaRPr lang="en-US" sz="2400" dirty="0"/>
          </a:p>
          <a:p>
            <a:r>
              <a:rPr lang="en-US" sz="2400" dirty="0"/>
              <a:t>It also provides insight into the needs of potential customers at every stage of this journey and the factors that directly or indirectly motivate or inhibit their progress. </a:t>
            </a:r>
          </a:p>
          <a:p>
            <a:endParaRPr lang="en-US" sz="2400" dirty="0"/>
          </a:p>
          <a:p>
            <a:r>
              <a:rPr lang="en-US" sz="2400" dirty="0"/>
              <a:t>           The business can then use this information to improve the customer's experience, increase conversions, and boost customer retention.</a:t>
            </a:r>
          </a:p>
        </p:txBody>
      </p:sp>
      <p:pic>
        <p:nvPicPr>
          <p:cNvPr id="3074" name="Picture 2">
            <a:extLst>
              <a:ext uri="{FF2B5EF4-FFF2-40B4-BE49-F238E27FC236}">
                <a16:creationId xmlns:a16="http://schemas.microsoft.com/office/drawing/2014/main" id="{3B635A0E-004D-1E52-967F-A295F2EB19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40317" y="697381"/>
            <a:ext cx="6742702" cy="4835404"/>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a:extLst>
              <a:ext uri="{FF2B5EF4-FFF2-40B4-BE49-F238E27FC236}">
                <a16:creationId xmlns:a16="http://schemas.microsoft.com/office/drawing/2014/main" id="{888F9E20-01A6-3F0F-03D7-67696DCD98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8742" y="0"/>
            <a:ext cx="2274277" cy="1061932"/>
          </a:xfrm>
          <a:prstGeom prst="rect">
            <a:avLst/>
          </a:prstGeom>
        </p:spPr>
      </p:pic>
    </p:spTree>
    <p:extLst>
      <p:ext uri="{BB962C8B-B14F-4D97-AF65-F5344CB8AC3E}">
        <p14:creationId xmlns:p14="http://schemas.microsoft.com/office/powerpoint/2010/main" val="26322524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3472340" y="-22320"/>
            <a:ext cx="6504570" cy="523220"/>
          </a:xfrm>
          <a:prstGeom prst="rect">
            <a:avLst/>
          </a:prstGeom>
          <a:noFill/>
        </p:spPr>
        <p:txBody>
          <a:bodyPr wrap="square" rtlCol="0">
            <a:spAutoFit/>
          </a:bodyPr>
          <a:lstStyle/>
          <a:p>
            <a:pPr algn="ctr"/>
            <a:r>
              <a:rPr lang="en-US" sz="2800" b="1" dirty="0"/>
              <a:t>Customer Journey Map </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450238"/>
            <a:ext cx="5955740" cy="5693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l" fontAlgn="base"/>
            <a:r>
              <a:rPr lang="en-US" sz="2800" b="1" i="0" dirty="0">
                <a:solidFill>
                  <a:srgbClr val="2E475D"/>
                </a:solidFill>
                <a:effectLst/>
                <a:latin typeface="Lexend Deca"/>
              </a:rPr>
              <a:t>What's included in a customer journey map?</a:t>
            </a:r>
          </a:p>
          <a:p>
            <a:pPr algn="l" fontAlgn="base"/>
            <a:endParaRPr lang="en-US" sz="2800" b="1" i="0" dirty="0">
              <a:solidFill>
                <a:srgbClr val="2E475D"/>
              </a:solidFill>
              <a:effectLst/>
              <a:latin typeface="Lexend Deca"/>
            </a:endParaRPr>
          </a:p>
          <a:p>
            <a:pPr algn="l" fontAlgn="base">
              <a:buFont typeface="+mj-lt"/>
              <a:buAutoNum type="arabicPeriod"/>
            </a:pPr>
            <a:r>
              <a:rPr lang="en-US" sz="2800" b="0" i="0" dirty="0">
                <a:solidFill>
                  <a:srgbClr val="2E475D"/>
                </a:solidFill>
                <a:effectLst/>
                <a:highlight>
                  <a:srgbClr val="F58221"/>
                </a:highlight>
                <a:latin typeface="inherit"/>
              </a:rPr>
              <a:t>The Buying Process</a:t>
            </a:r>
          </a:p>
          <a:p>
            <a:pPr algn="l" fontAlgn="base">
              <a:buFont typeface="+mj-lt"/>
              <a:buAutoNum type="arabicPeriod"/>
            </a:pPr>
            <a:r>
              <a:rPr lang="en-US" sz="2800" b="0" i="0" dirty="0">
                <a:solidFill>
                  <a:srgbClr val="2E475D"/>
                </a:solidFill>
                <a:effectLst/>
                <a:latin typeface="inherit"/>
              </a:rPr>
              <a:t>Emotions</a:t>
            </a:r>
          </a:p>
          <a:p>
            <a:pPr algn="l" fontAlgn="base">
              <a:buFont typeface="+mj-lt"/>
              <a:buAutoNum type="arabicPeriod"/>
            </a:pPr>
            <a:r>
              <a:rPr lang="en-US" sz="2800" b="0" i="0" dirty="0">
                <a:solidFill>
                  <a:srgbClr val="2E475D"/>
                </a:solidFill>
                <a:effectLst/>
                <a:latin typeface="inherit"/>
              </a:rPr>
              <a:t>User Actions</a:t>
            </a:r>
          </a:p>
          <a:p>
            <a:pPr algn="l" fontAlgn="base">
              <a:buFont typeface="+mj-lt"/>
              <a:buAutoNum type="arabicPeriod"/>
            </a:pPr>
            <a:r>
              <a:rPr lang="en-US" sz="2800" b="0" i="0" dirty="0">
                <a:solidFill>
                  <a:srgbClr val="2E475D"/>
                </a:solidFill>
                <a:effectLst/>
                <a:latin typeface="inherit"/>
              </a:rPr>
              <a:t>User Research</a:t>
            </a:r>
          </a:p>
          <a:p>
            <a:pPr algn="l" fontAlgn="base">
              <a:buFont typeface="+mj-lt"/>
              <a:buAutoNum type="arabicPeriod"/>
            </a:pPr>
            <a:r>
              <a:rPr lang="en-US" sz="2800" b="0" i="0" dirty="0">
                <a:solidFill>
                  <a:srgbClr val="2E475D"/>
                </a:solidFill>
                <a:effectLst/>
                <a:latin typeface="inherit"/>
              </a:rPr>
              <a:t>Solutions</a:t>
            </a:r>
          </a:p>
          <a:p>
            <a:pPr algn="l" fontAlgn="base"/>
            <a:r>
              <a:rPr lang="en-US" sz="2800" b="0" i="0" dirty="0">
                <a:solidFill>
                  <a:srgbClr val="2E475D"/>
                </a:solidFill>
                <a:effectLst/>
                <a:latin typeface="inherit"/>
              </a:rPr>
              <a:t>you can keep it simple by creating broad categories using the typical buying journey process stages — awareness, consideration, and decision — and mapping them horizontally</a:t>
            </a:r>
          </a:p>
        </p:txBody>
      </p:sp>
      <p:pic>
        <p:nvPicPr>
          <p:cNvPr id="4098" name="Picture 2" descr="customer journey mapping: the buying process">
            <a:extLst>
              <a:ext uri="{FF2B5EF4-FFF2-40B4-BE49-F238E27FC236}">
                <a16:creationId xmlns:a16="http://schemas.microsoft.com/office/drawing/2014/main" id="{8EC70182-DA62-FA20-DD40-8575A81DB9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9083" y="1345768"/>
            <a:ext cx="5955741" cy="3344378"/>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a:extLst>
              <a:ext uri="{FF2B5EF4-FFF2-40B4-BE49-F238E27FC236}">
                <a16:creationId xmlns:a16="http://schemas.microsoft.com/office/drawing/2014/main" id="{D0604060-63F9-7756-4CE0-D887255886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3828" y="167847"/>
            <a:ext cx="2653763" cy="1239126"/>
          </a:xfrm>
          <a:prstGeom prst="rect">
            <a:avLst/>
          </a:prstGeom>
        </p:spPr>
      </p:pic>
    </p:spTree>
    <p:extLst>
      <p:ext uri="{BB962C8B-B14F-4D97-AF65-F5344CB8AC3E}">
        <p14:creationId xmlns:p14="http://schemas.microsoft.com/office/powerpoint/2010/main" val="29299418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7" y="385556"/>
            <a:ext cx="11605913" cy="6124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solidFill>
                  <a:srgbClr val="F58221"/>
                </a:solidFill>
              </a:rPr>
              <a:t>2. Emotions</a:t>
            </a:r>
          </a:p>
          <a:p>
            <a:r>
              <a:rPr lang="en-US" sz="2800" dirty="0"/>
              <a:t>Whether the goal is big or small, it's important to remember your customers are solving a problem. That means they're probably feeling some emotion — whether that is relief, happiness, excitement, or worry.</a:t>
            </a:r>
          </a:p>
          <a:p>
            <a:endParaRPr lang="en-US" sz="2800" dirty="0"/>
          </a:p>
          <a:p>
            <a:r>
              <a:rPr lang="en-US" sz="2800" dirty="0"/>
              <a:t>Adding these emotions to the journey map can help you identify and mitigate negative emotions and the pain points that cause them.</a:t>
            </a:r>
          </a:p>
          <a:p>
            <a:endParaRPr lang="en-US" sz="2800" dirty="0"/>
          </a:p>
          <a:p>
            <a:r>
              <a:rPr lang="en-US" sz="2800" b="1" dirty="0">
                <a:solidFill>
                  <a:srgbClr val="F58221"/>
                </a:solidFill>
              </a:rPr>
              <a:t>3. User Actions</a:t>
            </a:r>
          </a:p>
          <a:p>
            <a:r>
              <a:rPr lang="en-US" sz="2800" dirty="0"/>
              <a:t>This element of the customer journey map details what a customer does in each stage of the buying process. For example, during the problem-awareness stage, customers might download </a:t>
            </a:r>
            <a:r>
              <a:rPr lang="en-US" sz="2800" dirty="0" err="1"/>
              <a:t>ebooks</a:t>
            </a:r>
            <a:r>
              <a:rPr lang="en-US" sz="2800" dirty="0"/>
              <a:t> or join educational webinars.</a:t>
            </a:r>
          </a:p>
          <a:p>
            <a:r>
              <a:rPr lang="en-US" sz="2800" dirty="0"/>
              <a:t>Essentially, you're exploring how your customers move through and behave at each stage of their journey.</a:t>
            </a:r>
          </a:p>
        </p:txBody>
      </p:sp>
      <p:pic>
        <p:nvPicPr>
          <p:cNvPr id="4" name="Graphic 21">
            <a:extLst>
              <a:ext uri="{FF2B5EF4-FFF2-40B4-BE49-F238E27FC236}">
                <a16:creationId xmlns:a16="http://schemas.microsoft.com/office/drawing/2014/main" id="{CCE2C6EF-9C97-2EFB-BB4B-02EA8DB503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2978" y="69371"/>
            <a:ext cx="2414613" cy="1127459"/>
          </a:xfrm>
          <a:prstGeom prst="rect">
            <a:avLst/>
          </a:prstGeom>
        </p:spPr>
      </p:pic>
    </p:spTree>
    <p:extLst>
      <p:ext uri="{BB962C8B-B14F-4D97-AF65-F5344CB8AC3E}">
        <p14:creationId xmlns:p14="http://schemas.microsoft.com/office/powerpoint/2010/main" val="10358859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7" y="1031888"/>
            <a:ext cx="11605913"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solidFill>
                  <a:srgbClr val="F58221"/>
                </a:solidFill>
              </a:rPr>
              <a:t>4. User Research</a:t>
            </a:r>
          </a:p>
          <a:p>
            <a:r>
              <a:rPr lang="en-US" sz="2800" dirty="0"/>
              <a:t>Similar to the section, this element describes what or where the buyer researches when they are taking action.</a:t>
            </a:r>
          </a:p>
          <a:p>
            <a:r>
              <a:rPr lang="en-US" sz="2800" dirty="0"/>
              <a:t>More than likely, the buyer will turn to search engines, like Google, to research solutions during the awareness stage. However, it's important to pay attention to what they are researching so you can best address their pain points.</a:t>
            </a:r>
          </a:p>
          <a:p>
            <a:endParaRPr lang="en-US" sz="2800" dirty="0"/>
          </a:p>
          <a:p>
            <a:r>
              <a:rPr lang="en-US" sz="2800" b="1" dirty="0">
                <a:solidFill>
                  <a:srgbClr val="F58221"/>
                </a:solidFill>
              </a:rPr>
              <a:t>5. Solutions</a:t>
            </a:r>
          </a:p>
          <a:p>
            <a:r>
              <a:rPr lang="en-US" sz="2800" dirty="0"/>
              <a:t>As the final element in your customer journey map, solutions are where you and your team will brainstorm potential ways to improve your buying process so that customers encounter fewer pain points as they journey</a:t>
            </a:r>
          </a:p>
        </p:txBody>
      </p:sp>
      <p:pic>
        <p:nvPicPr>
          <p:cNvPr id="4" name="Graphic 21">
            <a:extLst>
              <a:ext uri="{FF2B5EF4-FFF2-40B4-BE49-F238E27FC236}">
                <a16:creationId xmlns:a16="http://schemas.microsoft.com/office/drawing/2014/main" id="{741BF5CF-2485-9128-8BCF-ACDD8A86EC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3828" y="167847"/>
            <a:ext cx="2653763" cy="1239126"/>
          </a:xfrm>
          <a:prstGeom prst="rect">
            <a:avLst/>
          </a:prstGeom>
        </p:spPr>
      </p:pic>
    </p:spTree>
    <p:extLst>
      <p:ext uri="{BB962C8B-B14F-4D97-AF65-F5344CB8AC3E}">
        <p14:creationId xmlns:p14="http://schemas.microsoft.com/office/powerpoint/2010/main" val="12261653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556499"/>
            <a:ext cx="10486796"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highlight>
                  <a:srgbClr val="F58221"/>
                </a:highlight>
              </a:rPr>
              <a:t>How often should you update your customer journey map?</a:t>
            </a:r>
          </a:p>
          <a:p>
            <a:r>
              <a:rPr lang="en-US" sz="2800" dirty="0"/>
              <a:t>Your map should be a constant work in progress.</a:t>
            </a:r>
          </a:p>
          <a:p>
            <a:r>
              <a:rPr lang="en-US" sz="2800" dirty="0"/>
              <a:t>Reviewing it monthly or quarterly will help you identify gaps and opportunities for further streamlining your customer journey. </a:t>
            </a:r>
          </a:p>
          <a:p>
            <a:endParaRPr lang="en-US" sz="2800" dirty="0"/>
          </a:p>
          <a:p>
            <a:r>
              <a:rPr lang="en-US" sz="2800" dirty="0"/>
              <a:t>Use your data analytics along with customer feedback to check for any roadblocks.</a:t>
            </a:r>
          </a:p>
          <a:p>
            <a:r>
              <a:rPr lang="en-US" sz="2800" dirty="0"/>
              <a:t>Keep all stakeholders involved in this process, which is why you should consider visualizing your maps in a collaborative tool such as Google Sheets. </a:t>
            </a:r>
          </a:p>
          <a:p>
            <a:r>
              <a:rPr lang="en-US" sz="2800" dirty="0"/>
              <a:t>Additionally, consider having regular meetings to analyze how new products or offerings have changed the customer journey.</a:t>
            </a:r>
          </a:p>
        </p:txBody>
      </p:sp>
      <p:pic>
        <p:nvPicPr>
          <p:cNvPr id="4" name="Graphic 21">
            <a:extLst>
              <a:ext uri="{FF2B5EF4-FFF2-40B4-BE49-F238E27FC236}">
                <a16:creationId xmlns:a16="http://schemas.microsoft.com/office/drawing/2014/main" id="{EF693FBE-A147-E9DF-D9BC-65602AFA30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3828" y="167847"/>
            <a:ext cx="2653763" cy="1239126"/>
          </a:xfrm>
          <a:prstGeom prst="rect">
            <a:avLst/>
          </a:prstGeom>
        </p:spPr>
      </p:pic>
    </p:spTree>
    <p:extLst>
      <p:ext uri="{BB962C8B-B14F-4D97-AF65-F5344CB8AC3E}">
        <p14:creationId xmlns:p14="http://schemas.microsoft.com/office/powerpoint/2010/main" val="37665674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1683" y="268106"/>
            <a:ext cx="10309384" cy="576345"/>
          </a:xfrm>
        </p:spPr>
        <p:txBody>
          <a:bodyPr>
            <a:normAutofit fontScale="90000"/>
          </a:bodyPr>
          <a:lstStyle/>
          <a:p>
            <a:r>
              <a:rPr lang="en-US" dirty="0"/>
              <a:t>Select a Portion of the Lifecycle</a:t>
            </a:r>
          </a:p>
        </p:txBody>
      </p:sp>
      <p:sp>
        <p:nvSpPr>
          <p:cNvPr id="37" name="Content Placeholder 36"/>
          <p:cNvSpPr>
            <a:spLocks noGrp="1"/>
          </p:cNvSpPr>
          <p:nvPr>
            <p:ph sz="half" idx="1"/>
          </p:nvPr>
        </p:nvSpPr>
        <p:spPr>
          <a:xfrm>
            <a:off x="300771" y="1627378"/>
            <a:ext cx="3047855" cy="4396316"/>
          </a:xfrm>
        </p:spPr>
        <p:txBody>
          <a:bodyPr>
            <a:normAutofit fontScale="92500" lnSpcReduction="10000"/>
          </a:bodyPr>
          <a:lstStyle/>
          <a:p>
            <a:r>
              <a:rPr lang="en-US" sz="2000" dirty="0"/>
              <a:t>Select a portion of the lifecycle that relates well to the persona(s) you have selected</a:t>
            </a:r>
          </a:p>
          <a:p>
            <a:endParaRPr lang="en-US" sz="2000" dirty="0"/>
          </a:p>
          <a:p>
            <a:r>
              <a:rPr lang="en-US" sz="2000" dirty="0"/>
              <a:t>Aim for enough detail for roughly 15-25 steps on the behavior line </a:t>
            </a:r>
            <a:br>
              <a:rPr lang="en-US" sz="2000" dirty="0"/>
            </a:br>
            <a:r>
              <a:rPr lang="en-US" sz="2000" dirty="0"/>
              <a:t>(so it will span an 8’ board)</a:t>
            </a:r>
          </a:p>
          <a:p>
            <a:pPr marL="0" indent="0">
              <a:buNone/>
            </a:pPr>
            <a:endParaRPr lang="en-US" sz="2000" dirty="0"/>
          </a:p>
          <a:p>
            <a:r>
              <a:rPr lang="en-US" sz="2000" dirty="0"/>
              <a:t>Scenarios can span more than one board but  our recommendation is to have a discrete scenario on each board</a:t>
            </a:r>
          </a:p>
        </p:txBody>
      </p:sp>
      <p:sp>
        <p:nvSpPr>
          <p:cNvPr id="36" name="Content Placeholder 35"/>
          <p:cNvSpPr>
            <a:spLocks noGrp="1"/>
          </p:cNvSpPr>
          <p:nvPr>
            <p:ph sz="half" idx="2"/>
          </p:nvPr>
        </p:nvSpPr>
        <p:spPr>
          <a:xfrm>
            <a:off x="1620034" y="878102"/>
            <a:ext cx="10309501" cy="424921"/>
          </a:xfrm>
        </p:spPr>
        <p:txBody>
          <a:bodyPr>
            <a:normAutofit fontScale="92500" lnSpcReduction="10000"/>
          </a:bodyPr>
          <a:lstStyle/>
          <a:p>
            <a:r>
              <a:rPr lang="en-US" dirty="0"/>
              <a:t>This is the foundation on which each behavior line is built</a:t>
            </a:r>
          </a:p>
        </p:txBody>
      </p:sp>
      <p:pic>
        <p:nvPicPr>
          <p:cNvPr id="40" name="Picture 1" descr="infinity_5.png"/>
          <p:cNvPicPr>
            <a:picLocks noChangeAspect="1"/>
          </p:cNvPicPr>
          <p:nvPr/>
        </p:nvPicPr>
        <p:blipFill>
          <a:blip r:embed="rId3" cstate="print"/>
          <a:srcRect/>
          <a:stretch>
            <a:fillRect/>
          </a:stretch>
        </p:blipFill>
        <p:spPr bwMode="auto">
          <a:xfrm>
            <a:off x="3376525" y="1712549"/>
            <a:ext cx="8153400" cy="3962400"/>
          </a:xfrm>
          <a:prstGeom prst="rect">
            <a:avLst/>
          </a:prstGeom>
          <a:noFill/>
          <a:ln w="9525">
            <a:noFill/>
            <a:miter lim="800000"/>
            <a:headEnd/>
            <a:tailEnd/>
          </a:ln>
        </p:spPr>
      </p:pic>
      <p:grpSp>
        <p:nvGrpSpPr>
          <p:cNvPr id="3" name="Group 58"/>
          <p:cNvGrpSpPr>
            <a:grpSpLocks/>
          </p:cNvGrpSpPr>
          <p:nvPr/>
        </p:nvGrpSpPr>
        <p:grpSpPr bwMode="auto">
          <a:xfrm>
            <a:off x="6773776" y="3987961"/>
            <a:ext cx="359833" cy="338554"/>
            <a:chOff x="4117975" y="3619500"/>
            <a:chExt cx="269875" cy="253916"/>
          </a:xfrm>
        </p:grpSpPr>
        <p:sp>
          <p:nvSpPr>
            <p:cNvPr id="46" name="Oval 45"/>
            <p:cNvSpPr/>
            <p:nvPr/>
          </p:nvSpPr>
          <p:spPr>
            <a:xfrm>
              <a:off x="4144668" y="3655252"/>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1219170">
                <a:defRPr/>
              </a:pPr>
              <a:endParaRPr lang="en-US" sz="2400" kern="0" dirty="0">
                <a:solidFill>
                  <a:sysClr val="window" lastClr="FFFFFF"/>
                </a:solidFill>
                <a:latin typeface="+mj-lt"/>
              </a:endParaRPr>
            </a:p>
          </p:txBody>
        </p:sp>
        <p:sp>
          <p:nvSpPr>
            <p:cNvPr id="47" name="TextBox 46"/>
            <p:cNvSpPr txBox="1"/>
            <p:nvPr/>
          </p:nvSpPr>
          <p:spPr>
            <a:xfrm>
              <a:off x="4117975" y="3619500"/>
              <a:ext cx="269875" cy="253916"/>
            </a:xfrm>
            <a:prstGeom prst="rect">
              <a:avLst/>
            </a:prstGeom>
            <a:noFill/>
          </p:spPr>
          <p:txBody>
            <a:bodyPr>
              <a:spAutoFit/>
            </a:bodyPr>
            <a:lstStyle/>
            <a:p>
              <a:pPr>
                <a:defRPr/>
              </a:pPr>
              <a:r>
                <a:rPr lang="en-US" sz="1600" b="1" dirty="0">
                  <a:solidFill>
                    <a:schemeClr val="accent5"/>
                  </a:solidFill>
                  <a:latin typeface="Helvetica"/>
                  <a:ea typeface="ＭＳ Ｐゴシック" charset="0"/>
                  <a:cs typeface="Helvetica"/>
                </a:rPr>
                <a:t>1</a:t>
              </a:r>
            </a:p>
          </p:txBody>
        </p:sp>
      </p:grpSp>
      <p:grpSp>
        <p:nvGrpSpPr>
          <p:cNvPr id="4" name="Group 56"/>
          <p:cNvGrpSpPr>
            <a:grpSpLocks/>
          </p:cNvGrpSpPr>
          <p:nvPr/>
        </p:nvGrpSpPr>
        <p:grpSpPr bwMode="auto">
          <a:xfrm>
            <a:off x="5533408" y="5054772"/>
            <a:ext cx="357717" cy="338564"/>
            <a:chOff x="2901950" y="4657685"/>
            <a:chExt cx="268288" cy="253923"/>
          </a:xfrm>
        </p:grpSpPr>
        <p:sp>
          <p:nvSpPr>
            <p:cNvPr id="55" name="Oval 54"/>
            <p:cNvSpPr/>
            <p:nvPr/>
          </p:nvSpPr>
          <p:spPr>
            <a:xfrm>
              <a:off x="2924998" y="4695240"/>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1219170">
                <a:defRPr/>
              </a:pPr>
              <a:endParaRPr lang="en-US" sz="2400" kern="0" dirty="0">
                <a:solidFill>
                  <a:sysClr val="window" lastClr="FFFFFF"/>
                </a:solidFill>
                <a:latin typeface="+mj-lt"/>
              </a:endParaRPr>
            </a:p>
          </p:txBody>
        </p:sp>
        <p:sp>
          <p:nvSpPr>
            <p:cNvPr id="56" name="TextBox 55"/>
            <p:cNvSpPr txBox="1"/>
            <p:nvPr/>
          </p:nvSpPr>
          <p:spPr>
            <a:xfrm>
              <a:off x="2901950" y="4657685"/>
              <a:ext cx="268288" cy="253916"/>
            </a:xfrm>
            <a:prstGeom prst="rect">
              <a:avLst/>
            </a:prstGeom>
            <a:noFill/>
          </p:spPr>
          <p:txBody>
            <a:bodyPr>
              <a:spAutoFit/>
            </a:bodyPr>
            <a:lstStyle/>
            <a:p>
              <a:pPr>
                <a:defRPr/>
              </a:pPr>
              <a:r>
                <a:rPr lang="en-US" sz="1600" b="1" dirty="0">
                  <a:solidFill>
                    <a:schemeClr val="accent5"/>
                  </a:solidFill>
                  <a:latin typeface="Helvetica"/>
                  <a:ea typeface="ＭＳ Ｐゴシック" charset="0"/>
                  <a:cs typeface="Helvetica"/>
                </a:rPr>
                <a:t>2</a:t>
              </a:r>
            </a:p>
          </p:txBody>
        </p:sp>
      </p:grpSp>
      <p:grpSp>
        <p:nvGrpSpPr>
          <p:cNvPr id="5" name="Group 55"/>
          <p:cNvGrpSpPr>
            <a:grpSpLocks/>
          </p:cNvGrpSpPr>
          <p:nvPr/>
        </p:nvGrpSpPr>
        <p:grpSpPr bwMode="auto">
          <a:xfrm>
            <a:off x="3471776" y="3401644"/>
            <a:ext cx="359833" cy="338554"/>
            <a:chOff x="1498600" y="3394075"/>
            <a:chExt cx="269875" cy="253916"/>
          </a:xfrm>
        </p:grpSpPr>
        <p:sp>
          <p:nvSpPr>
            <p:cNvPr id="58" name="Oval 57"/>
            <p:cNvSpPr/>
            <p:nvPr/>
          </p:nvSpPr>
          <p:spPr>
            <a:xfrm>
              <a:off x="1524704"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1219170">
                <a:defRPr/>
              </a:pPr>
              <a:endParaRPr lang="en-US" sz="2400" kern="0" dirty="0">
                <a:solidFill>
                  <a:sysClr val="window" lastClr="FFFFFF"/>
                </a:solidFill>
                <a:latin typeface="+mj-lt"/>
              </a:endParaRPr>
            </a:p>
          </p:txBody>
        </p:sp>
        <p:sp>
          <p:nvSpPr>
            <p:cNvPr id="59" name="TextBox 58"/>
            <p:cNvSpPr txBox="1"/>
            <p:nvPr/>
          </p:nvSpPr>
          <p:spPr>
            <a:xfrm>
              <a:off x="1498600" y="3394075"/>
              <a:ext cx="269875" cy="253916"/>
            </a:xfrm>
            <a:prstGeom prst="rect">
              <a:avLst/>
            </a:prstGeom>
            <a:noFill/>
          </p:spPr>
          <p:txBody>
            <a:bodyPr>
              <a:spAutoFit/>
            </a:bodyPr>
            <a:lstStyle/>
            <a:p>
              <a:pPr>
                <a:defRPr/>
              </a:pPr>
              <a:r>
                <a:rPr lang="en-US" sz="1600" b="1" dirty="0">
                  <a:solidFill>
                    <a:schemeClr val="accent5"/>
                  </a:solidFill>
                  <a:latin typeface="Helvetica"/>
                  <a:ea typeface="ＭＳ Ｐゴシック" charset="0"/>
                  <a:cs typeface="Helvetica"/>
                </a:rPr>
                <a:t>3</a:t>
              </a:r>
            </a:p>
          </p:txBody>
        </p:sp>
      </p:grpSp>
      <p:grpSp>
        <p:nvGrpSpPr>
          <p:cNvPr id="6" name="Group 57"/>
          <p:cNvGrpSpPr>
            <a:grpSpLocks/>
          </p:cNvGrpSpPr>
          <p:nvPr/>
        </p:nvGrpSpPr>
        <p:grpSpPr bwMode="auto">
          <a:xfrm>
            <a:off x="5524942" y="1862830"/>
            <a:ext cx="357717" cy="338554"/>
            <a:chOff x="3000375" y="2239963"/>
            <a:chExt cx="268288" cy="253916"/>
          </a:xfrm>
        </p:grpSpPr>
        <p:sp>
          <p:nvSpPr>
            <p:cNvPr id="61" name="Oval 60"/>
            <p:cNvSpPr/>
            <p:nvPr/>
          </p:nvSpPr>
          <p:spPr>
            <a:xfrm>
              <a:off x="3031066" y="2275655"/>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1219170">
                <a:defRPr/>
              </a:pPr>
              <a:endParaRPr lang="en-US" sz="2400" kern="0" dirty="0">
                <a:solidFill>
                  <a:sysClr val="window" lastClr="FFFFFF"/>
                </a:solidFill>
                <a:latin typeface="+mj-lt"/>
              </a:endParaRPr>
            </a:p>
          </p:txBody>
        </p:sp>
        <p:sp>
          <p:nvSpPr>
            <p:cNvPr id="62" name="TextBox 61"/>
            <p:cNvSpPr txBox="1"/>
            <p:nvPr/>
          </p:nvSpPr>
          <p:spPr>
            <a:xfrm>
              <a:off x="3000375" y="2239963"/>
              <a:ext cx="268288" cy="253916"/>
            </a:xfrm>
            <a:prstGeom prst="rect">
              <a:avLst/>
            </a:prstGeom>
            <a:noFill/>
          </p:spPr>
          <p:txBody>
            <a:bodyPr>
              <a:spAutoFit/>
            </a:bodyPr>
            <a:lstStyle/>
            <a:p>
              <a:pPr>
                <a:defRPr/>
              </a:pPr>
              <a:r>
                <a:rPr lang="en-US" sz="1600" b="1" dirty="0">
                  <a:solidFill>
                    <a:schemeClr val="accent5"/>
                  </a:solidFill>
                  <a:latin typeface="Helvetica"/>
                  <a:ea typeface="ＭＳ Ｐゴシック" charset="0"/>
                  <a:cs typeface="Helvetica"/>
                </a:rPr>
                <a:t>4</a:t>
              </a:r>
            </a:p>
          </p:txBody>
        </p:sp>
      </p:grpSp>
      <p:grpSp>
        <p:nvGrpSpPr>
          <p:cNvPr id="7" name="Group 51"/>
          <p:cNvGrpSpPr>
            <a:grpSpLocks/>
          </p:cNvGrpSpPr>
          <p:nvPr/>
        </p:nvGrpSpPr>
        <p:grpSpPr bwMode="auto">
          <a:xfrm>
            <a:off x="7728393" y="3996431"/>
            <a:ext cx="357716" cy="338553"/>
            <a:chOff x="4945063" y="4146550"/>
            <a:chExt cx="268287" cy="253916"/>
          </a:xfrm>
        </p:grpSpPr>
        <p:sp>
          <p:nvSpPr>
            <p:cNvPr id="64" name="Oval 63"/>
            <p:cNvSpPr/>
            <p:nvPr/>
          </p:nvSpPr>
          <p:spPr>
            <a:xfrm>
              <a:off x="4965699" y="417171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1219170">
                <a:defRPr/>
              </a:pPr>
              <a:endParaRPr lang="en-US" sz="2400" kern="0" dirty="0">
                <a:solidFill>
                  <a:sysClr val="window" lastClr="FFFFFF"/>
                </a:solidFill>
                <a:latin typeface="+mj-lt"/>
              </a:endParaRPr>
            </a:p>
          </p:txBody>
        </p:sp>
        <p:sp>
          <p:nvSpPr>
            <p:cNvPr id="65" name="TextBox 64"/>
            <p:cNvSpPr txBox="1"/>
            <p:nvPr/>
          </p:nvSpPr>
          <p:spPr>
            <a:xfrm>
              <a:off x="4945063" y="4146550"/>
              <a:ext cx="268287" cy="253916"/>
            </a:xfrm>
            <a:prstGeom prst="rect">
              <a:avLst/>
            </a:prstGeom>
            <a:noFill/>
          </p:spPr>
          <p:txBody>
            <a:bodyPr>
              <a:spAutoFit/>
            </a:bodyPr>
            <a:lstStyle/>
            <a:p>
              <a:pPr>
                <a:defRPr/>
              </a:pPr>
              <a:r>
                <a:rPr lang="en-US" sz="1600" b="1" dirty="0">
                  <a:solidFill>
                    <a:schemeClr val="accent5"/>
                  </a:solidFill>
                  <a:latin typeface="Helvetica"/>
                  <a:ea typeface="ＭＳ Ｐゴシック" charset="0"/>
                  <a:cs typeface="Helvetica"/>
                </a:rPr>
                <a:t>5</a:t>
              </a:r>
            </a:p>
          </p:txBody>
        </p:sp>
      </p:grpSp>
      <p:grpSp>
        <p:nvGrpSpPr>
          <p:cNvPr id="8" name="Group 52"/>
          <p:cNvGrpSpPr>
            <a:grpSpLocks/>
          </p:cNvGrpSpPr>
          <p:nvPr/>
        </p:nvGrpSpPr>
        <p:grpSpPr bwMode="auto">
          <a:xfrm>
            <a:off x="9129626" y="5105559"/>
            <a:ext cx="359833" cy="338554"/>
            <a:chOff x="5907101" y="4719638"/>
            <a:chExt cx="269875" cy="253916"/>
          </a:xfrm>
        </p:grpSpPr>
        <p:sp>
          <p:nvSpPr>
            <p:cNvPr id="67" name="Oval 66"/>
            <p:cNvSpPr/>
            <p:nvPr/>
          </p:nvSpPr>
          <p:spPr>
            <a:xfrm>
              <a:off x="5934192" y="474956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1219170">
                <a:defRPr/>
              </a:pPr>
              <a:endParaRPr lang="en-US" sz="2400" kern="0" dirty="0">
                <a:solidFill>
                  <a:sysClr val="window" lastClr="FFFFFF"/>
                </a:solidFill>
                <a:latin typeface="+mj-lt"/>
              </a:endParaRPr>
            </a:p>
          </p:txBody>
        </p:sp>
        <p:sp>
          <p:nvSpPr>
            <p:cNvPr id="68" name="TextBox 50"/>
            <p:cNvSpPr txBox="1">
              <a:spLocks noChangeArrowheads="1"/>
            </p:cNvSpPr>
            <p:nvPr/>
          </p:nvSpPr>
          <p:spPr bwMode="auto">
            <a:xfrm>
              <a:off x="5907101" y="4719638"/>
              <a:ext cx="269875" cy="253916"/>
            </a:xfrm>
            <a:prstGeom prst="rect">
              <a:avLst/>
            </a:prstGeom>
            <a:noFill/>
            <a:ln w="9525">
              <a:noFill/>
              <a:miter lim="800000"/>
              <a:headEnd/>
              <a:tailEnd/>
            </a:ln>
          </p:spPr>
          <p:txBody>
            <a:bodyPr>
              <a:spAutoFit/>
            </a:bodyPr>
            <a:lstStyle/>
            <a:p>
              <a:r>
                <a:rPr lang="en-US" sz="1600" b="1">
                  <a:solidFill>
                    <a:schemeClr val="accent1"/>
                  </a:solidFill>
                  <a:latin typeface="Helvetica" charset="0"/>
                </a:rPr>
                <a:t>6</a:t>
              </a:r>
            </a:p>
          </p:txBody>
        </p:sp>
      </p:grpSp>
      <p:grpSp>
        <p:nvGrpSpPr>
          <p:cNvPr id="9" name="Group 50"/>
          <p:cNvGrpSpPr>
            <a:grpSpLocks/>
          </p:cNvGrpSpPr>
          <p:nvPr/>
        </p:nvGrpSpPr>
        <p:grpSpPr bwMode="auto">
          <a:xfrm>
            <a:off x="11072726" y="3401644"/>
            <a:ext cx="357716" cy="338554"/>
            <a:chOff x="7167563" y="3398851"/>
            <a:chExt cx="268287" cy="253916"/>
          </a:xfrm>
        </p:grpSpPr>
        <p:sp>
          <p:nvSpPr>
            <p:cNvPr id="70" name="Oval 69"/>
            <p:cNvSpPr/>
            <p:nvPr/>
          </p:nvSpPr>
          <p:spPr>
            <a:xfrm>
              <a:off x="7182570"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1219170">
                <a:defRPr/>
              </a:pPr>
              <a:endParaRPr lang="en-US" sz="2400" kern="0" dirty="0">
                <a:solidFill>
                  <a:sysClr val="window" lastClr="FFFFFF"/>
                </a:solidFill>
                <a:latin typeface="+mj-lt"/>
              </a:endParaRPr>
            </a:p>
          </p:txBody>
        </p:sp>
        <p:sp>
          <p:nvSpPr>
            <p:cNvPr id="71" name="TextBox 51"/>
            <p:cNvSpPr txBox="1">
              <a:spLocks noChangeArrowheads="1"/>
            </p:cNvSpPr>
            <p:nvPr/>
          </p:nvSpPr>
          <p:spPr bwMode="auto">
            <a:xfrm>
              <a:off x="7167563" y="3398851"/>
              <a:ext cx="268287" cy="253916"/>
            </a:xfrm>
            <a:prstGeom prst="rect">
              <a:avLst/>
            </a:prstGeom>
            <a:noFill/>
            <a:ln w="9525">
              <a:noFill/>
              <a:miter lim="800000"/>
              <a:headEnd/>
              <a:tailEnd/>
            </a:ln>
          </p:spPr>
          <p:txBody>
            <a:bodyPr>
              <a:spAutoFit/>
            </a:bodyPr>
            <a:lstStyle/>
            <a:p>
              <a:r>
                <a:rPr lang="en-US" sz="1600" b="1" dirty="0">
                  <a:solidFill>
                    <a:schemeClr val="accent1"/>
                  </a:solidFill>
                  <a:latin typeface="Helvetica" charset="0"/>
                </a:rPr>
                <a:t>7</a:t>
              </a:r>
            </a:p>
          </p:txBody>
        </p:sp>
      </p:grpSp>
      <p:grpSp>
        <p:nvGrpSpPr>
          <p:cNvPr id="10" name="Group 59"/>
          <p:cNvGrpSpPr>
            <a:grpSpLocks/>
          </p:cNvGrpSpPr>
          <p:nvPr/>
        </p:nvGrpSpPr>
        <p:grpSpPr bwMode="auto">
          <a:xfrm>
            <a:off x="9148675" y="1805679"/>
            <a:ext cx="357717" cy="338554"/>
            <a:chOff x="5264123" y="2403475"/>
            <a:chExt cx="268288" cy="253916"/>
          </a:xfrm>
        </p:grpSpPr>
        <p:sp>
          <p:nvSpPr>
            <p:cNvPr id="73" name="Oval 72"/>
            <p:cNvSpPr/>
            <p:nvPr/>
          </p:nvSpPr>
          <p:spPr>
            <a:xfrm>
              <a:off x="5288138" y="2437227"/>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1219170">
                <a:defRPr/>
              </a:pPr>
              <a:endParaRPr lang="en-US" sz="2400" kern="0" dirty="0">
                <a:solidFill>
                  <a:sysClr val="window" lastClr="FFFFFF"/>
                </a:solidFill>
                <a:latin typeface="+mj-lt"/>
              </a:endParaRPr>
            </a:p>
          </p:txBody>
        </p:sp>
        <p:sp>
          <p:nvSpPr>
            <p:cNvPr id="74" name="TextBox 52"/>
            <p:cNvSpPr txBox="1">
              <a:spLocks noChangeArrowheads="1"/>
            </p:cNvSpPr>
            <p:nvPr/>
          </p:nvSpPr>
          <p:spPr bwMode="auto">
            <a:xfrm>
              <a:off x="5264123" y="2403475"/>
              <a:ext cx="268288" cy="253916"/>
            </a:xfrm>
            <a:prstGeom prst="rect">
              <a:avLst/>
            </a:prstGeom>
            <a:noFill/>
            <a:ln w="9525">
              <a:noFill/>
              <a:miter lim="800000"/>
              <a:headEnd/>
              <a:tailEnd/>
            </a:ln>
          </p:spPr>
          <p:txBody>
            <a:bodyPr>
              <a:spAutoFit/>
            </a:bodyPr>
            <a:lstStyle/>
            <a:p>
              <a:r>
                <a:rPr lang="en-US" sz="1600" b="1">
                  <a:solidFill>
                    <a:schemeClr val="accent1"/>
                  </a:solidFill>
                  <a:latin typeface="Helvetica" charset="0"/>
                </a:rPr>
                <a:t>8</a:t>
              </a:r>
            </a:p>
          </p:txBody>
        </p:sp>
      </p:grpSp>
      <p:sp>
        <p:nvSpPr>
          <p:cNvPr id="75" name="TextBox 3"/>
          <p:cNvSpPr txBox="1">
            <a:spLocks noChangeArrowheads="1"/>
          </p:cNvSpPr>
          <p:nvPr/>
        </p:nvSpPr>
        <p:spPr bwMode="auto">
          <a:xfrm>
            <a:off x="3886642" y="3181517"/>
            <a:ext cx="2755900" cy="584775"/>
          </a:xfrm>
          <a:prstGeom prst="rect">
            <a:avLst/>
          </a:prstGeom>
          <a:noFill/>
          <a:ln w="9525">
            <a:noFill/>
            <a:miter lim="800000"/>
            <a:headEnd/>
            <a:tailEnd/>
          </a:ln>
        </p:spPr>
        <p:txBody>
          <a:bodyPr>
            <a:spAutoFit/>
          </a:bodyPr>
          <a:lstStyle/>
          <a:p>
            <a:pPr algn="ctr"/>
            <a:r>
              <a:rPr lang="en-US" sz="3200" b="1" dirty="0">
                <a:solidFill>
                  <a:schemeClr val="bg1">
                    <a:lumMod val="75000"/>
                  </a:schemeClr>
                </a:solidFill>
                <a:latin typeface="Helvetica" charset="0"/>
              </a:rPr>
              <a:t>BUY</a:t>
            </a:r>
          </a:p>
        </p:txBody>
      </p:sp>
      <p:sp>
        <p:nvSpPr>
          <p:cNvPr id="76" name="TextBox 7"/>
          <p:cNvSpPr txBox="1">
            <a:spLocks noChangeArrowheads="1"/>
          </p:cNvSpPr>
          <p:nvPr/>
        </p:nvSpPr>
        <p:spPr bwMode="auto">
          <a:xfrm>
            <a:off x="8217341" y="3168817"/>
            <a:ext cx="2743200" cy="584775"/>
          </a:xfrm>
          <a:prstGeom prst="rect">
            <a:avLst/>
          </a:prstGeom>
          <a:noFill/>
          <a:ln w="9525">
            <a:noFill/>
            <a:miter lim="800000"/>
            <a:headEnd/>
            <a:tailEnd/>
          </a:ln>
        </p:spPr>
        <p:txBody>
          <a:bodyPr>
            <a:spAutoFit/>
          </a:bodyPr>
          <a:lstStyle/>
          <a:p>
            <a:pPr algn="ctr"/>
            <a:r>
              <a:rPr lang="en-US" sz="3200" b="1" dirty="0">
                <a:solidFill>
                  <a:schemeClr val="bg1">
                    <a:lumMod val="75000"/>
                  </a:schemeClr>
                </a:solidFill>
                <a:latin typeface="Helvetica" charset="0"/>
              </a:rPr>
              <a:t>OWN</a:t>
            </a:r>
          </a:p>
        </p:txBody>
      </p:sp>
      <p:sp>
        <p:nvSpPr>
          <p:cNvPr id="77" name="TextBox 8"/>
          <p:cNvSpPr txBox="1">
            <a:spLocks noChangeArrowheads="1"/>
          </p:cNvSpPr>
          <p:nvPr/>
        </p:nvSpPr>
        <p:spPr bwMode="auto">
          <a:xfrm>
            <a:off x="8179241" y="3636600"/>
            <a:ext cx="2870200" cy="338554"/>
          </a:xfrm>
          <a:prstGeom prst="rect">
            <a:avLst/>
          </a:prstGeom>
          <a:noFill/>
          <a:ln w="9525">
            <a:noFill/>
            <a:miter lim="800000"/>
            <a:headEnd/>
            <a:tailEnd/>
          </a:ln>
        </p:spPr>
        <p:txBody>
          <a:bodyPr>
            <a:spAutoFit/>
          </a:bodyPr>
          <a:lstStyle/>
          <a:p>
            <a:pPr algn="ctr"/>
            <a:r>
              <a:rPr lang="en-US" sz="1600">
                <a:solidFill>
                  <a:schemeClr val="tx2"/>
                </a:solidFill>
                <a:latin typeface="Helvetica" charset="0"/>
              </a:rPr>
              <a:t>Support &amp; Serve</a:t>
            </a:r>
          </a:p>
        </p:txBody>
      </p:sp>
      <p:sp>
        <p:nvSpPr>
          <p:cNvPr id="78" name="TextBox 9"/>
          <p:cNvSpPr txBox="1">
            <a:spLocks noChangeArrowheads="1"/>
          </p:cNvSpPr>
          <p:nvPr/>
        </p:nvSpPr>
        <p:spPr bwMode="auto">
          <a:xfrm>
            <a:off x="3873942" y="3636600"/>
            <a:ext cx="2705100" cy="338554"/>
          </a:xfrm>
          <a:prstGeom prst="rect">
            <a:avLst/>
          </a:prstGeom>
          <a:noFill/>
          <a:ln w="9525">
            <a:noFill/>
            <a:miter lim="800000"/>
            <a:headEnd/>
            <a:tailEnd/>
          </a:ln>
        </p:spPr>
        <p:txBody>
          <a:bodyPr>
            <a:spAutoFit/>
          </a:bodyPr>
          <a:lstStyle/>
          <a:p>
            <a:pPr algn="ctr"/>
            <a:r>
              <a:rPr lang="en-US" sz="1600">
                <a:solidFill>
                  <a:schemeClr val="tx2"/>
                </a:solidFill>
                <a:latin typeface="Helvetica" charset="0"/>
              </a:rPr>
              <a:t>Market &amp; Sell</a:t>
            </a:r>
          </a:p>
        </p:txBody>
      </p:sp>
      <p:sp>
        <p:nvSpPr>
          <p:cNvPr id="79" name="Rounded Rectangle 78"/>
          <p:cNvSpPr/>
          <p:nvPr/>
        </p:nvSpPr>
        <p:spPr>
          <a:xfrm>
            <a:off x="10811555" y="2154479"/>
            <a:ext cx="558800" cy="2989544"/>
          </a:xfrm>
          <a:prstGeom prst="roundRect">
            <a:avLst/>
          </a:prstGeom>
          <a:solidFill>
            <a:srgbClr val="FFFFFF">
              <a:alpha val="40000"/>
            </a:srgb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ctr" anchorCtr="0"/>
          <a:lstStyle/>
          <a:p>
            <a:pPr algn="ctr"/>
            <a:r>
              <a:rPr lang="en-US" sz="2133" dirty="0">
                <a:solidFill>
                  <a:schemeClr val="tx1"/>
                </a:solidFill>
                <a:latin typeface="Arial" pitchFamily="34" charset="0"/>
                <a:cs typeface="Arial" pitchFamily="34" charset="0"/>
              </a:rPr>
              <a:t>Support Scenario</a:t>
            </a:r>
          </a:p>
        </p:txBody>
      </p:sp>
      <p:sp>
        <p:nvSpPr>
          <p:cNvPr id="80" name="Rounded Rectangle 79"/>
          <p:cNvSpPr/>
          <p:nvPr/>
        </p:nvSpPr>
        <p:spPr>
          <a:xfrm rot="6267121">
            <a:off x="5429743" y="905190"/>
            <a:ext cx="530805" cy="2777655"/>
          </a:xfrm>
          <a:prstGeom prst="roundRect">
            <a:avLst/>
          </a:prstGeom>
          <a:solidFill>
            <a:srgbClr val="FFFFFF">
              <a:alpha val="40000"/>
            </a:srgb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ctr" anchorCtr="0"/>
          <a:lstStyle/>
          <a:p>
            <a:pPr algn="ctr"/>
            <a:r>
              <a:rPr lang="en-US" sz="2133" dirty="0">
                <a:solidFill>
                  <a:schemeClr val="tx1"/>
                </a:solidFill>
                <a:latin typeface="Arial" pitchFamily="34" charset="0"/>
                <a:cs typeface="Arial" pitchFamily="34" charset="0"/>
              </a:rPr>
              <a:t>Purchase Scenario</a:t>
            </a:r>
          </a:p>
        </p:txBody>
      </p:sp>
      <p:sp>
        <p:nvSpPr>
          <p:cNvPr id="35" name="Rectangle 34"/>
          <p:cNvSpPr/>
          <p:nvPr/>
        </p:nvSpPr>
        <p:spPr>
          <a:xfrm>
            <a:off x="441277" y="172873"/>
            <a:ext cx="755176" cy="837063"/>
          </a:xfrm>
          <a:prstGeom prst="rect">
            <a:avLst/>
          </a:prstGeom>
          <a:solidFill>
            <a:schemeClr val="bg1"/>
          </a:solidFill>
          <a:ln w="28575">
            <a:solidFill>
              <a:srgbClr val="47C2F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4267" dirty="0">
                <a:solidFill>
                  <a:schemeClr val="tx1"/>
                </a:solidFill>
                <a:latin typeface="Arial Black" pitchFamily="34" charset="0"/>
                <a:cs typeface="Arial" pitchFamily="34" charset="0"/>
              </a:rPr>
              <a:t>1</a:t>
            </a:r>
          </a:p>
        </p:txBody>
      </p:sp>
      <p:pic>
        <p:nvPicPr>
          <p:cNvPr id="15" name="Graphic 21">
            <a:extLst>
              <a:ext uri="{FF2B5EF4-FFF2-40B4-BE49-F238E27FC236}">
                <a16:creationId xmlns:a16="http://schemas.microsoft.com/office/drawing/2014/main" id="{217A3213-9BE6-309E-4E78-3D17B1EBB40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3828" y="167847"/>
            <a:ext cx="2653763" cy="1239126"/>
          </a:xfrm>
          <a:prstGeom prst="rect">
            <a:avLst/>
          </a:prstGeom>
        </p:spPr>
      </p:pic>
    </p:spTree>
    <p:extLst>
      <p:ext uri="{BB962C8B-B14F-4D97-AF65-F5344CB8AC3E}">
        <p14:creationId xmlns:p14="http://schemas.microsoft.com/office/powerpoint/2010/main" val="41919132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1952" y="406400"/>
            <a:ext cx="11128097" cy="889000"/>
          </a:xfrm>
        </p:spPr>
        <p:txBody>
          <a:bodyPr/>
          <a:lstStyle/>
          <a:p>
            <a:r>
              <a:rPr lang="en-US" dirty="0"/>
              <a:t>DISCUSSION - Business Metrics</a:t>
            </a:r>
          </a:p>
        </p:txBody>
      </p:sp>
      <p:sp>
        <p:nvSpPr>
          <p:cNvPr id="7" name="TextBox 6"/>
          <p:cNvSpPr txBox="1"/>
          <p:nvPr/>
        </p:nvSpPr>
        <p:spPr>
          <a:xfrm>
            <a:off x="3371141" y="5518152"/>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RECEIVE</a:t>
            </a:r>
          </a:p>
        </p:txBody>
      </p:sp>
      <p:pic>
        <p:nvPicPr>
          <p:cNvPr id="8" name="Picture 1" descr="infinity_5.png"/>
          <p:cNvPicPr>
            <a:picLocks noChangeAspect="1"/>
          </p:cNvPicPr>
          <p:nvPr/>
        </p:nvPicPr>
        <p:blipFill>
          <a:blip r:embed="rId4" cstate="print"/>
          <a:srcRect/>
          <a:stretch>
            <a:fillRect/>
          </a:stretch>
        </p:blipFill>
        <p:spPr bwMode="auto">
          <a:xfrm>
            <a:off x="1209991" y="2408237"/>
            <a:ext cx="6116643" cy="2971800"/>
          </a:xfrm>
          <a:prstGeom prst="rect">
            <a:avLst/>
          </a:prstGeom>
          <a:noFill/>
          <a:ln w="9525">
            <a:noFill/>
            <a:miter lim="800000"/>
            <a:headEnd/>
            <a:tailEnd/>
          </a:ln>
        </p:spPr>
      </p:pic>
      <p:cxnSp>
        <p:nvCxnSpPr>
          <p:cNvPr id="9" name="Straight Connector 8"/>
          <p:cNvCxnSpPr/>
          <p:nvPr/>
        </p:nvCxnSpPr>
        <p:spPr>
          <a:xfrm flipH="1">
            <a:off x="2963047" y="2308369"/>
            <a:ext cx="3176" cy="18288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5664087" y="2293937"/>
            <a:ext cx="0" cy="157163"/>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2956695" y="5259387"/>
            <a:ext cx="0" cy="3048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3890388" y="4668838"/>
            <a:ext cx="0" cy="8509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a:endCxn id="7" idx="0"/>
          </p:cNvCxnSpPr>
          <p:nvPr/>
        </p:nvCxnSpPr>
        <p:spPr>
          <a:xfrm>
            <a:off x="4582719" y="4630738"/>
            <a:ext cx="0" cy="887414"/>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5670439" y="5297487"/>
            <a:ext cx="0" cy="2540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1764172" y="2058989"/>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PURCHASE</a:t>
            </a:r>
          </a:p>
        </p:txBody>
      </p:sp>
      <p:sp>
        <p:nvSpPr>
          <p:cNvPr id="16" name="TextBox 15"/>
          <p:cNvSpPr txBox="1"/>
          <p:nvPr/>
        </p:nvSpPr>
        <p:spPr>
          <a:xfrm>
            <a:off x="4457273" y="20574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RECOMMEND</a:t>
            </a:r>
          </a:p>
        </p:txBody>
      </p:sp>
      <p:sp>
        <p:nvSpPr>
          <p:cNvPr id="17" name="TextBox 16"/>
          <p:cNvSpPr txBox="1"/>
          <p:nvPr/>
        </p:nvSpPr>
        <p:spPr>
          <a:xfrm>
            <a:off x="174194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RESEARCH</a:t>
            </a:r>
          </a:p>
        </p:txBody>
      </p:sp>
      <p:sp>
        <p:nvSpPr>
          <p:cNvPr id="18" name="TextBox 17"/>
          <p:cNvSpPr txBox="1"/>
          <p:nvPr/>
        </p:nvSpPr>
        <p:spPr>
          <a:xfrm>
            <a:off x="268516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NEED</a:t>
            </a:r>
          </a:p>
        </p:txBody>
      </p:sp>
      <p:sp>
        <p:nvSpPr>
          <p:cNvPr id="19" name="TextBox 18"/>
          <p:cNvSpPr txBox="1"/>
          <p:nvPr/>
        </p:nvSpPr>
        <p:spPr>
          <a:xfrm>
            <a:off x="4460449" y="5519738"/>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USE</a:t>
            </a:r>
          </a:p>
        </p:txBody>
      </p:sp>
      <p:grpSp>
        <p:nvGrpSpPr>
          <p:cNvPr id="4" name="Group 58"/>
          <p:cNvGrpSpPr>
            <a:grpSpLocks/>
          </p:cNvGrpSpPr>
          <p:nvPr/>
        </p:nvGrpSpPr>
        <p:grpSpPr bwMode="auto">
          <a:xfrm>
            <a:off x="3758592" y="4114797"/>
            <a:ext cx="269945" cy="276999"/>
            <a:chOff x="4117975" y="3619500"/>
            <a:chExt cx="269875" cy="276999"/>
          </a:xfrm>
        </p:grpSpPr>
        <p:sp>
          <p:nvSpPr>
            <p:cNvPr id="21" name="Oval 20"/>
            <p:cNvSpPr/>
            <p:nvPr/>
          </p:nvSpPr>
          <p:spPr>
            <a:xfrm>
              <a:off x="4144668" y="3655252"/>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2" name="TextBox 21"/>
            <p:cNvSpPr txBox="1"/>
            <p:nvPr/>
          </p:nvSpPr>
          <p:spPr>
            <a:xfrm>
              <a:off x="4117975" y="3619500"/>
              <a:ext cx="269875" cy="276999"/>
            </a:xfrm>
            <a:prstGeom prst="rect">
              <a:avLst/>
            </a:prstGeom>
            <a:noFill/>
          </p:spPr>
          <p:txBody>
            <a:bodyPr>
              <a:spAutoFit/>
            </a:bodyPr>
            <a:lstStyle/>
            <a:p>
              <a:pPr>
                <a:defRPr/>
              </a:pPr>
              <a:r>
                <a:rPr lang="en-US" sz="1200" b="1" dirty="0">
                  <a:latin typeface="Helvetica"/>
                  <a:ea typeface="ＭＳ Ｐゴシック" charset="0"/>
                  <a:cs typeface="Helvetica"/>
                </a:rPr>
                <a:t>1</a:t>
              </a:r>
            </a:p>
          </p:txBody>
        </p:sp>
      </p:grpSp>
      <p:grpSp>
        <p:nvGrpSpPr>
          <p:cNvPr id="20" name="Group 56"/>
          <p:cNvGrpSpPr>
            <a:grpSpLocks/>
          </p:cNvGrpSpPr>
          <p:nvPr/>
        </p:nvGrpSpPr>
        <p:grpSpPr bwMode="auto">
          <a:xfrm>
            <a:off x="2828074" y="4914901"/>
            <a:ext cx="268357" cy="276999"/>
            <a:chOff x="2901950" y="4657685"/>
            <a:chExt cx="268288" cy="276999"/>
          </a:xfrm>
        </p:grpSpPr>
        <p:sp>
          <p:nvSpPr>
            <p:cNvPr id="24" name="Oval 23"/>
            <p:cNvSpPr/>
            <p:nvPr/>
          </p:nvSpPr>
          <p:spPr>
            <a:xfrm>
              <a:off x="2924998" y="4695240"/>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5" name="TextBox 24"/>
            <p:cNvSpPr txBox="1"/>
            <p:nvPr/>
          </p:nvSpPr>
          <p:spPr>
            <a:xfrm>
              <a:off x="2901950" y="4657685"/>
              <a:ext cx="268288" cy="276999"/>
            </a:xfrm>
            <a:prstGeom prst="rect">
              <a:avLst/>
            </a:prstGeom>
            <a:noFill/>
          </p:spPr>
          <p:txBody>
            <a:bodyPr>
              <a:spAutoFit/>
            </a:bodyPr>
            <a:lstStyle/>
            <a:p>
              <a:pPr>
                <a:defRPr/>
              </a:pPr>
              <a:r>
                <a:rPr lang="en-US" sz="1200" b="1" dirty="0">
                  <a:latin typeface="Helvetica"/>
                  <a:ea typeface="ＭＳ Ｐゴシック" charset="0"/>
                  <a:cs typeface="Helvetica"/>
                </a:rPr>
                <a:t>2</a:t>
              </a:r>
            </a:p>
          </p:txBody>
        </p:sp>
      </p:grpSp>
      <p:grpSp>
        <p:nvGrpSpPr>
          <p:cNvPr id="23" name="Group 55"/>
          <p:cNvGrpSpPr>
            <a:grpSpLocks/>
          </p:cNvGrpSpPr>
          <p:nvPr/>
        </p:nvGrpSpPr>
        <p:grpSpPr bwMode="auto">
          <a:xfrm>
            <a:off x="1281448" y="3675059"/>
            <a:ext cx="269945" cy="276999"/>
            <a:chOff x="1498600" y="3394075"/>
            <a:chExt cx="269875" cy="276999"/>
          </a:xfrm>
        </p:grpSpPr>
        <p:sp>
          <p:nvSpPr>
            <p:cNvPr id="27" name="Oval 26"/>
            <p:cNvSpPr/>
            <p:nvPr/>
          </p:nvSpPr>
          <p:spPr>
            <a:xfrm>
              <a:off x="1524704"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8" name="TextBox 27"/>
            <p:cNvSpPr txBox="1"/>
            <p:nvPr/>
          </p:nvSpPr>
          <p:spPr>
            <a:xfrm>
              <a:off x="1498600" y="3394075"/>
              <a:ext cx="269875" cy="276999"/>
            </a:xfrm>
            <a:prstGeom prst="rect">
              <a:avLst/>
            </a:prstGeom>
            <a:noFill/>
          </p:spPr>
          <p:txBody>
            <a:bodyPr>
              <a:spAutoFit/>
            </a:bodyPr>
            <a:lstStyle/>
            <a:p>
              <a:pPr>
                <a:defRPr/>
              </a:pPr>
              <a:r>
                <a:rPr lang="en-US" sz="1200" b="1" dirty="0">
                  <a:latin typeface="Helvetica"/>
                  <a:ea typeface="ＭＳ Ｐゴシック" charset="0"/>
                  <a:cs typeface="Helvetica"/>
                </a:rPr>
                <a:t>3</a:t>
              </a:r>
            </a:p>
          </p:txBody>
        </p:sp>
      </p:grpSp>
      <p:grpSp>
        <p:nvGrpSpPr>
          <p:cNvPr id="26" name="Group 57"/>
          <p:cNvGrpSpPr>
            <a:grpSpLocks/>
          </p:cNvGrpSpPr>
          <p:nvPr/>
        </p:nvGrpSpPr>
        <p:grpSpPr bwMode="auto">
          <a:xfrm>
            <a:off x="2821723" y="2520949"/>
            <a:ext cx="268357" cy="276999"/>
            <a:chOff x="3000375" y="2239963"/>
            <a:chExt cx="268288" cy="276999"/>
          </a:xfrm>
        </p:grpSpPr>
        <p:sp>
          <p:nvSpPr>
            <p:cNvPr id="30" name="Oval 29"/>
            <p:cNvSpPr/>
            <p:nvPr/>
          </p:nvSpPr>
          <p:spPr>
            <a:xfrm>
              <a:off x="3031066" y="2275655"/>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1" name="TextBox 30"/>
            <p:cNvSpPr txBox="1"/>
            <p:nvPr/>
          </p:nvSpPr>
          <p:spPr>
            <a:xfrm>
              <a:off x="3000375" y="2239963"/>
              <a:ext cx="268288" cy="276999"/>
            </a:xfrm>
            <a:prstGeom prst="rect">
              <a:avLst/>
            </a:prstGeom>
            <a:noFill/>
          </p:spPr>
          <p:txBody>
            <a:bodyPr>
              <a:spAutoFit/>
            </a:bodyPr>
            <a:lstStyle/>
            <a:p>
              <a:pPr>
                <a:defRPr/>
              </a:pPr>
              <a:r>
                <a:rPr lang="en-US" sz="1200" b="1" dirty="0">
                  <a:latin typeface="Helvetica"/>
                  <a:ea typeface="ＭＳ Ｐゴシック" charset="0"/>
                  <a:cs typeface="Helvetica"/>
                </a:rPr>
                <a:t>4</a:t>
              </a:r>
            </a:p>
          </p:txBody>
        </p:sp>
      </p:grpSp>
      <p:grpSp>
        <p:nvGrpSpPr>
          <p:cNvPr id="29" name="Group 51"/>
          <p:cNvGrpSpPr>
            <a:grpSpLocks/>
          </p:cNvGrpSpPr>
          <p:nvPr/>
        </p:nvGrpSpPr>
        <p:grpSpPr bwMode="auto">
          <a:xfrm>
            <a:off x="4474740" y="4121151"/>
            <a:ext cx="268357" cy="276999"/>
            <a:chOff x="4945063" y="4146550"/>
            <a:chExt cx="268287" cy="277000"/>
          </a:xfrm>
        </p:grpSpPr>
        <p:sp>
          <p:nvSpPr>
            <p:cNvPr id="33" name="Oval 32"/>
            <p:cNvSpPr/>
            <p:nvPr/>
          </p:nvSpPr>
          <p:spPr>
            <a:xfrm>
              <a:off x="4965699" y="417171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4" name="TextBox 33"/>
            <p:cNvSpPr txBox="1"/>
            <p:nvPr/>
          </p:nvSpPr>
          <p:spPr>
            <a:xfrm>
              <a:off x="4945063" y="4146550"/>
              <a:ext cx="268287" cy="277000"/>
            </a:xfrm>
            <a:prstGeom prst="rect">
              <a:avLst/>
            </a:prstGeom>
            <a:noFill/>
          </p:spPr>
          <p:txBody>
            <a:bodyPr>
              <a:spAutoFit/>
            </a:bodyPr>
            <a:lstStyle/>
            <a:p>
              <a:pPr>
                <a:defRPr/>
              </a:pPr>
              <a:r>
                <a:rPr lang="en-US" sz="1200" b="1" dirty="0">
                  <a:latin typeface="Helvetica"/>
                  <a:ea typeface="ＭＳ Ｐゴシック" charset="0"/>
                  <a:cs typeface="Helvetica"/>
                </a:rPr>
                <a:t>5</a:t>
              </a:r>
            </a:p>
          </p:txBody>
        </p:sp>
      </p:grpSp>
      <p:grpSp>
        <p:nvGrpSpPr>
          <p:cNvPr id="32" name="Group 52"/>
          <p:cNvGrpSpPr>
            <a:grpSpLocks/>
          </p:cNvGrpSpPr>
          <p:nvPr/>
        </p:nvGrpSpPr>
        <p:grpSpPr bwMode="auto">
          <a:xfrm>
            <a:off x="5525941" y="4953001"/>
            <a:ext cx="269945" cy="276999"/>
            <a:chOff x="5907101" y="4719638"/>
            <a:chExt cx="269875" cy="276999"/>
          </a:xfrm>
        </p:grpSpPr>
        <p:sp>
          <p:nvSpPr>
            <p:cNvPr id="36" name="Oval 35"/>
            <p:cNvSpPr/>
            <p:nvPr/>
          </p:nvSpPr>
          <p:spPr>
            <a:xfrm>
              <a:off x="5934192" y="474956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7" name="TextBox 50"/>
            <p:cNvSpPr txBox="1">
              <a:spLocks noChangeArrowheads="1"/>
            </p:cNvSpPr>
            <p:nvPr/>
          </p:nvSpPr>
          <p:spPr bwMode="auto">
            <a:xfrm>
              <a:off x="5907101" y="4719638"/>
              <a:ext cx="269875" cy="276999"/>
            </a:xfrm>
            <a:prstGeom prst="rect">
              <a:avLst/>
            </a:prstGeom>
            <a:noFill/>
            <a:ln w="9525">
              <a:noFill/>
              <a:miter lim="800000"/>
              <a:headEnd/>
              <a:tailEnd/>
            </a:ln>
          </p:spPr>
          <p:txBody>
            <a:bodyPr>
              <a:spAutoFit/>
            </a:bodyPr>
            <a:lstStyle/>
            <a:p>
              <a:r>
                <a:rPr lang="en-US" sz="1200" b="1" dirty="0">
                  <a:latin typeface="Helvetica" charset="0"/>
                </a:rPr>
                <a:t>6</a:t>
              </a:r>
            </a:p>
          </p:txBody>
        </p:sp>
      </p:grpSp>
      <p:grpSp>
        <p:nvGrpSpPr>
          <p:cNvPr id="35" name="Group 50"/>
          <p:cNvGrpSpPr>
            <a:grpSpLocks/>
          </p:cNvGrpSpPr>
          <p:nvPr/>
        </p:nvGrpSpPr>
        <p:grpSpPr bwMode="auto">
          <a:xfrm>
            <a:off x="6983644" y="3675059"/>
            <a:ext cx="268357" cy="276999"/>
            <a:chOff x="7167563" y="3398851"/>
            <a:chExt cx="268287" cy="276999"/>
          </a:xfrm>
        </p:grpSpPr>
        <p:sp>
          <p:nvSpPr>
            <p:cNvPr id="39" name="Oval 38"/>
            <p:cNvSpPr/>
            <p:nvPr/>
          </p:nvSpPr>
          <p:spPr>
            <a:xfrm>
              <a:off x="7182570"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0" name="TextBox 51"/>
            <p:cNvSpPr txBox="1">
              <a:spLocks noChangeArrowheads="1"/>
            </p:cNvSpPr>
            <p:nvPr/>
          </p:nvSpPr>
          <p:spPr bwMode="auto">
            <a:xfrm>
              <a:off x="7167563" y="3398851"/>
              <a:ext cx="268287" cy="276999"/>
            </a:xfrm>
            <a:prstGeom prst="rect">
              <a:avLst/>
            </a:prstGeom>
            <a:noFill/>
            <a:ln w="9525">
              <a:noFill/>
              <a:miter lim="800000"/>
              <a:headEnd/>
              <a:tailEnd/>
            </a:ln>
          </p:spPr>
          <p:txBody>
            <a:bodyPr>
              <a:spAutoFit/>
            </a:bodyPr>
            <a:lstStyle/>
            <a:p>
              <a:r>
                <a:rPr lang="en-US" sz="1200" b="1" dirty="0">
                  <a:latin typeface="Helvetica" charset="0"/>
                </a:rPr>
                <a:t>7</a:t>
              </a:r>
            </a:p>
          </p:txBody>
        </p:sp>
      </p:grpSp>
      <p:grpSp>
        <p:nvGrpSpPr>
          <p:cNvPr id="38" name="Group 59"/>
          <p:cNvGrpSpPr>
            <a:grpSpLocks/>
          </p:cNvGrpSpPr>
          <p:nvPr/>
        </p:nvGrpSpPr>
        <p:grpSpPr bwMode="auto">
          <a:xfrm>
            <a:off x="5540231" y="2478086"/>
            <a:ext cx="268357" cy="276999"/>
            <a:chOff x="5264123" y="2403475"/>
            <a:chExt cx="268288" cy="276999"/>
          </a:xfrm>
        </p:grpSpPr>
        <p:sp>
          <p:nvSpPr>
            <p:cNvPr id="42" name="Oval 41"/>
            <p:cNvSpPr/>
            <p:nvPr/>
          </p:nvSpPr>
          <p:spPr>
            <a:xfrm>
              <a:off x="5288138" y="2437227"/>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3" name="TextBox 52"/>
            <p:cNvSpPr txBox="1">
              <a:spLocks noChangeArrowheads="1"/>
            </p:cNvSpPr>
            <p:nvPr/>
          </p:nvSpPr>
          <p:spPr bwMode="auto">
            <a:xfrm>
              <a:off x="5264123" y="2403475"/>
              <a:ext cx="268288" cy="276999"/>
            </a:xfrm>
            <a:prstGeom prst="rect">
              <a:avLst/>
            </a:prstGeom>
            <a:noFill/>
            <a:ln w="9525">
              <a:noFill/>
              <a:miter lim="800000"/>
              <a:headEnd/>
              <a:tailEnd/>
            </a:ln>
          </p:spPr>
          <p:txBody>
            <a:bodyPr>
              <a:spAutoFit/>
            </a:bodyPr>
            <a:lstStyle/>
            <a:p>
              <a:r>
                <a:rPr lang="en-US" sz="1200" b="1" dirty="0">
                  <a:latin typeface="Helvetica" charset="0"/>
                </a:rPr>
                <a:t>8</a:t>
              </a:r>
            </a:p>
          </p:txBody>
        </p:sp>
      </p:grpSp>
      <p:cxnSp>
        <p:nvCxnSpPr>
          <p:cNvPr id="44" name="Straight Connector 43"/>
          <p:cNvCxnSpPr/>
          <p:nvPr/>
        </p:nvCxnSpPr>
        <p:spPr>
          <a:xfrm>
            <a:off x="1065490" y="381793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5" name="TextBox 3"/>
          <p:cNvSpPr txBox="1">
            <a:spLocks noChangeArrowheads="1"/>
          </p:cNvSpPr>
          <p:nvPr/>
        </p:nvSpPr>
        <p:spPr bwMode="auto">
          <a:xfrm>
            <a:off x="1587913" y="3566203"/>
            <a:ext cx="2067464"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BUY</a:t>
            </a:r>
          </a:p>
        </p:txBody>
      </p:sp>
      <p:sp>
        <p:nvSpPr>
          <p:cNvPr id="46" name="TextBox 7"/>
          <p:cNvSpPr txBox="1">
            <a:spLocks noChangeArrowheads="1"/>
          </p:cNvSpPr>
          <p:nvPr/>
        </p:nvSpPr>
        <p:spPr bwMode="auto">
          <a:xfrm>
            <a:off x="4860603" y="3556679"/>
            <a:ext cx="2057936"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OWN</a:t>
            </a:r>
          </a:p>
        </p:txBody>
      </p:sp>
      <p:cxnSp>
        <p:nvCxnSpPr>
          <p:cNvPr id="47" name="Straight Connector 46"/>
          <p:cNvCxnSpPr/>
          <p:nvPr/>
        </p:nvCxnSpPr>
        <p:spPr>
          <a:xfrm>
            <a:off x="7258352" y="381158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8" name="TextBox 47"/>
          <p:cNvSpPr txBox="1"/>
          <p:nvPr/>
        </p:nvSpPr>
        <p:spPr>
          <a:xfrm>
            <a:off x="117054" y="3654625"/>
            <a:ext cx="1276356"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SELECT</a:t>
            </a:r>
          </a:p>
        </p:txBody>
      </p:sp>
      <p:sp>
        <p:nvSpPr>
          <p:cNvPr id="49" name="TextBox 48"/>
          <p:cNvSpPr txBox="1"/>
          <p:nvPr/>
        </p:nvSpPr>
        <p:spPr>
          <a:xfrm>
            <a:off x="7349194" y="3654624"/>
            <a:ext cx="1033401"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MAINTAIN</a:t>
            </a:r>
          </a:p>
        </p:txBody>
      </p:sp>
      <p:sp>
        <p:nvSpPr>
          <p:cNvPr id="3" name="TextBox 2"/>
          <p:cNvSpPr txBox="1"/>
          <p:nvPr/>
        </p:nvSpPr>
        <p:spPr>
          <a:xfrm>
            <a:off x="7150374" y="685800"/>
            <a:ext cx="3809515" cy="1371600"/>
          </a:xfrm>
          <a:prstGeom prst="rect">
            <a:avLst/>
          </a:prstGeom>
          <a:noFill/>
        </p:spPr>
        <p:txBody>
          <a:bodyPr wrap="square" lIns="0" tIns="0" rIns="0" bIns="0" rtlCol="0">
            <a:noAutofit/>
          </a:bodyPr>
          <a:lstStyle/>
          <a:p>
            <a:pPr>
              <a:lnSpc>
                <a:spcPct val="90000"/>
              </a:lnSpc>
            </a:pPr>
            <a:r>
              <a:rPr lang="en-US" sz="2400" b="1" dirty="0"/>
              <a:t>Need Phase – Organization’s Perspective:</a:t>
            </a:r>
          </a:p>
          <a:p>
            <a:pPr>
              <a:lnSpc>
                <a:spcPct val="90000"/>
              </a:lnSpc>
            </a:pPr>
            <a:r>
              <a:rPr lang="en-US" sz="2400" dirty="0"/>
              <a:t>“When a customer has a need for a product or service, are they aware of our brand?”</a:t>
            </a:r>
          </a:p>
        </p:txBody>
      </p:sp>
      <p:sp>
        <p:nvSpPr>
          <p:cNvPr id="50" name="Oval 49"/>
          <p:cNvSpPr/>
          <p:nvPr/>
        </p:nvSpPr>
        <p:spPr>
          <a:xfrm>
            <a:off x="3557886" y="5380037"/>
            <a:ext cx="687567" cy="563563"/>
          </a:xfrm>
          <a:prstGeom prst="ellipse">
            <a:avLst/>
          </a:prstGeom>
          <a:noFill/>
          <a:ln w="38100"/>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52" tIns="45727" rIns="91452" bIns="45727" numCol="1" spcCol="0" rtlCol="0" fromWordArt="0" anchor="ctr" anchorCtr="0" forceAA="0" compatLnSpc="1">
            <a:prstTxWarp prst="textNoShape">
              <a:avLst/>
            </a:prstTxWarp>
            <a:noAutofit/>
          </a:bodyPr>
          <a:lstStyle/>
          <a:p>
            <a:pPr algn="ctr">
              <a:lnSpc>
                <a:spcPct val="90000"/>
              </a:lnSpc>
            </a:pPr>
            <a:endParaRPr lang="en-US" sz="2400"/>
          </a:p>
        </p:txBody>
      </p:sp>
      <p:sp>
        <p:nvSpPr>
          <p:cNvPr id="51" name="Rectangle 50"/>
          <p:cNvSpPr>
            <a:spLocks noChangeAspect="1"/>
          </p:cNvSpPr>
          <p:nvPr/>
        </p:nvSpPr>
        <p:spPr>
          <a:xfrm>
            <a:off x="8687475" y="2667000"/>
            <a:ext cx="1515349" cy="1515349"/>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ADVERTISING REACH AND FREQUENCY</a:t>
            </a:r>
          </a:p>
        </p:txBody>
      </p:sp>
      <p:sp>
        <p:nvSpPr>
          <p:cNvPr id="52" name="Rectangle 51"/>
          <p:cNvSpPr>
            <a:spLocks noChangeAspect="1"/>
          </p:cNvSpPr>
          <p:nvPr/>
        </p:nvSpPr>
        <p:spPr>
          <a:xfrm>
            <a:off x="8741202" y="4627950"/>
            <a:ext cx="1515349" cy="1515349"/>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RETURN ON ADVERTISING SPEND</a:t>
            </a:r>
            <a:endParaRPr lang="en-US" sz="1067" b="1" dirty="0">
              <a:solidFill>
                <a:schemeClr val="tx1"/>
              </a:solidFill>
              <a:latin typeface="Comic Sans MS" pitchFamily="66" charset="0"/>
              <a:cs typeface="Skippy Sharpie"/>
            </a:endParaRPr>
          </a:p>
        </p:txBody>
      </p:sp>
      <p:sp>
        <p:nvSpPr>
          <p:cNvPr id="53" name="TextBox 52"/>
          <p:cNvSpPr txBox="1"/>
          <p:nvPr/>
        </p:nvSpPr>
        <p:spPr>
          <a:xfrm>
            <a:off x="8611255" y="2362200"/>
            <a:ext cx="1387356" cy="270784"/>
          </a:xfrm>
          <a:prstGeom prst="rect">
            <a:avLst/>
          </a:prstGeom>
          <a:noFill/>
        </p:spPr>
        <p:txBody>
          <a:bodyPr wrap="square" lIns="0" tIns="0" rIns="0" bIns="0" rtlCol="0">
            <a:noAutofit/>
          </a:bodyPr>
          <a:lstStyle/>
          <a:p>
            <a:pPr>
              <a:lnSpc>
                <a:spcPct val="90000"/>
              </a:lnSpc>
            </a:pPr>
            <a:r>
              <a:rPr lang="en-US" sz="2400" b="1" dirty="0"/>
              <a:t>Example KPI</a:t>
            </a:r>
          </a:p>
        </p:txBody>
      </p:sp>
      <p:sp>
        <p:nvSpPr>
          <p:cNvPr id="54" name="TextBox 53"/>
          <p:cNvSpPr txBox="1"/>
          <p:nvPr/>
        </p:nvSpPr>
        <p:spPr>
          <a:xfrm>
            <a:off x="8611255" y="4301216"/>
            <a:ext cx="2591475" cy="270784"/>
          </a:xfrm>
          <a:prstGeom prst="rect">
            <a:avLst/>
          </a:prstGeom>
          <a:noFill/>
        </p:spPr>
        <p:txBody>
          <a:bodyPr wrap="square" lIns="0" tIns="0" rIns="0" bIns="0" rtlCol="0">
            <a:noAutofit/>
          </a:bodyPr>
          <a:lstStyle/>
          <a:p>
            <a:pPr>
              <a:lnSpc>
                <a:spcPct val="90000"/>
              </a:lnSpc>
            </a:pPr>
            <a:r>
              <a:rPr lang="en-US" sz="2400" b="1" dirty="0"/>
              <a:t>Example Financial Measure</a:t>
            </a:r>
          </a:p>
        </p:txBody>
      </p:sp>
      <p:pic>
        <p:nvPicPr>
          <p:cNvPr id="56" name="Graphic 21">
            <a:extLst>
              <a:ext uri="{FF2B5EF4-FFF2-40B4-BE49-F238E27FC236}">
                <a16:creationId xmlns:a16="http://schemas.microsoft.com/office/drawing/2014/main" id="{A27D728C-64EC-3E36-B078-906E1E8F902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02824" y="76200"/>
            <a:ext cx="1921040" cy="896994"/>
          </a:xfrm>
          <a:prstGeom prst="rect">
            <a:avLst/>
          </a:prstGeom>
        </p:spPr>
      </p:pic>
    </p:spTree>
    <p:custDataLst>
      <p:tags r:id="rId1"/>
    </p:custDataLst>
    <p:extLst>
      <p:ext uri="{BB962C8B-B14F-4D97-AF65-F5344CB8AC3E}">
        <p14:creationId xmlns:p14="http://schemas.microsoft.com/office/powerpoint/2010/main" val="36187256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500"/>
                                        <p:tgtEl>
                                          <p:spTgt spid="5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500"/>
                                        <p:tgtEl>
                                          <p:spTgt spid="5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1952" y="406400"/>
            <a:ext cx="11128097" cy="889000"/>
          </a:xfrm>
        </p:spPr>
        <p:txBody>
          <a:bodyPr/>
          <a:lstStyle/>
          <a:p>
            <a:r>
              <a:rPr lang="en-US" dirty="0"/>
              <a:t>ACTIVITY – Business Metrics</a:t>
            </a:r>
          </a:p>
        </p:txBody>
      </p:sp>
      <p:sp>
        <p:nvSpPr>
          <p:cNvPr id="7" name="TextBox 6"/>
          <p:cNvSpPr txBox="1"/>
          <p:nvPr/>
        </p:nvSpPr>
        <p:spPr>
          <a:xfrm>
            <a:off x="3371141" y="5518152"/>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RECEIVE</a:t>
            </a:r>
          </a:p>
        </p:txBody>
      </p:sp>
      <p:pic>
        <p:nvPicPr>
          <p:cNvPr id="8" name="Picture 1" descr="infinity_5.png"/>
          <p:cNvPicPr>
            <a:picLocks noChangeAspect="1"/>
          </p:cNvPicPr>
          <p:nvPr/>
        </p:nvPicPr>
        <p:blipFill>
          <a:blip r:embed="rId4" cstate="print"/>
          <a:srcRect/>
          <a:stretch>
            <a:fillRect/>
          </a:stretch>
        </p:blipFill>
        <p:spPr bwMode="auto">
          <a:xfrm>
            <a:off x="1209991" y="2408237"/>
            <a:ext cx="6116643" cy="2971800"/>
          </a:xfrm>
          <a:prstGeom prst="rect">
            <a:avLst/>
          </a:prstGeom>
          <a:noFill/>
          <a:ln w="9525">
            <a:noFill/>
            <a:miter lim="800000"/>
            <a:headEnd/>
            <a:tailEnd/>
          </a:ln>
        </p:spPr>
      </p:pic>
      <p:cxnSp>
        <p:nvCxnSpPr>
          <p:cNvPr id="9" name="Straight Connector 8"/>
          <p:cNvCxnSpPr/>
          <p:nvPr/>
        </p:nvCxnSpPr>
        <p:spPr>
          <a:xfrm flipH="1">
            <a:off x="2963047" y="2308369"/>
            <a:ext cx="3176" cy="18288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5664087" y="2293937"/>
            <a:ext cx="0" cy="157163"/>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2956695" y="5259387"/>
            <a:ext cx="0" cy="3048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3890388" y="4668838"/>
            <a:ext cx="0" cy="8509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a:endCxn id="7" idx="0"/>
          </p:cNvCxnSpPr>
          <p:nvPr/>
        </p:nvCxnSpPr>
        <p:spPr>
          <a:xfrm>
            <a:off x="4582719" y="4630738"/>
            <a:ext cx="0" cy="887414"/>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5670439" y="5297487"/>
            <a:ext cx="0" cy="2540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1764172" y="2058989"/>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PURCHASE</a:t>
            </a:r>
          </a:p>
        </p:txBody>
      </p:sp>
      <p:sp>
        <p:nvSpPr>
          <p:cNvPr id="16" name="TextBox 15"/>
          <p:cNvSpPr txBox="1"/>
          <p:nvPr/>
        </p:nvSpPr>
        <p:spPr>
          <a:xfrm>
            <a:off x="4457273" y="20574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RECOMMEND</a:t>
            </a:r>
          </a:p>
        </p:txBody>
      </p:sp>
      <p:sp>
        <p:nvSpPr>
          <p:cNvPr id="17" name="TextBox 16"/>
          <p:cNvSpPr txBox="1"/>
          <p:nvPr/>
        </p:nvSpPr>
        <p:spPr>
          <a:xfrm>
            <a:off x="174194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RESEARCH</a:t>
            </a:r>
          </a:p>
        </p:txBody>
      </p:sp>
      <p:sp>
        <p:nvSpPr>
          <p:cNvPr id="18" name="TextBox 17"/>
          <p:cNvSpPr txBox="1"/>
          <p:nvPr/>
        </p:nvSpPr>
        <p:spPr>
          <a:xfrm>
            <a:off x="268516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NEED</a:t>
            </a:r>
          </a:p>
        </p:txBody>
      </p:sp>
      <p:sp>
        <p:nvSpPr>
          <p:cNvPr id="19" name="TextBox 18"/>
          <p:cNvSpPr txBox="1"/>
          <p:nvPr/>
        </p:nvSpPr>
        <p:spPr>
          <a:xfrm>
            <a:off x="4460449" y="5519738"/>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USE</a:t>
            </a:r>
          </a:p>
        </p:txBody>
      </p:sp>
      <p:grpSp>
        <p:nvGrpSpPr>
          <p:cNvPr id="3" name="Group 58"/>
          <p:cNvGrpSpPr>
            <a:grpSpLocks/>
          </p:cNvGrpSpPr>
          <p:nvPr/>
        </p:nvGrpSpPr>
        <p:grpSpPr bwMode="auto">
          <a:xfrm>
            <a:off x="3758592" y="4114797"/>
            <a:ext cx="269945" cy="276999"/>
            <a:chOff x="4117975" y="3619500"/>
            <a:chExt cx="269875" cy="276999"/>
          </a:xfrm>
        </p:grpSpPr>
        <p:sp>
          <p:nvSpPr>
            <p:cNvPr id="21" name="Oval 20"/>
            <p:cNvSpPr/>
            <p:nvPr/>
          </p:nvSpPr>
          <p:spPr>
            <a:xfrm>
              <a:off x="4144668" y="3655252"/>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2" name="TextBox 21"/>
            <p:cNvSpPr txBox="1"/>
            <p:nvPr/>
          </p:nvSpPr>
          <p:spPr>
            <a:xfrm>
              <a:off x="4117975" y="3619500"/>
              <a:ext cx="269875" cy="276999"/>
            </a:xfrm>
            <a:prstGeom prst="rect">
              <a:avLst/>
            </a:prstGeom>
            <a:noFill/>
          </p:spPr>
          <p:txBody>
            <a:bodyPr>
              <a:spAutoFit/>
            </a:bodyPr>
            <a:lstStyle/>
            <a:p>
              <a:pPr>
                <a:defRPr/>
              </a:pPr>
              <a:r>
                <a:rPr lang="en-US" sz="1200" b="1" dirty="0">
                  <a:latin typeface="Helvetica"/>
                  <a:ea typeface="ＭＳ Ｐゴシック" charset="0"/>
                  <a:cs typeface="Helvetica"/>
                </a:rPr>
                <a:t>1</a:t>
              </a:r>
            </a:p>
          </p:txBody>
        </p:sp>
      </p:grpSp>
      <p:grpSp>
        <p:nvGrpSpPr>
          <p:cNvPr id="4" name="Group 56"/>
          <p:cNvGrpSpPr>
            <a:grpSpLocks/>
          </p:cNvGrpSpPr>
          <p:nvPr/>
        </p:nvGrpSpPr>
        <p:grpSpPr bwMode="auto">
          <a:xfrm>
            <a:off x="2828074" y="4914901"/>
            <a:ext cx="268357" cy="276999"/>
            <a:chOff x="2901950" y="4657685"/>
            <a:chExt cx="268288" cy="276999"/>
          </a:xfrm>
        </p:grpSpPr>
        <p:sp>
          <p:nvSpPr>
            <p:cNvPr id="24" name="Oval 23"/>
            <p:cNvSpPr/>
            <p:nvPr/>
          </p:nvSpPr>
          <p:spPr>
            <a:xfrm>
              <a:off x="2924998" y="4695240"/>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5" name="TextBox 24"/>
            <p:cNvSpPr txBox="1"/>
            <p:nvPr/>
          </p:nvSpPr>
          <p:spPr>
            <a:xfrm>
              <a:off x="2901950" y="4657685"/>
              <a:ext cx="268288" cy="276999"/>
            </a:xfrm>
            <a:prstGeom prst="rect">
              <a:avLst/>
            </a:prstGeom>
            <a:noFill/>
          </p:spPr>
          <p:txBody>
            <a:bodyPr>
              <a:spAutoFit/>
            </a:bodyPr>
            <a:lstStyle/>
            <a:p>
              <a:pPr>
                <a:defRPr/>
              </a:pPr>
              <a:r>
                <a:rPr lang="en-US" sz="1200" b="1" dirty="0">
                  <a:latin typeface="Helvetica"/>
                  <a:ea typeface="ＭＳ Ｐゴシック" charset="0"/>
                  <a:cs typeface="Helvetica"/>
                </a:rPr>
                <a:t>2</a:t>
              </a:r>
            </a:p>
          </p:txBody>
        </p:sp>
      </p:grpSp>
      <p:grpSp>
        <p:nvGrpSpPr>
          <p:cNvPr id="20" name="Group 55"/>
          <p:cNvGrpSpPr>
            <a:grpSpLocks/>
          </p:cNvGrpSpPr>
          <p:nvPr/>
        </p:nvGrpSpPr>
        <p:grpSpPr bwMode="auto">
          <a:xfrm>
            <a:off x="1281448" y="3675059"/>
            <a:ext cx="269945" cy="276999"/>
            <a:chOff x="1498600" y="3394075"/>
            <a:chExt cx="269875" cy="276999"/>
          </a:xfrm>
        </p:grpSpPr>
        <p:sp>
          <p:nvSpPr>
            <p:cNvPr id="27" name="Oval 26"/>
            <p:cNvSpPr/>
            <p:nvPr/>
          </p:nvSpPr>
          <p:spPr>
            <a:xfrm>
              <a:off x="1524704"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8" name="TextBox 27"/>
            <p:cNvSpPr txBox="1"/>
            <p:nvPr/>
          </p:nvSpPr>
          <p:spPr>
            <a:xfrm>
              <a:off x="1498600" y="3394075"/>
              <a:ext cx="269875" cy="276999"/>
            </a:xfrm>
            <a:prstGeom prst="rect">
              <a:avLst/>
            </a:prstGeom>
            <a:noFill/>
          </p:spPr>
          <p:txBody>
            <a:bodyPr>
              <a:spAutoFit/>
            </a:bodyPr>
            <a:lstStyle/>
            <a:p>
              <a:pPr>
                <a:defRPr/>
              </a:pPr>
              <a:r>
                <a:rPr lang="en-US" sz="1200" b="1" dirty="0">
                  <a:latin typeface="Helvetica"/>
                  <a:ea typeface="ＭＳ Ｐゴシック" charset="0"/>
                  <a:cs typeface="Helvetica"/>
                </a:rPr>
                <a:t>3</a:t>
              </a:r>
            </a:p>
          </p:txBody>
        </p:sp>
      </p:grpSp>
      <p:grpSp>
        <p:nvGrpSpPr>
          <p:cNvPr id="23" name="Group 57"/>
          <p:cNvGrpSpPr>
            <a:grpSpLocks/>
          </p:cNvGrpSpPr>
          <p:nvPr/>
        </p:nvGrpSpPr>
        <p:grpSpPr bwMode="auto">
          <a:xfrm>
            <a:off x="2821723" y="2520949"/>
            <a:ext cx="268357" cy="276999"/>
            <a:chOff x="3000375" y="2239963"/>
            <a:chExt cx="268288" cy="276999"/>
          </a:xfrm>
        </p:grpSpPr>
        <p:sp>
          <p:nvSpPr>
            <p:cNvPr id="30" name="Oval 29"/>
            <p:cNvSpPr/>
            <p:nvPr/>
          </p:nvSpPr>
          <p:spPr>
            <a:xfrm>
              <a:off x="3031066" y="2275655"/>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1" name="TextBox 30"/>
            <p:cNvSpPr txBox="1"/>
            <p:nvPr/>
          </p:nvSpPr>
          <p:spPr>
            <a:xfrm>
              <a:off x="3000375" y="2239963"/>
              <a:ext cx="268288" cy="276999"/>
            </a:xfrm>
            <a:prstGeom prst="rect">
              <a:avLst/>
            </a:prstGeom>
            <a:noFill/>
          </p:spPr>
          <p:txBody>
            <a:bodyPr>
              <a:spAutoFit/>
            </a:bodyPr>
            <a:lstStyle/>
            <a:p>
              <a:pPr>
                <a:defRPr/>
              </a:pPr>
              <a:r>
                <a:rPr lang="en-US" sz="1200" b="1" dirty="0">
                  <a:latin typeface="Helvetica"/>
                  <a:ea typeface="ＭＳ Ｐゴシック" charset="0"/>
                  <a:cs typeface="Helvetica"/>
                </a:rPr>
                <a:t>4</a:t>
              </a:r>
            </a:p>
          </p:txBody>
        </p:sp>
      </p:grpSp>
      <p:grpSp>
        <p:nvGrpSpPr>
          <p:cNvPr id="26" name="Group 51"/>
          <p:cNvGrpSpPr>
            <a:grpSpLocks/>
          </p:cNvGrpSpPr>
          <p:nvPr/>
        </p:nvGrpSpPr>
        <p:grpSpPr bwMode="auto">
          <a:xfrm>
            <a:off x="4474740" y="4121151"/>
            <a:ext cx="268357" cy="276999"/>
            <a:chOff x="4945063" y="4146550"/>
            <a:chExt cx="268287" cy="277000"/>
          </a:xfrm>
        </p:grpSpPr>
        <p:sp>
          <p:nvSpPr>
            <p:cNvPr id="33" name="Oval 32"/>
            <p:cNvSpPr/>
            <p:nvPr/>
          </p:nvSpPr>
          <p:spPr>
            <a:xfrm>
              <a:off x="4965699" y="417171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4" name="TextBox 33"/>
            <p:cNvSpPr txBox="1"/>
            <p:nvPr/>
          </p:nvSpPr>
          <p:spPr>
            <a:xfrm>
              <a:off x="4945063" y="4146550"/>
              <a:ext cx="268287" cy="277000"/>
            </a:xfrm>
            <a:prstGeom prst="rect">
              <a:avLst/>
            </a:prstGeom>
            <a:noFill/>
          </p:spPr>
          <p:txBody>
            <a:bodyPr>
              <a:spAutoFit/>
            </a:bodyPr>
            <a:lstStyle/>
            <a:p>
              <a:pPr>
                <a:defRPr/>
              </a:pPr>
              <a:r>
                <a:rPr lang="en-US" sz="1200" b="1" dirty="0">
                  <a:latin typeface="Helvetica"/>
                  <a:ea typeface="ＭＳ Ｐゴシック" charset="0"/>
                  <a:cs typeface="Helvetica"/>
                </a:rPr>
                <a:t>5</a:t>
              </a:r>
            </a:p>
          </p:txBody>
        </p:sp>
      </p:grpSp>
      <p:grpSp>
        <p:nvGrpSpPr>
          <p:cNvPr id="29" name="Group 52"/>
          <p:cNvGrpSpPr>
            <a:grpSpLocks/>
          </p:cNvGrpSpPr>
          <p:nvPr/>
        </p:nvGrpSpPr>
        <p:grpSpPr bwMode="auto">
          <a:xfrm>
            <a:off x="5525941" y="4953001"/>
            <a:ext cx="269945" cy="276999"/>
            <a:chOff x="5907101" y="4719638"/>
            <a:chExt cx="269875" cy="276999"/>
          </a:xfrm>
        </p:grpSpPr>
        <p:sp>
          <p:nvSpPr>
            <p:cNvPr id="36" name="Oval 35"/>
            <p:cNvSpPr/>
            <p:nvPr/>
          </p:nvSpPr>
          <p:spPr>
            <a:xfrm>
              <a:off x="5934192" y="474956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7" name="TextBox 50"/>
            <p:cNvSpPr txBox="1">
              <a:spLocks noChangeArrowheads="1"/>
            </p:cNvSpPr>
            <p:nvPr/>
          </p:nvSpPr>
          <p:spPr bwMode="auto">
            <a:xfrm>
              <a:off x="5907101" y="4719638"/>
              <a:ext cx="269875" cy="276999"/>
            </a:xfrm>
            <a:prstGeom prst="rect">
              <a:avLst/>
            </a:prstGeom>
            <a:noFill/>
            <a:ln w="9525">
              <a:noFill/>
              <a:miter lim="800000"/>
              <a:headEnd/>
              <a:tailEnd/>
            </a:ln>
          </p:spPr>
          <p:txBody>
            <a:bodyPr>
              <a:spAutoFit/>
            </a:bodyPr>
            <a:lstStyle/>
            <a:p>
              <a:r>
                <a:rPr lang="en-US" sz="1200" b="1" dirty="0">
                  <a:latin typeface="Helvetica" charset="0"/>
                </a:rPr>
                <a:t>6</a:t>
              </a:r>
            </a:p>
          </p:txBody>
        </p:sp>
      </p:grpSp>
      <p:grpSp>
        <p:nvGrpSpPr>
          <p:cNvPr id="32" name="Group 50"/>
          <p:cNvGrpSpPr>
            <a:grpSpLocks/>
          </p:cNvGrpSpPr>
          <p:nvPr/>
        </p:nvGrpSpPr>
        <p:grpSpPr bwMode="auto">
          <a:xfrm>
            <a:off x="6983644" y="3675059"/>
            <a:ext cx="268357" cy="276999"/>
            <a:chOff x="7167563" y="3398851"/>
            <a:chExt cx="268287" cy="276999"/>
          </a:xfrm>
        </p:grpSpPr>
        <p:sp>
          <p:nvSpPr>
            <p:cNvPr id="39" name="Oval 38"/>
            <p:cNvSpPr/>
            <p:nvPr/>
          </p:nvSpPr>
          <p:spPr>
            <a:xfrm>
              <a:off x="7182570"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0" name="TextBox 51"/>
            <p:cNvSpPr txBox="1">
              <a:spLocks noChangeArrowheads="1"/>
            </p:cNvSpPr>
            <p:nvPr/>
          </p:nvSpPr>
          <p:spPr bwMode="auto">
            <a:xfrm>
              <a:off x="7167563" y="3398851"/>
              <a:ext cx="268287" cy="276999"/>
            </a:xfrm>
            <a:prstGeom prst="rect">
              <a:avLst/>
            </a:prstGeom>
            <a:noFill/>
            <a:ln w="9525">
              <a:noFill/>
              <a:miter lim="800000"/>
              <a:headEnd/>
              <a:tailEnd/>
            </a:ln>
          </p:spPr>
          <p:txBody>
            <a:bodyPr>
              <a:spAutoFit/>
            </a:bodyPr>
            <a:lstStyle/>
            <a:p>
              <a:r>
                <a:rPr lang="en-US" sz="1200" b="1" dirty="0">
                  <a:latin typeface="Helvetica" charset="0"/>
                </a:rPr>
                <a:t>7</a:t>
              </a:r>
            </a:p>
          </p:txBody>
        </p:sp>
      </p:grpSp>
      <p:grpSp>
        <p:nvGrpSpPr>
          <p:cNvPr id="35" name="Group 59"/>
          <p:cNvGrpSpPr>
            <a:grpSpLocks/>
          </p:cNvGrpSpPr>
          <p:nvPr/>
        </p:nvGrpSpPr>
        <p:grpSpPr bwMode="auto">
          <a:xfrm>
            <a:off x="5540231" y="2478086"/>
            <a:ext cx="268357" cy="276999"/>
            <a:chOff x="5264123" y="2403475"/>
            <a:chExt cx="268288" cy="276999"/>
          </a:xfrm>
        </p:grpSpPr>
        <p:sp>
          <p:nvSpPr>
            <p:cNvPr id="42" name="Oval 41"/>
            <p:cNvSpPr/>
            <p:nvPr/>
          </p:nvSpPr>
          <p:spPr>
            <a:xfrm>
              <a:off x="5288138" y="2437227"/>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3" name="TextBox 52"/>
            <p:cNvSpPr txBox="1">
              <a:spLocks noChangeArrowheads="1"/>
            </p:cNvSpPr>
            <p:nvPr/>
          </p:nvSpPr>
          <p:spPr bwMode="auto">
            <a:xfrm>
              <a:off x="5264123" y="2403475"/>
              <a:ext cx="268288" cy="276999"/>
            </a:xfrm>
            <a:prstGeom prst="rect">
              <a:avLst/>
            </a:prstGeom>
            <a:noFill/>
            <a:ln w="9525">
              <a:noFill/>
              <a:miter lim="800000"/>
              <a:headEnd/>
              <a:tailEnd/>
            </a:ln>
          </p:spPr>
          <p:txBody>
            <a:bodyPr>
              <a:spAutoFit/>
            </a:bodyPr>
            <a:lstStyle/>
            <a:p>
              <a:r>
                <a:rPr lang="en-US" sz="1200" b="1" dirty="0">
                  <a:latin typeface="Helvetica" charset="0"/>
                </a:rPr>
                <a:t>8</a:t>
              </a:r>
            </a:p>
          </p:txBody>
        </p:sp>
      </p:grpSp>
      <p:cxnSp>
        <p:nvCxnSpPr>
          <p:cNvPr id="44" name="Straight Connector 43"/>
          <p:cNvCxnSpPr/>
          <p:nvPr/>
        </p:nvCxnSpPr>
        <p:spPr>
          <a:xfrm>
            <a:off x="1065490" y="381793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5" name="TextBox 3"/>
          <p:cNvSpPr txBox="1">
            <a:spLocks noChangeArrowheads="1"/>
          </p:cNvSpPr>
          <p:nvPr/>
        </p:nvSpPr>
        <p:spPr bwMode="auto">
          <a:xfrm>
            <a:off x="1587913" y="3566203"/>
            <a:ext cx="2067464"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BUY</a:t>
            </a:r>
          </a:p>
        </p:txBody>
      </p:sp>
      <p:sp>
        <p:nvSpPr>
          <p:cNvPr id="46" name="TextBox 7"/>
          <p:cNvSpPr txBox="1">
            <a:spLocks noChangeArrowheads="1"/>
          </p:cNvSpPr>
          <p:nvPr/>
        </p:nvSpPr>
        <p:spPr bwMode="auto">
          <a:xfrm>
            <a:off x="4860603" y="3556679"/>
            <a:ext cx="2057936"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OWN</a:t>
            </a:r>
          </a:p>
        </p:txBody>
      </p:sp>
      <p:cxnSp>
        <p:nvCxnSpPr>
          <p:cNvPr id="47" name="Straight Connector 46"/>
          <p:cNvCxnSpPr/>
          <p:nvPr/>
        </p:nvCxnSpPr>
        <p:spPr>
          <a:xfrm>
            <a:off x="7258352" y="381158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8" name="TextBox 47"/>
          <p:cNvSpPr txBox="1"/>
          <p:nvPr/>
        </p:nvSpPr>
        <p:spPr>
          <a:xfrm>
            <a:off x="117054" y="3654625"/>
            <a:ext cx="1276356"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SELECT</a:t>
            </a:r>
          </a:p>
        </p:txBody>
      </p:sp>
      <p:sp>
        <p:nvSpPr>
          <p:cNvPr id="49" name="TextBox 48"/>
          <p:cNvSpPr txBox="1"/>
          <p:nvPr/>
        </p:nvSpPr>
        <p:spPr>
          <a:xfrm>
            <a:off x="7349194" y="3654624"/>
            <a:ext cx="1033401"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MAINTAIN</a:t>
            </a:r>
          </a:p>
        </p:txBody>
      </p:sp>
      <p:sp>
        <p:nvSpPr>
          <p:cNvPr id="50" name="Oval 49"/>
          <p:cNvSpPr/>
          <p:nvPr/>
        </p:nvSpPr>
        <p:spPr>
          <a:xfrm>
            <a:off x="2479990" y="5401304"/>
            <a:ext cx="933693" cy="563563"/>
          </a:xfrm>
          <a:prstGeom prst="ellipse">
            <a:avLst/>
          </a:prstGeom>
          <a:noFill/>
          <a:ln w="38100"/>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52" tIns="45727" rIns="91452" bIns="45727" numCol="1" spcCol="0" rtlCol="0" fromWordArt="0" anchor="ctr" anchorCtr="0" forceAA="0" compatLnSpc="1">
            <a:prstTxWarp prst="textNoShape">
              <a:avLst/>
            </a:prstTxWarp>
            <a:noAutofit/>
          </a:bodyPr>
          <a:lstStyle/>
          <a:p>
            <a:pPr algn="ctr">
              <a:lnSpc>
                <a:spcPct val="90000"/>
              </a:lnSpc>
            </a:pPr>
            <a:endParaRPr lang="en-US" sz="2400"/>
          </a:p>
        </p:txBody>
      </p:sp>
      <p:sp>
        <p:nvSpPr>
          <p:cNvPr id="53" name="TextBox 52"/>
          <p:cNvSpPr txBox="1"/>
          <p:nvPr/>
        </p:nvSpPr>
        <p:spPr>
          <a:xfrm>
            <a:off x="6998655" y="533400"/>
            <a:ext cx="3961234" cy="1524000"/>
          </a:xfrm>
          <a:prstGeom prst="rect">
            <a:avLst/>
          </a:prstGeom>
          <a:noFill/>
        </p:spPr>
        <p:txBody>
          <a:bodyPr wrap="square" lIns="0" tIns="0" rIns="0" bIns="0" rtlCol="0">
            <a:noAutofit/>
          </a:bodyPr>
          <a:lstStyle/>
          <a:p>
            <a:pPr>
              <a:lnSpc>
                <a:spcPct val="90000"/>
              </a:lnSpc>
            </a:pPr>
            <a:r>
              <a:rPr lang="en-US" sz="2400" b="1" dirty="0"/>
              <a:t>Research Phase – Organization’s Perspective:</a:t>
            </a:r>
          </a:p>
          <a:p>
            <a:pPr>
              <a:lnSpc>
                <a:spcPct val="90000"/>
              </a:lnSpc>
            </a:pPr>
            <a:r>
              <a:rPr lang="en-US" sz="2400" dirty="0"/>
              <a:t>"When a customer begins their research, do they know our products or services could meet their needs?"</a:t>
            </a:r>
            <a:endParaRPr lang="en-US" sz="2800" dirty="0"/>
          </a:p>
        </p:txBody>
      </p:sp>
      <p:sp>
        <p:nvSpPr>
          <p:cNvPr id="54" name="Rectangle 53"/>
          <p:cNvSpPr>
            <a:spLocks noChangeAspect="1"/>
          </p:cNvSpPr>
          <p:nvPr/>
        </p:nvSpPr>
        <p:spPr>
          <a:xfrm>
            <a:off x="8687475" y="2667000"/>
            <a:ext cx="1829276" cy="1585912"/>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INTERACTION RATE</a:t>
            </a:r>
          </a:p>
        </p:txBody>
      </p:sp>
      <p:sp>
        <p:nvSpPr>
          <p:cNvPr id="55" name="Rectangle 54"/>
          <p:cNvSpPr>
            <a:spLocks noChangeAspect="1"/>
          </p:cNvSpPr>
          <p:nvPr/>
        </p:nvSpPr>
        <p:spPr>
          <a:xfrm>
            <a:off x="8741202" y="4627950"/>
            <a:ext cx="1775549" cy="1623109"/>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NUMBER OF OPPORTUNITIES</a:t>
            </a:r>
            <a:endParaRPr lang="en-US" sz="1067" b="1" dirty="0">
              <a:solidFill>
                <a:schemeClr val="tx1"/>
              </a:solidFill>
              <a:latin typeface="Comic Sans MS" pitchFamily="66" charset="0"/>
              <a:cs typeface="Skippy Sharpie"/>
            </a:endParaRPr>
          </a:p>
        </p:txBody>
      </p:sp>
      <p:sp>
        <p:nvSpPr>
          <p:cNvPr id="56" name="TextBox 55"/>
          <p:cNvSpPr txBox="1"/>
          <p:nvPr/>
        </p:nvSpPr>
        <p:spPr>
          <a:xfrm>
            <a:off x="8611255" y="2362200"/>
            <a:ext cx="1387356" cy="270784"/>
          </a:xfrm>
          <a:prstGeom prst="rect">
            <a:avLst/>
          </a:prstGeom>
          <a:noFill/>
        </p:spPr>
        <p:txBody>
          <a:bodyPr wrap="square" lIns="0" tIns="0" rIns="0" bIns="0" rtlCol="0">
            <a:noAutofit/>
          </a:bodyPr>
          <a:lstStyle/>
          <a:p>
            <a:pPr>
              <a:lnSpc>
                <a:spcPct val="90000"/>
              </a:lnSpc>
            </a:pPr>
            <a:r>
              <a:rPr lang="en-US" sz="2400" b="1" dirty="0"/>
              <a:t>Example KPI</a:t>
            </a:r>
          </a:p>
        </p:txBody>
      </p:sp>
      <p:sp>
        <p:nvSpPr>
          <p:cNvPr id="57" name="TextBox 56"/>
          <p:cNvSpPr txBox="1"/>
          <p:nvPr/>
        </p:nvSpPr>
        <p:spPr>
          <a:xfrm>
            <a:off x="8611255" y="4301216"/>
            <a:ext cx="2591475" cy="270784"/>
          </a:xfrm>
          <a:prstGeom prst="rect">
            <a:avLst/>
          </a:prstGeom>
          <a:noFill/>
        </p:spPr>
        <p:txBody>
          <a:bodyPr wrap="square" lIns="0" tIns="0" rIns="0" bIns="0" rtlCol="0">
            <a:noAutofit/>
          </a:bodyPr>
          <a:lstStyle/>
          <a:p>
            <a:pPr>
              <a:lnSpc>
                <a:spcPct val="90000"/>
              </a:lnSpc>
            </a:pPr>
            <a:r>
              <a:rPr lang="en-US" sz="2400" b="1" dirty="0"/>
              <a:t>Example Financial Measure</a:t>
            </a:r>
          </a:p>
        </p:txBody>
      </p:sp>
      <p:pic>
        <p:nvPicPr>
          <p:cNvPr id="51" name="Graphic 21">
            <a:extLst>
              <a:ext uri="{FF2B5EF4-FFF2-40B4-BE49-F238E27FC236}">
                <a16:creationId xmlns:a16="http://schemas.microsoft.com/office/drawing/2014/main" id="{A056F7D5-B9F4-A77F-AF29-C6FA325DFA2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20191" y="167847"/>
            <a:ext cx="2057400" cy="960665"/>
          </a:xfrm>
          <a:prstGeom prst="rect">
            <a:avLst/>
          </a:prstGeom>
        </p:spPr>
      </p:pic>
    </p:spTree>
    <p:custDataLst>
      <p:tags r:id="rId1"/>
    </p:custDataLst>
    <p:extLst>
      <p:ext uri="{BB962C8B-B14F-4D97-AF65-F5344CB8AC3E}">
        <p14:creationId xmlns:p14="http://schemas.microsoft.com/office/powerpoint/2010/main" val="2245194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1952" y="406400"/>
            <a:ext cx="11128097" cy="889000"/>
          </a:xfrm>
        </p:spPr>
        <p:txBody>
          <a:bodyPr/>
          <a:lstStyle/>
          <a:p>
            <a:r>
              <a:rPr lang="en-US" dirty="0"/>
              <a:t>ACTIVITY – Business Metrics</a:t>
            </a:r>
          </a:p>
        </p:txBody>
      </p:sp>
      <p:sp>
        <p:nvSpPr>
          <p:cNvPr id="7" name="TextBox 6"/>
          <p:cNvSpPr txBox="1"/>
          <p:nvPr/>
        </p:nvSpPr>
        <p:spPr>
          <a:xfrm>
            <a:off x="3371141" y="5518152"/>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RECEIVE</a:t>
            </a:r>
          </a:p>
        </p:txBody>
      </p:sp>
      <p:pic>
        <p:nvPicPr>
          <p:cNvPr id="8" name="Picture 1" descr="infinity_5.png"/>
          <p:cNvPicPr>
            <a:picLocks noChangeAspect="1"/>
          </p:cNvPicPr>
          <p:nvPr/>
        </p:nvPicPr>
        <p:blipFill>
          <a:blip r:embed="rId4" cstate="print"/>
          <a:srcRect/>
          <a:stretch>
            <a:fillRect/>
          </a:stretch>
        </p:blipFill>
        <p:spPr bwMode="auto">
          <a:xfrm>
            <a:off x="1209991" y="2408237"/>
            <a:ext cx="6116643" cy="2971800"/>
          </a:xfrm>
          <a:prstGeom prst="rect">
            <a:avLst/>
          </a:prstGeom>
          <a:noFill/>
          <a:ln w="9525">
            <a:noFill/>
            <a:miter lim="800000"/>
            <a:headEnd/>
            <a:tailEnd/>
          </a:ln>
        </p:spPr>
      </p:pic>
      <p:cxnSp>
        <p:nvCxnSpPr>
          <p:cNvPr id="9" name="Straight Connector 8"/>
          <p:cNvCxnSpPr/>
          <p:nvPr/>
        </p:nvCxnSpPr>
        <p:spPr>
          <a:xfrm flipH="1">
            <a:off x="2963047" y="2308369"/>
            <a:ext cx="3176" cy="18288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5664087" y="2293937"/>
            <a:ext cx="0" cy="157163"/>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2956695" y="5259387"/>
            <a:ext cx="0" cy="3048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3890388" y="4668838"/>
            <a:ext cx="0" cy="8509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a:endCxn id="7" idx="0"/>
          </p:cNvCxnSpPr>
          <p:nvPr/>
        </p:nvCxnSpPr>
        <p:spPr>
          <a:xfrm>
            <a:off x="4582719" y="4630738"/>
            <a:ext cx="0" cy="887414"/>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5670439" y="5297487"/>
            <a:ext cx="0" cy="2540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1764172" y="2058989"/>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PURCHASE</a:t>
            </a:r>
          </a:p>
        </p:txBody>
      </p:sp>
      <p:sp>
        <p:nvSpPr>
          <p:cNvPr id="16" name="TextBox 15"/>
          <p:cNvSpPr txBox="1"/>
          <p:nvPr/>
        </p:nvSpPr>
        <p:spPr>
          <a:xfrm>
            <a:off x="4457273" y="20574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RECOMMEND</a:t>
            </a:r>
          </a:p>
        </p:txBody>
      </p:sp>
      <p:sp>
        <p:nvSpPr>
          <p:cNvPr id="17" name="TextBox 16"/>
          <p:cNvSpPr txBox="1"/>
          <p:nvPr/>
        </p:nvSpPr>
        <p:spPr>
          <a:xfrm>
            <a:off x="174194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RESEARCH</a:t>
            </a:r>
          </a:p>
        </p:txBody>
      </p:sp>
      <p:sp>
        <p:nvSpPr>
          <p:cNvPr id="18" name="TextBox 17"/>
          <p:cNvSpPr txBox="1"/>
          <p:nvPr/>
        </p:nvSpPr>
        <p:spPr>
          <a:xfrm>
            <a:off x="268516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NEED</a:t>
            </a:r>
          </a:p>
        </p:txBody>
      </p:sp>
      <p:sp>
        <p:nvSpPr>
          <p:cNvPr id="19" name="TextBox 18"/>
          <p:cNvSpPr txBox="1"/>
          <p:nvPr/>
        </p:nvSpPr>
        <p:spPr>
          <a:xfrm>
            <a:off x="4460449" y="5519738"/>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USE</a:t>
            </a:r>
          </a:p>
        </p:txBody>
      </p:sp>
      <p:grpSp>
        <p:nvGrpSpPr>
          <p:cNvPr id="3" name="Group 58"/>
          <p:cNvGrpSpPr>
            <a:grpSpLocks/>
          </p:cNvGrpSpPr>
          <p:nvPr/>
        </p:nvGrpSpPr>
        <p:grpSpPr bwMode="auto">
          <a:xfrm>
            <a:off x="3758592" y="4114797"/>
            <a:ext cx="269945" cy="276999"/>
            <a:chOff x="4117975" y="3619500"/>
            <a:chExt cx="269875" cy="276999"/>
          </a:xfrm>
        </p:grpSpPr>
        <p:sp>
          <p:nvSpPr>
            <p:cNvPr id="21" name="Oval 20"/>
            <p:cNvSpPr/>
            <p:nvPr/>
          </p:nvSpPr>
          <p:spPr>
            <a:xfrm>
              <a:off x="4144668" y="3655252"/>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2" name="TextBox 21"/>
            <p:cNvSpPr txBox="1"/>
            <p:nvPr/>
          </p:nvSpPr>
          <p:spPr>
            <a:xfrm>
              <a:off x="4117975" y="3619500"/>
              <a:ext cx="269875" cy="276999"/>
            </a:xfrm>
            <a:prstGeom prst="rect">
              <a:avLst/>
            </a:prstGeom>
            <a:noFill/>
          </p:spPr>
          <p:txBody>
            <a:bodyPr>
              <a:spAutoFit/>
            </a:bodyPr>
            <a:lstStyle/>
            <a:p>
              <a:pPr>
                <a:defRPr/>
              </a:pPr>
              <a:r>
                <a:rPr lang="en-US" sz="1200" b="1" dirty="0">
                  <a:latin typeface="Helvetica"/>
                  <a:ea typeface="ＭＳ Ｐゴシック" charset="0"/>
                  <a:cs typeface="Helvetica"/>
                </a:rPr>
                <a:t>1</a:t>
              </a:r>
            </a:p>
          </p:txBody>
        </p:sp>
      </p:grpSp>
      <p:grpSp>
        <p:nvGrpSpPr>
          <p:cNvPr id="4" name="Group 56"/>
          <p:cNvGrpSpPr>
            <a:grpSpLocks/>
          </p:cNvGrpSpPr>
          <p:nvPr/>
        </p:nvGrpSpPr>
        <p:grpSpPr bwMode="auto">
          <a:xfrm>
            <a:off x="2828074" y="4914901"/>
            <a:ext cx="268357" cy="276999"/>
            <a:chOff x="2901950" y="4657685"/>
            <a:chExt cx="268288" cy="276999"/>
          </a:xfrm>
        </p:grpSpPr>
        <p:sp>
          <p:nvSpPr>
            <p:cNvPr id="24" name="Oval 23"/>
            <p:cNvSpPr/>
            <p:nvPr/>
          </p:nvSpPr>
          <p:spPr>
            <a:xfrm>
              <a:off x="2924998" y="4695240"/>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5" name="TextBox 24"/>
            <p:cNvSpPr txBox="1"/>
            <p:nvPr/>
          </p:nvSpPr>
          <p:spPr>
            <a:xfrm>
              <a:off x="2901950" y="4657685"/>
              <a:ext cx="268288" cy="276999"/>
            </a:xfrm>
            <a:prstGeom prst="rect">
              <a:avLst/>
            </a:prstGeom>
            <a:noFill/>
          </p:spPr>
          <p:txBody>
            <a:bodyPr>
              <a:spAutoFit/>
            </a:bodyPr>
            <a:lstStyle/>
            <a:p>
              <a:pPr>
                <a:defRPr/>
              </a:pPr>
              <a:r>
                <a:rPr lang="en-US" sz="1200" b="1" dirty="0">
                  <a:latin typeface="Helvetica"/>
                  <a:ea typeface="ＭＳ Ｐゴシック" charset="0"/>
                  <a:cs typeface="Helvetica"/>
                </a:rPr>
                <a:t>2</a:t>
              </a:r>
            </a:p>
          </p:txBody>
        </p:sp>
      </p:grpSp>
      <p:grpSp>
        <p:nvGrpSpPr>
          <p:cNvPr id="20" name="Group 55"/>
          <p:cNvGrpSpPr>
            <a:grpSpLocks/>
          </p:cNvGrpSpPr>
          <p:nvPr/>
        </p:nvGrpSpPr>
        <p:grpSpPr bwMode="auto">
          <a:xfrm>
            <a:off x="1281448" y="3675059"/>
            <a:ext cx="269945" cy="276999"/>
            <a:chOff x="1498600" y="3394075"/>
            <a:chExt cx="269875" cy="276999"/>
          </a:xfrm>
        </p:grpSpPr>
        <p:sp>
          <p:nvSpPr>
            <p:cNvPr id="27" name="Oval 26"/>
            <p:cNvSpPr/>
            <p:nvPr/>
          </p:nvSpPr>
          <p:spPr>
            <a:xfrm>
              <a:off x="1524704"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8" name="TextBox 27"/>
            <p:cNvSpPr txBox="1"/>
            <p:nvPr/>
          </p:nvSpPr>
          <p:spPr>
            <a:xfrm>
              <a:off x="1498600" y="3394075"/>
              <a:ext cx="269875" cy="276999"/>
            </a:xfrm>
            <a:prstGeom prst="rect">
              <a:avLst/>
            </a:prstGeom>
            <a:noFill/>
          </p:spPr>
          <p:txBody>
            <a:bodyPr>
              <a:spAutoFit/>
            </a:bodyPr>
            <a:lstStyle/>
            <a:p>
              <a:pPr>
                <a:defRPr/>
              </a:pPr>
              <a:r>
                <a:rPr lang="en-US" sz="1200" b="1" dirty="0">
                  <a:latin typeface="Helvetica"/>
                  <a:ea typeface="ＭＳ Ｐゴシック" charset="0"/>
                  <a:cs typeface="Helvetica"/>
                </a:rPr>
                <a:t>3</a:t>
              </a:r>
            </a:p>
          </p:txBody>
        </p:sp>
      </p:grpSp>
      <p:grpSp>
        <p:nvGrpSpPr>
          <p:cNvPr id="23" name="Group 57"/>
          <p:cNvGrpSpPr>
            <a:grpSpLocks/>
          </p:cNvGrpSpPr>
          <p:nvPr/>
        </p:nvGrpSpPr>
        <p:grpSpPr bwMode="auto">
          <a:xfrm>
            <a:off x="2821723" y="2520949"/>
            <a:ext cx="268357" cy="276999"/>
            <a:chOff x="3000375" y="2239963"/>
            <a:chExt cx="268288" cy="276999"/>
          </a:xfrm>
        </p:grpSpPr>
        <p:sp>
          <p:nvSpPr>
            <p:cNvPr id="30" name="Oval 29"/>
            <p:cNvSpPr/>
            <p:nvPr/>
          </p:nvSpPr>
          <p:spPr>
            <a:xfrm>
              <a:off x="3031066" y="2275655"/>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1" name="TextBox 30"/>
            <p:cNvSpPr txBox="1"/>
            <p:nvPr/>
          </p:nvSpPr>
          <p:spPr>
            <a:xfrm>
              <a:off x="3000375" y="2239963"/>
              <a:ext cx="268288" cy="276999"/>
            </a:xfrm>
            <a:prstGeom prst="rect">
              <a:avLst/>
            </a:prstGeom>
            <a:noFill/>
          </p:spPr>
          <p:txBody>
            <a:bodyPr>
              <a:spAutoFit/>
            </a:bodyPr>
            <a:lstStyle/>
            <a:p>
              <a:pPr>
                <a:defRPr/>
              </a:pPr>
              <a:r>
                <a:rPr lang="en-US" sz="1200" b="1" dirty="0">
                  <a:latin typeface="Helvetica"/>
                  <a:ea typeface="ＭＳ Ｐゴシック" charset="0"/>
                  <a:cs typeface="Helvetica"/>
                </a:rPr>
                <a:t>4</a:t>
              </a:r>
            </a:p>
          </p:txBody>
        </p:sp>
      </p:grpSp>
      <p:grpSp>
        <p:nvGrpSpPr>
          <p:cNvPr id="26" name="Group 51"/>
          <p:cNvGrpSpPr>
            <a:grpSpLocks/>
          </p:cNvGrpSpPr>
          <p:nvPr/>
        </p:nvGrpSpPr>
        <p:grpSpPr bwMode="auto">
          <a:xfrm>
            <a:off x="4474740" y="4121151"/>
            <a:ext cx="268357" cy="276999"/>
            <a:chOff x="4945063" y="4146550"/>
            <a:chExt cx="268287" cy="277000"/>
          </a:xfrm>
        </p:grpSpPr>
        <p:sp>
          <p:nvSpPr>
            <p:cNvPr id="33" name="Oval 32"/>
            <p:cNvSpPr/>
            <p:nvPr/>
          </p:nvSpPr>
          <p:spPr>
            <a:xfrm>
              <a:off x="4965699" y="417171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4" name="TextBox 33"/>
            <p:cNvSpPr txBox="1"/>
            <p:nvPr/>
          </p:nvSpPr>
          <p:spPr>
            <a:xfrm>
              <a:off x="4945063" y="4146550"/>
              <a:ext cx="268287" cy="277000"/>
            </a:xfrm>
            <a:prstGeom prst="rect">
              <a:avLst/>
            </a:prstGeom>
            <a:noFill/>
          </p:spPr>
          <p:txBody>
            <a:bodyPr>
              <a:spAutoFit/>
            </a:bodyPr>
            <a:lstStyle/>
            <a:p>
              <a:pPr>
                <a:defRPr/>
              </a:pPr>
              <a:r>
                <a:rPr lang="en-US" sz="1200" b="1" dirty="0">
                  <a:latin typeface="Helvetica"/>
                  <a:ea typeface="ＭＳ Ｐゴシック" charset="0"/>
                  <a:cs typeface="Helvetica"/>
                </a:rPr>
                <a:t>5</a:t>
              </a:r>
            </a:p>
          </p:txBody>
        </p:sp>
      </p:grpSp>
      <p:grpSp>
        <p:nvGrpSpPr>
          <p:cNvPr id="29" name="Group 52"/>
          <p:cNvGrpSpPr>
            <a:grpSpLocks/>
          </p:cNvGrpSpPr>
          <p:nvPr/>
        </p:nvGrpSpPr>
        <p:grpSpPr bwMode="auto">
          <a:xfrm>
            <a:off x="5525941" y="4953001"/>
            <a:ext cx="269945" cy="276999"/>
            <a:chOff x="5907101" y="4719638"/>
            <a:chExt cx="269875" cy="276999"/>
          </a:xfrm>
        </p:grpSpPr>
        <p:sp>
          <p:nvSpPr>
            <p:cNvPr id="36" name="Oval 35"/>
            <p:cNvSpPr/>
            <p:nvPr/>
          </p:nvSpPr>
          <p:spPr>
            <a:xfrm>
              <a:off x="5934192" y="474956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7" name="TextBox 50"/>
            <p:cNvSpPr txBox="1">
              <a:spLocks noChangeArrowheads="1"/>
            </p:cNvSpPr>
            <p:nvPr/>
          </p:nvSpPr>
          <p:spPr bwMode="auto">
            <a:xfrm>
              <a:off x="5907101" y="4719638"/>
              <a:ext cx="269875" cy="276999"/>
            </a:xfrm>
            <a:prstGeom prst="rect">
              <a:avLst/>
            </a:prstGeom>
            <a:noFill/>
            <a:ln w="9525">
              <a:noFill/>
              <a:miter lim="800000"/>
              <a:headEnd/>
              <a:tailEnd/>
            </a:ln>
          </p:spPr>
          <p:txBody>
            <a:bodyPr>
              <a:spAutoFit/>
            </a:bodyPr>
            <a:lstStyle/>
            <a:p>
              <a:r>
                <a:rPr lang="en-US" sz="1200" b="1" dirty="0">
                  <a:latin typeface="Helvetica" charset="0"/>
                </a:rPr>
                <a:t>6</a:t>
              </a:r>
            </a:p>
          </p:txBody>
        </p:sp>
      </p:grpSp>
      <p:grpSp>
        <p:nvGrpSpPr>
          <p:cNvPr id="32" name="Group 50"/>
          <p:cNvGrpSpPr>
            <a:grpSpLocks/>
          </p:cNvGrpSpPr>
          <p:nvPr/>
        </p:nvGrpSpPr>
        <p:grpSpPr bwMode="auto">
          <a:xfrm>
            <a:off x="6983644" y="3675059"/>
            <a:ext cx="268357" cy="276999"/>
            <a:chOff x="7167563" y="3398851"/>
            <a:chExt cx="268287" cy="276999"/>
          </a:xfrm>
        </p:grpSpPr>
        <p:sp>
          <p:nvSpPr>
            <p:cNvPr id="39" name="Oval 38"/>
            <p:cNvSpPr/>
            <p:nvPr/>
          </p:nvSpPr>
          <p:spPr>
            <a:xfrm>
              <a:off x="7182570"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0" name="TextBox 51"/>
            <p:cNvSpPr txBox="1">
              <a:spLocks noChangeArrowheads="1"/>
            </p:cNvSpPr>
            <p:nvPr/>
          </p:nvSpPr>
          <p:spPr bwMode="auto">
            <a:xfrm>
              <a:off x="7167563" y="3398851"/>
              <a:ext cx="268287" cy="276999"/>
            </a:xfrm>
            <a:prstGeom prst="rect">
              <a:avLst/>
            </a:prstGeom>
            <a:noFill/>
            <a:ln w="9525">
              <a:noFill/>
              <a:miter lim="800000"/>
              <a:headEnd/>
              <a:tailEnd/>
            </a:ln>
          </p:spPr>
          <p:txBody>
            <a:bodyPr>
              <a:spAutoFit/>
            </a:bodyPr>
            <a:lstStyle/>
            <a:p>
              <a:r>
                <a:rPr lang="en-US" sz="1200" b="1" dirty="0">
                  <a:latin typeface="Helvetica" charset="0"/>
                </a:rPr>
                <a:t>7</a:t>
              </a:r>
            </a:p>
          </p:txBody>
        </p:sp>
      </p:grpSp>
      <p:grpSp>
        <p:nvGrpSpPr>
          <p:cNvPr id="35" name="Group 59"/>
          <p:cNvGrpSpPr>
            <a:grpSpLocks/>
          </p:cNvGrpSpPr>
          <p:nvPr/>
        </p:nvGrpSpPr>
        <p:grpSpPr bwMode="auto">
          <a:xfrm>
            <a:off x="5540231" y="2478086"/>
            <a:ext cx="268357" cy="276999"/>
            <a:chOff x="5264123" y="2403475"/>
            <a:chExt cx="268288" cy="276999"/>
          </a:xfrm>
        </p:grpSpPr>
        <p:sp>
          <p:nvSpPr>
            <p:cNvPr id="42" name="Oval 41"/>
            <p:cNvSpPr/>
            <p:nvPr/>
          </p:nvSpPr>
          <p:spPr>
            <a:xfrm>
              <a:off x="5288138" y="2437227"/>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3" name="TextBox 52"/>
            <p:cNvSpPr txBox="1">
              <a:spLocks noChangeArrowheads="1"/>
            </p:cNvSpPr>
            <p:nvPr/>
          </p:nvSpPr>
          <p:spPr bwMode="auto">
            <a:xfrm>
              <a:off x="5264123" y="2403475"/>
              <a:ext cx="268288" cy="276999"/>
            </a:xfrm>
            <a:prstGeom prst="rect">
              <a:avLst/>
            </a:prstGeom>
            <a:noFill/>
            <a:ln w="9525">
              <a:noFill/>
              <a:miter lim="800000"/>
              <a:headEnd/>
              <a:tailEnd/>
            </a:ln>
          </p:spPr>
          <p:txBody>
            <a:bodyPr>
              <a:spAutoFit/>
            </a:bodyPr>
            <a:lstStyle/>
            <a:p>
              <a:r>
                <a:rPr lang="en-US" sz="1200" b="1" dirty="0">
                  <a:latin typeface="Helvetica" charset="0"/>
                </a:rPr>
                <a:t>8</a:t>
              </a:r>
            </a:p>
          </p:txBody>
        </p:sp>
      </p:grpSp>
      <p:cxnSp>
        <p:nvCxnSpPr>
          <p:cNvPr id="44" name="Straight Connector 43"/>
          <p:cNvCxnSpPr/>
          <p:nvPr/>
        </p:nvCxnSpPr>
        <p:spPr>
          <a:xfrm>
            <a:off x="1065490" y="381793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5" name="TextBox 3"/>
          <p:cNvSpPr txBox="1">
            <a:spLocks noChangeArrowheads="1"/>
          </p:cNvSpPr>
          <p:nvPr/>
        </p:nvSpPr>
        <p:spPr bwMode="auto">
          <a:xfrm>
            <a:off x="1587913" y="3566203"/>
            <a:ext cx="2067464"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BUY</a:t>
            </a:r>
          </a:p>
        </p:txBody>
      </p:sp>
      <p:sp>
        <p:nvSpPr>
          <p:cNvPr id="46" name="TextBox 7"/>
          <p:cNvSpPr txBox="1">
            <a:spLocks noChangeArrowheads="1"/>
          </p:cNvSpPr>
          <p:nvPr/>
        </p:nvSpPr>
        <p:spPr bwMode="auto">
          <a:xfrm>
            <a:off x="4860603" y="3556679"/>
            <a:ext cx="2057936"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OWN</a:t>
            </a:r>
          </a:p>
        </p:txBody>
      </p:sp>
      <p:cxnSp>
        <p:nvCxnSpPr>
          <p:cNvPr id="47" name="Straight Connector 46"/>
          <p:cNvCxnSpPr/>
          <p:nvPr/>
        </p:nvCxnSpPr>
        <p:spPr>
          <a:xfrm>
            <a:off x="7258352" y="381158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8" name="TextBox 47"/>
          <p:cNvSpPr txBox="1"/>
          <p:nvPr/>
        </p:nvSpPr>
        <p:spPr>
          <a:xfrm>
            <a:off x="117054" y="3654625"/>
            <a:ext cx="1276356"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SELECT</a:t>
            </a:r>
          </a:p>
        </p:txBody>
      </p:sp>
      <p:sp>
        <p:nvSpPr>
          <p:cNvPr id="49" name="TextBox 48"/>
          <p:cNvSpPr txBox="1"/>
          <p:nvPr/>
        </p:nvSpPr>
        <p:spPr>
          <a:xfrm>
            <a:off x="7349194" y="3654624"/>
            <a:ext cx="1033401"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MAINTAIN</a:t>
            </a:r>
          </a:p>
        </p:txBody>
      </p:sp>
      <p:sp>
        <p:nvSpPr>
          <p:cNvPr id="50" name="Oval 49"/>
          <p:cNvSpPr/>
          <p:nvPr/>
        </p:nvSpPr>
        <p:spPr>
          <a:xfrm>
            <a:off x="303291" y="3519339"/>
            <a:ext cx="874645" cy="563563"/>
          </a:xfrm>
          <a:prstGeom prst="ellipse">
            <a:avLst/>
          </a:prstGeom>
          <a:noFill/>
          <a:ln w="38100"/>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52" tIns="45727" rIns="91452" bIns="45727" numCol="1" spcCol="0" rtlCol="0" fromWordArt="0" anchor="ctr" anchorCtr="0" forceAA="0" compatLnSpc="1">
            <a:prstTxWarp prst="textNoShape">
              <a:avLst/>
            </a:prstTxWarp>
            <a:noAutofit/>
          </a:bodyPr>
          <a:lstStyle/>
          <a:p>
            <a:pPr algn="ctr">
              <a:lnSpc>
                <a:spcPct val="90000"/>
              </a:lnSpc>
            </a:pPr>
            <a:endParaRPr lang="en-US" sz="2400"/>
          </a:p>
        </p:txBody>
      </p:sp>
      <p:sp>
        <p:nvSpPr>
          <p:cNvPr id="54" name="TextBox 53"/>
          <p:cNvSpPr txBox="1"/>
          <p:nvPr/>
        </p:nvSpPr>
        <p:spPr>
          <a:xfrm>
            <a:off x="6992370" y="533400"/>
            <a:ext cx="3967519" cy="1524000"/>
          </a:xfrm>
          <a:prstGeom prst="rect">
            <a:avLst/>
          </a:prstGeom>
          <a:noFill/>
        </p:spPr>
        <p:txBody>
          <a:bodyPr wrap="square" lIns="0" tIns="0" rIns="0" bIns="0" rtlCol="0">
            <a:noAutofit/>
          </a:bodyPr>
          <a:lstStyle/>
          <a:p>
            <a:pPr>
              <a:lnSpc>
                <a:spcPct val="90000"/>
              </a:lnSpc>
            </a:pPr>
            <a:r>
              <a:rPr lang="en-US" sz="2400" b="1" dirty="0"/>
              <a:t>Select Phase – Organization’s Perspective:</a:t>
            </a:r>
          </a:p>
          <a:p>
            <a:pPr>
              <a:lnSpc>
                <a:spcPct val="90000"/>
              </a:lnSpc>
            </a:pPr>
            <a:r>
              <a:rPr lang="en-US" sz="2400" dirty="0"/>
              <a:t>"What did our customer select, and how does it contribute to a financial benefit for us?"</a:t>
            </a:r>
            <a:endParaRPr lang="en-US" sz="2800" dirty="0"/>
          </a:p>
        </p:txBody>
      </p:sp>
      <p:sp>
        <p:nvSpPr>
          <p:cNvPr id="55" name="Rectangle 54"/>
          <p:cNvSpPr>
            <a:spLocks noChangeAspect="1"/>
          </p:cNvSpPr>
          <p:nvPr/>
        </p:nvSpPr>
        <p:spPr>
          <a:xfrm>
            <a:off x="8687475" y="2667000"/>
            <a:ext cx="1829276" cy="1585912"/>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UP-SELL / CROSS-SELL RATE</a:t>
            </a:r>
          </a:p>
        </p:txBody>
      </p:sp>
      <p:sp>
        <p:nvSpPr>
          <p:cNvPr id="56" name="Rectangle 55"/>
          <p:cNvSpPr>
            <a:spLocks noChangeAspect="1"/>
          </p:cNvSpPr>
          <p:nvPr/>
        </p:nvSpPr>
        <p:spPr>
          <a:xfrm>
            <a:off x="8741202" y="4627950"/>
            <a:ext cx="1775549" cy="1623109"/>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AVERAGE ORDER SIZE</a:t>
            </a:r>
            <a:endParaRPr lang="en-US" sz="1067" b="1" dirty="0">
              <a:solidFill>
                <a:schemeClr val="tx1"/>
              </a:solidFill>
              <a:latin typeface="Comic Sans MS" pitchFamily="66" charset="0"/>
              <a:cs typeface="Skippy Sharpie"/>
            </a:endParaRPr>
          </a:p>
        </p:txBody>
      </p:sp>
      <p:sp>
        <p:nvSpPr>
          <p:cNvPr id="57" name="TextBox 56"/>
          <p:cNvSpPr txBox="1"/>
          <p:nvPr/>
        </p:nvSpPr>
        <p:spPr>
          <a:xfrm>
            <a:off x="8611255" y="2362200"/>
            <a:ext cx="1387356" cy="270784"/>
          </a:xfrm>
          <a:prstGeom prst="rect">
            <a:avLst/>
          </a:prstGeom>
          <a:noFill/>
        </p:spPr>
        <p:txBody>
          <a:bodyPr wrap="square" lIns="0" tIns="0" rIns="0" bIns="0" rtlCol="0">
            <a:noAutofit/>
          </a:bodyPr>
          <a:lstStyle/>
          <a:p>
            <a:pPr>
              <a:lnSpc>
                <a:spcPct val="90000"/>
              </a:lnSpc>
            </a:pPr>
            <a:r>
              <a:rPr lang="en-US" sz="2400" b="1" dirty="0"/>
              <a:t>Example KPI</a:t>
            </a:r>
          </a:p>
        </p:txBody>
      </p:sp>
      <p:sp>
        <p:nvSpPr>
          <p:cNvPr id="58" name="TextBox 57"/>
          <p:cNvSpPr txBox="1"/>
          <p:nvPr/>
        </p:nvSpPr>
        <p:spPr>
          <a:xfrm>
            <a:off x="8611255" y="4301216"/>
            <a:ext cx="2591475" cy="270784"/>
          </a:xfrm>
          <a:prstGeom prst="rect">
            <a:avLst/>
          </a:prstGeom>
          <a:noFill/>
        </p:spPr>
        <p:txBody>
          <a:bodyPr wrap="square" lIns="0" tIns="0" rIns="0" bIns="0" rtlCol="0">
            <a:noAutofit/>
          </a:bodyPr>
          <a:lstStyle/>
          <a:p>
            <a:pPr>
              <a:lnSpc>
                <a:spcPct val="90000"/>
              </a:lnSpc>
            </a:pPr>
            <a:r>
              <a:rPr lang="en-US" sz="2400" b="1" dirty="0"/>
              <a:t>Example Financial Measure</a:t>
            </a:r>
          </a:p>
        </p:txBody>
      </p:sp>
      <p:pic>
        <p:nvPicPr>
          <p:cNvPr id="51" name="Graphic 21">
            <a:extLst>
              <a:ext uri="{FF2B5EF4-FFF2-40B4-BE49-F238E27FC236}">
                <a16:creationId xmlns:a16="http://schemas.microsoft.com/office/drawing/2014/main" id="{D89FF5E7-2E0D-FB96-60BA-46865800DC3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5063" y="5721666"/>
            <a:ext cx="1827359" cy="853252"/>
          </a:xfrm>
          <a:prstGeom prst="rect">
            <a:avLst/>
          </a:prstGeom>
        </p:spPr>
      </p:pic>
    </p:spTree>
    <p:custDataLst>
      <p:tags r:id="rId1"/>
    </p:custDataLst>
    <p:extLst>
      <p:ext uri="{BB962C8B-B14F-4D97-AF65-F5344CB8AC3E}">
        <p14:creationId xmlns:p14="http://schemas.microsoft.com/office/powerpoint/2010/main" val="2410432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fade">
                                      <p:cBhvr>
                                        <p:cTn id="12"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1952" y="406400"/>
            <a:ext cx="11128097" cy="889000"/>
          </a:xfrm>
        </p:spPr>
        <p:txBody>
          <a:bodyPr/>
          <a:lstStyle/>
          <a:p>
            <a:r>
              <a:rPr lang="en-US" dirty="0"/>
              <a:t>ACTIVITY – Business Metrics</a:t>
            </a:r>
          </a:p>
        </p:txBody>
      </p:sp>
      <p:sp>
        <p:nvSpPr>
          <p:cNvPr id="7" name="TextBox 6"/>
          <p:cNvSpPr txBox="1"/>
          <p:nvPr/>
        </p:nvSpPr>
        <p:spPr>
          <a:xfrm>
            <a:off x="3371141" y="5518152"/>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RECEIVE</a:t>
            </a:r>
          </a:p>
        </p:txBody>
      </p:sp>
      <p:pic>
        <p:nvPicPr>
          <p:cNvPr id="8" name="Picture 1" descr="infinity_5.png"/>
          <p:cNvPicPr>
            <a:picLocks noChangeAspect="1"/>
          </p:cNvPicPr>
          <p:nvPr/>
        </p:nvPicPr>
        <p:blipFill>
          <a:blip r:embed="rId4" cstate="print"/>
          <a:srcRect/>
          <a:stretch>
            <a:fillRect/>
          </a:stretch>
        </p:blipFill>
        <p:spPr bwMode="auto">
          <a:xfrm>
            <a:off x="1209991" y="2408237"/>
            <a:ext cx="6116643" cy="2971800"/>
          </a:xfrm>
          <a:prstGeom prst="rect">
            <a:avLst/>
          </a:prstGeom>
          <a:noFill/>
          <a:ln w="9525">
            <a:noFill/>
            <a:miter lim="800000"/>
            <a:headEnd/>
            <a:tailEnd/>
          </a:ln>
        </p:spPr>
      </p:pic>
      <p:cxnSp>
        <p:nvCxnSpPr>
          <p:cNvPr id="9" name="Straight Connector 8"/>
          <p:cNvCxnSpPr/>
          <p:nvPr/>
        </p:nvCxnSpPr>
        <p:spPr>
          <a:xfrm flipH="1">
            <a:off x="2963047" y="2308369"/>
            <a:ext cx="3176" cy="18288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5664087" y="2293937"/>
            <a:ext cx="0" cy="157163"/>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2956695" y="5259387"/>
            <a:ext cx="0" cy="3048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3890388" y="4668838"/>
            <a:ext cx="0" cy="8509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a:endCxn id="7" idx="0"/>
          </p:cNvCxnSpPr>
          <p:nvPr/>
        </p:nvCxnSpPr>
        <p:spPr>
          <a:xfrm>
            <a:off x="4582719" y="4630738"/>
            <a:ext cx="0" cy="887414"/>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5670439" y="5297487"/>
            <a:ext cx="0" cy="2540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1768935" y="19812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PURCHASE</a:t>
            </a:r>
          </a:p>
        </p:txBody>
      </p:sp>
      <p:sp>
        <p:nvSpPr>
          <p:cNvPr id="16" name="TextBox 15"/>
          <p:cNvSpPr txBox="1"/>
          <p:nvPr/>
        </p:nvSpPr>
        <p:spPr>
          <a:xfrm>
            <a:off x="4457273" y="19812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RECOMMEND</a:t>
            </a:r>
          </a:p>
        </p:txBody>
      </p:sp>
      <p:sp>
        <p:nvSpPr>
          <p:cNvPr id="17" name="TextBox 16"/>
          <p:cNvSpPr txBox="1"/>
          <p:nvPr/>
        </p:nvSpPr>
        <p:spPr>
          <a:xfrm>
            <a:off x="174194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RESEARCH</a:t>
            </a:r>
          </a:p>
        </p:txBody>
      </p:sp>
      <p:sp>
        <p:nvSpPr>
          <p:cNvPr id="18" name="TextBox 17"/>
          <p:cNvSpPr txBox="1"/>
          <p:nvPr/>
        </p:nvSpPr>
        <p:spPr>
          <a:xfrm>
            <a:off x="268516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NEED</a:t>
            </a:r>
          </a:p>
        </p:txBody>
      </p:sp>
      <p:sp>
        <p:nvSpPr>
          <p:cNvPr id="19" name="TextBox 18"/>
          <p:cNvSpPr txBox="1"/>
          <p:nvPr/>
        </p:nvSpPr>
        <p:spPr>
          <a:xfrm>
            <a:off x="4460449" y="5519738"/>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USE</a:t>
            </a:r>
          </a:p>
        </p:txBody>
      </p:sp>
      <p:grpSp>
        <p:nvGrpSpPr>
          <p:cNvPr id="3" name="Group 58"/>
          <p:cNvGrpSpPr>
            <a:grpSpLocks/>
          </p:cNvGrpSpPr>
          <p:nvPr/>
        </p:nvGrpSpPr>
        <p:grpSpPr bwMode="auto">
          <a:xfrm>
            <a:off x="3758592" y="4114797"/>
            <a:ext cx="269945" cy="276999"/>
            <a:chOff x="4117975" y="3619500"/>
            <a:chExt cx="269875" cy="276999"/>
          </a:xfrm>
        </p:grpSpPr>
        <p:sp>
          <p:nvSpPr>
            <p:cNvPr id="21" name="Oval 20"/>
            <p:cNvSpPr/>
            <p:nvPr/>
          </p:nvSpPr>
          <p:spPr>
            <a:xfrm>
              <a:off x="4144668" y="3655252"/>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2" name="TextBox 21"/>
            <p:cNvSpPr txBox="1"/>
            <p:nvPr/>
          </p:nvSpPr>
          <p:spPr>
            <a:xfrm>
              <a:off x="4117975" y="3619500"/>
              <a:ext cx="269875" cy="276999"/>
            </a:xfrm>
            <a:prstGeom prst="rect">
              <a:avLst/>
            </a:prstGeom>
            <a:noFill/>
          </p:spPr>
          <p:txBody>
            <a:bodyPr>
              <a:spAutoFit/>
            </a:bodyPr>
            <a:lstStyle/>
            <a:p>
              <a:pPr>
                <a:defRPr/>
              </a:pPr>
              <a:r>
                <a:rPr lang="en-US" sz="1200" b="1" dirty="0">
                  <a:latin typeface="Helvetica"/>
                  <a:ea typeface="ＭＳ Ｐゴシック" charset="0"/>
                  <a:cs typeface="Helvetica"/>
                </a:rPr>
                <a:t>1</a:t>
              </a:r>
            </a:p>
          </p:txBody>
        </p:sp>
      </p:grpSp>
      <p:grpSp>
        <p:nvGrpSpPr>
          <p:cNvPr id="4" name="Group 56"/>
          <p:cNvGrpSpPr>
            <a:grpSpLocks/>
          </p:cNvGrpSpPr>
          <p:nvPr/>
        </p:nvGrpSpPr>
        <p:grpSpPr bwMode="auto">
          <a:xfrm>
            <a:off x="2828074" y="4914901"/>
            <a:ext cx="268357" cy="276999"/>
            <a:chOff x="2901950" y="4657685"/>
            <a:chExt cx="268288" cy="276999"/>
          </a:xfrm>
        </p:grpSpPr>
        <p:sp>
          <p:nvSpPr>
            <p:cNvPr id="24" name="Oval 23"/>
            <p:cNvSpPr/>
            <p:nvPr/>
          </p:nvSpPr>
          <p:spPr>
            <a:xfrm>
              <a:off x="2924998" y="4695240"/>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5" name="TextBox 24"/>
            <p:cNvSpPr txBox="1"/>
            <p:nvPr/>
          </p:nvSpPr>
          <p:spPr>
            <a:xfrm>
              <a:off x="2901950" y="4657685"/>
              <a:ext cx="268288" cy="276999"/>
            </a:xfrm>
            <a:prstGeom prst="rect">
              <a:avLst/>
            </a:prstGeom>
            <a:noFill/>
          </p:spPr>
          <p:txBody>
            <a:bodyPr>
              <a:spAutoFit/>
            </a:bodyPr>
            <a:lstStyle/>
            <a:p>
              <a:pPr>
                <a:defRPr/>
              </a:pPr>
              <a:r>
                <a:rPr lang="en-US" sz="1200" b="1" dirty="0">
                  <a:latin typeface="Helvetica"/>
                  <a:ea typeface="ＭＳ Ｐゴシック" charset="0"/>
                  <a:cs typeface="Helvetica"/>
                </a:rPr>
                <a:t>2</a:t>
              </a:r>
            </a:p>
          </p:txBody>
        </p:sp>
      </p:grpSp>
      <p:grpSp>
        <p:nvGrpSpPr>
          <p:cNvPr id="20" name="Group 55"/>
          <p:cNvGrpSpPr>
            <a:grpSpLocks/>
          </p:cNvGrpSpPr>
          <p:nvPr/>
        </p:nvGrpSpPr>
        <p:grpSpPr bwMode="auto">
          <a:xfrm>
            <a:off x="1281448" y="3675059"/>
            <a:ext cx="269945" cy="276999"/>
            <a:chOff x="1498600" y="3394075"/>
            <a:chExt cx="269875" cy="276999"/>
          </a:xfrm>
        </p:grpSpPr>
        <p:sp>
          <p:nvSpPr>
            <p:cNvPr id="27" name="Oval 26"/>
            <p:cNvSpPr/>
            <p:nvPr/>
          </p:nvSpPr>
          <p:spPr>
            <a:xfrm>
              <a:off x="1524704"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8" name="TextBox 27"/>
            <p:cNvSpPr txBox="1"/>
            <p:nvPr/>
          </p:nvSpPr>
          <p:spPr>
            <a:xfrm>
              <a:off x="1498600" y="3394075"/>
              <a:ext cx="269875" cy="276999"/>
            </a:xfrm>
            <a:prstGeom prst="rect">
              <a:avLst/>
            </a:prstGeom>
            <a:noFill/>
          </p:spPr>
          <p:txBody>
            <a:bodyPr>
              <a:spAutoFit/>
            </a:bodyPr>
            <a:lstStyle/>
            <a:p>
              <a:pPr>
                <a:defRPr/>
              </a:pPr>
              <a:r>
                <a:rPr lang="en-US" sz="1200" b="1" dirty="0">
                  <a:latin typeface="Helvetica"/>
                  <a:ea typeface="ＭＳ Ｐゴシック" charset="0"/>
                  <a:cs typeface="Helvetica"/>
                </a:rPr>
                <a:t>3</a:t>
              </a:r>
            </a:p>
          </p:txBody>
        </p:sp>
      </p:grpSp>
      <p:grpSp>
        <p:nvGrpSpPr>
          <p:cNvPr id="23" name="Group 57"/>
          <p:cNvGrpSpPr>
            <a:grpSpLocks/>
          </p:cNvGrpSpPr>
          <p:nvPr/>
        </p:nvGrpSpPr>
        <p:grpSpPr bwMode="auto">
          <a:xfrm>
            <a:off x="2821723" y="2520949"/>
            <a:ext cx="268357" cy="276999"/>
            <a:chOff x="3000375" y="2239963"/>
            <a:chExt cx="268288" cy="276999"/>
          </a:xfrm>
        </p:grpSpPr>
        <p:sp>
          <p:nvSpPr>
            <p:cNvPr id="30" name="Oval 29"/>
            <p:cNvSpPr/>
            <p:nvPr/>
          </p:nvSpPr>
          <p:spPr>
            <a:xfrm>
              <a:off x="3031066" y="2275655"/>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1" name="TextBox 30"/>
            <p:cNvSpPr txBox="1"/>
            <p:nvPr/>
          </p:nvSpPr>
          <p:spPr>
            <a:xfrm>
              <a:off x="3000375" y="2239963"/>
              <a:ext cx="268288" cy="276999"/>
            </a:xfrm>
            <a:prstGeom prst="rect">
              <a:avLst/>
            </a:prstGeom>
            <a:noFill/>
          </p:spPr>
          <p:txBody>
            <a:bodyPr>
              <a:spAutoFit/>
            </a:bodyPr>
            <a:lstStyle/>
            <a:p>
              <a:pPr>
                <a:defRPr/>
              </a:pPr>
              <a:r>
                <a:rPr lang="en-US" sz="1200" b="1" dirty="0">
                  <a:latin typeface="Helvetica"/>
                  <a:ea typeface="ＭＳ Ｐゴシック" charset="0"/>
                  <a:cs typeface="Helvetica"/>
                </a:rPr>
                <a:t>4</a:t>
              </a:r>
            </a:p>
          </p:txBody>
        </p:sp>
      </p:grpSp>
      <p:grpSp>
        <p:nvGrpSpPr>
          <p:cNvPr id="26" name="Group 51"/>
          <p:cNvGrpSpPr>
            <a:grpSpLocks/>
          </p:cNvGrpSpPr>
          <p:nvPr/>
        </p:nvGrpSpPr>
        <p:grpSpPr bwMode="auto">
          <a:xfrm>
            <a:off x="4474740" y="4121151"/>
            <a:ext cx="268357" cy="276999"/>
            <a:chOff x="4945063" y="4146550"/>
            <a:chExt cx="268287" cy="277000"/>
          </a:xfrm>
        </p:grpSpPr>
        <p:sp>
          <p:nvSpPr>
            <p:cNvPr id="33" name="Oval 32"/>
            <p:cNvSpPr/>
            <p:nvPr/>
          </p:nvSpPr>
          <p:spPr>
            <a:xfrm>
              <a:off x="4965699" y="417171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4" name="TextBox 33"/>
            <p:cNvSpPr txBox="1"/>
            <p:nvPr/>
          </p:nvSpPr>
          <p:spPr>
            <a:xfrm>
              <a:off x="4945063" y="4146550"/>
              <a:ext cx="268287" cy="277000"/>
            </a:xfrm>
            <a:prstGeom prst="rect">
              <a:avLst/>
            </a:prstGeom>
            <a:noFill/>
          </p:spPr>
          <p:txBody>
            <a:bodyPr>
              <a:spAutoFit/>
            </a:bodyPr>
            <a:lstStyle/>
            <a:p>
              <a:pPr>
                <a:defRPr/>
              </a:pPr>
              <a:r>
                <a:rPr lang="en-US" sz="1200" b="1" dirty="0">
                  <a:latin typeface="Helvetica"/>
                  <a:ea typeface="ＭＳ Ｐゴシック" charset="0"/>
                  <a:cs typeface="Helvetica"/>
                </a:rPr>
                <a:t>5</a:t>
              </a:r>
            </a:p>
          </p:txBody>
        </p:sp>
      </p:grpSp>
      <p:grpSp>
        <p:nvGrpSpPr>
          <p:cNvPr id="29" name="Group 52"/>
          <p:cNvGrpSpPr>
            <a:grpSpLocks/>
          </p:cNvGrpSpPr>
          <p:nvPr/>
        </p:nvGrpSpPr>
        <p:grpSpPr bwMode="auto">
          <a:xfrm>
            <a:off x="5525941" y="4953001"/>
            <a:ext cx="269945" cy="276999"/>
            <a:chOff x="5907101" y="4719638"/>
            <a:chExt cx="269875" cy="276999"/>
          </a:xfrm>
        </p:grpSpPr>
        <p:sp>
          <p:nvSpPr>
            <p:cNvPr id="36" name="Oval 35"/>
            <p:cNvSpPr/>
            <p:nvPr/>
          </p:nvSpPr>
          <p:spPr>
            <a:xfrm>
              <a:off x="5934192" y="474956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7" name="TextBox 50"/>
            <p:cNvSpPr txBox="1">
              <a:spLocks noChangeArrowheads="1"/>
            </p:cNvSpPr>
            <p:nvPr/>
          </p:nvSpPr>
          <p:spPr bwMode="auto">
            <a:xfrm>
              <a:off x="5907101" y="4719638"/>
              <a:ext cx="269875" cy="276999"/>
            </a:xfrm>
            <a:prstGeom prst="rect">
              <a:avLst/>
            </a:prstGeom>
            <a:noFill/>
            <a:ln w="9525">
              <a:noFill/>
              <a:miter lim="800000"/>
              <a:headEnd/>
              <a:tailEnd/>
            </a:ln>
          </p:spPr>
          <p:txBody>
            <a:bodyPr>
              <a:spAutoFit/>
            </a:bodyPr>
            <a:lstStyle/>
            <a:p>
              <a:r>
                <a:rPr lang="en-US" sz="1200" b="1" dirty="0">
                  <a:latin typeface="Helvetica" charset="0"/>
                </a:rPr>
                <a:t>6</a:t>
              </a:r>
            </a:p>
          </p:txBody>
        </p:sp>
      </p:grpSp>
      <p:grpSp>
        <p:nvGrpSpPr>
          <p:cNvPr id="32" name="Group 50"/>
          <p:cNvGrpSpPr>
            <a:grpSpLocks/>
          </p:cNvGrpSpPr>
          <p:nvPr/>
        </p:nvGrpSpPr>
        <p:grpSpPr bwMode="auto">
          <a:xfrm>
            <a:off x="6983644" y="3675059"/>
            <a:ext cx="268357" cy="276999"/>
            <a:chOff x="7167563" y="3398851"/>
            <a:chExt cx="268287" cy="276999"/>
          </a:xfrm>
        </p:grpSpPr>
        <p:sp>
          <p:nvSpPr>
            <p:cNvPr id="39" name="Oval 38"/>
            <p:cNvSpPr/>
            <p:nvPr/>
          </p:nvSpPr>
          <p:spPr>
            <a:xfrm>
              <a:off x="7182570"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0" name="TextBox 51"/>
            <p:cNvSpPr txBox="1">
              <a:spLocks noChangeArrowheads="1"/>
            </p:cNvSpPr>
            <p:nvPr/>
          </p:nvSpPr>
          <p:spPr bwMode="auto">
            <a:xfrm>
              <a:off x="7167563" y="3398851"/>
              <a:ext cx="268287" cy="276999"/>
            </a:xfrm>
            <a:prstGeom prst="rect">
              <a:avLst/>
            </a:prstGeom>
            <a:noFill/>
            <a:ln w="9525">
              <a:noFill/>
              <a:miter lim="800000"/>
              <a:headEnd/>
              <a:tailEnd/>
            </a:ln>
          </p:spPr>
          <p:txBody>
            <a:bodyPr>
              <a:spAutoFit/>
            </a:bodyPr>
            <a:lstStyle/>
            <a:p>
              <a:r>
                <a:rPr lang="en-US" sz="1200" b="1" dirty="0">
                  <a:latin typeface="Helvetica" charset="0"/>
                </a:rPr>
                <a:t>7</a:t>
              </a:r>
            </a:p>
          </p:txBody>
        </p:sp>
      </p:grpSp>
      <p:grpSp>
        <p:nvGrpSpPr>
          <p:cNvPr id="35" name="Group 59"/>
          <p:cNvGrpSpPr>
            <a:grpSpLocks/>
          </p:cNvGrpSpPr>
          <p:nvPr/>
        </p:nvGrpSpPr>
        <p:grpSpPr bwMode="auto">
          <a:xfrm>
            <a:off x="5540231" y="2478086"/>
            <a:ext cx="268357" cy="276999"/>
            <a:chOff x="5264123" y="2403475"/>
            <a:chExt cx="268288" cy="276999"/>
          </a:xfrm>
        </p:grpSpPr>
        <p:sp>
          <p:nvSpPr>
            <p:cNvPr id="42" name="Oval 41"/>
            <p:cNvSpPr/>
            <p:nvPr/>
          </p:nvSpPr>
          <p:spPr>
            <a:xfrm>
              <a:off x="5288138" y="2437227"/>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3" name="TextBox 52"/>
            <p:cNvSpPr txBox="1">
              <a:spLocks noChangeArrowheads="1"/>
            </p:cNvSpPr>
            <p:nvPr/>
          </p:nvSpPr>
          <p:spPr bwMode="auto">
            <a:xfrm>
              <a:off x="5264123" y="2403475"/>
              <a:ext cx="268288" cy="276999"/>
            </a:xfrm>
            <a:prstGeom prst="rect">
              <a:avLst/>
            </a:prstGeom>
            <a:noFill/>
            <a:ln w="9525">
              <a:noFill/>
              <a:miter lim="800000"/>
              <a:headEnd/>
              <a:tailEnd/>
            </a:ln>
          </p:spPr>
          <p:txBody>
            <a:bodyPr>
              <a:spAutoFit/>
            </a:bodyPr>
            <a:lstStyle/>
            <a:p>
              <a:r>
                <a:rPr lang="en-US" sz="1200" b="1" dirty="0">
                  <a:latin typeface="Helvetica" charset="0"/>
                </a:rPr>
                <a:t>8</a:t>
              </a:r>
            </a:p>
          </p:txBody>
        </p:sp>
      </p:grpSp>
      <p:cxnSp>
        <p:nvCxnSpPr>
          <p:cNvPr id="44" name="Straight Connector 43"/>
          <p:cNvCxnSpPr/>
          <p:nvPr/>
        </p:nvCxnSpPr>
        <p:spPr>
          <a:xfrm>
            <a:off x="1065490" y="381793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5" name="TextBox 3"/>
          <p:cNvSpPr txBox="1">
            <a:spLocks noChangeArrowheads="1"/>
          </p:cNvSpPr>
          <p:nvPr/>
        </p:nvSpPr>
        <p:spPr bwMode="auto">
          <a:xfrm>
            <a:off x="1587913" y="3566203"/>
            <a:ext cx="2067464"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BUY</a:t>
            </a:r>
          </a:p>
        </p:txBody>
      </p:sp>
      <p:sp>
        <p:nvSpPr>
          <p:cNvPr id="46" name="TextBox 7"/>
          <p:cNvSpPr txBox="1">
            <a:spLocks noChangeArrowheads="1"/>
          </p:cNvSpPr>
          <p:nvPr/>
        </p:nvSpPr>
        <p:spPr bwMode="auto">
          <a:xfrm>
            <a:off x="4860603" y="3556679"/>
            <a:ext cx="2057936"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OWN</a:t>
            </a:r>
          </a:p>
        </p:txBody>
      </p:sp>
      <p:cxnSp>
        <p:nvCxnSpPr>
          <p:cNvPr id="47" name="Straight Connector 46"/>
          <p:cNvCxnSpPr/>
          <p:nvPr/>
        </p:nvCxnSpPr>
        <p:spPr>
          <a:xfrm>
            <a:off x="7258352" y="381158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8" name="TextBox 47"/>
          <p:cNvSpPr txBox="1"/>
          <p:nvPr/>
        </p:nvSpPr>
        <p:spPr>
          <a:xfrm>
            <a:off x="117054" y="3654625"/>
            <a:ext cx="1276356"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SELECT</a:t>
            </a:r>
          </a:p>
        </p:txBody>
      </p:sp>
      <p:sp>
        <p:nvSpPr>
          <p:cNvPr id="49" name="TextBox 48"/>
          <p:cNvSpPr txBox="1"/>
          <p:nvPr/>
        </p:nvSpPr>
        <p:spPr>
          <a:xfrm>
            <a:off x="7349194" y="3654624"/>
            <a:ext cx="1033401"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MAINTAIN</a:t>
            </a:r>
          </a:p>
        </p:txBody>
      </p:sp>
      <p:sp>
        <p:nvSpPr>
          <p:cNvPr id="50" name="Oval 49"/>
          <p:cNvSpPr/>
          <p:nvPr/>
        </p:nvSpPr>
        <p:spPr>
          <a:xfrm>
            <a:off x="2481759" y="1850067"/>
            <a:ext cx="990859" cy="563563"/>
          </a:xfrm>
          <a:prstGeom prst="ellipse">
            <a:avLst/>
          </a:prstGeom>
          <a:noFill/>
          <a:ln w="38100"/>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52" tIns="45727" rIns="91452" bIns="45727" numCol="1" spcCol="0" rtlCol="0" fromWordArt="0" anchor="ctr" anchorCtr="0" forceAA="0" compatLnSpc="1">
            <a:prstTxWarp prst="textNoShape">
              <a:avLst/>
            </a:prstTxWarp>
            <a:noAutofit/>
          </a:bodyPr>
          <a:lstStyle/>
          <a:p>
            <a:pPr algn="ctr">
              <a:lnSpc>
                <a:spcPct val="90000"/>
              </a:lnSpc>
            </a:pPr>
            <a:endParaRPr lang="en-US" sz="2400"/>
          </a:p>
        </p:txBody>
      </p:sp>
      <p:sp>
        <p:nvSpPr>
          <p:cNvPr id="54" name="TextBox 53"/>
          <p:cNvSpPr txBox="1"/>
          <p:nvPr/>
        </p:nvSpPr>
        <p:spPr>
          <a:xfrm>
            <a:off x="7340282" y="533400"/>
            <a:ext cx="3633255" cy="1524000"/>
          </a:xfrm>
          <a:prstGeom prst="rect">
            <a:avLst/>
          </a:prstGeom>
          <a:noFill/>
        </p:spPr>
        <p:txBody>
          <a:bodyPr wrap="square" lIns="0" tIns="0" rIns="0" bIns="0" rtlCol="0">
            <a:noAutofit/>
          </a:bodyPr>
          <a:lstStyle/>
          <a:p>
            <a:pPr>
              <a:lnSpc>
                <a:spcPct val="90000"/>
              </a:lnSpc>
            </a:pPr>
            <a:r>
              <a:rPr lang="en-US" sz="2400" b="1" dirty="0"/>
              <a:t>Purchase Phase – Organization’s Perspective:</a:t>
            </a:r>
          </a:p>
          <a:p>
            <a:pPr>
              <a:lnSpc>
                <a:spcPct val="90000"/>
              </a:lnSpc>
            </a:pPr>
            <a:r>
              <a:rPr lang="en-US" sz="2400" dirty="0"/>
              <a:t>“How effective were we at getting our customers to convert?"</a:t>
            </a:r>
            <a:endParaRPr lang="en-US" sz="2800" dirty="0"/>
          </a:p>
        </p:txBody>
      </p:sp>
      <p:sp>
        <p:nvSpPr>
          <p:cNvPr id="55" name="Rectangle 54"/>
          <p:cNvSpPr>
            <a:spLocks noChangeAspect="1"/>
          </p:cNvSpPr>
          <p:nvPr/>
        </p:nvSpPr>
        <p:spPr>
          <a:xfrm>
            <a:off x="8687475" y="2667000"/>
            <a:ext cx="1829276" cy="1585912"/>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CART ABANDONMENT RATE</a:t>
            </a:r>
          </a:p>
        </p:txBody>
      </p:sp>
      <p:sp>
        <p:nvSpPr>
          <p:cNvPr id="56" name="Rectangle 55"/>
          <p:cNvSpPr>
            <a:spLocks noChangeAspect="1"/>
          </p:cNvSpPr>
          <p:nvPr/>
        </p:nvSpPr>
        <p:spPr>
          <a:xfrm>
            <a:off x="8741202" y="4627950"/>
            <a:ext cx="1775549" cy="1623109"/>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REVENUE PER TRANSACTION</a:t>
            </a:r>
            <a:endParaRPr lang="en-US" sz="1067" b="1" dirty="0">
              <a:solidFill>
                <a:schemeClr val="tx1"/>
              </a:solidFill>
              <a:latin typeface="Comic Sans MS" pitchFamily="66" charset="0"/>
              <a:cs typeface="Skippy Sharpie"/>
            </a:endParaRPr>
          </a:p>
        </p:txBody>
      </p:sp>
      <p:sp>
        <p:nvSpPr>
          <p:cNvPr id="57" name="TextBox 56"/>
          <p:cNvSpPr txBox="1"/>
          <p:nvPr/>
        </p:nvSpPr>
        <p:spPr>
          <a:xfrm>
            <a:off x="8611255" y="2362200"/>
            <a:ext cx="1387356" cy="270784"/>
          </a:xfrm>
          <a:prstGeom prst="rect">
            <a:avLst/>
          </a:prstGeom>
          <a:noFill/>
        </p:spPr>
        <p:txBody>
          <a:bodyPr wrap="square" lIns="0" tIns="0" rIns="0" bIns="0" rtlCol="0">
            <a:noAutofit/>
          </a:bodyPr>
          <a:lstStyle/>
          <a:p>
            <a:pPr>
              <a:lnSpc>
                <a:spcPct val="90000"/>
              </a:lnSpc>
            </a:pPr>
            <a:r>
              <a:rPr lang="en-US" sz="2400" b="1" dirty="0"/>
              <a:t>Example KPI</a:t>
            </a:r>
          </a:p>
        </p:txBody>
      </p:sp>
      <p:sp>
        <p:nvSpPr>
          <p:cNvPr id="58" name="TextBox 57"/>
          <p:cNvSpPr txBox="1"/>
          <p:nvPr/>
        </p:nvSpPr>
        <p:spPr>
          <a:xfrm>
            <a:off x="8611255" y="4301216"/>
            <a:ext cx="2591475" cy="270784"/>
          </a:xfrm>
          <a:prstGeom prst="rect">
            <a:avLst/>
          </a:prstGeom>
          <a:noFill/>
        </p:spPr>
        <p:txBody>
          <a:bodyPr wrap="square" lIns="0" tIns="0" rIns="0" bIns="0" rtlCol="0">
            <a:noAutofit/>
          </a:bodyPr>
          <a:lstStyle/>
          <a:p>
            <a:pPr>
              <a:lnSpc>
                <a:spcPct val="90000"/>
              </a:lnSpc>
            </a:pPr>
            <a:r>
              <a:rPr lang="en-US" sz="2400" b="1" dirty="0"/>
              <a:t>Example Financial Measure</a:t>
            </a:r>
          </a:p>
        </p:txBody>
      </p:sp>
      <p:pic>
        <p:nvPicPr>
          <p:cNvPr id="51" name="Graphic 21">
            <a:extLst>
              <a:ext uri="{FF2B5EF4-FFF2-40B4-BE49-F238E27FC236}">
                <a16:creationId xmlns:a16="http://schemas.microsoft.com/office/drawing/2014/main" id="{78D67FAF-DAC1-3B9C-884F-767A0410B7F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5599" y="5551487"/>
            <a:ext cx="1903919" cy="889000"/>
          </a:xfrm>
          <a:prstGeom prst="rect">
            <a:avLst/>
          </a:prstGeom>
        </p:spPr>
      </p:pic>
    </p:spTree>
    <p:custDataLst>
      <p:tags r:id="rId1"/>
    </p:custDataLst>
    <p:extLst>
      <p:ext uri="{BB962C8B-B14F-4D97-AF65-F5344CB8AC3E}">
        <p14:creationId xmlns:p14="http://schemas.microsoft.com/office/powerpoint/2010/main" val="3014803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fade">
                                      <p:cBhvr>
                                        <p:cTn id="12"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1952" y="406400"/>
            <a:ext cx="11128097" cy="889000"/>
          </a:xfrm>
        </p:spPr>
        <p:txBody>
          <a:bodyPr/>
          <a:lstStyle/>
          <a:p>
            <a:r>
              <a:rPr lang="en-US" dirty="0"/>
              <a:t>ACTIVITY – Business Metrics</a:t>
            </a:r>
          </a:p>
        </p:txBody>
      </p:sp>
      <p:sp>
        <p:nvSpPr>
          <p:cNvPr id="7" name="TextBox 6"/>
          <p:cNvSpPr txBox="1"/>
          <p:nvPr/>
        </p:nvSpPr>
        <p:spPr>
          <a:xfrm>
            <a:off x="3371141" y="5518152"/>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RECEIVE</a:t>
            </a:r>
          </a:p>
        </p:txBody>
      </p:sp>
      <p:pic>
        <p:nvPicPr>
          <p:cNvPr id="8" name="Picture 1" descr="infinity_5.png"/>
          <p:cNvPicPr>
            <a:picLocks noChangeAspect="1"/>
          </p:cNvPicPr>
          <p:nvPr/>
        </p:nvPicPr>
        <p:blipFill>
          <a:blip r:embed="rId4" cstate="print"/>
          <a:srcRect/>
          <a:stretch>
            <a:fillRect/>
          </a:stretch>
        </p:blipFill>
        <p:spPr bwMode="auto">
          <a:xfrm>
            <a:off x="1209991" y="2408237"/>
            <a:ext cx="6116643" cy="2971800"/>
          </a:xfrm>
          <a:prstGeom prst="rect">
            <a:avLst/>
          </a:prstGeom>
          <a:noFill/>
          <a:ln w="9525">
            <a:noFill/>
            <a:miter lim="800000"/>
            <a:headEnd/>
            <a:tailEnd/>
          </a:ln>
        </p:spPr>
      </p:pic>
      <p:cxnSp>
        <p:nvCxnSpPr>
          <p:cNvPr id="9" name="Straight Connector 8"/>
          <p:cNvCxnSpPr/>
          <p:nvPr/>
        </p:nvCxnSpPr>
        <p:spPr>
          <a:xfrm flipH="1">
            <a:off x="2963047" y="2308369"/>
            <a:ext cx="3176" cy="18288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5664087" y="2293937"/>
            <a:ext cx="0" cy="157163"/>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2956695" y="5259387"/>
            <a:ext cx="0" cy="3048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3890388" y="4668838"/>
            <a:ext cx="0" cy="8509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a:endCxn id="7" idx="0"/>
          </p:cNvCxnSpPr>
          <p:nvPr/>
        </p:nvCxnSpPr>
        <p:spPr>
          <a:xfrm>
            <a:off x="4582719" y="4630738"/>
            <a:ext cx="0" cy="887414"/>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5670439" y="5297487"/>
            <a:ext cx="0" cy="2540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1768935" y="19812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PURCHASE</a:t>
            </a:r>
          </a:p>
        </p:txBody>
      </p:sp>
      <p:sp>
        <p:nvSpPr>
          <p:cNvPr id="16" name="TextBox 15"/>
          <p:cNvSpPr txBox="1"/>
          <p:nvPr/>
        </p:nvSpPr>
        <p:spPr>
          <a:xfrm>
            <a:off x="4457273" y="19812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RECOMMEND</a:t>
            </a:r>
          </a:p>
        </p:txBody>
      </p:sp>
      <p:sp>
        <p:nvSpPr>
          <p:cNvPr id="17" name="TextBox 16"/>
          <p:cNvSpPr txBox="1"/>
          <p:nvPr/>
        </p:nvSpPr>
        <p:spPr>
          <a:xfrm>
            <a:off x="174194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RESEARCH</a:t>
            </a:r>
          </a:p>
        </p:txBody>
      </p:sp>
      <p:sp>
        <p:nvSpPr>
          <p:cNvPr id="18" name="TextBox 17"/>
          <p:cNvSpPr txBox="1"/>
          <p:nvPr/>
        </p:nvSpPr>
        <p:spPr>
          <a:xfrm>
            <a:off x="268516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NEED</a:t>
            </a:r>
          </a:p>
        </p:txBody>
      </p:sp>
      <p:sp>
        <p:nvSpPr>
          <p:cNvPr id="19" name="TextBox 18"/>
          <p:cNvSpPr txBox="1"/>
          <p:nvPr/>
        </p:nvSpPr>
        <p:spPr>
          <a:xfrm>
            <a:off x="4460449" y="5519738"/>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USE</a:t>
            </a:r>
          </a:p>
        </p:txBody>
      </p:sp>
      <p:grpSp>
        <p:nvGrpSpPr>
          <p:cNvPr id="3" name="Group 58"/>
          <p:cNvGrpSpPr>
            <a:grpSpLocks/>
          </p:cNvGrpSpPr>
          <p:nvPr/>
        </p:nvGrpSpPr>
        <p:grpSpPr bwMode="auto">
          <a:xfrm>
            <a:off x="3758592" y="4114797"/>
            <a:ext cx="269945" cy="276999"/>
            <a:chOff x="4117975" y="3619500"/>
            <a:chExt cx="269875" cy="276999"/>
          </a:xfrm>
        </p:grpSpPr>
        <p:sp>
          <p:nvSpPr>
            <p:cNvPr id="21" name="Oval 20"/>
            <p:cNvSpPr/>
            <p:nvPr/>
          </p:nvSpPr>
          <p:spPr>
            <a:xfrm>
              <a:off x="4144668" y="3655252"/>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2" name="TextBox 21"/>
            <p:cNvSpPr txBox="1"/>
            <p:nvPr/>
          </p:nvSpPr>
          <p:spPr>
            <a:xfrm>
              <a:off x="4117975" y="3619500"/>
              <a:ext cx="269875" cy="276999"/>
            </a:xfrm>
            <a:prstGeom prst="rect">
              <a:avLst/>
            </a:prstGeom>
            <a:noFill/>
          </p:spPr>
          <p:txBody>
            <a:bodyPr>
              <a:spAutoFit/>
            </a:bodyPr>
            <a:lstStyle/>
            <a:p>
              <a:pPr>
                <a:defRPr/>
              </a:pPr>
              <a:r>
                <a:rPr lang="en-US" sz="1200" b="1" dirty="0">
                  <a:latin typeface="Helvetica"/>
                  <a:ea typeface="ＭＳ Ｐゴシック" charset="0"/>
                  <a:cs typeface="Helvetica"/>
                </a:rPr>
                <a:t>1</a:t>
              </a:r>
            </a:p>
          </p:txBody>
        </p:sp>
      </p:grpSp>
      <p:grpSp>
        <p:nvGrpSpPr>
          <p:cNvPr id="4" name="Group 56"/>
          <p:cNvGrpSpPr>
            <a:grpSpLocks/>
          </p:cNvGrpSpPr>
          <p:nvPr/>
        </p:nvGrpSpPr>
        <p:grpSpPr bwMode="auto">
          <a:xfrm>
            <a:off x="2828074" y="4914901"/>
            <a:ext cx="268357" cy="276999"/>
            <a:chOff x="2901950" y="4657685"/>
            <a:chExt cx="268288" cy="276999"/>
          </a:xfrm>
        </p:grpSpPr>
        <p:sp>
          <p:nvSpPr>
            <p:cNvPr id="24" name="Oval 23"/>
            <p:cNvSpPr/>
            <p:nvPr/>
          </p:nvSpPr>
          <p:spPr>
            <a:xfrm>
              <a:off x="2924998" y="4695240"/>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5" name="TextBox 24"/>
            <p:cNvSpPr txBox="1"/>
            <p:nvPr/>
          </p:nvSpPr>
          <p:spPr>
            <a:xfrm>
              <a:off x="2901950" y="4657685"/>
              <a:ext cx="268288" cy="276999"/>
            </a:xfrm>
            <a:prstGeom prst="rect">
              <a:avLst/>
            </a:prstGeom>
            <a:noFill/>
          </p:spPr>
          <p:txBody>
            <a:bodyPr>
              <a:spAutoFit/>
            </a:bodyPr>
            <a:lstStyle/>
            <a:p>
              <a:pPr>
                <a:defRPr/>
              </a:pPr>
              <a:r>
                <a:rPr lang="en-US" sz="1200" b="1" dirty="0">
                  <a:latin typeface="Helvetica"/>
                  <a:ea typeface="ＭＳ Ｐゴシック" charset="0"/>
                  <a:cs typeface="Helvetica"/>
                </a:rPr>
                <a:t>2</a:t>
              </a:r>
            </a:p>
          </p:txBody>
        </p:sp>
      </p:grpSp>
      <p:grpSp>
        <p:nvGrpSpPr>
          <p:cNvPr id="20" name="Group 55"/>
          <p:cNvGrpSpPr>
            <a:grpSpLocks/>
          </p:cNvGrpSpPr>
          <p:nvPr/>
        </p:nvGrpSpPr>
        <p:grpSpPr bwMode="auto">
          <a:xfrm>
            <a:off x="1281448" y="3675059"/>
            <a:ext cx="269945" cy="276999"/>
            <a:chOff x="1498600" y="3394075"/>
            <a:chExt cx="269875" cy="276999"/>
          </a:xfrm>
        </p:grpSpPr>
        <p:sp>
          <p:nvSpPr>
            <p:cNvPr id="27" name="Oval 26"/>
            <p:cNvSpPr/>
            <p:nvPr/>
          </p:nvSpPr>
          <p:spPr>
            <a:xfrm>
              <a:off x="1524704"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8" name="TextBox 27"/>
            <p:cNvSpPr txBox="1"/>
            <p:nvPr/>
          </p:nvSpPr>
          <p:spPr>
            <a:xfrm>
              <a:off x="1498600" y="3394075"/>
              <a:ext cx="269875" cy="276999"/>
            </a:xfrm>
            <a:prstGeom prst="rect">
              <a:avLst/>
            </a:prstGeom>
            <a:noFill/>
          </p:spPr>
          <p:txBody>
            <a:bodyPr>
              <a:spAutoFit/>
            </a:bodyPr>
            <a:lstStyle/>
            <a:p>
              <a:pPr>
                <a:defRPr/>
              </a:pPr>
              <a:r>
                <a:rPr lang="en-US" sz="1200" b="1" dirty="0">
                  <a:latin typeface="Helvetica"/>
                  <a:ea typeface="ＭＳ Ｐゴシック" charset="0"/>
                  <a:cs typeface="Helvetica"/>
                </a:rPr>
                <a:t>3</a:t>
              </a:r>
            </a:p>
          </p:txBody>
        </p:sp>
      </p:grpSp>
      <p:grpSp>
        <p:nvGrpSpPr>
          <p:cNvPr id="23" name="Group 57"/>
          <p:cNvGrpSpPr>
            <a:grpSpLocks/>
          </p:cNvGrpSpPr>
          <p:nvPr/>
        </p:nvGrpSpPr>
        <p:grpSpPr bwMode="auto">
          <a:xfrm>
            <a:off x="2821723" y="2520949"/>
            <a:ext cx="268357" cy="276999"/>
            <a:chOff x="3000375" y="2239963"/>
            <a:chExt cx="268288" cy="276999"/>
          </a:xfrm>
        </p:grpSpPr>
        <p:sp>
          <p:nvSpPr>
            <p:cNvPr id="30" name="Oval 29"/>
            <p:cNvSpPr/>
            <p:nvPr/>
          </p:nvSpPr>
          <p:spPr>
            <a:xfrm>
              <a:off x="3031066" y="2275655"/>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1" name="TextBox 30"/>
            <p:cNvSpPr txBox="1"/>
            <p:nvPr/>
          </p:nvSpPr>
          <p:spPr>
            <a:xfrm>
              <a:off x="3000375" y="2239963"/>
              <a:ext cx="268288" cy="276999"/>
            </a:xfrm>
            <a:prstGeom prst="rect">
              <a:avLst/>
            </a:prstGeom>
            <a:noFill/>
          </p:spPr>
          <p:txBody>
            <a:bodyPr>
              <a:spAutoFit/>
            </a:bodyPr>
            <a:lstStyle/>
            <a:p>
              <a:pPr>
                <a:defRPr/>
              </a:pPr>
              <a:r>
                <a:rPr lang="en-US" sz="1200" b="1" dirty="0">
                  <a:latin typeface="Helvetica"/>
                  <a:ea typeface="ＭＳ Ｐゴシック" charset="0"/>
                  <a:cs typeface="Helvetica"/>
                </a:rPr>
                <a:t>4</a:t>
              </a:r>
            </a:p>
          </p:txBody>
        </p:sp>
      </p:grpSp>
      <p:grpSp>
        <p:nvGrpSpPr>
          <p:cNvPr id="26" name="Group 51"/>
          <p:cNvGrpSpPr>
            <a:grpSpLocks/>
          </p:cNvGrpSpPr>
          <p:nvPr/>
        </p:nvGrpSpPr>
        <p:grpSpPr bwMode="auto">
          <a:xfrm>
            <a:off x="4474740" y="4121151"/>
            <a:ext cx="268357" cy="276999"/>
            <a:chOff x="4945063" y="4146550"/>
            <a:chExt cx="268287" cy="277000"/>
          </a:xfrm>
        </p:grpSpPr>
        <p:sp>
          <p:nvSpPr>
            <p:cNvPr id="33" name="Oval 32"/>
            <p:cNvSpPr/>
            <p:nvPr/>
          </p:nvSpPr>
          <p:spPr>
            <a:xfrm>
              <a:off x="4965699" y="417171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4" name="TextBox 33"/>
            <p:cNvSpPr txBox="1"/>
            <p:nvPr/>
          </p:nvSpPr>
          <p:spPr>
            <a:xfrm>
              <a:off x="4945063" y="4146550"/>
              <a:ext cx="268287" cy="277000"/>
            </a:xfrm>
            <a:prstGeom prst="rect">
              <a:avLst/>
            </a:prstGeom>
            <a:noFill/>
          </p:spPr>
          <p:txBody>
            <a:bodyPr>
              <a:spAutoFit/>
            </a:bodyPr>
            <a:lstStyle/>
            <a:p>
              <a:pPr>
                <a:defRPr/>
              </a:pPr>
              <a:r>
                <a:rPr lang="en-US" sz="1200" b="1" dirty="0">
                  <a:latin typeface="Helvetica"/>
                  <a:ea typeface="ＭＳ Ｐゴシック" charset="0"/>
                  <a:cs typeface="Helvetica"/>
                </a:rPr>
                <a:t>5</a:t>
              </a:r>
            </a:p>
          </p:txBody>
        </p:sp>
      </p:grpSp>
      <p:grpSp>
        <p:nvGrpSpPr>
          <p:cNvPr id="29" name="Group 52"/>
          <p:cNvGrpSpPr>
            <a:grpSpLocks/>
          </p:cNvGrpSpPr>
          <p:nvPr/>
        </p:nvGrpSpPr>
        <p:grpSpPr bwMode="auto">
          <a:xfrm>
            <a:off x="5525941" y="4953001"/>
            <a:ext cx="269945" cy="276999"/>
            <a:chOff x="5907101" y="4719638"/>
            <a:chExt cx="269875" cy="276999"/>
          </a:xfrm>
        </p:grpSpPr>
        <p:sp>
          <p:nvSpPr>
            <p:cNvPr id="36" name="Oval 35"/>
            <p:cNvSpPr/>
            <p:nvPr/>
          </p:nvSpPr>
          <p:spPr>
            <a:xfrm>
              <a:off x="5934192" y="474956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7" name="TextBox 50"/>
            <p:cNvSpPr txBox="1">
              <a:spLocks noChangeArrowheads="1"/>
            </p:cNvSpPr>
            <p:nvPr/>
          </p:nvSpPr>
          <p:spPr bwMode="auto">
            <a:xfrm>
              <a:off x="5907101" y="4719638"/>
              <a:ext cx="269875" cy="276999"/>
            </a:xfrm>
            <a:prstGeom prst="rect">
              <a:avLst/>
            </a:prstGeom>
            <a:noFill/>
            <a:ln w="9525">
              <a:noFill/>
              <a:miter lim="800000"/>
              <a:headEnd/>
              <a:tailEnd/>
            </a:ln>
          </p:spPr>
          <p:txBody>
            <a:bodyPr>
              <a:spAutoFit/>
            </a:bodyPr>
            <a:lstStyle/>
            <a:p>
              <a:r>
                <a:rPr lang="en-US" sz="1200" b="1" dirty="0">
                  <a:latin typeface="Helvetica" charset="0"/>
                </a:rPr>
                <a:t>6</a:t>
              </a:r>
            </a:p>
          </p:txBody>
        </p:sp>
      </p:grpSp>
      <p:grpSp>
        <p:nvGrpSpPr>
          <p:cNvPr id="32" name="Group 50"/>
          <p:cNvGrpSpPr>
            <a:grpSpLocks/>
          </p:cNvGrpSpPr>
          <p:nvPr/>
        </p:nvGrpSpPr>
        <p:grpSpPr bwMode="auto">
          <a:xfrm>
            <a:off x="6983644" y="3675059"/>
            <a:ext cx="268357" cy="276999"/>
            <a:chOff x="7167563" y="3398851"/>
            <a:chExt cx="268287" cy="276999"/>
          </a:xfrm>
        </p:grpSpPr>
        <p:sp>
          <p:nvSpPr>
            <p:cNvPr id="39" name="Oval 38"/>
            <p:cNvSpPr/>
            <p:nvPr/>
          </p:nvSpPr>
          <p:spPr>
            <a:xfrm>
              <a:off x="7182570"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0" name="TextBox 51"/>
            <p:cNvSpPr txBox="1">
              <a:spLocks noChangeArrowheads="1"/>
            </p:cNvSpPr>
            <p:nvPr/>
          </p:nvSpPr>
          <p:spPr bwMode="auto">
            <a:xfrm>
              <a:off x="7167563" y="3398851"/>
              <a:ext cx="268287" cy="276999"/>
            </a:xfrm>
            <a:prstGeom prst="rect">
              <a:avLst/>
            </a:prstGeom>
            <a:noFill/>
            <a:ln w="9525">
              <a:noFill/>
              <a:miter lim="800000"/>
              <a:headEnd/>
              <a:tailEnd/>
            </a:ln>
          </p:spPr>
          <p:txBody>
            <a:bodyPr>
              <a:spAutoFit/>
            </a:bodyPr>
            <a:lstStyle/>
            <a:p>
              <a:r>
                <a:rPr lang="en-US" sz="1200" b="1" dirty="0">
                  <a:latin typeface="Helvetica" charset="0"/>
                </a:rPr>
                <a:t>7</a:t>
              </a:r>
            </a:p>
          </p:txBody>
        </p:sp>
      </p:grpSp>
      <p:grpSp>
        <p:nvGrpSpPr>
          <p:cNvPr id="35" name="Group 59"/>
          <p:cNvGrpSpPr>
            <a:grpSpLocks/>
          </p:cNvGrpSpPr>
          <p:nvPr/>
        </p:nvGrpSpPr>
        <p:grpSpPr bwMode="auto">
          <a:xfrm>
            <a:off x="5540231" y="2478086"/>
            <a:ext cx="268357" cy="276999"/>
            <a:chOff x="5264123" y="2403475"/>
            <a:chExt cx="268288" cy="276999"/>
          </a:xfrm>
        </p:grpSpPr>
        <p:sp>
          <p:nvSpPr>
            <p:cNvPr id="42" name="Oval 41"/>
            <p:cNvSpPr/>
            <p:nvPr/>
          </p:nvSpPr>
          <p:spPr>
            <a:xfrm>
              <a:off x="5288138" y="2437227"/>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3" name="TextBox 52"/>
            <p:cNvSpPr txBox="1">
              <a:spLocks noChangeArrowheads="1"/>
            </p:cNvSpPr>
            <p:nvPr/>
          </p:nvSpPr>
          <p:spPr bwMode="auto">
            <a:xfrm>
              <a:off x="5264123" y="2403475"/>
              <a:ext cx="268288" cy="276999"/>
            </a:xfrm>
            <a:prstGeom prst="rect">
              <a:avLst/>
            </a:prstGeom>
            <a:noFill/>
            <a:ln w="9525">
              <a:noFill/>
              <a:miter lim="800000"/>
              <a:headEnd/>
              <a:tailEnd/>
            </a:ln>
          </p:spPr>
          <p:txBody>
            <a:bodyPr>
              <a:spAutoFit/>
            </a:bodyPr>
            <a:lstStyle/>
            <a:p>
              <a:r>
                <a:rPr lang="en-US" sz="1200" b="1" dirty="0">
                  <a:latin typeface="Helvetica" charset="0"/>
                </a:rPr>
                <a:t>8</a:t>
              </a:r>
            </a:p>
          </p:txBody>
        </p:sp>
      </p:grpSp>
      <p:cxnSp>
        <p:nvCxnSpPr>
          <p:cNvPr id="44" name="Straight Connector 43"/>
          <p:cNvCxnSpPr/>
          <p:nvPr/>
        </p:nvCxnSpPr>
        <p:spPr>
          <a:xfrm>
            <a:off x="1065490" y="381793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5" name="TextBox 3"/>
          <p:cNvSpPr txBox="1">
            <a:spLocks noChangeArrowheads="1"/>
          </p:cNvSpPr>
          <p:nvPr/>
        </p:nvSpPr>
        <p:spPr bwMode="auto">
          <a:xfrm>
            <a:off x="1587913" y="3566203"/>
            <a:ext cx="2067464"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BUY</a:t>
            </a:r>
          </a:p>
        </p:txBody>
      </p:sp>
      <p:sp>
        <p:nvSpPr>
          <p:cNvPr id="46" name="TextBox 7"/>
          <p:cNvSpPr txBox="1">
            <a:spLocks noChangeArrowheads="1"/>
          </p:cNvSpPr>
          <p:nvPr/>
        </p:nvSpPr>
        <p:spPr bwMode="auto">
          <a:xfrm>
            <a:off x="4860603" y="3556679"/>
            <a:ext cx="2057936"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OWN</a:t>
            </a:r>
          </a:p>
        </p:txBody>
      </p:sp>
      <p:cxnSp>
        <p:nvCxnSpPr>
          <p:cNvPr id="47" name="Straight Connector 46"/>
          <p:cNvCxnSpPr/>
          <p:nvPr/>
        </p:nvCxnSpPr>
        <p:spPr>
          <a:xfrm>
            <a:off x="7258352" y="381158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8" name="TextBox 47"/>
          <p:cNvSpPr txBox="1"/>
          <p:nvPr/>
        </p:nvSpPr>
        <p:spPr>
          <a:xfrm>
            <a:off x="117054" y="3654625"/>
            <a:ext cx="1276356"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SELECT</a:t>
            </a:r>
          </a:p>
        </p:txBody>
      </p:sp>
      <p:sp>
        <p:nvSpPr>
          <p:cNvPr id="49" name="TextBox 48"/>
          <p:cNvSpPr txBox="1"/>
          <p:nvPr/>
        </p:nvSpPr>
        <p:spPr>
          <a:xfrm>
            <a:off x="7349194" y="3654624"/>
            <a:ext cx="1033401"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MAINTAIN</a:t>
            </a:r>
          </a:p>
        </p:txBody>
      </p:sp>
      <p:sp>
        <p:nvSpPr>
          <p:cNvPr id="50" name="Oval 49"/>
          <p:cNvSpPr/>
          <p:nvPr/>
        </p:nvSpPr>
        <p:spPr>
          <a:xfrm>
            <a:off x="4114284" y="5380037"/>
            <a:ext cx="913051" cy="563563"/>
          </a:xfrm>
          <a:prstGeom prst="ellipse">
            <a:avLst/>
          </a:prstGeom>
          <a:noFill/>
          <a:ln w="38100"/>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52" tIns="45727" rIns="91452" bIns="45727" numCol="1" spcCol="0" rtlCol="0" fromWordArt="0" anchor="ctr" anchorCtr="0" forceAA="0" compatLnSpc="1">
            <a:prstTxWarp prst="textNoShape">
              <a:avLst/>
            </a:prstTxWarp>
            <a:noAutofit/>
          </a:bodyPr>
          <a:lstStyle/>
          <a:p>
            <a:pPr algn="ctr">
              <a:lnSpc>
                <a:spcPct val="90000"/>
              </a:lnSpc>
            </a:pPr>
            <a:endParaRPr lang="en-US" sz="2400"/>
          </a:p>
        </p:txBody>
      </p:sp>
      <p:sp>
        <p:nvSpPr>
          <p:cNvPr id="53" name="TextBox 52"/>
          <p:cNvSpPr txBox="1"/>
          <p:nvPr/>
        </p:nvSpPr>
        <p:spPr>
          <a:xfrm>
            <a:off x="7145611" y="533400"/>
            <a:ext cx="3814278" cy="1524000"/>
          </a:xfrm>
          <a:prstGeom prst="rect">
            <a:avLst/>
          </a:prstGeom>
          <a:noFill/>
        </p:spPr>
        <p:txBody>
          <a:bodyPr wrap="square" lIns="0" tIns="0" rIns="0" bIns="0" rtlCol="0">
            <a:noAutofit/>
          </a:bodyPr>
          <a:lstStyle/>
          <a:p>
            <a:pPr>
              <a:lnSpc>
                <a:spcPct val="90000"/>
              </a:lnSpc>
            </a:pPr>
            <a:r>
              <a:rPr lang="en-US" sz="2400" b="1" dirty="0"/>
              <a:t>Receive Phase – Organization’s Perspective:</a:t>
            </a:r>
          </a:p>
          <a:p>
            <a:pPr>
              <a:lnSpc>
                <a:spcPct val="90000"/>
              </a:lnSpc>
            </a:pPr>
            <a:r>
              <a:rPr lang="en-US" sz="2400" dirty="0"/>
              <a:t>“How efficiently and effectively did we deliver our product or service?"</a:t>
            </a:r>
            <a:endParaRPr lang="en-US" sz="2800" dirty="0"/>
          </a:p>
        </p:txBody>
      </p:sp>
      <p:sp>
        <p:nvSpPr>
          <p:cNvPr id="54" name="Rectangle 53"/>
          <p:cNvSpPr>
            <a:spLocks noChangeAspect="1"/>
          </p:cNvSpPr>
          <p:nvPr/>
        </p:nvSpPr>
        <p:spPr>
          <a:xfrm>
            <a:off x="8687475" y="2667000"/>
            <a:ext cx="1829276" cy="1585912"/>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AVERAGE DELIVERY TIME</a:t>
            </a:r>
          </a:p>
        </p:txBody>
      </p:sp>
      <p:sp>
        <p:nvSpPr>
          <p:cNvPr id="55" name="Rectangle 54"/>
          <p:cNvSpPr>
            <a:spLocks noChangeAspect="1"/>
          </p:cNvSpPr>
          <p:nvPr/>
        </p:nvSpPr>
        <p:spPr>
          <a:xfrm>
            <a:off x="8741202" y="4627950"/>
            <a:ext cx="1775549" cy="1623109"/>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DELIVERY COST PER TRANSACTION</a:t>
            </a:r>
            <a:endParaRPr lang="en-US" sz="1067" b="1" dirty="0">
              <a:solidFill>
                <a:schemeClr val="tx1"/>
              </a:solidFill>
              <a:latin typeface="Comic Sans MS" pitchFamily="66" charset="0"/>
              <a:cs typeface="Skippy Sharpie"/>
            </a:endParaRPr>
          </a:p>
        </p:txBody>
      </p:sp>
      <p:sp>
        <p:nvSpPr>
          <p:cNvPr id="56" name="TextBox 55"/>
          <p:cNvSpPr txBox="1"/>
          <p:nvPr/>
        </p:nvSpPr>
        <p:spPr>
          <a:xfrm>
            <a:off x="8611255" y="2362200"/>
            <a:ext cx="1387356" cy="270784"/>
          </a:xfrm>
          <a:prstGeom prst="rect">
            <a:avLst/>
          </a:prstGeom>
          <a:noFill/>
        </p:spPr>
        <p:txBody>
          <a:bodyPr wrap="square" lIns="0" tIns="0" rIns="0" bIns="0" rtlCol="0">
            <a:noAutofit/>
          </a:bodyPr>
          <a:lstStyle/>
          <a:p>
            <a:pPr>
              <a:lnSpc>
                <a:spcPct val="90000"/>
              </a:lnSpc>
            </a:pPr>
            <a:r>
              <a:rPr lang="en-US" sz="2400" b="1" dirty="0"/>
              <a:t>Example KPI</a:t>
            </a:r>
          </a:p>
        </p:txBody>
      </p:sp>
      <p:sp>
        <p:nvSpPr>
          <p:cNvPr id="57" name="TextBox 56"/>
          <p:cNvSpPr txBox="1"/>
          <p:nvPr/>
        </p:nvSpPr>
        <p:spPr>
          <a:xfrm>
            <a:off x="8611255" y="4301216"/>
            <a:ext cx="2591475" cy="270784"/>
          </a:xfrm>
          <a:prstGeom prst="rect">
            <a:avLst/>
          </a:prstGeom>
          <a:noFill/>
        </p:spPr>
        <p:txBody>
          <a:bodyPr wrap="square" lIns="0" tIns="0" rIns="0" bIns="0" rtlCol="0">
            <a:noAutofit/>
          </a:bodyPr>
          <a:lstStyle/>
          <a:p>
            <a:pPr>
              <a:lnSpc>
                <a:spcPct val="90000"/>
              </a:lnSpc>
            </a:pPr>
            <a:r>
              <a:rPr lang="en-US" sz="2400" b="1" dirty="0"/>
              <a:t>Example Financial Measure</a:t>
            </a:r>
          </a:p>
        </p:txBody>
      </p:sp>
      <p:pic>
        <p:nvPicPr>
          <p:cNvPr id="51" name="Graphic 21">
            <a:extLst>
              <a:ext uri="{FF2B5EF4-FFF2-40B4-BE49-F238E27FC236}">
                <a16:creationId xmlns:a16="http://schemas.microsoft.com/office/drawing/2014/main" id="{600274E3-20BA-5E36-AD2F-1AED9945CEE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96044" y="5822352"/>
            <a:ext cx="1836274" cy="857414"/>
          </a:xfrm>
          <a:prstGeom prst="rect">
            <a:avLst/>
          </a:prstGeom>
        </p:spPr>
      </p:pic>
    </p:spTree>
    <p:custDataLst>
      <p:tags r:id="rId1"/>
    </p:custDataLst>
    <p:extLst>
      <p:ext uri="{BB962C8B-B14F-4D97-AF65-F5344CB8AC3E}">
        <p14:creationId xmlns:p14="http://schemas.microsoft.com/office/powerpoint/2010/main" val="1396192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6886" y="419539"/>
            <a:ext cx="11128097" cy="889000"/>
          </a:xfrm>
        </p:spPr>
        <p:txBody>
          <a:bodyPr/>
          <a:lstStyle/>
          <a:p>
            <a:r>
              <a:rPr lang="en-US" dirty="0"/>
              <a:t>ACTIVITY – Business Metrics</a:t>
            </a:r>
          </a:p>
        </p:txBody>
      </p:sp>
      <p:sp>
        <p:nvSpPr>
          <p:cNvPr id="7" name="TextBox 6"/>
          <p:cNvSpPr txBox="1"/>
          <p:nvPr/>
        </p:nvSpPr>
        <p:spPr>
          <a:xfrm>
            <a:off x="3371141" y="5518152"/>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RECEIVE</a:t>
            </a:r>
          </a:p>
        </p:txBody>
      </p:sp>
      <p:pic>
        <p:nvPicPr>
          <p:cNvPr id="8" name="Picture 1" descr="infinity_5.png"/>
          <p:cNvPicPr>
            <a:picLocks noChangeAspect="1"/>
          </p:cNvPicPr>
          <p:nvPr/>
        </p:nvPicPr>
        <p:blipFill>
          <a:blip r:embed="rId4" cstate="print"/>
          <a:srcRect/>
          <a:stretch>
            <a:fillRect/>
          </a:stretch>
        </p:blipFill>
        <p:spPr bwMode="auto">
          <a:xfrm>
            <a:off x="1209991" y="2408237"/>
            <a:ext cx="6116643" cy="2971800"/>
          </a:xfrm>
          <a:prstGeom prst="rect">
            <a:avLst/>
          </a:prstGeom>
          <a:noFill/>
          <a:ln w="9525">
            <a:noFill/>
            <a:miter lim="800000"/>
            <a:headEnd/>
            <a:tailEnd/>
          </a:ln>
        </p:spPr>
      </p:pic>
      <p:cxnSp>
        <p:nvCxnSpPr>
          <p:cNvPr id="9" name="Straight Connector 8"/>
          <p:cNvCxnSpPr/>
          <p:nvPr/>
        </p:nvCxnSpPr>
        <p:spPr>
          <a:xfrm flipH="1">
            <a:off x="2963047" y="2308369"/>
            <a:ext cx="3176" cy="18288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5664087" y="2293937"/>
            <a:ext cx="0" cy="157163"/>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2956695" y="5259387"/>
            <a:ext cx="0" cy="3048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3890388" y="4668838"/>
            <a:ext cx="0" cy="8509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a:endCxn id="7" idx="0"/>
          </p:cNvCxnSpPr>
          <p:nvPr/>
        </p:nvCxnSpPr>
        <p:spPr>
          <a:xfrm>
            <a:off x="4582719" y="4630738"/>
            <a:ext cx="0" cy="887414"/>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5670439" y="5297487"/>
            <a:ext cx="0" cy="2540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1768935" y="19812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PURCHASE</a:t>
            </a:r>
          </a:p>
        </p:txBody>
      </p:sp>
      <p:sp>
        <p:nvSpPr>
          <p:cNvPr id="16" name="TextBox 15"/>
          <p:cNvSpPr txBox="1"/>
          <p:nvPr/>
        </p:nvSpPr>
        <p:spPr>
          <a:xfrm>
            <a:off x="4457273" y="19812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RECOMMEND</a:t>
            </a:r>
          </a:p>
        </p:txBody>
      </p:sp>
      <p:sp>
        <p:nvSpPr>
          <p:cNvPr id="17" name="TextBox 16"/>
          <p:cNvSpPr txBox="1"/>
          <p:nvPr/>
        </p:nvSpPr>
        <p:spPr>
          <a:xfrm>
            <a:off x="174194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RESEARCH</a:t>
            </a:r>
          </a:p>
        </p:txBody>
      </p:sp>
      <p:sp>
        <p:nvSpPr>
          <p:cNvPr id="18" name="TextBox 17"/>
          <p:cNvSpPr txBox="1"/>
          <p:nvPr/>
        </p:nvSpPr>
        <p:spPr>
          <a:xfrm>
            <a:off x="268516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NEED</a:t>
            </a:r>
          </a:p>
        </p:txBody>
      </p:sp>
      <p:sp>
        <p:nvSpPr>
          <p:cNvPr id="19" name="TextBox 18"/>
          <p:cNvSpPr txBox="1"/>
          <p:nvPr/>
        </p:nvSpPr>
        <p:spPr>
          <a:xfrm>
            <a:off x="4460449" y="5519738"/>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USE</a:t>
            </a:r>
          </a:p>
        </p:txBody>
      </p:sp>
      <p:grpSp>
        <p:nvGrpSpPr>
          <p:cNvPr id="3" name="Group 58"/>
          <p:cNvGrpSpPr>
            <a:grpSpLocks/>
          </p:cNvGrpSpPr>
          <p:nvPr/>
        </p:nvGrpSpPr>
        <p:grpSpPr bwMode="auto">
          <a:xfrm>
            <a:off x="3758592" y="4114797"/>
            <a:ext cx="269945" cy="276999"/>
            <a:chOff x="4117975" y="3619500"/>
            <a:chExt cx="269875" cy="276999"/>
          </a:xfrm>
        </p:grpSpPr>
        <p:sp>
          <p:nvSpPr>
            <p:cNvPr id="21" name="Oval 20"/>
            <p:cNvSpPr/>
            <p:nvPr/>
          </p:nvSpPr>
          <p:spPr>
            <a:xfrm>
              <a:off x="4144668" y="3655252"/>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2" name="TextBox 21"/>
            <p:cNvSpPr txBox="1"/>
            <p:nvPr/>
          </p:nvSpPr>
          <p:spPr>
            <a:xfrm>
              <a:off x="4117975" y="3619500"/>
              <a:ext cx="269875" cy="276999"/>
            </a:xfrm>
            <a:prstGeom prst="rect">
              <a:avLst/>
            </a:prstGeom>
            <a:noFill/>
          </p:spPr>
          <p:txBody>
            <a:bodyPr>
              <a:spAutoFit/>
            </a:bodyPr>
            <a:lstStyle/>
            <a:p>
              <a:pPr>
                <a:defRPr/>
              </a:pPr>
              <a:r>
                <a:rPr lang="en-US" sz="1200" b="1" dirty="0">
                  <a:latin typeface="Helvetica"/>
                  <a:ea typeface="ＭＳ Ｐゴシック" charset="0"/>
                  <a:cs typeface="Helvetica"/>
                </a:rPr>
                <a:t>1</a:t>
              </a:r>
            </a:p>
          </p:txBody>
        </p:sp>
      </p:grpSp>
      <p:grpSp>
        <p:nvGrpSpPr>
          <p:cNvPr id="4" name="Group 56"/>
          <p:cNvGrpSpPr>
            <a:grpSpLocks/>
          </p:cNvGrpSpPr>
          <p:nvPr/>
        </p:nvGrpSpPr>
        <p:grpSpPr bwMode="auto">
          <a:xfrm>
            <a:off x="2828074" y="4914901"/>
            <a:ext cx="268357" cy="276999"/>
            <a:chOff x="2901950" y="4657685"/>
            <a:chExt cx="268288" cy="276999"/>
          </a:xfrm>
        </p:grpSpPr>
        <p:sp>
          <p:nvSpPr>
            <p:cNvPr id="24" name="Oval 23"/>
            <p:cNvSpPr/>
            <p:nvPr/>
          </p:nvSpPr>
          <p:spPr>
            <a:xfrm>
              <a:off x="2924998" y="4695240"/>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5" name="TextBox 24"/>
            <p:cNvSpPr txBox="1"/>
            <p:nvPr/>
          </p:nvSpPr>
          <p:spPr>
            <a:xfrm>
              <a:off x="2901950" y="4657685"/>
              <a:ext cx="268288" cy="276999"/>
            </a:xfrm>
            <a:prstGeom prst="rect">
              <a:avLst/>
            </a:prstGeom>
            <a:noFill/>
          </p:spPr>
          <p:txBody>
            <a:bodyPr>
              <a:spAutoFit/>
            </a:bodyPr>
            <a:lstStyle/>
            <a:p>
              <a:pPr>
                <a:defRPr/>
              </a:pPr>
              <a:r>
                <a:rPr lang="en-US" sz="1200" b="1" dirty="0">
                  <a:latin typeface="Helvetica"/>
                  <a:ea typeface="ＭＳ Ｐゴシック" charset="0"/>
                  <a:cs typeface="Helvetica"/>
                </a:rPr>
                <a:t>2</a:t>
              </a:r>
            </a:p>
          </p:txBody>
        </p:sp>
      </p:grpSp>
      <p:grpSp>
        <p:nvGrpSpPr>
          <p:cNvPr id="20" name="Group 55"/>
          <p:cNvGrpSpPr>
            <a:grpSpLocks/>
          </p:cNvGrpSpPr>
          <p:nvPr/>
        </p:nvGrpSpPr>
        <p:grpSpPr bwMode="auto">
          <a:xfrm>
            <a:off x="1281448" y="3675059"/>
            <a:ext cx="269945" cy="276999"/>
            <a:chOff x="1498600" y="3394075"/>
            <a:chExt cx="269875" cy="276999"/>
          </a:xfrm>
        </p:grpSpPr>
        <p:sp>
          <p:nvSpPr>
            <p:cNvPr id="27" name="Oval 26"/>
            <p:cNvSpPr/>
            <p:nvPr/>
          </p:nvSpPr>
          <p:spPr>
            <a:xfrm>
              <a:off x="1524704"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8" name="TextBox 27"/>
            <p:cNvSpPr txBox="1"/>
            <p:nvPr/>
          </p:nvSpPr>
          <p:spPr>
            <a:xfrm>
              <a:off x="1498600" y="3394075"/>
              <a:ext cx="269875" cy="276999"/>
            </a:xfrm>
            <a:prstGeom prst="rect">
              <a:avLst/>
            </a:prstGeom>
            <a:noFill/>
          </p:spPr>
          <p:txBody>
            <a:bodyPr>
              <a:spAutoFit/>
            </a:bodyPr>
            <a:lstStyle/>
            <a:p>
              <a:pPr>
                <a:defRPr/>
              </a:pPr>
              <a:r>
                <a:rPr lang="en-US" sz="1200" b="1" dirty="0">
                  <a:latin typeface="Helvetica"/>
                  <a:ea typeface="ＭＳ Ｐゴシック" charset="0"/>
                  <a:cs typeface="Helvetica"/>
                </a:rPr>
                <a:t>3</a:t>
              </a:r>
            </a:p>
          </p:txBody>
        </p:sp>
      </p:grpSp>
      <p:grpSp>
        <p:nvGrpSpPr>
          <p:cNvPr id="23" name="Group 57"/>
          <p:cNvGrpSpPr>
            <a:grpSpLocks/>
          </p:cNvGrpSpPr>
          <p:nvPr/>
        </p:nvGrpSpPr>
        <p:grpSpPr bwMode="auto">
          <a:xfrm>
            <a:off x="2821723" y="2520949"/>
            <a:ext cx="268357" cy="276999"/>
            <a:chOff x="3000375" y="2239963"/>
            <a:chExt cx="268288" cy="276999"/>
          </a:xfrm>
        </p:grpSpPr>
        <p:sp>
          <p:nvSpPr>
            <p:cNvPr id="30" name="Oval 29"/>
            <p:cNvSpPr/>
            <p:nvPr/>
          </p:nvSpPr>
          <p:spPr>
            <a:xfrm>
              <a:off x="3031066" y="2275655"/>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1" name="TextBox 30"/>
            <p:cNvSpPr txBox="1"/>
            <p:nvPr/>
          </p:nvSpPr>
          <p:spPr>
            <a:xfrm>
              <a:off x="3000375" y="2239963"/>
              <a:ext cx="268288" cy="276999"/>
            </a:xfrm>
            <a:prstGeom prst="rect">
              <a:avLst/>
            </a:prstGeom>
            <a:noFill/>
          </p:spPr>
          <p:txBody>
            <a:bodyPr>
              <a:spAutoFit/>
            </a:bodyPr>
            <a:lstStyle/>
            <a:p>
              <a:pPr>
                <a:defRPr/>
              </a:pPr>
              <a:r>
                <a:rPr lang="en-US" sz="1200" b="1" dirty="0">
                  <a:latin typeface="Helvetica"/>
                  <a:ea typeface="ＭＳ Ｐゴシック" charset="0"/>
                  <a:cs typeface="Helvetica"/>
                </a:rPr>
                <a:t>4</a:t>
              </a:r>
            </a:p>
          </p:txBody>
        </p:sp>
      </p:grpSp>
      <p:grpSp>
        <p:nvGrpSpPr>
          <p:cNvPr id="26" name="Group 51"/>
          <p:cNvGrpSpPr>
            <a:grpSpLocks/>
          </p:cNvGrpSpPr>
          <p:nvPr/>
        </p:nvGrpSpPr>
        <p:grpSpPr bwMode="auto">
          <a:xfrm>
            <a:off x="4474740" y="4121151"/>
            <a:ext cx="268357" cy="276999"/>
            <a:chOff x="4945063" y="4146550"/>
            <a:chExt cx="268287" cy="277000"/>
          </a:xfrm>
        </p:grpSpPr>
        <p:sp>
          <p:nvSpPr>
            <p:cNvPr id="33" name="Oval 32"/>
            <p:cNvSpPr/>
            <p:nvPr/>
          </p:nvSpPr>
          <p:spPr>
            <a:xfrm>
              <a:off x="4965699" y="417171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4" name="TextBox 33"/>
            <p:cNvSpPr txBox="1"/>
            <p:nvPr/>
          </p:nvSpPr>
          <p:spPr>
            <a:xfrm>
              <a:off x="4945063" y="4146550"/>
              <a:ext cx="268287" cy="277000"/>
            </a:xfrm>
            <a:prstGeom prst="rect">
              <a:avLst/>
            </a:prstGeom>
            <a:noFill/>
          </p:spPr>
          <p:txBody>
            <a:bodyPr>
              <a:spAutoFit/>
            </a:bodyPr>
            <a:lstStyle/>
            <a:p>
              <a:pPr>
                <a:defRPr/>
              </a:pPr>
              <a:r>
                <a:rPr lang="en-US" sz="1200" b="1" dirty="0">
                  <a:latin typeface="Helvetica"/>
                  <a:ea typeface="ＭＳ Ｐゴシック" charset="0"/>
                  <a:cs typeface="Helvetica"/>
                </a:rPr>
                <a:t>5</a:t>
              </a:r>
            </a:p>
          </p:txBody>
        </p:sp>
      </p:grpSp>
      <p:grpSp>
        <p:nvGrpSpPr>
          <p:cNvPr id="29" name="Group 52"/>
          <p:cNvGrpSpPr>
            <a:grpSpLocks/>
          </p:cNvGrpSpPr>
          <p:nvPr/>
        </p:nvGrpSpPr>
        <p:grpSpPr bwMode="auto">
          <a:xfrm>
            <a:off x="5525941" y="4953001"/>
            <a:ext cx="269945" cy="276999"/>
            <a:chOff x="5907101" y="4719638"/>
            <a:chExt cx="269875" cy="276999"/>
          </a:xfrm>
        </p:grpSpPr>
        <p:sp>
          <p:nvSpPr>
            <p:cNvPr id="36" name="Oval 35"/>
            <p:cNvSpPr/>
            <p:nvPr/>
          </p:nvSpPr>
          <p:spPr>
            <a:xfrm>
              <a:off x="5934192" y="474956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7" name="TextBox 50"/>
            <p:cNvSpPr txBox="1">
              <a:spLocks noChangeArrowheads="1"/>
            </p:cNvSpPr>
            <p:nvPr/>
          </p:nvSpPr>
          <p:spPr bwMode="auto">
            <a:xfrm>
              <a:off x="5907101" y="4719638"/>
              <a:ext cx="269875" cy="276999"/>
            </a:xfrm>
            <a:prstGeom prst="rect">
              <a:avLst/>
            </a:prstGeom>
            <a:noFill/>
            <a:ln w="9525">
              <a:noFill/>
              <a:miter lim="800000"/>
              <a:headEnd/>
              <a:tailEnd/>
            </a:ln>
          </p:spPr>
          <p:txBody>
            <a:bodyPr>
              <a:spAutoFit/>
            </a:bodyPr>
            <a:lstStyle/>
            <a:p>
              <a:r>
                <a:rPr lang="en-US" sz="1200" b="1" dirty="0">
                  <a:latin typeface="Helvetica" charset="0"/>
                </a:rPr>
                <a:t>6</a:t>
              </a:r>
            </a:p>
          </p:txBody>
        </p:sp>
      </p:grpSp>
      <p:grpSp>
        <p:nvGrpSpPr>
          <p:cNvPr id="32" name="Group 50"/>
          <p:cNvGrpSpPr>
            <a:grpSpLocks/>
          </p:cNvGrpSpPr>
          <p:nvPr/>
        </p:nvGrpSpPr>
        <p:grpSpPr bwMode="auto">
          <a:xfrm>
            <a:off x="6983644" y="3675059"/>
            <a:ext cx="268357" cy="276999"/>
            <a:chOff x="7167563" y="3398851"/>
            <a:chExt cx="268287" cy="276999"/>
          </a:xfrm>
        </p:grpSpPr>
        <p:sp>
          <p:nvSpPr>
            <p:cNvPr id="39" name="Oval 38"/>
            <p:cNvSpPr/>
            <p:nvPr/>
          </p:nvSpPr>
          <p:spPr>
            <a:xfrm>
              <a:off x="7182570"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0" name="TextBox 51"/>
            <p:cNvSpPr txBox="1">
              <a:spLocks noChangeArrowheads="1"/>
            </p:cNvSpPr>
            <p:nvPr/>
          </p:nvSpPr>
          <p:spPr bwMode="auto">
            <a:xfrm>
              <a:off x="7167563" y="3398851"/>
              <a:ext cx="268287" cy="276999"/>
            </a:xfrm>
            <a:prstGeom prst="rect">
              <a:avLst/>
            </a:prstGeom>
            <a:noFill/>
            <a:ln w="9525">
              <a:noFill/>
              <a:miter lim="800000"/>
              <a:headEnd/>
              <a:tailEnd/>
            </a:ln>
          </p:spPr>
          <p:txBody>
            <a:bodyPr>
              <a:spAutoFit/>
            </a:bodyPr>
            <a:lstStyle/>
            <a:p>
              <a:r>
                <a:rPr lang="en-US" sz="1200" b="1" dirty="0">
                  <a:latin typeface="Helvetica" charset="0"/>
                </a:rPr>
                <a:t>7</a:t>
              </a:r>
            </a:p>
          </p:txBody>
        </p:sp>
      </p:grpSp>
      <p:grpSp>
        <p:nvGrpSpPr>
          <p:cNvPr id="35" name="Group 59"/>
          <p:cNvGrpSpPr>
            <a:grpSpLocks/>
          </p:cNvGrpSpPr>
          <p:nvPr/>
        </p:nvGrpSpPr>
        <p:grpSpPr bwMode="auto">
          <a:xfrm>
            <a:off x="5540231" y="2478086"/>
            <a:ext cx="268357" cy="276999"/>
            <a:chOff x="5264123" y="2403475"/>
            <a:chExt cx="268288" cy="276999"/>
          </a:xfrm>
        </p:grpSpPr>
        <p:sp>
          <p:nvSpPr>
            <p:cNvPr id="42" name="Oval 41"/>
            <p:cNvSpPr/>
            <p:nvPr/>
          </p:nvSpPr>
          <p:spPr>
            <a:xfrm>
              <a:off x="5288138" y="2437227"/>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3" name="TextBox 52"/>
            <p:cNvSpPr txBox="1">
              <a:spLocks noChangeArrowheads="1"/>
            </p:cNvSpPr>
            <p:nvPr/>
          </p:nvSpPr>
          <p:spPr bwMode="auto">
            <a:xfrm>
              <a:off x="5264123" y="2403475"/>
              <a:ext cx="268288" cy="276999"/>
            </a:xfrm>
            <a:prstGeom prst="rect">
              <a:avLst/>
            </a:prstGeom>
            <a:noFill/>
            <a:ln w="9525">
              <a:noFill/>
              <a:miter lim="800000"/>
              <a:headEnd/>
              <a:tailEnd/>
            </a:ln>
          </p:spPr>
          <p:txBody>
            <a:bodyPr>
              <a:spAutoFit/>
            </a:bodyPr>
            <a:lstStyle/>
            <a:p>
              <a:r>
                <a:rPr lang="en-US" sz="1200" b="1" dirty="0">
                  <a:latin typeface="Helvetica" charset="0"/>
                </a:rPr>
                <a:t>8</a:t>
              </a:r>
            </a:p>
          </p:txBody>
        </p:sp>
      </p:grpSp>
      <p:cxnSp>
        <p:nvCxnSpPr>
          <p:cNvPr id="44" name="Straight Connector 43"/>
          <p:cNvCxnSpPr/>
          <p:nvPr/>
        </p:nvCxnSpPr>
        <p:spPr>
          <a:xfrm>
            <a:off x="1065490" y="381793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5" name="TextBox 3"/>
          <p:cNvSpPr txBox="1">
            <a:spLocks noChangeArrowheads="1"/>
          </p:cNvSpPr>
          <p:nvPr/>
        </p:nvSpPr>
        <p:spPr bwMode="auto">
          <a:xfrm>
            <a:off x="1587913" y="3566203"/>
            <a:ext cx="2067464"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BUY</a:t>
            </a:r>
          </a:p>
        </p:txBody>
      </p:sp>
      <p:sp>
        <p:nvSpPr>
          <p:cNvPr id="46" name="TextBox 7"/>
          <p:cNvSpPr txBox="1">
            <a:spLocks noChangeArrowheads="1"/>
          </p:cNvSpPr>
          <p:nvPr/>
        </p:nvSpPr>
        <p:spPr bwMode="auto">
          <a:xfrm>
            <a:off x="4860603" y="3556679"/>
            <a:ext cx="2057936"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OWN</a:t>
            </a:r>
          </a:p>
        </p:txBody>
      </p:sp>
      <p:cxnSp>
        <p:nvCxnSpPr>
          <p:cNvPr id="47" name="Straight Connector 46"/>
          <p:cNvCxnSpPr/>
          <p:nvPr/>
        </p:nvCxnSpPr>
        <p:spPr>
          <a:xfrm>
            <a:off x="7258352" y="381158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8" name="TextBox 47"/>
          <p:cNvSpPr txBox="1"/>
          <p:nvPr/>
        </p:nvSpPr>
        <p:spPr>
          <a:xfrm>
            <a:off x="117054" y="3654625"/>
            <a:ext cx="1276356"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SELECT</a:t>
            </a:r>
          </a:p>
        </p:txBody>
      </p:sp>
      <p:sp>
        <p:nvSpPr>
          <p:cNvPr id="49" name="TextBox 48"/>
          <p:cNvSpPr txBox="1"/>
          <p:nvPr/>
        </p:nvSpPr>
        <p:spPr>
          <a:xfrm>
            <a:off x="7349194" y="3654624"/>
            <a:ext cx="1033401"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MAINTAIN</a:t>
            </a:r>
          </a:p>
        </p:txBody>
      </p:sp>
      <p:sp>
        <p:nvSpPr>
          <p:cNvPr id="50" name="Oval 49"/>
          <p:cNvSpPr/>
          <p:nvPr/>
        </p:nvSpPr>
        <p:spPr>
          <a:xfrm>
            <a:off x="5217884" y="5380037"/>
            <a:ext cx="913051" cy="563563"/>
          </a:xfrm>
          <a:prstGeom prst="ellipse">
            <a:avLst/>
          </a:prstGeom>
          <a:noFill/>
          <a:ln w="38100"/>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52" tIns="45727" rIns="91452" bIns="45727" numCol="1" spcCol="0" rtlCol="0" fromWordArt="0" anchor="ctr" anchorCtr="0" forceAA="0" compatLnSpc="1">
            <a:prstTxWarp prst="textNoShape">
              <a:avLst/>
            </a:prstTxWarp>
            <a:noAutofit/>
          </a:bodyPr>
          <a:lstStyle/>
          <a:p>
            <a:pPr algn="ctr">
              <a:lnSpc>
                <a:spcPct val="90000"/>
              </a:lnSpc>
            </a:pPr>
            <a:endParaRPr lang="en-US" sz="2400"/>
          </a:p>
        </p:txBody>
      </p:sp>
      <p:sp>
        <p:nvSpPr>
          <p:cNvPr id="53" name="TextBox 52"/>
          <p:cNvSpPr txBox="1"/>
          <p:nvPr/>
        </p:nvSpPr>
        <p:spPr>
          <a:xfrm>
            <a:off x="7145611" y="533400"/>
            <a:ext cx="3814278" cy="1524000"/>
          </a:xfrm>
          <a:prstGeom prst="rect">
            <a:avLst/>
          </a:prstGeom>
          <a:noFill/>
        </p:spPr>
        <p:txBody>
          <a:bodyPr wrap="square" lIns="0" tIns="0" rIns="0" bIns="0" rtlCol="0">
            <a:noAutofit/>
          </a:bodyPr>
          <a:lstStyle/>
          <a:p>
            <a:pPr>
              <a:lnSpc>
                <a:spcPct val="90000"/>
              </a:lnSpc>
            </a:pPr>
            <a:r>
              <a:rPr lang="en-US" sz="2400" b="1" dirty="0"/>
              <a:t>Use Phase – Organization’s Perspective:</a:t>
            </a:r>
          </a:p>
          <a:p>
            <a:pPr>
              <a:lnSpc>
                <a:spcPct val="90000"/>
              </a:lnSpc>
            </a:pPr>
            <a:r>
              <a:rPr lang="en-US" sz="2400" dirty="0"/>
              <a:t>“How are our customers using our products or services?"</a:t>
            </a:r>
            <a:endParaRPr lang="en-US" sz="2800" dirty="0"/>
          </a:p>
        </p:txBody>
      </p:sp>
      <p:sp>
        <p:nvSpPr>
          <p:cNvPr id="54" name="Rectangle 53"/>
          <p:cNvSpPr>
            <a:spLocks noChangeAspect="1"/>
          </p:cNvSpPr>
          <p:nvPr/>
        </p:nvSpPr>
        <p:spPr>
          <a:xfrm>
            <a:off x="8687475" y="2667000"/>
            <a:ext cx="1829276" cy="1585912"/>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RATE OF ADOPTION</a:t>
            </a:r>
          </a:p>
        </p:txBody>
      </p:sp>
      <p:sp>
        <p:nvSpPr>
          <p:cNvPr id="55" name="Rectangle 54"/>
          <p:cNvSpPr>
            <a:spLocks noChangeAspect="1"/>
          </p:cNvSpPr>
          <p:nvPr/>
        </p:nvSpPr>
        <p:spPr>
          <a:xfrm>
            <a:off x="8741202" y="4627950"/>
            <a:ext cx="1775549" cy="1623109"/>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VOLUME OVER TIME</a:t>
            </a:r>
            <a:endParaRPr lang="en-US" sz="1067" b="1" dirty="0">
              <a:solidFill>
                <a:schemeClr val="tx1"/>
              </a:solidFill>
              <a:latin typeface="Comic Sans MS" pitchFamily="66" charset="0"/>
              <a:cs typeface="Skippy Sharpie"/>
            </a:endParaRPr>
          </a:p>
        </p:txBody>
      </p:sp>
      <p:sp>
        <p:nvSpPr>
          <p:cNvPr id="56" name="TextBox 55"/>
          <p:cNvSpPr txBox="1"/>
          <p:nvPr/>
        </p:nvSpPr>
        <p:spPr>
          <a:xfrm>
            <a:off x="8611255" y="2362200"/>
            <a:ext cx="1387356" cy="270784"/>
          </a:xfrm>
          <a:prstGeom prst="rect">
            <a:avLst/>
          </a:prstGeom>
          <a:noFill/>
        </p:spPr>
        <p:txBody>
          <a:bodyPr wrap="square" lIns="0" tIns="0" rIns="0" bIns="0" rtlCol="0">
            <a:noAutofit/>
          </a:bodyPr>
          <a:lstStyle/>
          <a:p>
            <a:pPr>
              <a:lnSpc>
                <a:spcPct val="90000"/>
              </a:lnSpc>
            </a:pPr>
            <a:r>
              <a:rPr lang="en-US" sz="2400" b="1" dirty="0"/>
              <a:t>Example KPI</a:t>
            </a:r>
          </a:p>
        </p:txBody>
      </p:sp>
      <p:sp>
        <p:nvSpPr>
          <p:cNvPr id="57" name="TextBox 56"/>
          <p:cNvSpPr txBox="1"/>
          <p:nvPr/>
        </p:nvSpPr>
        <p:spPr>
          <a:xfrm>
            <a:off x="8611255" y="4301216"/>
            <a:ext cx="2591475" cy="270784"/>
          </a:xfrm>
          <a:prstGeom prst="rect">
            <a:avLst/>
          </a:prstGeom>
          <a:noFill/>
        </p:spPr>
        <p:txBody>
          <a:bodyPr wrap="square" lIns="0" tIns="0" rIns="0" bIns="0" rtlCol="0">
            <a:noAutofit/>
          </a:bodyPr>
          <a:lstStyle/>
          <a:p>
            <a:pPr>
              <a:lnSpc>
                <a:spcPct val="90000"/>
              </a:lnSpc>
            </a:pPr>
            <a:r>
              <a:rPr lang="en-US" sz="2400" b="1" dirty="0"/>
              <a:t>Example Financial Measure</a:t>
            </a:r>
          </a:p>
        </p:txBody>
      </p:sp>
      <p:pic>
        <p:nvPicPr>
          <p:cNvPr id="51" name="Graphic 21">
            <a:extLst>
              <a:ext uri="{FF2B5EF4-FFF2-40B4-BE49-F238E27FC236}">
                <a16:creationId xmlns:a16="http://schemas.microsoft.com/office/drawing/2014/main" id="{11419175-5D0C-60AD-EFD5-E2F37B40FE3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6151" y="5613695"/>
            <a:ext cx="2057401" cy="960666"/>
          </a:xfrm>
          <a:prstGeom prst="rect">
            <a:avLst/>
          </a:prstGeom>
        </p:spPr>
      </p:pic>
    </p:spTree>
    <p:custDataLst>
      <p:tags r:id="rId1"/>
    </p:custDataLst>
    <p:extLst>
      <p:ext uri="{BB962C8B-B14F-4D97-AF65-F5344CB8AC3E}">
        <p14:creationId xmlns:p14="http://schemas.microsoft.com/office/powerpoint/2010/main" val="2667041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1952" y="406400"/>
            <a:ext cx="11128097" cy="889000"/>
          </a:xfrm>
        </p:spPr>
        <p:txBody>
          <a:bodyPr/>
          <a:lstStyle/>
          <a:p>
            <a:r>
              <a:rPr lang="en-US" dirty="0"/>
              <a:t>ACTIVITY – Business Metrics</a:t>
            </a:r>
          </a:p>
        </p:txBody>
      </p:sp>
      <p:sp>
        <p:nvSpPr>
          <p:cNvPr id="7" name="TextBox 6"/>
          <p:cNvSpPr txBox="1"/>
          <p:nvPr/>
        </p:nvSpPr>
        <p:spPr>
          <a:xfrm>
            <a:off x="3371141" y="5518152"/>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RECEIVE</a:t>
            </a:r>
          </a:p>
        </p:txBody>
      </p:sp>
      <p:pic>
        <p:nvPicPr>
          <p:cNvPr id="8" name="Picture 1" descr="infinity_5.png"/>
          <p:cNvPicPr>
            <a:picLocks noChangeAspect="1"/>
          </p:cNvPicPr>
          <p:nvPr/>
        </p:nvPicPr>
        <p:blipFill>
          <a:blip r:embed="rId4" cstate="print"/>
          <a:srcRect/>
          <a:stretch>
            <a:fillRect/>
          </a:stretch>
        </p:blipFill>
        <p:spPr bwMode="auto">
          <a:xfrm>
            <a:off x="1209991" y="2408237"/>
            <a:ext cx="6116643" cy="2971800"/>
          </a:xfrm>
          <a:prstGeom prst="rect">
            <a:avLst/>
          </a:prstGeom>
          <a:noFill/>
          <a:ln w="9525">
            <a:noFill/>
            <a:miter lim="800000"/>
            <a:headEnd/>
            <a:tailEnd/>
          </a:ln>
        </p:spPr>
      </p:pic>
      <p:cxnSp>
        <p:nvCxnSpPr>
          <p:cNvPr id="9" name="Straight Connector 8"/>
          <p:cNvCxnSpPr/>
          <p:nvPr/>
        </p:nvCxnSpPr>
        <p:spPr>
          <a:xfrm flipH="1">
            <a:off x="2963047" y="2308369"/>
            <a:ext cx="3176" cy="18288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5664087" y="2293937"/>
            <a:ext cx="0" cy="157163"/>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2956695" y="5259387"/>
            <a:ext cx="0" cy="3048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3890388" y="4668838"/>
            <a:ext cx="0" cy="8509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a:endCxn id="7" idx="0"/>
          </p:cNvCxnSpPr>
          <p:nvPr/>
        </p:nvCxnSpPr>
        <p:spPr>
          <a:xfrm>
            <a:off x="4582719" y="4630738"/>
            <a:ext cx="0" cy="887414"/>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5670439" y="5297487"/>
            <a:ext cx="0" cy="2540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1768935" y="19812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PURCHASE</a:t>
            </a:r>
          </a:p>
        </p:txBody>
      </p:sp>
      <p:sp>
        <p:nvSpPr>
          <p:cNvPr id="16" name="TextBox 15"/>
          <p:cNvSpPr txBox="1"/>
          <p:nvPr/>
        </p:nvSpPr>
        <p:spPr>
          <a:xfrm>
            <a:off x="4457273" y="19812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RECOMMEND</a:t>
            </a:r>
          </a:p>
        </p:txBody>
      </p:sp>
      <p:sp>
        <p:nvSpPr>
          <p:cNvPr id="17" name="TextBox 16"/>
          <p:cNvSpPr txBox="1"/>
          <p:nvPr/>
        </p:nvSpPr>
        <p:spPr>
          <a:xfrm>
            <a:off x="174194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RESEARCH</a:t>
            </a:r>
          </a:p>
        </p:txBody>
      </p:sp>
      <p:sp>
        <p:nvSpPr>
          <p:cNvPr id="18" name="TextBox 17"/>
          <p:cNvSpPr txBox="1"/>
          <p:nvPr/>
        </p:nvSpPr>
        <p:spPr>
          <a:xfrm>
            <a:off x="268516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NEED</a:t>
            </a:r>
          </a:p>
        </p:txBody>
      </p:sp>
      <p:sp>
        <p:nvSpPr>
          <p:cNvPr id="19" name="TextBox 18"/>
          <p:cNvSpPr txBox="1"/>
          <p:nvPr/>
        </p:nvSpPr>
        <p:spPr>
          <a:xfrm>
            <a:off x="4460449" y="5519738"/>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USE</a:t>
            </a:r>
          </a:p>
        </p:txBody>
      </p:sp>
      <p:grpSp>
        <p:nvGrpSpPr>
          <p:cNvPr id="3" name="Group 58"/>
          <p:cNvGrpSpPr>
            <a:grpSpLocks/>
          </p:cNvGrpSpPr>
          <p:nvPr/>
        </p:nvGrpSpPr>
        <p:grpSpPr bwMode="auto">
          <a:xfrm>
            <a:off x="3758592" y="4114797"/>
            <a:ext cx="269945" cy="276999"/>
            <a:chOff x="4117975" y="3619500"/>
            <a:chExt cx="269875" cy="276999"/>
          </a:xfrm>
        </p:grpSpPr>
        <p:sp>
          <p:nvSpPr>
            <p:cNvPr id="21" name="Oval 20"/>
            <p:cNvSpPr/>
            <p:nvPr/>
          </p:nvSpPr>
          <p:spPr>
            <a:xfrm>
              <a:off x="4144668" y="3655252"/>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2" name="TextBox 21"/>
            <p:cNvSpPr txBox="1"/>
            <p:nvPr/>
          </p:nvSpPr>
          <p:spPr>
            <a:xfrm>
              <a:off x="4117975" y="3619500"/>
              <a:ext cx="269875" cy="276999"/>
            </a:xfrm>
            <a:prstGeom prst="rect">
              <a:avLst/>
            </a:prstGeom>
            <a:noFill/>
          </p:spPr>
          <p:txBody>
            <a:bodyPr>
              <a:spAutoFit/>
            </a:bodyPr>
            <a:lstStyle/>
            <a:p>
              <a:pPr>
                <a:defRPr/>
              </a:pPr>
              <a:r>
                <a:rPr lang="en-US" sz="1200" b="1" dirty="0">
                  <a:latin typeface="Helvetica"/>
                  <a:ea typeface="ＭＳ Ｐゴシック" charset="0"/>
                  <a:cs typeface="Helvetica"/>
                </a:rPr>
                <a:t>1</a:t>
              </a:r>
            </a:p>
          </p:txBody>
        </p:sp>
      </p:grpSp>
      <p:grpSp>
        <p:nvGrpSpPr>
          <p:cNvPr id="4" name="Group 56"/>
          <p:cNvGrpSpPr>
            <a:grpSpLocks/>
          </p:cNvGrpSpPr>
          <p:nvPr/>
        </p:nvGrpSpPr>
        <p:grpSpPr bwMode="auto">
          <a:xfrm>
            <a:off x="2828074" y="4914901"/>
            <a:ext cx="268357" cy="276999"/>
            <a:chOff x="2901950" y="4657685"/>
            <a:chExt cx="268288" cy="276999"/>
          </a:xfrm>
        </p:grpSpPr>
        <p:sp>
          <p:nvSpPr>
            <p:cNvPr id="24" name="Oval 23"/>
            <p:cNvSpPr/>
            <p:nvPr/>
          </p:nvSpPr>
          <p:spPr>
            <a:xfrm>
              <a:off x="2924998" y="4695240"/>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5" name="TextBox 24"/>
            <p:cNvSpPr txBox="1"/>
            <p:nvPr/>
          </p:nvSpPr>
          <p:spPr>
            <a:xfrm>
              <a:off x="2901950" y="4657685"/>
              <a:ext cx="268288" cy="276999"/>
            </a:xfrm>
            <a:prstGeom prst="rect">
              <a:avLst/>
            </a:prstGeom>
            <a:noFill/>
          </p:spPr>
          <p:txBody>
            <a:bodyPr>
              <a:spAutoFit/>
            </a:bodyPr>
            <a:lstStyle/>
            <a:p>
              <a:pPr>
                <a:defRPr/>
              </a:pPr>
              <a:r>
                <a:rPr lang="en-US" sz="1200" b="1" dirty="0">
                  <a:latin typeface="Helvetica"/>
                  <a:ea typeface="ＭＳ Ｐゴシック" charset="0"/>
                  <a:cs typeface="Helvetica"/>
                </a:rPr>
                <a:t>2</a:t>
              </a:r>
            </a:p>
          </p:txBody>
        </p:sp>
      </p:grpSp>
      <p:grpSp>
        <p:nvGrpSpPr>
          <p:cNvPr id="20" name="Group 55"/>
          <p:cNvGrpSpPr>
            <a:grpSpLocks/>
          </p:cNvGrpSpPr>
          <p:nvPr/>
        </p:nvGrpSpPr>
        <p:grpSpPr bwMode="auto">
          <a:xfrm>
            <a:off x="1281448" y="3675059"/>
            <a:ext cx="269945" cy="276999"/>
            <a:chOff x="1498600" y="3394075"/>
            <a:chExt cx="269875" cy="276999"/>
          </a:xfrm>
        </p:grpSpPr>
        <p:sp>
          <p:nvSpPr>
            <p:cNvPr id="27" name="Oval 26"/>
            <p:cNvSpPr/>
            <p:nvPr/>
          </p:nvSpPr>
          <p:spPr>
            <a:xfrm>
              <a:off x="1524704"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8" name="TextBox 27"/>
            <p:cNvSpPr txBox="1"/>
            <p:nvPr/>
          </p:nvSpPr>
          <p:spPr>
            <a:xfrm>
              <a:off x="1498600" y="3394075"/>
              <a:ext cx="269875" cy="276999"/>
            </a:xfrm>
            <a:prstGeom prst="rect">
              <a:avLst/>
            </a:prstGeom>
            <a:noFill/>
          </p:spPr>
          <p:txBody>
            <a:bodyPr>
              <a:spAutoFit/>
            </a:bodyPr>
            <a:lstStyle/>
            <a:p>
              <a:pPr>
                <a:defRPr/>
              </a:pPr>
              <a:r>
                <a:rPr lang="en-US" sz="1200" b="1" dirty="0">
                  <a:latin typeface="Helvetica"/>
                  <a:ea typeface="ＭＳ Ｐゴシック" charset="0"/>
                  <a:cs typeface="Helvetica"/>
                </a:rPr>
                <a:t>3</a:t>
              </a:r>
            </a:p>
          </p:txBody>
        </p:sp>
      </p:grpSp>
      <p:grpSp>
        <p:nvGrpSpPr>
          <p:cNvPr id="23" name="Group 57"/>
          <p:cNvGrpSpPr>
            <a:grpSpLocks/>
          </p:cNvGrpSpPr>
          <p:nvPr/>
        </p:nvGrpSpPr>
        <p:grpSpPr bwMode="auto">
          <a:xfrm>
            <a:off x="2821723" y="2520949"/>
            <a:ext cx="268357" cy="276999"/>
            <a:chOff x="3000375" y="2239963"/>
            <a:chExt cx="268288" cy="276999"/>
          </a:xfrm>
        </p:grpSpPr>
        <p:sp>
          <p:nvSpPr>
            <p:cNvPr id="30" name="Oval 29"/>
            <p:cNvSpPr/>
            <p:nvPr/>
          </p:nvSpPr>
          <p:spPr>
            <a:xfrm>
              <a:off x="3031066" y="2275655"/>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1" name="TextBox 30"/>
            <p:cNvSpPr txBox="1"/>
            <p:nvPr/>
          </p:nvSpPr>
          <p:spPr>
            <a:xfrm>
              <a:off x="3000375" y="2239963"/>
              <a:ext cx="268288" cy="276999"/>
            </a:xfrm>
            <a:prstGeom prst="rect">
              <a:avLst/>
            </a:prstGeom>
            <a:noFill/>
          </p:spPr>
          <p:txBody>
            <a:bodyPr>
              <a:spAutoFit/>
            </a:bodyPr>
            <a:lstStyle/>
            <a:p>
              <a:pPr>
                <a:defRPr/>
              </a:pPr>
              <a:r>
                <a:rPr lang="en-US" sz="1200" b="1" dirty="0">
                  <a:latin typeface="Helvetica"/>
                  <a:ea typeface="ＭＳ Ｐゴシック" charset="0"/>
                  <a:cs typeface="Helvetica"/>
                </a:rPr>
                <a:t>4</a:t>
              </a:r>
            </a:p>
          </p:txBody>
        </p:sp>
      </p:grpSp>
      <p:grpSp>
        <p:nvGrpSpPr>
          <p:cNvPr id="26" name="Group 51"/>
          <p:cNvGrpSpPr>
            <a:grpSpLocks/>
          </p:cNvGrpSpPr>
          <p:nvPr/>
        </p:nvGrpSpPr>
        <p:grpSpPr bwMode="auto">
          <a:xfrm>
            <a:off x="4474740" y="4121151"/>
            <a:ext cx="268357" cy="276999"/>
            <a:chOff x="4945063" y="4146550"/>
            <a:chExt cx="268287" cy="277000"/>
          </a:xfrm>
        </p:grpSpPr>
        <p:sp>
          <p:nvSpPr>
            <p:cNvPr id="33" name="Oval 32"/>
            <p:cNvSpPr/>
            <p:nvPr/>
          </p:nvSpPr>
          <p:spPr>
            <a:xfrm>
              <a:off x="4965699" y="417171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4" name="TextBox 33"/>
            <p:cNvSpPr txBox="1"/>
            <p:nvPr/>
          </p:nvSpPr>
          <p:spPr>
            <a:xfrm>
              <a:off x="4945063" y="4146550"/>
              <a:ext cx="268287" cy="277000"/>
            </a:xfrm>
            <a:prstGeom prst="rect">
              <a:avLst/>
            </a:prstGeom>
            <a:noFill/>
          </p:spPr>
          <p:txBody>
            <a:bodyPr>
              <a:spAutoFit/>
            </a:bodyPr>
            <a:lstStyle/>
            <a:p>
              <a:pPr>
                <a:defRPr/>
              </a:pPr>
              <a:r>
                <a:rPr lang="en-US" sz="1200" b="1" dirty="0">
                  <a:latin typeface="Helvetica"/>
                  <a:ea typeface="ＭＳ Ｐゴシック" charset="0"/>
                  <a:cs typeface="Helvetica"/>
                </a:rPr>
                <a:t>5</a:t>
              </a:r>
            </a:p>
          </p:txBody>
        </p:sp>
      </p:grpSp>
      <p:grpSp>
        <p:nvGrpSpPr>
          <p:cNvPr id="29" name="Group 52"/>
          <p:cNvGrpSpPr>
            <a:grpSpLocks/>
          </p:cNvGrpSpPr>
          <p:nvPr/>
        </p:nvGrpSpPr>
        <p:grpSpPr bwMode="auto">
          <a:xfrm>
            <a:off x="5525941" y="4953001"/>
            <a:ext cx="269945" cy="276999"/>
            <a:chOff x="5907101" y="4719638"/>
            <a:chExt cx="269875" cy="276999"/>
          </a:xfrm>
        </p:grpSpPr>
        <p:sp>
          <p:nvSpPr>
            <p:cNvPr id="36" name="Oval 35"/>
            <p:cNvSpPr/>
            <p:nvPr/>
          </p:nvSpPr>
          <p:spPr>
            <a:xfrm>
              <a:off x="5934192" y="474956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7" name="TextBox 50"/>
            <p:cNvSpPr txBox="1">
              <a:spLocks noChangeArrowheads="1"/>
            </p:cNvSpPr>
            <p:nvPr/>
          </p:nvSpPr>
          <p:spPr bwMode="auto">
            <a:xfrm>
              <a:off x="5907101" y="4719638"/>
              <a:ext cx="269875" cy="276999"/>
            </a:xfrm>
            <a:prstGeom prst="rect">
              <a:avLst/>
            </a:prstGeom>
            <a:noFill/>
            <a:ln w="9525">
              <a:noFill/>
              <a:miter lim="800000"/>
              <a:headEnd/>
              <a:tailEnd/>
            </a:ln>
          </p:spPr>
          <p:txBody>
            <a:bodyPr>
              <a:spAutoFit/>
            </a:bodyPr>
            <a:lstStyle/>
            <a:p>
              <a:r>
                <a:rPr lang="en-US" sz="1200" b="1" dirty="0">
                  <a:latin typeface="Helvetica" charset="0"/>
                </a:rPr>
                <a:t>6</a:t>
              </a:r>
            </a:p>
          </p:txBody>
        </p:sp>
      </p:grpSp>
      <p:grpSp>
        <p:nvGrpSpPr>
          <p:cNvPr id="32" name="Group 50"/>
          <p:cNvGrpSpPr>
            <a:grpSpLocks/>
          </p:cNvGrpSpPr>
          <p:nvPr/>
        </p:nvGrpSpPr>
        <p:grpSpPr bwMode="auto">
          <a:xfrm>
            <a:off x="6983644" y="3675059"/>
            <a:ext cx="268357" cy="276999"/>
            <a:chOff x="7167563" y="3398851"/>
            <a:chExt cx="268287" cy="276999"/>
          </a:xfrm>
        </p:grpSpPr>
        <p:sp>
          <p:nvSpPr>
            <p:cNvPr id="39" name="Oval 38"/>
            <p:cNvSpPr/>
            <p:nvPr/>
          </p:nvSpPr>
          <p:spPr>
            <a:xfrm>
              <a:off x="7182570"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0" name="TextBox 51"/>
            <p:cNvSpPr txBox="1">
              <a:spLocks noChangeArrowheads="1"/>
            </p:cNvSpPr>
            <p:nvPr/>
          </p:nvSpPr>
          <p:spPr bwMode="auto">
            <a:xfrm>
              <a:off x="7167563" y="3398851"/>
              <a:ext cx="268287" cy="276999"/>
            </a:xfrm>
            <a:prstGeom prst="rect">
              <a:avLst/>
            </a:prstGeom>
            <a:noFill/>
            <a:ln w="9525">
              <a:noFill/>
              <a:miter lim="800000"/>
              <a:headEnd/>
              <a:tailEnd/>
            </a:ln>
          </p:spPr>
          <p:txBody>
            <a:bodyPr>
              <a:spAutoFit/>
            </a:bodyPr>
            <a:lstStyle/>
            <a:p>
              <a:r>
                <a:rPr lang="en-US" sz="1200" b="1" dirty="0">
                  <a:latin typeface="Helvetica" charset="0"/>
                </a:rPr>
                <a:t>7</a:t>
              </a:r>
            </a:p>
          </p:txBody>
        </p:sp>
      </p:grpSp>
      <p:grpSp>
        <p:nvGrpSpPr>
          <p:cNvPr id="35" name="Group 59"/>
          <p:cNvGrpSpPr>
            <a:grpSpLocks/>
          </p:cNvGrpSpPr>
          <p:nvPr/>
        </p:nvGrpSpPr>
        <p:grpSpPr bwMode="auto">
          <a:xfrm>
            <a:off x="5540231" y="2478086"/>
            <a:ext cx="268357" cy="276999"/>
            <a:chOff x="5264123" y="2403475"/>
            <a:chExt cx="268288" cy="276999"/>
          </a:xfrm>
        </p:grpSpPr>
        <p:sp>
          <p:nvSpPr>
            <p:cNvPr id="42" name="Oval 41"/>
            <p:cNvSpPr/>
            <p:nvPr/>
          </p:nvSpPr>
          <p:spPr>
            <a:xfrm>
              <a:off x="5288138" y="2437227"/>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3" name="TextBox 52"/>
            <p:cNvSpPr txBox="1">
              <a:spLocks noChangeArrowheads="1"/>
            </p:cNvSpPr>
            <p:nvPr/>
          </p:nvSpPr>
          <p:spPr bwMode="auto">
            <a:xfrm>
              <a:off x="5264123" y="2403475"/>
              <a:ext cx="268288" cy="276999"/>
            </a:xfrm>
            <a:prstGeom prst="rect">
              <a:avLst/>
            </a:prstGeom>
            <a:noFill/>
            <a:ln w="9525">
              <a:noFill/>
              <a:miter lim="800000"/>
              <a:headEnd/>
              <a:tailEnd/>
            </a:ln>
          </p:spPr>
          <p:txBody>
            <a:bodyPr>
              <a:spAutoFit/>
            </a:bodyPr>
            <a:lstStyle/>
            <a:p>
              <a:r>
                <a:rPr lang="en-US" sz="1200" b="1" dirty="0">
                  <a:latin typeface="Helvetica" charset="0"/>
                </a:rPr>
                <a:t>8</a:t>
              </a:r>
            </a:p>
          </p:txBody>
        </p:sp>
      </p:grpSp>
      <p:cxnSp>
        <p:nvCxnSpPr>
          <p:cNvPr id="44" name="Straight Connector 43"/>
          <p:cNvCxnSpPr/>
          <p:nvPr/>
        </p:nvCxnSpPr>
        <p:spPr>
          <a:xfrm>
            <a:off x="1065490" y="381793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5" name="TextBox 3"/>
          <p:cNvSpPr txBox="1">
            <a:spLocks noChangeArrowheads="1"/>
          </p:cNvSpPr>
          <p:nvPr/>
        </p:nvSpPr>
        <p:spPr bwMode="auto">
          <a:xfrm>
            <a:off x="1587913" y="3566203"/>
            <a:ext cx="2067464"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BUY</a:t>
            </a:r>
          </a:p>
        </p:txBody>
      </p:sp>
      <p:sp>
        <p:nvSpPr>
          <p:cNvPr id="46" name="TextBox 7"/>
          <p:cNvSpPr txBox="1">
            <a:spLocks noChangeArrowheads="1"/>
          </p:cNvSpPr>
          <p:nvPr/>
        </p:nvSpPr>
        <p:spPr bwMode="auto">
          <a:xfrm>
            <a:off x="4860603" y="3556679"/>
            <a:ext cx="2057936"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OWN</a:t>
            </a:r>
          </a:p>
        </p:txBody>
      </p:sp>
      <p:cxnSp>
        <p:nvCxnSpPr>
          <p:cNvPr id="47" name="Straight Connector 46"/>
          <p:cNvCxnSpPr/>
          <p:nvPr/>
        </p:nvCxnSpPr>
        <p:spPr>
          <a:xfrm>
            <a:off x="7258352" y="381158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8" name="TextBox 47"/>
          <p:cNvSpPr txBox="1"/>
          <p:nvPr/>
        </p:nvSpPr>
        <p:spPr>
          <a:xfrm>
            <a:off x="117054" y="3654625"/>
            <a:ext cx="1276356"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SELECT</a:t>
            </a:r>
          </a:p>
        </p:txBody>
      </p:sp>
      <p:sp>
        <p:nvSpPr>
          <p:cNvPr id="49" name="TextBox 48"/>
          <p:cNvSpPr txBox="1"/>
          <p:nvPr/>
        </p:nvSpPr>
        <p:spPr>
          <a:xfrm>
            <a:off x="7349194" y="3654624"/>
            <a:ext cx="1033401"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MAINTAIN</a:t>
            </a:r>
          </a:p>
        </p:txBody>
      </p:sp>
      <p:sp>
        <p:nvSpPr>
          <p:cNvPr id="50" name="Oval 49"/>
          <p:cNvSpPr/>
          <p:nvPr/>
        </p:nvSpPr>
        <p:spPr>
          <a:xfrm>
            <a:off x="7409369" y="3519221"/>
            <a:ext cx="913051" cy="563563"/>
          </a:xfrm>
          <a:prstGeom prst="ellipse">
            <a:avLst/>
          </a:prstGeom>
          <a:noFill/>
          <a:ln w="38100"/>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52" tIns="45727" rIns="91452" bIns="45727" numCol="1" spcCol="0" rtlCol="0" fromWordArt="0" anchor="ctr" anchorCtr="0" forceAA="0" compatLnSpc="1">
            <a:prstTxWarp prst="textNoShape">
              <a:avLst/>
            </a:prstTxWarp>
            <a:noAutofit/>
          </a:bodyPr>
          <a:lstStyle/>
          <a:p>
            <a:pPr algn="ctr">
              <a:lnSpc>
                <a:spcPct val="90000"/>
              </a:lnSpc>
            </a:pPr>
            <a:endParaRPr lang="en-US" sz="2400"/>
          </a:p>
        </p:txBody>
      </p:sp>
      <p:sp>
        <p:nvSpPr>
          <p:cNvPr id="54" name="TextBox 53"/>
          <p:cNvSpPr txBox="1"/>
          <p:nvPr/>
        </p:nvSpPr>
        <p:spPr>
          <a:xfrm>
            <a:off x="6998655" y="592695"/>
            <a:ext cx="3961234" cy="1524000"/>
          </a:xfrm>
          <a:prstGeom prst="rect">
            <a:avLst/>
          </a:prstGeom>
          <a:noFill/>
        </p:spPr>
        <p:txBody>
          <a:bodyPr wrap="square" lIns="0" tIns="0" rIns="0" bIns="0" rtlCol="0">
            <a:noAutofit/>
          </a:bodyPr>
          <a:lstStyle/>
          <a:p>
            <a:pPr>
              <a:lnSpc>
                <a:spcPct val="90000"/>
              </a:lnSpc>
            </a:pPr>
            <a:r>
              <a:rPr lang="en-US" sz="2400" b="1" dirty="0"/>
              <a:t>Maintain Phase – Organization’s Perspective:</a:t>
            </a:r>
          </a:p>
          <a:p>
            <a:pPr>
              <a:lnSpc>
                <a:spcPct val="90000"/>
              </a:lnSpc>
            </a:pPr>
            <a:r>
              <a:rPr lang="en-US" sz="2400" dirty="0"/>
              <a:t>“Are we making it easy and effortless for customers to resolve their issues?"</a:t>
            </a:r>
            <a:endParaRPr lang="en-US" sz="2800" dirty="0"/>
          </a:p>
        </p:txBody>
      </p:sp>
      <p:sp>
        <p:nvSpPr>
          <p:cNvPr id="55" name="Rectangle 54"/>
          <p:cNvSpPr>
            <a:spLocks noChangeAspect="1"/>
          </p:cNvSpPr>
          <p:nvPr/>
        </p:nvSpPr>
        <p:spPr>
          <a:xfrm>
            <a:off x="8687475" y="2667000"/>
            <a:ext cx="1829276" cy="1585912"/>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SELF-SERVICE RATE</a:t>
            </a:r>
          </a:p>
        </p:txBody>
      </p:sp>
      <p:sp>
        <p:nvSpPr>
          <p:cNvPr id="56" name="Rectangle 55"/>
          <p:cNvSpPr>
            <a:spLocks noChangeAspect="1"/>
          </p:cNvSpPr>
          <p:nvPr/>
        </p:nvSpPr>
        <p:spPr>
          <a:xfrm>
            <a:off x="8741202" y="4627950"/>
            <a:ext cx="1775549" cy="1623109"/>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COST PER CHANNEL</a:t>
            </a:r>
            <a:endParaRPr lang="en-US" sz="1067" b="1" dirty="0">
              <a:solidFill>
                <a:schemeClr val="tx1"/>
              </a:solidFill>
              <a:latin typeface="Comic Sans MS" pitchFamily="66" charset="0"/>
              <a:cs typeface="Skippy Sharpie"/>
            </a:endParaRPr>
          </a:p>
        </p:txBody>
      </p:sp>
      <p:sp>
        <p:nvSpPr>
          <p:cNvPr id="57" name="TextBox 56"/>
          <p:cNvSpPr txBox="1"/>
          <p:nvPr/>
        </p:nvSpPr>
        <p:spPr>
          <a:xfrm>
            <a:off x="8611255" y="2362200"/>
            <a:ext cx="1387356" cy="270784"/>
          </a:xfrm>
          <a:prstGeom prst="rect">
            <a:avLst/>
          </a:prstGeom>
          <a:noFill/>
        </p:spPr>
        <p:txBody>
          <a:bodyPr wrap="square" lIns="0" tIns="0" rIns="0" bIns="0" rtlCol="0">
            <a:noAutofit/>
          </a:bodyPr>
          <a:lstStyle/>
          <a:p>
            <a:pPr>
              <a:lnSpc>
                <a:spcPct val="90000"/>
              </a:lnSpc>
            </a:pPr>
            <a:r>
              <a:rPr lang="en-US" sz="2400" b="1" dirty="0"/>
              <a:t>Example KPI</a:t>
            </a:r>
          </a:p>
        </p:txBody>
      </p:sp>
      <p:sp>
        <p:nvSpPr>
          <p:cNvPr id="58" name="TextBox 57"/>
          <p:cNvSpPr txBox="1"/>
          <p:nvPr/>
        </p:nvSpPr>
        <p:spPr>
          <a:xfrm>
            <a:off x="8611255" y="4301216"/>
            <a:ext cx="2591475" cy="270784"/>
          </a:xfrm>
          <a:prstGeom prst="rect">
            <a:avLst/>
          </a:prstGeom>
          <a:noFill/>
        </p:spPr>
        <p:txBody>
          <a:bodyPr wrap="square" lIns="0" tIns="0" rIns="0" bIns="0" rtlCol="0">
            <a:noAutofit/>
          </a:bodyPr>
          <a:lstStyle/>
          <a:p>
            <a:pPr>
              <a:lnSpc>
                <a:spcPct val="90000"/>
              </a:lnSpc>
            </a:pPr>
            <a:r>
              <a:rPr lang="en-US" sz="2400" b="1" dirty="0"/>
              <a:t>Example Financial Measure</a:t>
            </a:r>
          </a:p>
        </p:txBody>
      </p:sp>
      <p:pic>
        <p:nvPicPr>
          <p:cNvPr id="51" name="Graphic 21">
            <a:extLst>
              <a:ext uri="{FF2B5EF4-FFF2-40B4-BE49-F238E27FC236}">
                <a16:creationId xmlns:a16="http://schemas.microsoft.com/office/drawing/2014/main" id="{E9E11B94-A5C8-7B20-9586-6BB6432D095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31270" y="5633607"/>
            <a:ext cx="2136220" cy="997469"/>
          </a:xfrm>
          <a:prstGeom prst="rect">
            <a:avLst/>
          </a:prstGeom>
        </p:spPr>
      </p:pic>
    </p:spTree>
    <p:custDataLst>
      <p:tags r:id="rId1"/>
    </p:custDataLst>
    <p:extLst>
      <p:ext uri="{BB962C8B-B14F-4D97-AF65-F5344CB8AC3E}">
        <p14:creationId xmlns:p14="http://schemas.microsoft.com/office/powerpoint/2010/main" val="2157554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fade">
                                      <p:cBhvr>
                                        <p:cTn id="12"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1952" y="406400"/>
            <a:ext cx="11128097" cy="889000"/>
          </a:xfrm>
        </p:spPr>
        <p:txBody>
          <a:bodyPr/>
          <a:lstStyle/>
          <a:p>
            <a:r>
              <a:rPr lang="en-US" dirty="0"/>
              <a:t>ACTIVITY – Business Metrics</a:t>
            </a:r>
          </a:p>
        </p:txBody>
      </p:sp>
      <p:sp>
        <p:nvSpPr>
          <p:cNvPr id="7" name="TextBox 6"/>
          <p:cNvSpPr txBox="1"/>
          <p:nvPr/>
        </p:nvSpPr>
        <p:spPr>
          <a:xfrm>
            <a:off x="3371141" y="5518152"/>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RECEIVE</a:t>
            </a:r>
          </a:p>
        </p:txBody>
      </p:sp>
      <p:pic>
        <p:nvPicPr>
          <p:cNvPr id="8" name="Picture 1" descr="infinity_5.png"/>
          <p:cNvPicPr>
            <a:picLocks noChangeAspect="1"/>
          </p:cNvPicPr>
          <p:nvPr/>
        </p:nvPicPr>
        <p:blipFill>
          <a:blip r:embed="rId4" cstate="print"/>
          <a:srcRect/>
          <a:stretch>
            <a:fillRect/>
          </a:stretch>
        </p:blipFill>
        <p:spPr bwMode="auto">
          <a:xfrm>
            <a:off x="1209991" y="2408237"/>
            <a:ext cx="6116643" cy="2971800"/>
          </a:xfrm>
          <a:prstGeom prst="rect">
            <a:avLst/>
          </a:prstGeom>
          <a:noFill/>
          <a:ln w="9525">
            <a:noFill/>
            <a:miter lim="800000"/>
            <a:headEnd/>
            <a:tailEnd/>
          </a:ln>
        </p:spPr>
      </p:pic>
      <p:cxnSp>
        <p:nvCxnSpPr>
          <p:cNvPr id="9" name="Straight Connector 8"/>
          <p:cNvCxnSpPr/>
          <p:nvPr/>
        </p:nvCxnSpPr>
        <p:spPr>
          <a:xfrm flipH="1">
            <a:off x="2963047" y="2308369"/>
            <a:ext cx="3176" cy="18288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5664087" y="2293937"/>
            <a:ext cx="0" cy="157163"/>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2956695" y="5259387"/>
            <a:ext cx="0" cy="3048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3890388" y="4668838"/>
            <a:ext cx="0" cy="8509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a:endCxn id="7" idx="0"/>
          </p:cNvCxnSpPr>
          <p:nvPr/>
        </p:nvCxnSpPr>
        <p:spPr>
          <a:xfrm>
            <a:off x="4582719" y="4630738"/>
            <a:ext cx="0" cy="887414"/>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5670439" y="5297487"/>
            <a:ext cx="0" cy="2540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1768935" y="19812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PURCHASE</a:t>
            </a:r>
          </a:p>
        </p:txBody>
      </p:sp>
      <p:sp>
        <p:nvSpPr>
          <p:cNvPr id="16" name="TextBox 15"/>
          <p:cNvSpPr txBox="1"/>
          <p:nvPr/>
        </p:nvSpPr>
        <p:spPr>
          <a:xfrm>
            <a:off x="4457273" y="19812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RECOMMEND</a:t>
            </a:r>
          </a:p>
        </p:txBody>
      </p:sp>
      <p:sp>
        <p:nvSpPr>
          <p:cNvPr id="17" name="TextBox 16"/>
          <p:cNvSpPr txBox="1"/>
          <p:nvPr/>
        </p:nvSpPr>
        <p:spPr>
          <a:xfrm>
            <a:off x="174194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RESEARCH</a:t>
            </a:r>
          </a:p>
        </p:txBody>
      </p:sp>
      <p:sp>
        <p:nvSpPr>
          <p:cNvPr id="18" name="TextBox 17"/>
          <p:cNvSpPr txBox="1"/>
          <p:nvPr/>
        </p:nvSpPr>
        <p:spPr>
          <a:xfrm>
            <a:off x="268516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NEED</a:t>
            </a:r>
          </a:p>
        </p:txBody>
      </p:sp>
      <p:sp>
        <p:nvSpPr>
          <p:cNvPr id="19" name="TextBox 18"/>
          <p:cNvSpPr txBox="1"/>
          <p:nvPr/>
        </p:nvSpPr>
        <p:spPr>
          <a:xfrm>
            <a:off x="4460449" y="5519738"/>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USE</a:t>
            </a:r>
          </a:p>
        </p:txBody>
      </p:sp>
      <p:grpSp>
        <p:nvGrpSpPr>
          <p:cNvPr id="3" name="Group 58"/>
          <p:cNvGrpSpPr>
            <a:grpSpLocks/>
          </p:cNvGrpSpPr>
          <p:nvPr/>
        </p:nvGrpSpPr>
        <p:grpSpPr bwMode="auto">
          <a:xfrm>
            <a:off x="3758592" y="4114797"/>
            <a:ext cx="269945" cy="276999"/>
            <a:chOff x="4117975" y="3619500"/>
            <a:chExt cx="269875" cy="276999"/>
          </a:xfrm>
        </p:grpSpPr>
        <p:sp>
          <p:nvSpPr>
            <p:cNvPr id="21" name="Oval 20"/>
            <p:cNvSpPr/>
            <p:nvPr/>
          </p:nvSpPr>
          <p:spPr>
            <a:xfrm>
              <a:off x="4144668" y="3655252"/>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2" name="TextBox 21"/>
            <p:cNvSpPr txBox="1"/>
            <p:nvPr/>
          </p:nvSpPr>
          <p:spPr>
            <a:xfrm>
              <a:off x="4117975" y="3619500"/>
              <a:ext cx="269875" cy="276999"/>
            </a:xfrm>
            <a:prstGeom prst="rect">
              <a:avLst/>
            </a:prstGeom>
            <a:noFill/>
          </p:spPr>
          <p:txBody>
            <a:bodyPr>
              <a:spAutoFit/>
            </a:bodyPr>
            <a:lstStyle/>
            <a:p>
              <a:pPr>
                <a:defRPr/>
              </a:pPr>
              <a:r>
                <a:rPr lang="en-US" sz="1200" b="1" dirty="0">
                  <a:latin typeface="Helvetica"/>
                  <a:ea typeface="ＭＳ Ｐゴシック" charset="0"/>
                  <a:cs typeface="Helvetica"/>
                </a:rPr>
                <a:t>1</a:t>
              </a:r>
            </a:p>
          </p:txBody>
        </p:sp>
      </p:grpSp>
      <p:grpSp>
        <p:nvGrpSpPr>
          <p:cNvPr id="4" name="Group 56"/>
          <p:cNvGrpSpPr>
            <a:grpSpLocks/>
          </p:cNvGrpSpPr>
          <p:nvPr/>
        </p:nvGrpSpPr>
        <p:grpSpPr bwMode="auto">
          <a:xfrm>
            <a:off x="2828074" y="4914901"/>
            <a:ext cx="268357" cy="276999"/>
            <a:chOff x="2901950" y="4657685"/>
            <a:chExt cx="268288" cy="276999"/>
          </a:xfrm>
        </p:grpSpPr>
        <p:sp>
          <p:nvSpPr>
            <p:cNvPr id="24" name="Oval 23"/>
            <p:cNvSpPr/>
            <p:nvPr/>
          </p:nvSpPr>
          <p:spPr>
            <a:xfrm>
              <a:off x="2924998" y="4695240"/>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5" name="TextBox 24"/>
            <p:cNvSpPr txBox="1"/>
            <p:nvPr/>
          </p:nvSpPr>
          <p:spPr>
            <a:xfrm>
              <a:off x="2901950" y="4657685"/>
              <a:ext cx="268288" cy="276999"/>
            </a:xfrm>
            <a:prstGeom prst="rect">
              <a:avLst/>
            </a:prstGeom>
            <a:noFill/>
          </p:spPr>
          <p:txBody>
            <a:bodyPr>
              <a:spAutoFit/>
            </a:bodyPr>
            <a:lstStyle/>
            <a:p>
              <a:pPr>
                <a:defRPr/>
              </a:pPr>
              <a:r>
                <a:rPr lang="en-US" sz="1200" b="1" dirty="0">
                  <a:latin typeface="Helvetica"/>
                  <a:ea typeface="ＭＳ Ｐゴシック" charset="0"/>
                  <a:cs typeface="Helvetica"/>
                </a:rPr>
                <a:t>2</a:t>
              </a:r>
            </a:p>
          </p:txBody>
        </p:sp>
      </p:grpSp>
      <p:grpSp>
        <p:nvGrpSpPr>
          <p:cNvPr id="20" name="Group 55"/>
          <p:cNvGrpSpPr>
            <a:grpSpLocks/>
          </p:cNvGrpSpPr>
          <p:nvPr/>
        </p:nvGrpSpPr>
        <p:grpSpPr bwMode="auto">
          <a:xfrm>
            <a:off x="1281448" y="3675059"/>
            <a:ext cx="269945" cy="276999"/>
            <a:chOff x="1498600" y="3394075"/>
            <a:chExt cx="269875" cy="276999"/>
          </a:xfrm>
        </p:grpSpPr>
        <p:sp>
          <p:nvSpPr>
            <p:cNvPr id="27" name="Oval 26"/>
            <p:cNvSpPr/>
            <p:nvPr/>
          </p:nvSpPr>
          <p:spPr>
            <a:xfrm>
              <a:off x="1524704"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8" name="TextBox 27"/>
            <p:cNvSpPr txBox="1"/>
            <p:nvPr/>
          </p:nvSpPr>
          <p:spPr>
            <a:xfrm>
              <a:off x="1498600" y="3394075"/>
              <a:ext cx="269875" cy="276999"/>
            </a:xfrm>
            <a:prstGeom prst="rect">
              <a:avLst/>
            </a:prstGeom>
            <a:noFill/>
          </p:spPr>
          <p:txBody>
            <a:bodyPr>
              <a:spAutoFit/>
            </a:bodyPr>
            <a:lstStyle/>
            <a:p>
              <a:pPr>
                <a:defRPr/>
              </a:pPr>
              <a:r>
                <a:rPr lang="en-US" sz="1200" b="1" dirty="0">
                  <a:latin typeface="Helvetica"/>
                  <a:ea typeface="ＭＳ Ｐゴシック" charset="0"/>
                  <a:cs typeface="Helvetica"/>
                </a:rPr>
                <a:t>3</a:t>
              </a:r>
            </a:p>
          </p:txBody>
        </p:sp>
      </p:grpSp>
      <p:grpSp>
        <p:nvGrpSpPr>
          <p:cNvPr id="23" name="Group 57"/>
          <p:cNvGrpSpPr>
            <a:grpSpLocks/>
          </p:cNvGrpSpPr>
          <p:nvPr/>
        </p:nvGrpSpPr>
        <p:grpSpPr bwMode="auto">
          <a:xfrm>
            <a:off x="2821723" y="2520949"/>
            <a:ext cx="268357" cy="276999"/>
            <a:chOff x="3000375" y="2239963"/>
            <a:chExt cx="268288" cy="276999"/>
          </a:xfrm>
        </p:grpSpPr>
        <p:sp>
          <p:nvSpPr>
            <p:cNvPr id="30" name="Oval 29"/>
            <p:cNvSpPr/>
            <p:nvPr/>
          </p:nvSpPr>
          <p:spPr>
            <a:xfrm>
              <a:off x="3031066" y="2275655"/>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1" name="TextBox 30"/>
            <p:cNvSpPr txBox="1"/>
            <p:nvPr/>
          </p:nvSpPr>
          <p:spPr>
            <a:xfrm>
              <a:off x="3000375" y="2239963"/>
              <a:ext cx="268288" cy="276999"/>
            </a:xfrm>
            <a:prstGeom prst="rect">
              <a:avLst/>
            </a:prstGeom>
            <a:noFill/>
          </p:spPr>
          <p:txBody>
            <a:bodyPr>
              <a:spAutoFit/>
            </a:bodyPr>
            <a:lstStyle/>
            <a:p>
              <a:pPr>
                <a:defRPr/>
              </a:pPr>
              <a:r>
                <a:rPr lang="en-US" sz="1200" b="1" dirty="0">
                  <a:latin typeface="Helvetica"/>
                  <a:ea typeface="ＭＳ Ｐゴシック" charset="0"/>
                  <a:cs typeface="Helvetica"/>
                </a:rPr>
                <a:t>4</a:t>
              </a:r>
            </a:p>
          </p:txBody>
        </p:sp>
      </p:grpSp>
      <p:grpSp>
        <p:nvGrpSpPr>
          <p:cNvPr id="26" name="Group 51"/>
          <p:cNvGrpSpPr>
            <a:grpSpLocks/>
          </p:cNvGrpSpPr>
          <p:nvPr/>
        </p:nvGrpSpPr>
        <p:grpSpPr bwMode="auto">
          <a:xfrm>
            <a:off x="4474740" y="4121151"/>
            <a:ext cx="268357" cy="276999"/>
            <a:chOff x="4945063" y="4146550"/>
            <a:chExt cx="268287" cy="277000"/>
          </a:xfrm>
        </p:grpSpPr>
        <p:sp>
          <p:nvSpPr>
            <p:cNvPr id="33" name="Oval 32"/>
            <p:cNvSpPr/>
            <p:nvPr/>
          </p:nvSpPr>
          <p:spPr>
            <a:xfrm>
              <a:off x="4965699" y="417171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4" name="TextBox 33"/>
            <p:cNvSpPr txBox="1"/>
            <p:nvPr/>
          </p:nvSpPr>
          <p:spPr>
            <a:xfrm>
              <a:off x="4945063" y="4146550"/>
              <a:ext cx="268287" cy="277000"/>
            </a:xfrm>
            <a:prstGeom prst="rect">
              <a:avLst/>
            </a:prstGeom>
            <a:noFill/>
          </p:spPr>
          <p:txBody>
            <a:bodyPr>
              <a:spAutoFit/>
            </a:bodyPr>
            <a:lstStyle/>
            <a:p>
              <a:pPr>
                <a:defRPr/>
              </a:pPr>
              <a:r>
                <a:rPr lang="en-US" sz="1200" b="1" dirty="0">
                  <a:latin typeface="Helvetica"/>
                  <a:ea typeface="ＭＳ Ｐゴシック" charset="0"/>
                  <a:cs typeface="Helvetica"/>
                </a:rPr>
                <a:t>5</a:t>
              </a:r>
            </a:p>
          </p:txBody>
        </p:sp>
      </p:grpSp>
      <p:grpSp>
        <p:nvGrpSpPr>
          <p:cNvPr id="29" name="Group 52"/>
          <p:cNvGrpSpPr>
            <a:grpSpLocks/>
          </p:cNvGrpSpPr>
          <p:nvPr/>
        </p:nvGrpSpPr>
        <p:grpSpPr bwMode="auto">
          <a:xfrm>
            <a:off x="5525941" y="4953001"/>
            <a:ext cx="269945" cy="276999"/>
            <a:chOff x="5907101" y="4719638"/>
            <a:chExt cx="269875" cy="276999"/>
          </a:xfrm>
        </p:grpSpPr>
        <p:sp>
          <p:nvSpPr>
            <p:cNvPr id="36" name="Oval 35"/>
            <p:cNvSpPr/>
            <p:nvPr/>
          </p:nvSpPr>
          <p:spPr>
            <a:xfrm>
              <a:off x="5934192" y="474956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7" name="TextBox 50"/>
            <p:cNvSpPr txBox="1">
              <a:spLocks noChangeArrowheads="1"/>
            </p:cNvSpPr>
            <p:nvPr/>
          </p:nvSpPr>
          <p:spPr bwMode="auto">
            <a:xfrm>
              <a:off x="5907101" y="4719638"/>
              <a:ext cx="269875" cy="276999"/>
            </a:xfrm>
            <a:prstGeom prst="rect">
              <a:avLst/>
            </a:prstGeom>
            <a:noFill/>
            <a:ln w="9525">
              <a:noFill/>
              <a:miter lim="800000"/>
              <a:headEnd/>
              <a:tailEnd/>
            </a:ln>
          </p:spPr>
          <p:txBody>
            <a:bodyPr>
              <a:spAutoFit/>
            </a:bodyPr>
            <a:lstStyle/>
            <a:p>
              <a:r>
                <a:rPr lang="en-US" sz="1200" b="1" dirty="0">
                  <a:latin typeface="Helvetica" charset="0"/>
                </a:rPr>
                <a:t>6</a:t>
              </a:r>
            </a:p>
          </p:txBody>
        </p:sp>
      </p:grpSp>
      <p:grpSp>
        <p:nvGrpSpPr>
          <p:cNvPr id="32" name="Group 50"/>
          <p:cNvGrpSpPr>
            <a:grpSpLocks/>
          </p:cNvGrpSpPr>
          <p:nvPr/>
        </p:nvGrpSpPr>
        <p:grpSpPr bwMode="auto">
          <a:xfrm>
            <a:off x="6983644" y="3675059"/>
            <a:ext cx="268357" cy="276999"/>
            <a:chOff x="7167563" y="3398851"/>
            <a:chExt cx="268287" cy="276999"/>
          </a:xfrm>
        </p:grpSpPr>
        <p:sp>
          <p:nvSpPr>
            <p:cNvPr id="39" name="Oval 38"/>
            <p:cNvSpPr/>
            <p:nvPr/>
          </p:nvSpPr>
          <p:spPr>
            <a:xfrm>
              <a:off x="7182570"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0" name="TextBox 51"/>
            <p:cNvSpPr txBox="1">
              <a:spLocks noChangeArrowheads="1"/>
            </p:cNvSpPr>
            <p:nvPr/>
          </p:nvSpPr>
          <p:spPr bwMode="auto">
            <a:xfrm>
              <a:off x="7167563" y="3398851"/>
              <a:ext cx="268287" cy="276999"/>
            </a:xfrm>
            <a:prstGeom prst="rect">
              <a:avLst/>
            </a:prstGeom>
            <a:noFill/>
            <a:ln w="9525">
              <a:noFill/>
              <a:miter lim="800000"/>
              <a:headEnd/>
              <a:tailEnd/>
            </a:ln>
          </p:spPr>
          <p:txBody>
            <a:bodyPr>
              <a:spAutoFit/>
            </a:bodyPr>
            <a:lstStyle/>
            <a:p>
              <a:r>
                <a:rPr lang="en-US" sz="1200" b="1" dirty="0">
                  <a:latin typeface="Helvetica" charset="0"/>
                </a:rPr>
                <a:t>7</a:t>
              </a:r>
            </a:p>
          </p:txBody>
        </p:sp>
      </p:grpSp>
      <p:grpSp>
        <p:nvGrpSpPr>
          <p:cNvPr id="35" name="Group 59"/>
          <p:cNvGrpSpPr>
            <a:grpSpLocks/>
          </p:cNvGrpSpPr>
          <p:nvPr/>
        </p:nvGrpSpPr>
        <p:grpSpPr bwMode="auto">
          <a:xfrm>
            <a:off x="5540231" y="2478086"/>
            <a:ext cx="268357" cy="276999"/>
            <a:chOff x="5264123" y="2403475"/>
            <a:chExt cx="268288" cy="276999"/>
          </a:xfrm>
        </p:grpSpPr>
        <p:sp>
          <p:nvSpPr>
            <p:cNvPr id="42" name="Oval 41"/>
            <p:cNvSpPr/>
            <p:nvPr/>
          </p:nvSpPr>
          <p:spPr>
            <a:xfrm>
              <a:off x="5288138" y="2437227"/>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3" name="TextBox 52"/>
            <p:cNvSpPr txBox="1">
              <a:spLocks noChangeArrowheads="1"/>
            </p:cNvSpPr>
            <p:nvPr/>
          </p:nvSpPr>
          <p:spPr bwMode="auto">
            <a:xfrm>
              <a:off x="5264123" y="2403475"/>
              <a:ext cx="268288" cy="276999"/>
            </a:xfrm>
            <a:prstGeom prst="rect">
              <a:avLst/>
            </a:prstGeom>
            <a:noFill/>
            <a:ln w="9525">
              <a:noFill/>
              <a:miter lim="800000"/>
              <a:headEnd/>
              <a:tailEnd/>
            </a:ln>
          </p:spPr>
          <p:txBody>
            <a:bodyPr>
              <a:spAutoFit/>
            </a:bodyPr>
            <a:lstStyle/>
            <a:p>
              <a:r>
                <a:rPr lang="en-US" sz="1200" b="1" dirty="0">
                  <a:latin typeface="Helvetica" charset="0"/>
                </a:rPr>
                <a:t>8</a:t>
              </a:r>
            </a:p>
          </p:txBody>
        </p:sp>
      </p:grpSp>
      <p:cxnSp>
        <p:nvCxnSpPr>
          <p:cNvPr id="44" name="Straight Connector 43"/>
          <p:cNvCxnSpPr/>
          <p:nvPr/>
        </p:nvCxnSpPr>
        <p:spPr>
          <a:xfrm>
            <a:off x="1065490" y="381793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5" name="TextBox 3"/>
          <p:cNvSpPr txBox="1">
            <a:spLocks noChangeArrowheads="1"/>
          </p:cNvSpPr>
          <p:nvPr/>
        </p:nvSpPr>
        <p:spPr bwMode="auto">
          <a:xfrm>
            <a:off x="1587913" y="3566203"/>
            <a:ext cx="2067464"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BUY</a:t>
            </a:r>
          </a:p>
        </p:txBody>
      </p:sp>
      <p:sp>
        <p:nvSpPr>
          <p:cNvPr id="46" name="TextBox 7"/>
          <p:cNvSpPr txBox="1">
            <a:spLocks noChangeArrowheads="1"/>
          </p:cNvSpPr>
          <p:nvPr/>
        </p:nvSpPr>
        <p:spPr bwMode="auto">
          <a:xfrm>
            <a:off x="4860603" y="3556679"/>
            <a:ext cx="2057936"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OWN</a:t>
            </a:r>
          </a:p>
        </p:txBody>
      </p:sp>
      <p:cxnSp>
        <p:nvCxnSpPr>
          <p:cNvPr id="47" name="Straight Connector 46"/>
          <p:cNvCxnSpPr/>
          <p:nvPr/>
        </p:nvCxnSpPr>
        <p:spPr>
          <a:xfrm>
            <a:off x="7258352" y="381158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8" name="TextBox 47"/>
          <p:cNvSpPr txBox="1"/>
          <p:nvPr/>
        </p:nvSpPr>
        <p:spPr>
          <a:xfrm>
            <a:off x="117054" y="3654625"/>
            <a:ext cx="1276356"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SELECT</a:t>
            </a:r>
          </a:p>
        </p:txBody>
      </p:sp>
      <p:sp>
        <p:nvSpPr>
          <p:cNvPr id="49" name="TextBox 48"/>
          <p:cNvSpPr txBox="1"/>
          <p:nvPr/>
        </p:nvSpPr>
        <p:spPr>
          <a:xfrm>
            <a:off x="7349194" y="3654624"/>
            <a:ext cx="1033401"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MAINTAIN</a:t>
            </a:r>
          </a:p>
        </p:txBody>
      </p:sp>
      <p:sp>
        <p:nvSpPr>
          <p:cNvPr id="50" name="Oval 49"/>
          <p:cNvSpPr/>
          <p:nvPr/>
        </p:nvSpPr>
        <p:spPr>
          <a:xfrm>
            <a:off x="5073218" y="1861861"/>
            <a:ext cx="1196493" cy="512331"/>
          </a:xfrm>
          <a:prstGeom prst="ellipse">
            <a:avLst/>
          </a:prstGeom>
          <a:noFill/>
          <a:ln w="38100"/>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52" tIns="45727" rIns="91452" bIns="45727" numCol="1" spcCol="0" rtlCol="0" fromWordArt="0" anchor="ctr" anchorCtr="0" forceAA="0" compatLnSpc="1">
            <a:prstTxWarp prst="textNoShape">
              <a:avLst/>
            </a:prstTxWarp>
            <a:noAutofit/>
          </a:bodyPr>
          <a:lstStyle/>
          <a:p>
            <a:pPr algn="ctr">
              <a:lnSpc>
                <a:spcPct val="90000"/>
              </a:lnSpc>
            </a:pPr>
            <a:endParaRPr lang="en-US" sz="2400"/>
          </a:p>
        </p:txBody>
      </p:sp>
      <p:sp>
        <p:nvSpPr>
          <p:cNvPr id="54" name="TextBox 53"/>
          <p:cNvSpPr txBox="1"/>
          <p:nvPr/>
        </p:nvSpPr>
        <p:spPr>
          <a:xfrm>
            <a:off x="6983644" y="592695"/>
            <a:ext cx="3976245" cy="1524000"/>
          </a:xfrm>
          <a:prstGeom prst="rect">
            <a:avLst/>
          </a:prstGeom>
          <a:noFill/>
        </p:spPr>
        <p:txBody>
          <a:bodyPr wrap="square" lIns="0" tIns="0" rIns="0" bIns="0" rtlCol="0">
            <a:noAutofit/>
          </a:bodyPr>
          <a:lstStyle/>
          <a:p>
            <a:pPr>
              <a:lnSpc>
                <a:spcPct val="90000"/>
              </a:lnSpc>
            </a:pPr>
            <a:r>
              <a:rPr lang="en-US" sz="2400" b="1" dirty="0"/>
              <a:t>Recommend Phase – Organization’s Perspective:</a:t>
            </a:r>
          </a:p>
          <a:p>
            <a:pPr>
              <a:lnSpc>
                <a:spcPct val="90000"/>
              </a:lnSpc>
            </a:pPr>
            <a:r>
              <a:rPr lang="en-US" sz="2400" dirty="0"/>
              <a:t>“How likely is it our customers will become advocates of our brand?"</a:t>
            </a:r>
            <a:endParaRPr lang="en-US" sz="2800" dirty="0"/>
          </a:p>
        </p:txBody>
      </p:sp>
      <p:sp>
        <p:nvSpPr>
          <p:cNvPr id="55" name="Rectangle 54"/>
          <p:cNvSpPr>
            <a:spLocks noChangeAspect="1"/>
          </p:cNvSpPr>
          <p:nvPr/>
        </p:nvSpPr>
        <p:spPr>
          <a:xfrm>
            <a:off x="8687475" y="2598727"/>
            <a:ext cx="1829276" cy="1585912"/>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REVENUE PER REFERRED CUSTOMER</a:t>
            </a:r>
          </a:p>
        </p:txBody>
      </p:sp>
      <p:sp>
        <p:nvSpPr>
          <p:cNvPr id="56" name="Rectangle 55"/>
          <p:cNvSpPr>
            <a:spLocks noChangeAspect="1"/>
          </p:cNvSpPr>
          <p:nvPr/>
        </p:nvSpPr>
        <p:spPr>
          <a:xfrm>
            <a:off x="8741202" y="4627950"/>
            <a:ext cx="1775549" cy="1623109"/>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CUSTOMER CHURN RATE</a:t>
            </a:r>
            <a:endParaRPr lang="en-US" sz="1067" b="1" dirty="0">
              <a:solidFill>
                <a:schemeClr val="tx1"/>
              </a:solidFill>
              <a:latin typeface="Comic Sans MS" pitchFamily="66" charset="0"/>
              <a:cs typeface="Skippy Sharpie"/>
            </a:endParaRPr>
          </a:p>
        </p:txBody>
      </p:sp>
      <p:sp>
        <p:nvSpPr>
          <p:cNvPr id="57" name="TextBox 56"/>
          <p:cNvSpPr txBox="1"/>
          <p:nvPr/>
        </p:nvSpPr>
        <p:spPr>
          <a:xfrm>
            <a:off x="8611255" y="2362200"/>
            <a:ext cx="1387356" cy="270784"/>
          </a:xfrm>
          <a:prstGeom prst="rect">
            <a:avLst/>
          </a:prstGeom>
          <a:noFill/>
        </p:spPr>
        <p:txBody>
          <a:bodyPr wrap="square" lIns="0" tIns="0" rIns="0" bIns="0" rtlCol="0">
            <a:noAutofit/>
          </a:bodyPr>
          <a:lstStyle/>
          <a:p>
            <a:pPr>
              <a:lnSpc>
                <a:spcPct val="90000"/>
              </a:lnSpc>
            </a:pPr>
            <a:r>
              <a:rPr lang="en-US" sz="2400" b="1" dirty="0"/>
              <a:t>Example KPI</a:t>
            </a:r>
          </a:p>
        </p:txBody>
      </p:sp>
      <p:sp>
        <p:nvSpPr>
          <p:cNvPr id="58" name="TextBox 57"/>
          <p:cNvSpPr txBox="1"/>
          <p:nvPr/>
        </p:nvSpPr>
        <p:spPr>
          <a:xfrm>
            <a:off x="8611255" y="4379243"/>
            <a:ext cx="2591475" cy="270784"/>
          </a:xfrm>
          <a:prstGeom prst="rect">
            <a:avLst/>
          </a:prstGeom>
          <a:noFill/>
        </p:spPr>
        <p:txBody>
          <a:bodyPr wrap="square" lIns="0" tIns="0" rIns="0" bIns="0" rtlCol="0">
            <a:noAutofit/>
          </a:bodyPr>
          <a:lstStyle/>
          <a:p>
            <a:pPr>
              <a:lnSpc>
                <a:spcPct val="90000"/>
              </a:lnSpc>
            </a:pPr>
            <a:r>
              <a:rPr lang="en-US" sz="2400" b="1" dirty="0"/>
              <a:t>Example Financial Measure</a:t>
            </a:r>
          </a:p>
        </p:txBody>
      </p:sp>
      <p:pic>
        <p:nvPicPr>
          <p:cNvPr id="51" name="Graphic 21">
            <a:extLst>
              <a:ext uri="{FF2B5EF4-FFF2-40B4-BE49-F238E27FC236}">
                <a16:creationId xmlns:a16="http://schemas.microsoft.com/office/drawing/2014/main" id="{01E65280-0458-4363-24D7-9A3EB19EC81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7960" y="5528729"/>
            <a:ext cx="2350871" cy="1097696"/>
          </a:xfrm>
          <a:prstGeom prst="rect">
            <a:avLst/>
          </a:prstGeom>
        </p:spPr>
      </p:pic>
    </p:spTree>
    <p:custDataLst>
      <p:tags r:id="rId1"/>
    </p:custDataLst>
    <p:extLst>
      <p:ext uri="{BB962C8B-B14F-4D97-AF65-F5344CB8AC3E}">
        <p14:creationId xmlns:p14="http://schemas.microsoft.com/office/powerpoint/2010/main" val="35786344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fade">
                                      <p:cBhvr>
                                        <p:cTn id="12"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Types of Customer Journey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521656" y="954815"/>
            <a:ext cx="4678142"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highlight>
                  <a:srgbClr val="47C2F1"/>
                </a:highlight>
              </a:rPr>
              <a:t>Current State</a:t>
            </a:r>
          </a:p>
          <a:p>
            <a:r>
              <a:rPr lang="en-US" sz="2800" dirty="0"/>
              <a:t>These customer journey maps are the most widely-used type. They visualize the actions, thoughts, and emotions your customers currently experience while interacting with your company. They are best used for continually improving the customer journey</a:t>
            </a:r>
          </a:p>
        </p:txBody>
      </p:sp>
      <p:pic>
        <p:nvPicPr>
          <p:cNvPr id="5122" name="Picture 2" descr="Customer Journey Map Example: Current State Journey Map">
            <a:extLst>
              <a:ext uri="{FF2B5EF4-FFF2-40B4-BE49-F238E27FC236}">
                <a16:creationId xmlns:a16="http://schemas.microsoft.com/office/drawing/2014/main" id="{F5ED4E96-976C-C538-5B7A-57069E6327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6745" y="925352"/>
            <a:ext cx="5943600" cy="5343525"/>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a:extLst>
              <a:ext uri="{FF2B5EF4-FFF2-40B4-BE49-F238E27FC236}">
                <a16:creationId xmlns:a16="http://schemas.microsoft.com/office/drawing/2014/main" id="{DAEC3ABA-1CB9-DBBA-C1F2-F214C5580B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1525" y="68089"/>
            <a:ext cx="2231733" cy="1042067"/>
          </a:xfrm>
          <a:prstGeom prst="rect">
            <a:avLst/>
          </a:prstGeom>
        </p:spPr>
      </p:pic>
    </p:spTree>
    <p:extLst>
      <p:ext uri="{BB962C8B-B14F-4D97-AF65-F5344CB8AC3E}">
        <p14:creationId xmlns:p14="http://schemas.microsoft.com/office/powerpoint/2010/main" val="36735381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Types of Customer Journey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1603071"/>
            <a:ext cx="10636922"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highlight>
                  <a:srgbClr val="47C2F1"/>
                </a:highlight>
              </a:rPr>
              <a:t>Day in the Life</a:t>
            </a:r>
          </a:p>
          <a:p>
            <a:r>
              <a:rPr lang="en-US" sz="2800" dirty="0"/>
              <a:t>These customer journey maps visualize the actions, thoughts, and emotions your customers currently experience in their daily activities, whether or not that includes your company.</a:t>
            </a:r>
          </a:p>
          <a:p>
            <a:r>
              <a:rPr lang="en-US" sz="2800" dirty="0"/>
              <a:t>This type gives a broader lens into your customers' lives and what their pain points are in real life.</a:t>
            </a:r>
          </a:p>
          <a:p>
            <a:r>
              <a:rPr lang="en-US" sz="2800" dirty="0"/>
              <a:t>Day-in-the-life maps are best used for addressing unmet customer needs before customers even know they exist. </a:t>
            </a:r>
          </a:p>
          <a:p>
            <a:pPr algn="ctr"/>
            <a:r>
              <a:rPr lang="en-US" sz="2800" b="1" dirty="0">
                <a:solidFill>
                  <a:srgbClr val="F58221"/>
                </a:solidFill>
              </a:rPr>
              <a:t>Your company may use this type of customer journey map when exploring new market development strategies</a:t>
            </a:r>
          </a:p>
        </p:txBody>
      </p:sp>
    </p:spTree>
    <p:extLst>
      <p:ext uri="{BB962C8B-B14F-4D97-AF65-F5344CB8AC3E}">
        <p14:creationId xmlns:p14="http://schemas.microsoft.com/office/powerpoint/2010/main" val="16985614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Types of Customer Journey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7" y="710121"/>
            <a:ext cx="11005411"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highlight>
                  <a:srgbClr val="47C2F1"/>
                </a:highlight>
              </a:rPr>
              <a:t>Future State</a:t>
            </a:r>
          </a:p>
          <a:p>
            <a:r>
              <a:rPr lang="en-US" sz="2800" dirty="0"/>
              <a:t>These customer journey maps visualize what actions, thoughts, and emotions your customers will experience in future interactions with your company.</a:t>
            </a:r>
          </a:p>
          <a:p>
            <a:r>
              <a:rPr lang="en-US" sz="2800" dirty="0"/>
              <a:t>Based on their current experience, you'll have a clear picture of where your business fits in.</a:t>
            </a:r>
          </a:p>
          <a:p>
            <a:r>
              <a:rPr lang="en-US" sz="2800" dirty="0"/>
              <a:t>These maps are best used for illustrating your vision and setting clear, strategic goals</a:t>
            </a:r>
            <a:endParaRPr lang="en-US" sz="2800" b="1" dirty="0">
              <a:solidFill>
                <a:srgbClr val="FF0000"/>
              </a:solidFill>
            </a:endParaRPr>
          </a:p>
        </p:txBody>
      </p:sp>
      <p:pic>
        <p:nvPicPr>
          <p:cNvPr id="7170" name="Picture 2" descr="Customer Journey Map Example: Future State Journey Map Example">
            <a:extLst>
              <a:ext uri="{FF2B5EF4-FFF2-40B4-BE49-F238E27FC236}">
                <a16:creationId xmlns:a16="http://schemas.microsoft.com/office/drawing/2014/main" id="{6EEB47D8-717B-F2B6-E3D3-376AC05E97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6624" y="3820693"/>
            <a:ext cx="5181345" cy="3067218"/>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a:extLst>
              <a:ext uri="{FF2B5EF4-FFF2-40B4-BE49-F238E27FC236}">
                <a16:creationId xmlns:a16="http://schemas.microsoft.com/office/drawing/2014/main" id="{5DCEC604-5783-1A58-861B-4378FF8F3D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3828" y="167847"/>
            <a:ext cx="2653763" cy="1239126"/>
          </a:xfrm>
          <a:prstGeom prst="rect">
            <a:avLst/>
          </a:prstGeom>
        </p:spPr>
      </p:pic>
    </p:spTree>
    <p:extLst>
      <p:ext uri="{BB962C8B-B14F-4D97-AF65-F5344CB8AC3E}">
        <p14:creationId xmlns:p14="http://schemas.microsoft.com/office/powerpoint/2010/main" val="29219991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Types of Customer Journey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7" y="830028"/>
            <a:ext cx="11005411"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highlight>
                  <a:srgbClr val="47C2F1"/>
                </a:highlight>
              </a:rPr>
              <a:t>Service Blueprint</a:t>
            </a:r>
          </a:p>
          <a:p>
            <a:r>
              <a:rPr lang="en-US" sz="2800" dirty="0"/>
              <a:t>These customer journey maps begin with a simplified version of one of the above map styles. Then, they layer on the factors responsible for delivering that experience, including people, policies, technologies, and processes.</a:t>
            </a:r>
          </a:p>
          <a:p>
            <a:r>
              <a:rPr lang="en-US" sz="2800" dirty="0"/>
              <a:t>Service blueprints are best used to identify the root causes of current customer journeys or the steps needed to attain desired future customer journeys.</a:t>
            </a:r>
            <a:endParaRPr lang="en-US" sz="2800" b="1" dirty="0">
              <a:solidFill>
                <a:srgbClr val="FF0000"/>
              </a:solidFill>
            </a:endParaRPr>
          </a:p>
        </p:txBody>
      </p:sp>
      <p:pic>
        <p:nvPicPr>
          <p:cNvPr id="8194" name="Picture 2" descr="Customer Journey Map Example: Service Blueprint journey map">
            <a:extLst>
              <a:ext uri="{FF2B5EF4-FFF2-40B4-BE49-F238E27FC236}">
                <a16:creationId xmlns:a16="http://schemas.microsoft.com/office/drawing/2014/main" id="{81D88A0C-6D86-698D-243B-D7661D280F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5955" y="3637054"/>
            <a:ext cx="6173480" cy="3220946"/>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a:extLst>
              <a:ext uri="{FF2B5EF4-FFF2-40B4-BE49-F238E27FC236}">
                <a16:creationId xmlns:a16="http://schemas.microsoft.com/office/drawing/2014/main" id="{CEF362BD-60BA-E25B-D362-7E01AB5D18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3828" y="167847"/>
            <a:ext cx="2653763" cy="1239126"/>
          </a:xfrm>
          <a:prstGeom prst="rect">
            <a:avLst/>
          </a:prstGeom>
        </p:spPr>
      </p:pic>
    </p:spTree>
    <p:extLst>
      <p:ext uri="{BB962C8B-B14F-4D97-AF65-F5344CB8AC3E}">
        <p14:creationId xmlns:p14="http://schemas.microsoft.com/office/powerpoint/2010/main" val="10561590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273386"/>
            <a:ext cx="10999306" cy="3724096"/>
          </a:xfrm>
          <a:prstGeom prst="rect">
            <a:avLst/>
          </a:prstGeom>
          <a:noFill/>
        </p:spPr>
        <p:txBody>
          <a:bodyPr wrap="square" rtlCol="0">
            <a:spAutoFit/>
          </a:bodyPr>
          <a:lstStyle/>
          <a:p>
            <a:r>
              <a:rPr lang="en-US" sz="4000" dirty="0">
                <a:solidFill>
                  <a:srgbClr val="F58221"/>
                </a:solidFill>
                <a:latin typeface="Tajawal ExtraBold" panose="00000800000000000000" pitchFamily="2" charset="-78"/>
                <a:cs typeface="Tajawal ExtraBold" panose="00000800000000000000" pitchFamily="2" charset="-78"/>
              </a:rPr>
              <a:t>Conclusion:</a:t>
            </a:r>
          </a:p>
          <a:p>
            <a:r>
              <a:rPr lang="en-US" sz="2800" dirty="0">
                <a:solidFill>
                  <a:srgbClr val="2D3956"/>
                </a:solidFill>
                <a:latin typeface="Tajawal ExtraBold" panose="00000800000000000000" pitchFamily="2" charset="-78"/>
                <a:cs typeface="Tajawal ExtraBold" panose="00000800000000000000" pitchFamily="2" charset="-78"/>
              </a:rPr>
              <a:t>Breaking down the customer journey phase by phase, aligning each step with a goal, and restructuring your touchpoints accordingly are essential steps toward maximizing customer success.</a:t>
            </a:r>
          </a:p>
          <a:p>
            <a:pPr algn="ctr"/>
            <a:endParaRPr lang="en-US" sz="2800" dirty="0">
              <a:solidFill>
                <a:srgbClr val="2D3956"/>
              </a:solidFill>
              <a:latin typeface="Tajawal ExtraBold" panose="00000800000000000000" pitchFamily="2" charset="-78"/>
              <a:cs typeface="Tajawal ExtraBold" panose="00000800000000000000" pitchFamily="2" charset="-78"/>
            </a:endParaRPr>
          </a:p>
          <a:p>
            <a:r>
              <a:rPr lang="en-US" sz="2800" dirty="0">
                <a:solidFill>
                  <a:srgbClr val="2D3956"/>
                </a:solidFill>
                <a:latin typeface="Tajawal ExtraBold" panose="00000800000000000000" pitchFamily="2" charset="-78"/>
                <a:cs typeface="Tajawal ExtraBold" panose="00000800000000000000" pitchFamily="2" charset="-78"/>
              </a:rPr>
              <a:t>After all, everything you do should be about solving customer problems and helping them achieve long-term success with your product or service</a:t>
            </a:r>
          </a:p>
        </p:txBody>
      </p:sp>
    </p:spTree>
    <p:extLst>
      <p:ext uri="{BB962C8B-B14F-4D97-AF65-F5344CB8AC3E}">
        <p14:creationId xmlns:p14="http://schemas.microsoft.com/office/powerpoint/2010/main" val="5404571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This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308324"/>
          </a:xfrm>
          <a:prstGeom prst="rect">
            <a:avLst/>
          </a:prstGeom>
          <a:noFill/>
        </p:spPr>
        <p:txBody>
          <a:bodyPr wrap="square" rtlCol="0">
            <a:spAutoFit/>
          </a:bodyPr>
          <a:lstStyle/>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 is the customer journey?</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Customer Journey Stages</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 is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What's included in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Steps for Creating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Types of Customer Journey Maps</a:t>
            </a: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Customer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Journey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Map  </a:t>
            </a:r>
            <a:endParaRPr lang="en-US" sz="2400" dirty="0">
              <a:solidFill>
                <a:srgbClr val="FFFFFF"/>
              </a:solidFill>
            </a:endParaRPr>
          </a:p>
        </p:txBody>
      </p:sp>
    </p:spTree>
    <p:extLst>
      <p:ext uri="{BB962C8B-B14F-4D97-AF65-F5344CB8AC3E}">
        <p14:creationId xmlns:p14="http://schemas.microsoft.com/office/powerpoint/2010/main" val="198586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4"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67466" y="542565"/>
            <a:ext cx="2758843" cy="753090"/>
          </a:xfrm>
          <a:prstGeom prst="rect">
            <a:avLst/>
          </a:prstGeom>
        </p:spPr>
      </p:pic>
      <p:pic>
        <p:nvPicPr>
          <p:cNvPr id="3" name="Picture 2">
            <a:extLst>
              <a:ext uri="{FF2B5EF4-FFF2-40B4-BE49-F238E27FC236}">
                <a16:creationId xmlns:a16="http://schemas.microsoft.com/office/drawing/2014/main" id="{789EEBFC-1313-F14D-F007-EC5561F5FF80}"/>
              </a:ext>
            </a:extLst>
          </p:cNvPr>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53924" y="32900"/>
            <a:ext cx="12192000" cy="6843776"/>
          </a:xfrm>
          <a:prstGeom prst="rect">
            <a:avLst/>
          </a:prstGeom>
        </p:spPr>
      </p:pic>
      <p:sp>
        <p:nvSpPr>
          <p:cNvPr id="5" name="Right Triangle 4">
            <a:extLst>
              <a:ext uri="{FF2B5EF4-FFF2-40B4-BE49-F238E27FC236}">
                <a16:creationId xmlns:a16="http://schemas.microsoft.com/office/drawing/2014/main" id="{A9EA98CA-892E-E509-0819-2467E294D9B4}"/>
              </a:ext>
            </a:extLst>
          </p:cNvPr>
          <p:cNvSpPr/>
          <p:nvPr/>
        </p:nvSpPr>
        <p:spPr>
          <a:xfrm flipH="1">
            <a:off x="6566569" y="3178890"/>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TextBox 5">
            <a:extLst>
              <a:ext uri="{FF2B5EF4-FFF2-40B4-BE49-F238E27FC236}">
                <a16:creationId xmlns:a16="http://schemas.microsoft.com/office/drawing/2014/main" id="{AF33DDA1-8D01-9352-0C74-C62652BAE33B}"/>
              </a:ext>
            </a:extLst>
          </p:cNvPr>
          <p:cNvSpPr txBox="1"/>
          <p:nvPr/>
        </p:nvSpPr>
        <p:spPr>
          <a:xfrm>
            <a:off x="635930" y="5732863"/>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7" name="Graphic 6">
            <a:extLst>
              <a:ext uri="{FF2B5EF4-FFF2-40B4-BE49-F238E27FC236}">
                <a16:creationId xmlns:a16="http://schemas.microsoft.com/office/drawing/2014/main" id="{9A54CCE3-A3CF-A387-7D02-1DBEE4067A7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630104" y="6194528"/>
            <a:ext cx="2279266" cy="384052"/>
          </a:xfrm>
          <a:prstGeom prst="rect">
            <a:avLst/>
          </a:prstGeom>
        </p:spPr>
      </p:pic>
      <p:sp>
        <p:nvSpPr>
          <p:cNvPr id="8" name="Parallelogram 13">
            <a:extLst>
              <a:ext uri="{FF2B5EF4-FFF2-40B4-BE49-F238E27FC236}">
                <a16:creationId xmlns:a16="http://schemas.microsoft.com/office/drawing/2014/main" id="{12AA4BE8-5365-3CCB-39E1-1642A74C38BB}"/>
              </a:ext>
            </a:extLst>
          </p:cNvPr>
          <p:cNvSpPr/>
          <p:nvPr/>
        </p:nvSpPr>
        <p:spPr>
          <a:xfrm rot="16200000" flipV="1">
            <a:off x="-2005020" y="442720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1" name="Graphic 10">
            <a:extLst>
              <a:ext uri="{FF2B5EF4-FFF2-40B4-BE49-F238E27FC236}">
                <a16:creationId xmlns:a16="http://schemas.microsoft.com/office/drawing/2014/main" id="{7618D81C-3EBA-FD5C-5B7D-A5BD1DCF4C9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228981" y="274296"/>
            <a:ext cx="2649477" cy="1166001"/>
          </a:xfrm>
          <a:prstGeom prst="rect">
            <a:avLst/>
          </a:prstGeom>
        </p:spPr>
      </p:pic>
      <p:pic>
        <p:nvPicPr>
          <p:cNvPr id="12" name="Audio 5">
            <a:hlinkClick r:id="" action="ppaction://media"/>
            <a:extLst>
              <a:ext uri="{FF2B5EF4-FFF2-40B4-BE49-F238E27FC236}">
                <a16:creationId xmlns:a16="http://schemas.microsoft.com/office/drawing/2014/main" id="{9A83DFCB-C11F-536A-1E49-0773C23FF04B}"/>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118750" t="-118750" r="-118750" b="-118750"/>
          <a:stretch>
            <a:fillRect/>
          </a:stretch>
        </p:blipFill>
        <p:spPr>
          <a:xfrm>
            <a:off x="10106228" y="4744092"/>
            <a:ext cx="2057400" cy="2057400"/>
          </a:xfrm>
          <a:prstGeom prst="ellipse">
            <a:avLst/>
          </a:prstGeom>
        </p:spPr>
      </p:pic>
    </p:spTree>
    <p:extLst>
      <p:ext uri="{BB962C8B-B14F-4D97-AF65-F5344CB8AC3E}">
        <p14:creationId xmlns:p14="http://schemas.microsoft.com/office/powerpoint/2010/main" val="709498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2.9|29.3"/>
</p:tagLst>
</file>

<file path=ppt/tags/tag2.xml><?xml version="1.0" encoding="utf-8"?>
<p:tagLst xmlns:a="http://schemas.openxmlformats.org/drawingml/2006/main" xmlns:r="http://schemas.openxmlformats.org/officeDocument/2006/relationships" xmlns:p="http://schemas.openxmlformats.org/presentationml/2006/main">
  <p:tag name="TIMING" val="|30.1|17.8"/>
</p:tagLst>
</file>

<file path=ppt/tags/tag3.xml><?xml version="1.0" encoding="utf-8"?>
<p:tagLst xmlns:a="http://schemas.openxmlformats.org/drawingml/2006/main" xmlns:r="http://schemas.openxmlformats.org/officeDocument/2006/relationships" xmlns:p="http://schemas.openxmlformats.org/presentationml/2006/main">
  <p:tag name="TIMING" val="|43.6|35.6"/>
</p:tagLst>
</file>

<file path=ppt/tags/tag4.xml><?xml version="1.0" encoding="utf-8"?>
<p:tagLst xmlns:a="http://schemas.openxmlformats.org/drawingml/2006/main" xmlns:r="http://schemas.openxmlformats.org/officeDocument/2006/relationships" xmlns:p="http://schemas.openxmlformats.org/presentationml/2006/main">
  <p:tag name="TIMING" val="|32|26.6"/>
</p:tagLst>
</file>

<file path=ppt/tags/tag5.xml><?xml version="1.0" encoding="utf-8"?>
<p:tagLst xmlns:a="http://schemas.openxmlformats.org/drawingml/2006/main" xmlns:r="http://schemas.openxmlformats.org/officeDocument/2006/relationships" xmlns:p="http://schemas.openxmlformats.org/presentationml/2006/main">
  <p:tag name="TIMING" val="|41.8|18.1"/>
</p:tagLst>
</file>

<file path=ppt/tags/tag6.xml><?xml version="1.0" encoding="utf-8"?>
<p:tagLst xmlns:a="http://schemas.openxmlformats.org/drawingml/2006/main" xmlns:r="http://schemas.openxmlformats.org/officeDocument/2006/relationships" xmlns:p="http://schemas.openxmlformats.org/presentationml/2006/main">
  <p:tag name="TIMING" val="|20.4|30.7"/>
</p:tagLst>
</file>

<file path=ppt/tags/tag7.xml><?xml version="1.0" encoding="utf-8"?>
<p:tagLst xmlns:a="http://schemas.openxmlformats.org/drawingml/2006/main" xmlns:r="http://schemas.openxmlformats.org/officeDocument/2006/relationships" xmlns:p="http://schemas.openxmlformats.org/presentationml/2006/main">
  <p:tag name="TIMING" val="|43.1|18"/>
</p:tagLst>
</file>

<file path=ppt/tags/tag8.xml><?xml version="1.0" encoding="utf-8"?>
<p:tagLst xmlns:a="http://schemas.openxmlformats.org/drawingml/2006/main" xmlns:r="http://schemas.openxmlformats.org/officeDocument/2006/relationships" xmlns:p="http://schemas.openxmlformats.org/presentationml/2006/main">
  <p:tag name="TIMING" val="|20.1|3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6289EB50-52DD-445E-B677-01904365C4EA}"/>
</file>

<file path=docProps/app.xml><?xml version="1.0" encoding="utf-8"?>
<Properties xmlns="http://schemas.openxmlformats.org/officeDocument/2006/extended-properties" xmlns:vt="http://schemas.openxmlformats.org/officeDocument/2006/docPropsVTypes">
  <TotalTime>858</TotalTime>
  <Words>2871</Words>
  <Application>Microsoft Office PowerPoint</Application>
  <PresentationFormat>Widescreen</PresentationFormat>
  <Paragraphs>486</Paragraphs>
  <Slides>40</Slides>
  <Notes>10</Notes>
  <HiddenSlides>0</HiddenSlides>
  <MMClips>1</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40</vt:i4>
      </vt:variant>
    </vt:vector>
  </HeadingPairs>
  <TitlesOfParts>
    <vt:vector size="53" baseType="lpstr">
      <vt:lpstr>Alexandria</vt:lpstr>
      <vt:lpstr>Arial</vt:lpstr>
      <vt:lpstr>Arial Black</vt:lpstr>
      <vt:lpstr>Calibri</vt:lpstr>
      <vt:lpstr>Calibri Light</vt:lpstr>
      <vt:lpstr>Comic Sans MS</vt:lpstr>
      <vt:lpstr>Helvetica</vt:lpstr>
      <vt:lpstr>inherit</vt:lpstr>
      <vt:lpstr>Lexend Deca</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 find out whether your customers have reached the loyalty stage, it's advisable to carry out a Net Promoter Score survey, which asks one simple question: "On a scale of 0 to 10, how likely are you to recommend us to a friend?</vt:lpstr>
      <vt:lpstr>PowerPoint Presentation</vt:lpstr>
      <vt:lpstr>PowerPoint Presentation</vt:lpstr>
      <vt:lpstr>PowerPoint Presentation</vt:lpstr>
      <vt:lpstr>PowerPoint Presentation</vt:lpstr>
      <vt:lpstr>PowerPoint Presentation</vt:lpstr>
      <vt:lpstr>Select a Portion of the Lifecycle</vt:lpstr>
      <vt:lpstr>DISCUSSION - Business Metrics</vt:lpstr>
      <vt:lpstr>ACTIVITY – Business Metrics</vt:lpstr>
      <vt:lpstr>ACTIVITY – Business Metrics</vt:lpstr>
      <vt:lpstr>ACTIVITY – Business Metrics</vt:lpstr>
      <vt:lpstr>ACTIVITY – Business Metrics</vt:lpstr>
      <vt:lpstr>ACTIVITY – Business Metrics</vt:lpstr>
      <vt:lpstr>ACTIVITY – Business Metrics</vt:lpstr>
      <vt:lpstr>ACTIVITY – Business Metrics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ayadawaba365.el</cp:lastModifiedBy>
  <cp:revision>10</cp:revision>
  <dcterms:created xsi:type="dcterms:W3CDTF">2023-04-29T09:08:00Z</dcterms:created>
  <dcterms:modified xsi:type="dcterms:W3CDTF">2025-06-15T18:36:13Z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