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0" r:id="rId2"/>
    <p:sldId id="275" r:id="rId3"/>
    <p:sldId id="291" r:id="rId4"/>
    <p:sldId id="276" r:id="rId5"/>
    <p:sldId id="344" r:id="rId6"/>
    <p:sldId id="321" r:id="rId7"/>
    <p:sldId id="345" r:id="rId8"/>
    <p:sldId id="346" r:id="rId9"/>
    <p:sldId id="367" r:id="rId10"/>
    <p:sldId id="348" r:id="rId11"/>
    <p:sldId id="347" r:id="rId12"/>
    <p:sldId id="349" r:id="rId13"/>
    <p:sldId id="350" r:id="rId14"/>
    <p:sldId id="352" r:id="rId15"/>
    <p:sldId id="353" r:id="rId16"/>
    <p:sldId id="351" r:id="rId17"/>
    <p:sldId id="354" r:id="rId18"/>
    <p:sldId id="355" r:id="rId19"/>
    <p:sldId id="322" r:id="rId20"/>
    <p:sldId id="356" r:id="rId21"/>
    <p:sldId id="357" r:id="rId22"/>
    <p:sldId id="358" r:id="rId23"/>
    <p:sldId id="359" r:id="rId24"/>
    <p:sldId id="360" r:id="rId25"/>
    <p:sldId id="361" r:id="rId26"/>
    <p:sldId id="323" r:id="rId27"/>
    <p:sldId id="362" r:id="rId28"/>
    <p:sldId id="363" r:id="rId29"/>
    <p:sldId id="364" r:id="rId30"/>
    <p:sldId id="366" r:id="rId31"/>
    <p:sldId id="365" r:id="rId32"/>
    <p:sldId id="274"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F0F4"/>
    <a:srgbClr val="FFEDB9"/>
    <a:srgbClr val="FFDF8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05-Apr-24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7794133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05-Apr-24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990055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05-Apr-24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200895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C314181-8B56-48DB-BC8A-A952E657DA8D}" type="datetimeFigureOut">
              <a:rPr lang="en-US" smtClean="0"/>
              <a:t>05-Apr-24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10254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C314181-8B56-48DB-BC8A-A952E657DA8D}" type="datetimeFigureOut">
              <a:rPr lang="en-US" smtClean="0"/>
              <a:t>05-Apr-24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7899591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314181-8B56-48DB-BC8A-A952E657DA8D}" type="datetimeFigureOut">
              <a:rPr lang="en-US" smtClean="0"/>
              <a:t>05-Apr-24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27186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314181-8B56-48DB-BC8A-A952E657DA8D}" type="datetimeFigureOut">
              <a:rPr lang="en-US" smtClean="0"/>
              <a:t>05-Apr-24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747076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C314181-8B56-48DB-BC8A-A952E657DA8D}" type="datetimeFigureOut">
              <a:rPr lang="en-US" smtClean="0"/>
              <a:t>05-Apr-24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65261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C314181-8B56-48DB-BC8A-A952E657DA8D}" type="datetimeFigureOut">
              <a:rPr lang="en-US" smtClean="0"/>
              <a:t>05-Apr-24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218850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05-Apr-24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133209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05-Apr-24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1557752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0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314181-8B56-48DB-BC8A-A952E657DA8D}" type="datetimeFigureOut">
              <a:rPr lang="en-US" smtClean="0"/>
              <a:t>05-Apr-24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214981-D4A9-45F3-9BC0-D4DCA4332AD1}" type="slidenum">
              <a:rPr lang="en-US" smtClean="0"/>
              <a:t>‹#›</a:t>
            </a:fld>
            <a:endParaRPr lang="en-US"/>
          </a:p>
        </p:txBody>
      </p:sp>
    </p:spTree>
    <p:extLst>
      <p:ext uri="{BB962C8B-B14F-4D97-AF65-F5344CB8AC3E}">
        <p14:creationId xmlns:p14="http://schemas.microsoft.com/office/powerpoint/2010/main" val="1304329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735397" y="2589976"/>
            <a:ext cx="2486293"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2262524"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6780798" y="3966326"/>
            <a:ext cx="329418" cy="2038548"/>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063037" y="3966326"/>
            <a:ext cx="406545" cy="2038548"/>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469876" y="4493782"/>
            <a:ext cx="3475631" cy="461665"/>
          </a:xfrm>
          <a:prstGeom prst="rect">
            <a:avLst/>
          </a:prstGeom>
        </p:spPr>
        <p:txBody>
          <a:bodyPr wrap="none">
            <a:spAutoFit/>
          </a:bodyPr>
          <a:lstStyle/>
          <a:p>
            <a:pPr algn="ctr"/>
            <a:r>
              <a:rPr lang="en-US" sz="2400" b="1" dirty="0" smtClean="0">
                <a:latin typeface="Times New Roman" panose="02020603050405020304" pitchFamily="18" charset="0"/>
                <a:cs typeface="Times New Roman" panose="02020603050405020304" pitchFamily="18" charset="0"/>
              </a:rPr>
              <a:t>Definition of Leadership </a:t>
            </a:r>
            <a:endParaRPr lang="en-US" sz="2400" b="1" dirty="0">
              <a:latin typeface="Times New Roman" panose="02020603050405020304" pitchFamily="18" charset="0"/>
              <a:cs typeface="Times New Roman" panose="02020603050405020304" pitchFamily="18" charset="0"/>
            </a:endParaRPr>
          </a:p>
        </p:txBody>
      </p:sp>
      <p:sp>
        <p:nvSpPr>
          <p:cNvPr id="19" name="Right Bracket 18"/>
          <p:cNvSpPr/>
          <p:nvPr/>
        </p:nvSpPr>
        <p:spPr>
          <a:xfrm>
            <a:off x="11451634" y="149646"/>
            <a:ext cx="329418" cy="1778133"/>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66275" y="149646"/>
            <a:ext cx="328128" cy="1778133"/>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450748" y="1091451"/>
            <a:ext cx="4503720" cy="830997"/>
          </a:xfrm>
          <a:prstGeom prst="rect">
            <a:avLst/>
          </a:prstGeom>
        </p:spPr>
        <p:txBody>
          <a:bodyPr wrap="square">
            <a:spAutoFit/>
          </a:bodyPr>
          <a:lstStyle/>
          <a:p>
            <a:pPr algn="ctr"/>
            <a:r>
              <a:rPr lang="en-US" sz="2400" b="1" dirty="0" smtClean="0">
                <a:latin typeface="Times New Roman" panose="02020603050405020304" pitchFamily="18" charset="0"/>
                <a:cs typeface="Times New Roman" panose="02020603050405020304" pitchFamily="18" charset="0"/>
              </a:rPr>
              <a:t>Leadership communication strategies </a:t>
            </a:r>
            <a:endParaRPr lang="en-US" sz="2400" b="1" dirty="0">
              <a:latin typeface="Times New Roman" panose="02020603050405020304" pitchFamily="18" charset="0"/>
              <a:cs typeface="Times New Roman" panose="02020603050405020304" pitchFamily="18" charset="0"/>
            </a:endParaRPr>
          </a:p>
        </p:txBody>
      </p:sp>
      <p:sp>
        <p:nvSpPr>
          <p:cNvPr id="18" name="Rectangle 17"/>
          <p:cNvSpPr/>
          <p:nvPr/>
        </p:nvSpPr>
        <p:spPr>
          <a:xfrm>
            <a:off x="8138971" y="385714"/>
            <a:ext cx="2868094" cy="461665"/>
          </a:xfrm>
          <a:prstGeom prst="rect">
            <a:avLst/>
          </a:prstGeom>
        </p:spPr>
        <p:txBody>
          <a:bodyPr wrap="none">
            <a:spAutoFit/>
          </a:bodyPr>
          <a:lstStyle/>
          <a:p>
            <a:pPr algn="ctr"/>
            <a:r>
              <a:rPr lang="en-US" sz="2400" b="1" dirty="0" smtClean="0">
                <a:latin typeface="Times New Roman" panose="02020603050405020304" pitchFamily="18" charset="0"/>
                <a:cs typeface="Times New Roman" panose="02020603050405020304" pitchFamily="18" charset="0"/>
              </a:rPr>
              <a:t>Leadership theories </a:t>
            </a:r>
            <a:endParaRPr lang="en-US" sz="2400" b="1" dirty="0">
              <a:latin typeface="Times New Roman" panose="02020603050405020304" pitchFamily="18" charset="0"/>
              <a:cs typeface="Times New Roman" panose="02020603050405020304" pitchFamily="18" charset="0"/>
            </a:endParaRPr>
          </a:p>
        </p:txBody>
      </p:sp>
      <p:sp>
        <p:nvSpPr>
          <p:cNvPr id="16" name="Rectangle 15"/>
          <p:cNvSpPr/>
          <p:nvPr/>
        </p:nvSpPr>
        <p:spPr>
          <a:xfrm>
            <a:off x="3619585" y="5209562"/>
            <a:ext cx="3011209" cy="461665"/>
          </a:xfrm>
          <a:prstGeom prst="rect">
            <a:avLst/>
          </a:prstGeom>
        </p:spPr>
        <p:txBody>
          <a:bodyPr wrap="none">
            <a:spAutoFit/>
          </a:bodyPr>
          <a:lstStyle/>
          <a:p>
            <a:pPr algn="ctr"/>
            <a:r>
              <a:rPr lang="en-US" sz="2400" b="1" dirty="0">
                <a:latin typeface="Times New Roman" panose="02020603050405020304" pitchFamily="18" charset="0"/>
                <a:cs typeface="Times New Roman" panose="02020603050405020304" pitchFamily="18" charset="0"/>
              </a:rPr>
              <a:t>The 6 Types of Power</a:t>
            </a:r>
          </a:p>
        </p:txBody>
      </p:sp>
    </p:spTree>
    <p:extLst>
      <p:ext uri="{BB962C8B-B14F-4D97-AF65-F5344CB8AC3E}">
        <p14:creationId xmlns:p14="http://schemas.microsoft.com/office/powerpoint/2010/main" val="1303244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500" fill="hold"/>
                                        <p:tgtEl>
                                          <p:spTgt spid="18"/>
                                        </p:tgtEl>
                                        <p:attrNameLst>
                                          <p:attrName>ppt_w</p:attrName>
                                        </p:attrNameLst>
                                      </p:cBhvr>
                                      <p:tavLst>
                                        <p:tav tm="0">
                                          <p:val>
                                            <p:fltVal val="0"/>
                                          </p:val>
                                        </p:tav>
                                        <p:tav tm="100000">
                                          <p:val>
                                            <p:strVal val="#ppt_w"/>
                                          </p:val>
                                        </p:tav>
                                      </p:tavLst>
                                    </p:anim>
                                    <p:anim calcmode="lin" valueType="num">
                                      <p:cBhvr>
                                        <p:cTn id="72" dur="500" fill="hold"/>
                                        <p:tgtEl>
                                          <p:spTgt spid="18"/>
                                        </p:tgtEl>
                                        <p:attrNameLst>
                                          <p:attrName>ppt_h</p:attrName>
                                        </p:attrNameLst>
                                      </p:cBhvr>
                                      <p:tavLst>
                                        <p:tav tm="0">
                                          <p:val>
                                            <p:fltVal val="0"/>
                                          </p:val>
                                        </p:tav>
                                        <p:tav tm="100000">
                                          <p:val>
                                            <p:strVal val="#ppt_h"/>
                                          </p:val>
                                        </p:tav>
                                      </p:tavLst>
                                    </p:anim>
                                    <p:animEffect transition="in" filter="fade">
                                      <p:cBhvr>
                                        <p:cTn id="73" dur="500"/>
                                        <p:tgtEl>
                                          <p:spTgt spid="18"/>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500" fill="hold"/>
                                        <p:tgtEl>
                                          <p:spTgt spid="16"/>
                                        </p:tgtEl>
                                        <p:attrNameLst>
                                          <p:attrName>ppt_w</p:attrName>
                                        </p:attrNameLst>
                                      </p:cBhvr>
                                      <p:tavLst>
                                        <p:tav tm="0">
                                          <p:val>
                                            <p:fltVal val="0"/>
                                          </p:val>
                                        </p:tav>
                                        <p:tav tm="100000">
                                          <p:val>
                                            <p:strVal val="#ppt_w"/>
                                          </p:val>
                                        </p:tav>
                                      </p:tavLst>
                                    </p:anim>
                                    <p:anim calcmode="lin" valueType="num">
                                      <p:cBhvr>
                                        <p:cTn id="77" dur="500" fill="hold"/>
                                        <p:tgtEl>
                                          <p:spTgt spid="16"/>
                                        </p:tgtEl>
                                        <p:attrNameLst>
                                          <p:attrName>ppt_h</p:attrName>
                                        </p:attrNameLst>
                                      </p:cBhvr>
                                      <p:tavLst>
                                        <p:tav tm="0">
                                          <p:val>
                                            <p:fltVal val="0"/>
                                          </p:val>
                                        </p:tav>
                                        <p:tav tm="100000">
                                          <p:val>
                                            <p:strVal val="#ppt_h"/>
                                          </p:val>
                                        </p:tav>
                                      </p:tavLst>
                                    </p:anim>
                                    <p:animEffect transition="in" filter="fade">
                                      <p:cBhvr>
                                        <p:cTn id="7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9" grpId="0" animBg="1"/>
      <p:bldP spid="20" grpId="0" animBg="1"/>
      <p:bldP spid="21" grpId="0"/>
      <p:bldP spid="18"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1219436"/>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one </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15001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06631" y="1452985"/>
            <a:ext cx="9313681" cy="2308324"/>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7200" b="1" dirty="0">
                <a:solidFill>
                  <a:schemeClr val="bg1"/>
                </a:solidFill>
                <a:latin typeface="Times New Roman" panose="02020603050405020304" pitchFamily="18" charset="0"/>
                <a:cs typeface="Times New Roman" panose="02020603050405020304" pitchFamily="18" charset="0"/>
              </a:rPr>
              <a:t>Definition of Leadership </a:t>
            </a:r>
          </a:p>
        </p:txBody>
      </p:sp>
    </p:spTree>
    <p:extLst>
      <p:ext uri="{BB962C8B-B14F-4D97-AF65-F5344CB8AC3E}">
        <p14:creationId xmlns:p14="http://schemas.microsoft.com/office/powerpoint/2010/main" val="3874505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964388" y="121213"/>
            <a:ext cx="2008883"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smtClean="0">
                <a:solidFill>
                  <a:schemeClr val="bg1"/>
                </a:solidFill>
                <a:latin typeface="Times New Roman" panose="02020603050405020304" pitchFamily="18" charset="0"/>
                <a:cs typeface="Times New Roman" panose="02020603050405020304" pitchFamily="18" charset="0"/>
              </a:rPr>
              <a:t>Leadership</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Rectangle 9"/>
          <p:cNvSpPr/>
          <p:nvPr/>
        </p:nvSpPr>
        <p:spPr>
          <a:xfrm>
            <a:off x="1467525" y="870367"/>
            <a:ext cx="8345779" cy="584775"/>
          </a:xfrm>
          <a:prstGeom prst="rect">
            <a:avLst/>
          </a:prstGeom>
          <a:solidFill>
            <a:srgbClr val="C00000"/>
          </a:solidFill>
          <a:ln>
            <a:solidFill>
              <a:schemeClr val="bg2">
                <a:lumMod val="90000"/>
              </a:schemeClr>
            </a:solidFill>
          </a:ln>
        </p:spPr>
        <p:txBody>
          <a:bodyPr wrap="square">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Leaders are </a:t>
            </a:r>
            <a:r>
              <a:rPr lang="en-US" sz="3200" b="1" dirty="0" smtClean="0">
                <a:solidFill>
                  <a:schemeClr val="bg1"/>
                </a:solidFill>
                <a:latin typeface="Times New Roman" panose="02020603050405020304" pitchFamily="18" charset="0"/>
                <a:cs typeface="Times New Roman" panose="02020603050405020304" pitchFamily="18" charset="0"/>
              </a:rPr>
              <a:t>Born??</a:t>
            </a:r>
            <a:endParaRPr lang="en-US" sz="4000"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344074" y="1686028"/>
            <a:ext cx="10091395" cy="1015663"/>
          </a:xfrm>
          <a:prstGeom prst="rect">
            <a:avLst/>
          </a:prstGeom>
          <a:solidFill>
            <a:schemeClr val="bg1">
              <a:lumMod val="95000"/>
            </a:schemeClr>
          </a:solidFill>
          <a:ln>
            <a:solidFill>
              <a:schemeClr val="bg2">
                <a:lumMod val="90000"/>
              </a:schemeClr>
            </a:solidFill>
          </a:ln>
        </p:spPr>
        <p:txBody>
          <a:bodyPr wrap="square">
            <a:spAutoFit/>
          </a:bodyPr>
          <a:lstStyle/>
          <a:p>
            <a:pPr fontAlgn="base"/>
            <a:r>
              <a:rPr lang="en-US" sz="2000" dirty="0"/>
              <a:t>The most commonly held belief about leaders is that they are born. Those who support this reasoning say that for someone to be a leader, they must be born with the attributes that will make them a leader.</a:t>
            </a:r>
          </a:p>
        </p:txBody>
      </p:sp>
      <p:sp>
        <p:nvSpPr>
          <p:cNvPr id="13" name="Rectangle 12"/>
          <p:cNvSpPr/>
          <p:nvPr/>
        </p:nvSpPr>
        <p:spPr>
          <a:xfrm>
            <a:off x="1" y="3240225"/>
            <a:ext cx="7484882" cy="400110"/>
          </a:xfrm>
          <a:prstGeom prst="rect">
            <a:avLst/>
          </a:prstGeom>
          <a:solidFill>
            <a:schemeClr val="accent4">
              <a:lumMod val="40000"/>
              <a:lumOff val="60000"/>
            </a:schemeClr>
          </a:solidFill>
          <a:ln>
            <a:solidFill>
              <a:schemeClr val="bg2">
                <a:lumMod val="90000"/>
              </a:schemeClr>
            </a:solidFill>
          </a:ln>
        </p:spPr>
        <p:txBody>
          <a:bodyPr wrap="square">
            <a:spAutoFit/>
          </a:bodyPr>
          <a:lstStyle/>
          <a:p>
            <a:pPr lvl="0" fontAlgn="base"/>
            <a:r>
              <a:rPr lang="en-US" sz="2000" dirty="0"/>
              <a:t>A political leader, </a:t>
            </a:r>
            <a:r>
              <a:rPr lang="en-US" sz="2000" dirty="0" smtClean="0"/>
              <a:t>personal </a:t>
            </a:r>
            <a:r>
              <a:rPr lang="en-US" sz="2000" dirty="0"/>
              <a:t>cause.</a:t>
            </a:r>
          </a:p>
        </p:txBody>
      </p:sp>
      <p:sp>
        <p:nvSpPr>
          <p:cNvPr id="14" name="Rectangle 13"/>
          <p:cNvSpPr/>
          <p:nvPr/>
        </p:nvSpPr>
        <p:spPr>
          <a:xfrm>
            <a:off x="922995" y="2788662"/>
            <a:ext cx="8933551" cy="400110"/>
          </a:xfrm>
          <a:prstGeom prst="rect">
            <a:avLst/>
          </a:prstGeom>
          <a:solidFill>
            <a:srgbClr val="C00000"/>
          </a:solidFill>
          <a:ln>
            <a:solidFill>
              <a:schemeClr val="bg2">
                <a:lumMod val="90000"/>
              </a:schemeClr>
            </a:solidFill>
          </a:ln>
        </p:spPr>
        <p:txBody>
          <a:bodyPr wrap="square">
            <a:spAutoFit/>
          </a:bodyPr>
          <a:lstStyle/>
          <a:p>
            <a:pPr algn="ctr" fontAlgn="base"/>
            <a:r>
              <a:rPr lang="en-US" sz="2000" b="1" dirty="0">
                <a:solidFill>
                  <a:schemeClr val="bg1"/>
                </a:solidFill>
              </a:rPr>
              <a:t>The word "leadership" can bring to mind a variety of images. For example:</a:t>
            </a:r>
          </a:p>
        </p:txBody>
      </p:sp>
      <p:sp>
        <p:nvSpPr>
          <p:cNvPr id="9" name="Rectangle 8"/>
          <p:cNvSpPr/>
          <p:nvPr/>
        </p:nvSpPr>
        <p:spPr>
          <a:xfrm>
            <a:off x="1" y="4042079"/>
            <a:ext cx="7484882" cy="707886"/>
          </a:xfrm>
          <a:prstGeom prst="rect">
            <a:avLst/>
          </a:prstGeom>
          <a:solidFill>
            <a:schemeClr val="accent4">
              <a:lumMod val="40000"/>
              <a:lumOff val="60000"/>
            </a:schemeClr>
          </a:solidFill>
          <a:ln>
            <a:solidFill>
              <a:schemeClr val="bg2">
                <a:lumMod val="90000"/>
              </a:schemeClr>
            </a:solidFill>
          </a:ln>
        </p:spPr>
        <p:txBody>
          <a:bodyPr wrap="square">
            <a:spAutoFit/>
          </a:bodyPr>
          <a:lstStyle/>
          <a:p>
            <a:pPr lvl="0" fontAlgn="base"/>
            <a:r>
              <a:rPr lang="en-US" sz="2000" dirty="0"/>
              <a:t>An explorer, cutting a path through the jungle for the rest of his group to follow.</a:t>
            </a:r>
          </a:p>
        </p:txBody>
      </p:sp>
      <p:sp>
        <p:nvSpPr>
          <p:cNvPr id="16" name="Rectangle 15"/>
          <p:cNvSpPr/>
          <p:nvPr/>
        </p:nvSpPr>
        <p:spPr>
          <a:xfrm>
            <a:off x="0" y="4987325"/>
            <a:ext cx="7484882" cy="707886"/>
          </a:xfrm>
          <a:prstGeom prst="rect">
            <a:avLst/>
          </a:prstGeom>
          <a:solidFill>
            <a:schemeClr val="accent4">
              <a:lumMod val="40000"/>
              <a:lumOff val="60000"/>
            </a:schemeClr>
          </a:solidFill>
          <a:ln>
            <a:solidFill>
              <a:schemeClr val="bg2">
                <a:lumMod val="90000"/>
              </a:schemeClr>
            </a:solidFill>
          </a:ln>
        </p:spPr>
        <p:txBody>
          <a:bodyPr wrap="square">
            <a:spAutoFit/>
          </a:bodyPr>
          <a:lstStyle/>
          <a:p>
            <a:pPr lvl="0" fontAlgn="base"/>
            <a:r>
              <a:rPr lang="en-US" sz="2000" dirty="0"/>
              <a:t>An executive, developing her company's strategy to beat the competition.</a:t>
            </a:r>
          </a:p>
        </p:txBody>
      </p:sp>
    </p:spTree>
    <p:extLst>
      <p:ext uri="{BB962C8B-B14F-4D97-AF65-F5344CB8AC3E}">
        <p14:creationId xmlns:p14="http://schemas.microsoft.com/office/powerpoint/2010/main" val="641908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barn(inVertical)">
                                      <p:cBhvr>
                                        <p:cTn id="23" dur="5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barn(inVertical)">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barn(inVertical)">
                                      <p:cBhvr>
                                        <p:cTn id="3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1" grpId="0" animBg="1"/>
      <p:bldP spid="13" grpId="0" animBg="1"/>
      <p:bldP spid="14" grpId="0" animBg="1"/>
      <p:bldP spid="9" grpId="0" animBg="1"/>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p:nvPr/>
        </p:nvPicPr>
        <p:blipFill>
          <a:blip r:embed="rId3">
            <a:extLst>
              <a:ext uri="{28A0092B-C50C-407E-A947-70E740481C1C}">
                <a14:useLocalDpi xmlns:a14="http://schemas.microsoft.com/office/drawing/2010/main" val="0"/>
              </a:ext>
            </a:extLst>
          </a:blip>
          <a:stretch>
            <a:fillRect/>
          </a:stretch>
        </p:blipFill>
        <p:spPr>
          <a:xfrm>
            <a:off x="0" y="0"/>
            <a:ext cx="11774078" cy="6858000"/>
          </a:xfrm>
          <a:prstGeom prst="rect">
            <a:avLst/>
          </a:prstGeom>
        </p:spPr>
      </p:pic>
    </p:spTree>
    <p:extLst>
      <p:ext uri="{BB962C8B-B14F-4D97-AF65-F5344CB8AC3E}">
        <p14:creationId xmlns:p14="http://schemas.microsoft.com/office/powerpoint/2010/main" val="1676643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293698" y="0"/>
            <a:ext cx="2464136" cy="707886"/>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4000" dirty="0" smtClean="0">
                <a:solidFill>
                  <a:schemeClr val="bg1"/>
                </a:solidFill>
                <a:latin typeface="Times New Roman" panose="02020603050405020304" pitchFamily="18" charset="0"/>
                <a:cs typeface="Times New Roman" panose="02020603050405020304" pitchFamily="18" charset="0"/>
              </a:rPr>
              <a:t>Leadership</a:t>
            </a:r>
            <a:endParaRPr lang="en-US" sz="4000" dirty="0">
              <a:solidFill>
                <a:schemeClr val="bg1"/>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0" y="999437"/>
            <a:ext cx="11962615" cy="1569660"/>
          </a:xfrm>
          <a:prstGeom prst="rect">
            <a:avLst/>
          </a:prstGeom>
          <a:solidFill>
            <a:schemeClr val="accent4">
              <a:lumMod val="40000"/>
              <a:lumOff val="60000"/>
            </a:schemeClr>
          </a:solidFill>
          <a:ln>
            <a:solidFill>
              <a:schemeClr val="bg2">
                <a:lumMod val="90000"/>
              </a:schemeClr>
            </a:solidFill>
          </a:ln>
        </p:spPr>
        <p:txBody>
          <a:bodyPr wrap="square">
            <a:spAutoFit/>
          </a:bodyPr>
          <a:lstStyle/>
          <a:p>
            <a:r>
              <a:rPr lang="en-US" sz="2400" dirty="0"/>
              <a:t>Although leaders may possess some desirable personality traits, be charismatic, be born into a family of leaders, or have a job title such as manager or executive, true leadership is not defined by any of these things. Let us explore each of these more closely for a better understanding of why they don’t equal leadership.</a:t>
            </a:r>
          </a:p>
        </p:txBody>
      </p:sp>
      <p:sp>
        <p:nvSpPr>
          <p:cNvPr id="16" name="Rectangle 15"/>
          <p:cNvSpPr/>
          <p:nvPr/>
        </p:nvSpPr>
        <p:spPr>
          <a:xfrm>
            <a:off x="0" y="2798271"/>
            <a:ext cx="9337251" cy="523220"/>
          </a:xfrm>
          <a:prstGeom prst="rect">
            <a:avLst/>
          </a:prstGeom>
          <a:solidFill>
            <a:schemeClr val="accent5">
              <a:lumMod val="50000"/>
            </a:schemeClr>
          </a:solidFill>
          <a:ln>
            <a:solidFill>
              <a:schemeClr val="bg2">
                <a:lumMod val="90000"/>
              </a:schemeClr>
            </a:solidFill>
          </a:ln>
        </p:spPr>
        <p:txBody>
          <a:bodyPr wrap="square">
            <a:spAutoFit/>
          </a:bodyPr>
          <a:lstStyle/>
          <a:p>
            <a:r>
              <a:rPr lang="en-US" sz="2800" b="1" dirty="0">
                <a:solidFill>
                  <a:schemeClr val="bg1"/>
                </a:solidFill>
              </a:rPr>
              <a:t>Some important definitions</a:t>
            </a:r>
          </a:p>
        </p:txBody>
      </p:sp>
      <p:sp>
        <p:nvSpPr>
          <p:cNvPr id="3" name="Rectangle 2"/>
          <p:cNvSpPr/>
          <p:nvPr/>
        </p:nvSpPr>
        <p:spPr>
          <a:xfrm>
            <a:off x="0" y="3731303"/>
            <a:ext cx="6972693"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The world "charisma" comes from the Greek word for "gift."  Charisma is better thought of as a skill that enhances leadership effectiveness by dint of a superior ability to influence others to change their initial positions, perspectives, or opinions, not by the way the leaders look like.</a:t>
            </a:r>
          </a:p>
        </p:txBody>
      </p:sp>
    </p:spTree>
    <p:extLst>
      <p:ext uri="{BB962C8B-B14F-4D97-AF65-F5344CB8AC3E}">
        <p14:creationId xmlns:p14="http://schemas.microsoft.com/office/powerpoint/2010/main" val="1230926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arn(inVertic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082593"/>
            <a:ext cx="9337251" cy="523220"/>
          </a:xfrm>
          <a:prstGeom prst="rect">
            <a:avLst/>
          </a:prstGeom>
          <a:solidFill>
            <a:schemeClr val="accent5">
              <a:lumMod val="50000"/>
            </a:schemeClr>
          </a:solidFill>
          <a:ln>
            <a:solidFill>
              <a:schemeClr val="bg2">
                <a:lumMod val="90000"/>
              </a:schemeClr>
            </a:solidFill>
          </a:ln>
        </p:spPr>
        <p:txBody>
          <a:bodyPr wrap="square">
            <a:spAutoFit/>
          </a:bodyPr>
          <a:lstStyle/>
          <a:p>
            <a:r>
              <a:rPr lang="en-US" sz="2800" b="1" dirty="0">
                <a:solidFill>
                  <a:schemeClr val="bg1"/>
                </a:solidFill>
              </a:rPr>
              <a:t>Some important definitions</a:t>
            </a:r>
          </a:p>
        </p:txBody>
      </p:sp>
      <p:sp>
        <p:nvSpPr>
          <p:cNvPr id="3" name="Rectangle 2"/>
          <p:cNvSpPr/>
          <p:nvPr/>
        </p:nvSpPr>
        <p:spPr>
          <a:xfrm>
            <a:off x="0" y="1751674"/>
            <a:ext cx="8927184" cy="224676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800" dirty="0">
                <a:latin typeface="Times New Roman" panose="02020603050405020304" pitchFamily="18" charset="0"/>
                <a:cs typeface="Times New Roman" panose="02020603050405020304" pitchFamily="18" charset="0"/>
              </a:rPr>
              <a:t>Leadership is “a dynamic relationship based on mutual influence and common purpose between leaders and collaborators in which both are moved to higher levels of motivation and moral development as they affect real, intended change”.</a:t>
            </a:r>
          </a:p>
        </p:txBody>
      </p:sp>
      <p:sp>
        <p:nvSpPr>
          <p:cNvPr id="7" name="Rectangle 6"/>
          <p:cNvSpPr/>
          <p:nvPr/>
        </p:nvSpPr>
        <p:spPr>
          <a:xfrm>
            <a:off x="3174805" y="0"/>
            <a:ext cx="4701928" cy="707886"/>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4000" dirty="0" smtClean="0">
                <a:solidFill>
                  <a:schemeClr val="bg1"/>
                </a:solidFill>
                <a:latin typeface="Times New Roman" panose="02020603050405020304" pitchFamily="18" charset="0"/>
                <a:cs typeface="Times New Roman" panose="02020603050405020304" pitchFamily="18" charset="0"/>
              </a:rPr>
              <a:t>Definition Leadership</a:t>
            </a:r>
            <a:endParaRPr lang="en-US" sz="4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8499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174805" y="0"/>
            <a:ext cx="4701928" cy="707886"/>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4000" dirty="0" smtClean="0">
                <a:solidFill>
                  <a:schemeClr val="bg1"/>
                </a:solidFill>
                <a:latin typeface="Times New Roman" panose="02020603050405020304" pitchFamily="18" charset="0"/>
                <a:cs typeface="Times New Roman" panose="02020603050405020304" pitchFamily="18" charset="0"/>
              </a:rPr>
              <a:t>Definition Leadership</a:t>
            </a:r>
            <a:endParaRPr lang="en-US" sz="4000" dirty="0">
              <a:solidFill>
                <a:schemeClr val="bg1"/>
              </a:solidFill>
              <a:latin typeface="Times New Roman" panose="02020603050405020304" pitchFamily="18" charset="0"/>
              <a:cs typeface="Times New Roman" panose="02020603050405020304" pitchFamily="18" charset="0"/>
            </a:endParaRPr>
          </a:p>
        </p:txBody>
      </p:sp>
      <p:sp>
        <p:nvSpPr>
          <p:cNvPr id="16" name="Rectangle 15"/>
          <p:cNvSpPr/>
          <p:nvPr/>
        </p:nvSpPr>
        <p:spPr>
          <a:xfrm>
            <a:off x="0" y="1082593"/>
            <a:ext cx="9337251" cy="830997"/>
          </a:xfrm>
          <a:prstGeom prst="rect">
            <a:avLst/>
          </a:prstGeom>
          <a:solidFill>
            <a:schemeClr val="accent5">
              <a:lumMod val="50000"/>
            </a:schemeClr>
          </a:solidFill>
          <a:ln>
            <a:solidFill>
              <a:schemeClr val="bg2">
                <a:lumMod val="90000"/>
              </a:schemeClr>
            </a:solidFill>
          </a:ln>
        </p:spPr>
        <p:txBody>
          <a:bodyPr wrap="square">
            <a:spAutoFit/>
          </a:bodyPr>
          <a:lstStyle/>
          <a:p>
            <a:r>
              <a:rPr lang="en-US" sz="2400" dirty="0">
                <a:solidFill>
                  <a:schemeClr val="bg1"/>
                </a:solidFill>
              </a:rPr>
              <a:t>According to this definition, change is dependent on a dynamic relationship, mutual influence, and a common purpose.</a:t>
            </a:r>
          </a:p>
        </p:txBody>
      </p:sp>
      <p:sp>
        <p:nvSpPr>
          <p:cNvPr id="8" name="Rectangle 7"/>
          <p:cNvSpPr/>
          <p:nvPr/>
        </p:nvSpPr>
        <p:spPr>
          <a:xfrm>
            <a:off x="0" y="2243129"/>
            <a:ext cx="8173039" cy="2352952"/>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nSpc>
                <a:spcPct val="150000"/>
              </a:lnSpc>
            </a:pPr>
            <a:r>
              <a:rPr lang="en-US" sz="2000" dirty="0"/>
              <a:t>As you have already learned, you cannot have a dynamic relationship without effective communication. In addition, mutual influence and common purpose both rely on two-way communication. Furthermore, having leaders and collaborators, as opposed to leaders and followers, again implies the need for effective communication.</a:t>
            </a:r>
          </a:p>
        </p:txBody>
      </p:sp>
      <p:sp>
        <p:nvSpPr>
          <p:cNvPr id="9" name="Rectangle 8"/>
          <p:cNvSpPr/>
          <p:nvPr/>
        </p:nvSpPr>
        <p:spPr>
          <a:xfrm>
            <a:off x="-1" y="4925621"/>
            <a:ext cx="7513163" cy="1015663"/>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Leadership is not a trait. A trait is a distinguishing characteristic or quality that is part of individual character; traits are often seen as inborn or genetically based.</a:t>
            </a:r>
          </a:p>
        </p:txBody>
      </p:sp>
    </p:spTree>
    <p:extLst>
      <p:ext uri="{BB962C8B-B14F-4D97-AF65-F5344CB8AC3E}">
        <p14:creationId xmlns:p14="http://schemas.microsoft.com/office/powerpoint/2010/main" val="3899963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otivation - leader and teamwork! animation video">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7999"/>
          </a:xfrm>
          <a:prstGeom prst="rect">
            <a:avLst/>
          </a:prstGeom>
        </p:spPr>
      </p:pic>
    </p:spTree>
    <p:extLst>
      <p:ext uri="{BB962C8B-B14F-4D97-AF65-F5344CB8AC3E}">
        <p14:creationId xmlns:p14="http://schemas.microsoft.com/office/powerpoint/2010/main" val="298541938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59497" y="1688656"/>
            <a:ext cx="9313681" cy="1015663"/>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US" sz="6000" b="1" dirty="0">
                <a:solidFill>
                  <a:schemeClr val="bg1"/>
                </a:solidFill>
              </a:rPr>
              <a:t>The 6 Types of Power</a:t>
            </a:r>
          </a:p>
        </p:txBody>
      </p:sp>
    </p:spTree>
    <p:extLst>
      <p:ext uri="{BB962C8B-B14F-4D97-AF65-F5344CB8AC3E}">
        <p14:creationId xmlns:p14="http://schemas.microsoft.com/office/powerpoint/2010/main" val="3876362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1" y="1082593"/>
            <a:ext cx="2762054" cy="584775"/>
          </a:xfrm>
          <a:prstGeom prst="rect">
            <a:avLst/>
          </a:prstGeom>
          <a:solidFill>
            <a:schemeClr val="accent5">
              <a:lumMod val="50000"/>
            </a:schemeClr>
          </a:solidFill>
          <a:ln>
            <a:solidFill>
              <a:schemeClr val="bg1"/>
            </a:solidFill>
          </a:ln>
        </p:spPr>
        <p:txBody>
          <a:bodyPr wrap="square">
            <a:spAutoFit/>
          </a:bodyPr>
          <a:lstStyle/>
          <a:p>
            <a:r>
              <a:rPr lang="en-US" sz="3200" dirty="0">
                <a:solidFill>
                  <a:schemeClr val="bg1"/>
                </a:solidFill>
              </a:rPr>
              <a:t>Utilizing Power</a:t>
            </a:r>
          </a:p>
        </p:txBody>
      </p:sp>
      <p:sp>
        <p:nvSpPr>
          <p:cNvPr id="8" name="Rectangle 7"/>
          <p:cNvSpPr/>
          <p:nvPr/>
        </p:nvSpPr>
        <p:spPr>
          <a:xfrm>
            <a:off x="0" y="1781216"/>
            <a:ext cx="8389856"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Status is a person’s rank or position in an organization. Typically, the superior (supervisor/employer) is the higher-status person and the subordinate (employee) is the lower-status person. Typically, people who hold a higher status have more years of experience, training, knowledge, and rank than do those with lower statuses (this may not always be the case).</a:t>
            </a:r>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0" y="3526280"/>
            <a:ext cx="7513163" cy="1323439"/>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For example, a doctor has the leadership title and status over the nursing staff. This title and status hold true even if the doctor is right out of medical school and the nursing staff is full of veteran nurses with years of experience and hands-on training.</a:t>
            </a:r>
          </a:p>
        </p:txBody>
      </p:sp>
      <p:sp>
        <p:nvSpPr>
          <p:cNvPr id="7" name="Rectangle 6"/>
          <p:cNvSpPr/>
          <p:nvPr/>
        </p:nvSpPr>
        <p:spPr>
          <a:xfrm>
            <a:off x="2912883" y="0"/>
            <a:ext cx="4788816" cy="646331"/>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US" sz="3600" dirty="0">
                <a:solidFill>
                  <a:schemeClr val="bg1"/>
                </a:solidFill>
              </a:rPr>
              <a:t>The 6 Types of Power</a:t>
            </a:r>
          </a:p>
        </p:txBody>
      </p:sp>
      <p:sp>
        <p:nvSpPr>
          <p:cNvPr id="10" name="Rectangle 9"/>
          <p:cNvSpPr/>
          <p:nvPr/>
        </p:nvSpPr>
        <p:spPr>
          <a:xfrm>
            <a:off x="0" y="5224676"/>
            <a:ext cx="7513163" cy="70788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Job title is about status, but as we discussed in the preceding section, job title does not equal leadership. True leadership is about power. </a:t>
            </a:r>
          </a:p>
        </p:txBody>
      </p:sp>
    </p:spTree>
    <p:extLst>
      <p:ext uri="{BB962C8B-B14F-4D97-AF65-F5344CB8AC3E}">
        <p14:creationId xmlns:p14="http://schemas.microsoft.com/office/powerpoint/2010/main" val="2472804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barn(inVertical)">
                                      <p:cBhvr>
                                        <p:cTn id="13" dur="500"/>
                                        <p:tgtEl>
                                          <p:spTgt spid="1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8" grpId="0" animBg="1"/>
      <p:bldP spid="9" grpId="0" animBg="1"/>
      <p:bldP spid="7"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913950"/>
            <a:ext cx="11321592" cy="1015663"/>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000" dirty="0"/>
              <a:t>Imagine a job you’ve had where your boss got things done in the office by utilizing a series of rewards and punishments.  Now, think of someone you’ve worked with who influenced others by being an expert in his field. Finally, envision a manager who inspired action because of her reputation. </a:t>
            </a:r>
          </a:p>
        </p:txBody>
      </p:sp>
      <p:sp>
        <p:nvSpPr>
          <p:cNvPr id="9" name="Rectangle 8"/>
          <p:cNvSpPr/>
          <p:nvPr/>
        </p:nvSpPr>
        <p:spPr>
          <a:xfrm>
            <a:off x="0" y="2073300"/>
            <a:ext cx="8644379" cy="1569660"/>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t>By understanding these different types of power, effective managers and leaders can learn to use the positive ones to leverage greatest impact, while avoiding the negative types ones that are frequently the standard go-</a:t>
            </a:r>
            <a:r>
              <a:rPr lang="en-US" sz="2400" dirty="0" err="1"/>
              <a:t>to’s</a:t>
            </a:r>
            <a:r>
              <a:rPr lang="en-US" sz="2400" dirty="0"/>
              <a:t>.</a:t>
            </a:r>
          </a:p>
        </p:txBody>
      </p:sp>
      <p:sp>
        <p:nvSpPr>
          <p:cNvPr id="7" name="Rectangle 6"/>
          <p:cNvSpPr/>
          <p:nvPr/>
        </p:nvSpPr>
        <p:spPr>
          <a:xfrm>
            <a:off x="2912883" y="0"/>
            <a:ext cx="4788816" cy="646331"/>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US" sz="3600" dirty="0">
                <a:solidFill>
                  <a:schemeClr val="bg1"/>
                </a:solidFill>
              </a:rPr>
              <a:t>The 6 Types of Power</a:t>
            </a:r>
          </a:p>
        </p:txBody>
      </p:sp>
      <p:sp>
        <p:nvSpPr>
          <p:cNvPr id="10" name="Rectangle 9"/>
          <p:cNvSpPr/>
          <p:nvPr/>
        </p:nvSpPr>
        <p:spPr>
          <a:xfrm>
            <a:off x="0" y="3857789"/>
            <a:ext cx="8012784" cy="1569660"/>
          </a:xfrm>
          <a:prstGeom prst="rect">
            <a:avLst/>
          </a:prstGeom>
          <a:solidFill>
            <a:schemeClr val="tx2"/>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3200" b="1" i="1" dirty="0">
                <a:solidFill>
                  <a:schemeClr val="bg1"/>
                </a:solidFill>
              </a:rPr>
              <a:t>Let's explore French and Raven's bases of power in two groups – positional and personal.</a:t>
            </a:r>
          </a:p>
        </p:txBody>
      </p:sp>
    </p:spTree>
    <p:extLst>
      <p:ext uri="{BB962C8B-B14F-4D97-AF65-F5344CB8AC3E}">
        <p14:creationId xmlns:p14="http://schemas.microsoft.com/office/powerpoint/2010/main" val="3814710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7"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913950"/>
            <a:ext cx="3930977" cy="523220"/>
          </a:xfrm>
          <a:prstGeom prst="rect">
            <a:avLst/>
          </a:prstGeom>
          <a:solidFill>
            <a:schemeClr val="tx2"/>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a:solidFill>
                  <a:schemeClr val="bg1"/>
                </a:solidFill>
              </a:rPr>
              <a:t>Positional Power Sources</a:t>
            </a:r>
          </a:p>
        </p:txBody>
      </p:sp>
      <p:sp>
        <p:nvSpPr>
          <p:cNvPr id="9" name="Rectangle 8"/>
          <p:cNvSpPr/>
          <p:nvPr/>
        </p:nvSpPr>
        <p:spPr>
          <a:xfrm>
            <a:off x="0" y="1473956"/>
            <a:ext cx="8644379" cy="461665"/>
          </a:xfrm>
          <a:prstGeom prst="rect">
            <a:avLst/>
          </a:prstGeom>
          <a:solidFill>
            <a:schemeClr val="accent2"/>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fontAlgn="base"/>
            <a:r>
              <a:rPr lang="en-US" sz="2400" b="1" i="1" dirty="0">
                <a:solidFill>
                  <a:schemeClr val="bg1"/>
                </a:solidFill>
                <a:effectLst>
                  <a:outerShdw blurRad="38100" dist="38100" dir="2700000" algn="tl">
                    <a:srgbClr val="000000">
                      <a:alpha val="43137"/>
                    </a:srgbClr>
                  </a:outerShdw>
                </a:effectLst>
              </a:rPr>
              <a:t>Legitimate Power</a:t>
            </a:r>
          </a:p>
        </p:txBody>
      </p:sp>
      <p:sp>
        <p:nvSpPr>
          <p:cNvPr id="7" name="Rectangle 6"/>
          <p:cNvSpPr/>
          <p:nvPr/>
        </p:nvSpPr>
        <p:spPr>
          <a:xfrm>
            <a:off x="2912883" y="0"/>
            <a:ext cx="4788816" cy="646331"/>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US" sz="3600" dirty="0">
                <a:solidFill>
                  <a:schemeClr val="bg1"/>
                </a:solidFill>
              </a:rPr>
              <a:t>The 6 Types of Power</a:t>
            </a:r>
          </a:p>
        </p:txBody>
      </p:sp>
      <p:sp>
        <p:nvSpPr>
          <p:cNvPr id="10" name="Rectangle 9"/>
          <p:cNvSpPr/>
          <p:nvPr/>
        </p:nvSpPr>
        <p:spPr>
          <a:xfrm>
            <a:off x="0" y="2079671"/>
            <a:ext cx="8012784" cy="1323439"/>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000" dirty="0"/>
              <a:t>Legitimate power is based on a position of authority. The manager has legitimate power over the department budget and employee schedules. Although a position or job title may give someone legitimate power, it doesn’t mean that person exercises that power.</a:t>
            </a:r>
          </a:p>
        </p:txBody>
      </p:sp>
      <p:sp>
        <p:nvSpPr>
          <p:cNvPr id="11" name="Rectangle 10"/>
          <p:cNvSpPr/>
          <p:nvPr/>
        </p:nvSpPr>
        <p:spPr>
          <a:xfrm>
            <a:off x="1" y="3746148"/>
            <a:ext cx="6843860" cy="461665"/>
          </a:xfrm>
          <a:prstGeom prst="rect">
            <a:avLst/>
          </a:prstGeom>
          <a:solidFill>
            <a:schemeClr val="accent1"/>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fontAlgn="base"/>
            <a:r>
              <a:rPr lang="en-US" sz="2400" b="1" i="1" dirty="0">
                <a:solidFill>
                  <a:schemeClr val="bg1"/>
                </a:solidFill>
              </a:rPr>
              <a:t>Coercive </a:t>
            </a:r>
            <a:r>
              <a:rPr lang="en-US" sz="2400" b="1" i="1" dirty="0" smtClean="0">
                <a:solidFill>
                  <a:schemeClr val="bg1"/>
                </a:solidFill>
                <a:effectLst>
                  <a:outerShdw blurRad="38100" dist="38100" dir="2700000" algn="tl">
                    <a:srgbClr val="000000">
                      <a:alpha val="43137"/>
                    </a:srgbClr>
                  </a:outerShdw>
                </a:effectLst>
              </a:rPr>
              <a:t> Power</a:t>
            </a:r>
            <a:endParaRPr lang="en-US" sz="2400" b="1" i="1" dirty="0">
              <a:solidFill>
                <a:schemeClr val="bg1"/>
              </a:solidFill>
              <a:effectLst>
                <a:outerShdw blurRad="38100" dist="38100" dir="2700000" algn="tl">
                  <a:srgbClr val="000000">
                    <a:alpha val="43137"/>
                  </a:srgbClr>
                </a:outerShdw>
              </a:effectLst>
            </a:endParaRPr>
          </a:p>
        </p:txBody>
      </p:sp>
      <p:sp>
        <p:nvSpPr>
          <p:cNvPr id="13" name="Rectangle 12"/>
          <p:cNvSpPr/>
          <p:nvPr/>
        </p:nvSpPr>
        <p:spPr>
          <a:xfrm>
            <a:off x="0" y="4351863"/>
            <a:ext cx="6843860" cy="2554545"/>
          </a:xfrm>
          <a:prstGeom prst="rect">
            <a:avLst/>
          </a:prstGeom>
          <a:solidFill>
            <a:schemeClr val="accent3">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This type of power also often presents problems and is often abused. More, it frequently causes severe dissatisfaction and often resentment. </a:t>
            </a:r>
            <a:endParaRPr lang="en-US" sz="2000" dirty="0" smtClean="0"/>
          </a:p>
          <a:p>
            <a:r>
              <a:rPr lang="en-US" sz="2000" dirty="0"/>
              <a:t>Threats and punishments are very common coercive tools, and typically employed by weak managers and people of authority who have underdeveloped skill sets.  This type of power is most frequently seen in people accused of being a bully.</a:t>
            </a:r>
          </a:p>
          <a:p>
            <a:endParaRPr lang="en-US" sz="2000" dirty="0"/>
          </a:p>
        </p:txBody>
      </p:sp>
    </p:spTree>
    <p:extLst>
      <p:ext uri="{BB962C8B-B14F-4D97-AF65-F5344CB8AC3E}">
        <p14:creationId xmlns:p14="http://schemas.microsoft.com/office/powerpoint/2010/main" val="2243553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7" grpId="0" animBg="1"/>
      <p:bldP spid="10" grpId="0" animBg="1"/>
      <p:bldP spid="11"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913950"/>
            <a:ext cx="3930977" cy="523220"/>
          </a:xfrm>
          <a:prstGeom prst="rect">
            <a:avLst/>
          </a:prstGeom>
          <a:solidFill>
            <a:schemeClr val="tx2"/>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smtClean="0">
                <a:solidFill>
                  <a:schemeClr val="bg1"/>
                </a:solidFill>
              </a:rPr>
              <a:t>Personal </a:t>
            </a:r>
            <a:r>
              <a:rPr lang="en-US" sz="2800" b="1" i="1" dirty="0">
                <a:solidFill>
                  <a:schemeClr val="bg1"/>
                </a:solidFill>
              </a:rPr>
              <a:t>Power Sources</a:t>
            </a:r>
          </a:p>
        </p:txBody>
      </p:sp>
      <p:sp>
        <p:nvSpPr>
          <p:cNvPr id="9" name="Rectangle 8"/>
          <p:cNvSpPr/>
          <p:nvPr/>
        </p:nvSpPr>
        <p:spPr>
          <a:xfrm>
            <a:off x="0" y="1473956"/>
            <a:ext cx="12192000" cy="707886"/>
          </a:xfrm>
          <a:prstGeom prst="rect">
            <a:avLst/>
          </a:prstGeom>
          <a:solidFill>
            <a:schemeClr val="accent5">
              <a:lumMod val="40000"/>
              <a:lumOff val="6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Relying on positional forms of power alone often results in cold, technocratic, and oftentimes dictatorial power relationship. To effectively influence people on human terms, personal power sources must be employed.</a:t>
            </a:r>
          </a:p>
        </p:txBody>
      </p:sp>
      <p:sp>
        <p:nvSpPr>
          <p:cNvPr id="7" name="Rectangle 6"/>
          <p:cNvSpPr/>
          <p:nvPr/>
        </p:nvSpPr>
        <p:spPr>
          <a:xfrm>
            <a:off x="2912883" y="0"/>
            <a:ext cx="4788816" cy="646331"/>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US" sz="3600" dirty="0">
                <a:solidFill>
                  <a:schemeClr val="bg1"/>
                </a:solidFill>
              </a:rPr>
              <a:t>The 6 Types of Power</a:t>
            </a:r>
          </a:p>
        </p:txBody>
      </p:sp>
      <p:sp>
        <p:nvSpPr>
          <p:cNvPr id="11" name="Rectangle 10"/>
          <p:cNvSpPr/>
          <p:nvPr/>
        </p:nvSpPr>
        <p:spPr>
          <a:xfrm>
            <a:off x="0" y="2362315"/>
            <a:ext cx="6843860" cy="523220"/>
          </a:xfrm>
          <a:prstGeom prst="rect">
            <a:avLst/>
          </a:prstGeom>
          <a:solidFill>
            <a:schemeClr val="accent6">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fontAlgn="base"/>
            <a:r>
              <a:rPr lang="en-US" sz="2800" b="1" i="1" dirty="0">
                <a:solidFill>
                  <a:schemeClr val="bg1"/>
                </a:solidFill>
              </a:rPr>
              <a:t>Expert power </a:t>
            </a:r>
            <a:endParaRPr lang="en-US" sz="3600" b="1" i="1" dirty="0">
              <a:solidFill>
                <a:schemeClr val="bg1"/>
              </a:solidFill>
              <a:effectLst>
                <a:outerShdw blurRad="38100" dist="38100" dir="2700000" algn="tl">
                  <a:srgbClr val="000000">
                    <a:alpha val="43137"/>
                  </a:srgbClr>
                </a:outerShdw>
              </a:effectLst>
            </a:endParaRPr>
          </a:p>
        </p:txBody>
      </p:sp>
      <p:sp>
        <p:nvSpPr>
          <p:cNvPr id="13" name="Rectangle 12"/>
          <p:cNvSpPr/>
          <p:nvPr/>
        </p:nvSpPr>
        <p:spPr>
          <a:xfrm>
            <a:off x="1" y="3066008"/>
            <a:ext cx="6523348" cy="2862322"/>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Expert power is based on one’s superior expertise in a specific field. </a:t>
            </a:r>
          </a:p>
          <a:p>
            <a:pPr fontAlgn="base"/>
            <a:r>
              <a:rPr lang="en-US" sz="2000" dirty="0"/>
              <a:t>Someone who uses their knowledge and skills to enable others and resolve situations yields a very powerful form of power, or influence, over others.</a:t>
            </a:r>
          </a:p>
          <a:p>
            <a:pPr fontAlgn="base"/>
            <a:r>
              <a:rPr lang="en-US" sz="2000" dirty="0"/>
              <a:t>This power is not derived from coercive or authoritarian means, but ones of respect, trust, and admiration.  And when those power sources are harnessed, people are naturally motivated to follow this type of leadership.</a:t>
            </a:r>
          </a:p>
        </p:txBody>
      </p:sp>
    </p:spTree>
    <p:extLst>
      <p:ext uri="{BB962C8B-B14F-4D97-AF65-F5344CB8AC3E}">
        <p14:creationId xmlns:p14="http://schemas.microsoft.com/office/powerpoint/2010/main" val="3595562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7" grpId="0" animBg="1"/>
      <p:bldP spid="11"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913950"/>
            <a:ext cx="3930977" cy="523220"/>
          </a:xfrm>
          <a:prstGeom prst="rect">
            <a:avLst/>
          </a:prstGeom>
          <a:solidFill>
            <a:schemeClr val="tx2"/>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smtClean="0">
                <a:solidFill>
                  <a:schemeClr val="bg1"/>
                </a:solidFill>
              </a:rPr>
              <a:t>Personal </a:t>
            </a:r>
            <a:r>
              <a:rPr lang="en-US" sz="2800" b="1" i="1" dirty="0">
                <a:solidFill>
                  <a:schemeClr val="bg1"/>
                </a:solidFill>
              </a:rPr>
              <a:t>Power Sources</a:t>
            </a:r>
          </a:p>
        </p:txBody>
      </p:sp>
      <p:sp>
        <p:nvSpPr>
          <p:cNvPr id="7" name="Rectangle 6"/>
          <p:cNvSpPr/>
          <p:nvPr/>
        </p:nvSpPr>
        <p:spPr>
          <a:xfrm>
            <a:off x="2912883" y="0"/>
            <a:ext cx="4788816" cy="646331"/>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US" sz="3600" dirty="0">
                <a:solidFill>
                  <a:schemeClr val="bg1"/>
                </a:solidFill>
              </a:rPr>
              <a:t>The 6 Types of Power</a:t>
            </a:r>
          </a:p>
        </p:txBody>
      </p:sp>
      <p:sp>
        <p:nvSpPr>
          <p:cNvPr id="11" name="Rectangle 10"/>
          <p:cNvSpPr/>
          <p:nvPr/>
        </p:nvSpPr>
        <p:spPr>
          <a:xfrm>
            <a:off x="1965488" y="1491227"/>
            <a:ext cx="6843860" cy="523220"/>
          </a:xfrm>
          <a:prstGeom prst="rect">
            <a:avLst/>
          </a:prstGeom>
          <a:solidFill>
            <a:schemeClr val="accent6">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fontAlgn="base"/>
            <a:r>
              <a:rPr lang="en-US" sz="2800" b="1" i="1" dirty="0">
                <a:solidFill>
                  <a:schemeClr val="bg1"/>
                </a:solidFill>
              </a:rPr>
              <a:t>Referent power </a:t>
            </a:r>
          </a:p>
        </p:txBody>
      </p:sp>
      <p:sp>
        <p:nvSpPr>
          <p:cNvPr id="13" name="Rectangle 12"/>
          <p:cNvSpPr/>
          <p:nvPr/>
        </p:nvSpPr>
        <p:spPr>
          <a:xfrm>
            <a:off x="0" y="2068504"/>
            <a:ext cx="6523348" cy="1938992"/>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It comes from one person liking and respecting another, and identifying with her in some way. Celebrities have referent power, which is why they can influence everything from what people buy to which politician they elect. In a workplace, a person with referent power often makes everyone feel good, so he tends to have a lot of influence.</a:t>
            </a:r>
          </a:p>
        </p:txBody>
      </p:sp>
      <p:sp>
        <p:nvSpPr>
          <p:cNvPr id="10" name="Rectangle 9"/>
          <p:cNvSpPr/>
          <p:nvPr/>
        </p:nvSpPr>
        <p:spPr>
          <a:xfrm>
            <a:off x="-1" y="4134545"/>
            <a:ext cx="7230359" cy="2554545"/>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Referent power can be a big responsibility, because you don't necessarily have to do anything to earn it. So, it can be abused quite easily. Someone who is likeable, but who lacks integrity and honesty, may rise to power – and use that power to hurt and alienate people as well as to gain personal advantage.</a:t>
            </a:r>
          </a:p>
          <a:p>
            <a:pPr fontAlgn="base"/>
            <a:r>
              <a:rPr lang="en-US" sz="2000" dirty="0"/>
              <a:t>Relying on referent power alone is not a good strategy for a leader who wants longevity and respect. When it is combined with expert power, however, it can help you to be very successful.</a:t>
            </a:r>
          </a:p>
        </p:txBody>
      </p:sp>
    </p:spTree>
    <p:extLst>
      <p:ext uri="{BB962C8B-B14F-4D97-AF65-F5344CB8AC3E}">
        <p14:creationId xmlns:p14="http://schemas.microsoft.com/office/powerpoint/2010/main" val="3967852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11" grpId="0" animBg="1"/>
      <p:bldP spid="13"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913950"/>
            <a:ext cx="3930977" cy="523220"/>
          </a:xfrm>
          <a:prstGeom prst="rect">
            <a:avLst/>
          </a:prstGeom>
          <a:solidFill>
            <a:schemeClr val="tx2"/>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a:solidFill>
                  <a:schemeClr val="bg1"/>
                </a:solidFill>
              </a:rPr>
              <a:t>Positional Power Sources</a:t>
            </a:r>
          </a:p>
        </p:txBody>
      </p:sp>
      <p:sp>
        <p:nvSpPr>
          <p:cNvPr id="9" name="Rectangle 8"/>
          <p:cNvSpPr/>
          <p:nvPr/>
        </p:nvSpPr>
        <p:spPr>
          <a:xfrm>
            <a:off x="0" y="1473956"/>
            <a:ext cx="8644379" cy="461665"/>
          </a:xfrm>
          <a:prstGeom prst="rect">
            <a:avLst/>
          </a:prstGeom>
          <a:solidFill>
            <a:schemeClr val="accent2"/>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fontAlgn="base"/>
            <a:r>
              <a:rPr lang="en-US" sz="2400" b="1" dirty="0">
                <a:solidFill>
                  <a:schemeClr val="bg1"/>
                </a:solidFill>
              </a:rPr>
              <a:t>Informational Power</a:t>
            </a:r>
            <a:endParaRPr lang="en-US" sz="2400" dirty="0">
              <a:solidFill>
                <a:schemeClr val="bg1"/>
              </a:solidFill>
            </a:endParaRPr>
          </a:p>
        </p:txBody>
      </p:sp>
      <p:sp>
        <p:nvSpPr>
          <p:cNvPr id="7" name="Rectangle 6"/>
          <p:cNvSpPr/>
          <p:nvPr/>
        </p:nvSpPr>
        <p:spPr>
          <a:xfrm>
            <a:off x="2912883" y="0"/>
            <a:ext cx="4788816" cy="646331"/>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US" sz="3600" dirty="0">
                <a:solidFill>
                  <a:schemeClr val="bg1"/>
                </a:solidFill>
              </a:rPr>
              <a:t>The 6 Types of Power</a:t>
            </a:r>
          </a:p>
        </p:txBody>
      </p:sp>
      <p:sp>
        <p:nvSpPr>
          <p:cNvPr id="10" name="Rectangle 9"/>
          <p:cNvSpPr/>
          <p:nvPr/>
        </p:nvSpPr>
        <p:spPr>
          <a:xfrm>
            <a:off x="0" y="2079671"/>
            <a:ext cx="8012784" cy="1323439"/>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Having control over information that other people want or need is a powerful position to be in. Knowing who will be fired, what the financial reports say, how the executive team will respond to a recent crisis, or why HR has been so distant lately are all examples of informational power.</a:t>
            </a:r>
          </a:p>
        </p:txBody>
      </p:sp>
      <p:sp>
        <p:nvSpPr>
          <p:cNvPr id="11" name="Rectangle 10"/>
          <p:cNvSpPr/>
          <p:nvPr/>
        </p:nvSpPr>
        <p:spPr>
          <a:xfrm>
            <a:off x="0" y="3746148"/>
            <a:ext cx="6947555" cy="523220"/>
          </a:xfrm>
          <a:prstGeom prst="rect">
            <a:avLst/>
          </a:prstGeom>
          <a:solidFill>
            <a:schemeClr val="accent1"/>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800" b="1" dirty="0">
                <a:solidFill>
                  <a:schemeClr val="bg1"/>
                </a:solidFill>
              </a:rPr>
              <a:t>Reward </a:t>
            </a:r>
            <a:r>
              <a:rPr lang="en-US" sz="2800" b="1" dirty="0" smtClean="0">
                <a:solidFill>
                  <a:schemeClr val="bg1"/>
                </a:solidFill>
              </a:rPr>
              <a:t>power</a:t>
            </a:r>
            <a:endParaRPr lang="en-US" sz="2800" b="1" dirty="0">
              <a:solidFill>
                <a:schemeClr val="bg1"/>
              </a:solidFill>
            </a:endParaRPr>
          </a:p>
        </p:txBody>
      </p:sp>
      <p:sp>
        <p:nvSpPr>
          <p:cNvPr id="13" name="Rectangle 12"/>
          <p:cNvSpPr/>
          <p:nvPr/>
        </p:nvSpPr>
        <p:spPr>
          <a:xfrm>
            <a:off x="0" y="4351863"/>
            <a:ext cx="6947555" cy="1631216"/>
          </a:xfrm>
          <a:prstGeom prst="rect">
            <a:avLst/>
          </a:prstGeom>
          <a:solidFill>
            <a:schemeClr val="accent3">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Anyone who can offer positive or negative reinforcements has power. So the staff member who can process your paperwork quickly versus slowly and the administrative assistant who can choose to squeeze you in or make you wait for a meeting with the boss both have coercive and reward power. </a:t>
            </a:r>
          </a:p>
        </p:txBody>
      </p:sp>
    </p:spTree>
    <p:extLst>
      <p:ext uri="{BB962C8B-B14F-4D97-AF65-F5344CB8AC3E}">
        <p14:creationId xmlns:p14="http://schemas.microsoft.com/office/powerpoint/2010/main" val="3082410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7" grpId="0" animBg="1"/>
      <p:bldP spid="10" grpId="0" animBg="1"/>
      <p:bldP spid="11"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1219436"/>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a:t>
            </a:r>
            <a:r>
              <a:rPr lang="en-US" sz="72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Two </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9635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06631" y="1452985"/>
            <a:ext cx="9313681" cy="1200329"/>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7200" b="1" dirty="0" smtClean="0">
                <a:solidFill>
                  <a:schemeClr val="bg1"/>
                </a:solidFill>
                <a:latin typeface="Times New Roman" panose="02020603050405020304" pitchFamily="18" charset="0"/>
                <a:cs typeface="Times New Roman" panose="02020603050405020304" pitchFamily="18" charset="0"/>
              </a:rPr>
              <a:t>Leadership Theories</a:t>
            </a:r>
            <a:endParaRPr lang="en-US" sz="7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4056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263071" y="121213"/>
            <a:ext cx="341151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smtClean="0">
                <a:solidFill>
                  <a:schemeClr val="bg1"/>
                </a:solidFill>
                <a:latin typeface="Times New Roman" panose="02020603050405020304" pitchFamily="18" charset="0"/>
                <a:cs typeface="Times New Roman" panose="02020603050405020304" pitchFamily="18" charset="0"/>
              </a:rPr>
              <a:t>Leadership theories</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512189" y="1531648"/>
            <a:ext cx="7802251"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Imagine yourself at a fork in the road. Each path before you represents a different choice you could make as a leader. If you select the wrong path, you may never find your way. If you select the right path, you will still have a journey ahead of you, but your chances for success will improve dramatically.</a:t>
            </a:r>
          </a:p>
        </p:txBody>
      </p:sp>
      <p:sp>
        <p:nvSpPr>
          <p:cNvPr id="9" name="Rectangle 8"/>
          <p:cNvSpPr/>
          <p:nvPr/>
        </p:nvSpPr>
        <p:spPr>
          <a:xfrm>
            <a:off x="512189" y="3767372"/>
            <a:ext cx="6868999" cy="1631216"/>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Each leadership theory discussed in this section will help you select the right path for communicating as a leader given your team, your task, your situation, and your vision. Let’s begin by reviewing various leadership theories developed through the years.</a:t>
            </a:r>
          </a:p>
        </p:txBody>
      </p:sp>
    </p:spTree>
    <p:extLst>
      <p:ext uri="{BB962C8B-B14F-4D97-AF65-F5344CB8AC3E}">
        <p14:creationId xmlns:p14="http://schemas.microsoft.com/office/powerpoint/2010/main" val="168201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263071" y="121213"/>
            <a:ext cx="341151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smtClean="0">
                <a:solidFill>
                  <a:schemeClr val="bg1"/>
                </a:solidFill>
                <a:latin typeface="Times New Roman" panose="02020603050405020304" pitchFamily="18" charset="0"/>
                <a:cs typeface="Times New Roman" panose="02020603050405020304" pitchFamily="18" charset="0"/>
              </a:rPr>
              <a:t>Leadership theories</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54878" y="705988"/>
            <a:ext cx="2438401" cy="523220"/>
          </a:xfrm>
          <a:prstGeom prst="rect">
            <a:avLst/>
          </a:prstGeom>
          <a:solidFill>
            <a:schemeClr val="accent2">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a:solidFill>
                  <a:schemeClr val="bg1"/>
                </a:solidFill>
              </a:rPr>
              <a:t>Trait Theories </a:t>
            </a:r>
          </a:p>
        </p:txBody>
      </p:sp>
      <p:sp>
        <p:nvSpPr>
          <p:cNvPr id="9" name="Rectangle 8"/>
          <p:cNvSpPr/>
          <p:nvPr/>
        </p:nvSpPr>
        <p:spPr>
          <a:xfrm>
            <a:off x="0" y="1438952"/>
            <a:ext cx="9206846" cy="707886"/>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Trait theories argue that effective leaders share a number of common personality characteristics, or "traits."</a:t>
            </a:r>
          </a:p>
        </p:txBody>
      </p:sp>
      <p:sp>
        <p:nvSpPr>
          <p:cNvPr id="7" name="Rectangle 6"/>
          <p:cNvSpPr/>
          <p:nvPr/>
        </p:nvSpPr>
        <p:spPr>
          <a:xfrm>
            <a:off x="0" y="2363625"/>
            <a:ext cx="8323868" cy="1323439"/>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Early trait theories said that leadership is an innate, instinctive quality that you do or don't have. Thankfully, we've moved on from this idea, and we're learning more about what we can do to develop leadership qualities within ourselves and others.</a:t>
            </a:r>
          </a:p>
        </p:txBody>
      </p:sp>
      <p:sp>
        <p:nvSpPr>
          <p:cNvPr id="8" name="Rectangle 7"/>
          <p:cNvSpPr/>
          <p:nvPr/>
        </p:nvSpPr>
        <p:spPr>
          <a:xfrm>
            <a:off x="0" y="3991864"/>
            <a:ext cx="8323868" cy="163121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Trait theories help us identify traits and qualities (for example, integrity, empathy, assertiveness, good decision-making skills, and likability) that are helpful when leading others</a:t>
            </a:r>
            <a:r>
              <a:rPr lang="en-US" sz="2000" dirty="0" smtClean="0"/>
              <a:t>. </a:t>
            </a:r>
            <a:r>
              <a:rPr lang="en-US" sz="2000" dirty="0"/>
              <a:t>However, none of these traits, nor any specific combination of them, will guarantee success as a leader.</a:t>
            </a:r>
          </a:p>
          <a:p>
            <a:pPr fontAlgn="base"/>
            <a:endParaRPr lang="en-US" sz="2000" dirty="0"/>
          </a:p>
        </p:txBody>
      </p:sp>
    </p:spTree>
    <p:extLst>
      <p:ext uri="{BB962C8B-B14F-4D97-AF65-F5344CB8AC3E}">
        <p14:creationId xmlns:p14="http://schemas.microsoft.com/office/powerpoint/2010/main" val="1175027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7"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263071" y="121213"/>
            <a:ext cx="341151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smtClean="0">
                <a:solidFill>
                  <a:schemeClr val="bg1"/>
                </a:solidFill>
                <a:latin typeface="Times New Roman" panose="02020603050405020304" pitchFamily="18" charset="0"/>
                <a:cs typeface="Times New Roman" panose="02020603050405020304" pitchFamily="18" charset="0"/>
              </a:rPr>
              <a:t>Leadership theories</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54878" y="705988"/>
            <a:ext cx="3178516" cy="523220"/>
          </a:xfrm>
          <a:prstGeom prst="rect">
            <a:avLst/>
          </a:prstGeom>
          <a:solidFill>
            <a:schemeClr val="accent2">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smtClean="0">
                <a:solidFill>
                  <a:schemeClr val="bg1"/>
                </a:solidFill>
              </a:rPr>
              <a:t>Behavioral </a:t>
            </a:r>
            <a:r>
              <a:rPr lang="en-US" sz="2800" b="1" i="1" dirty="0">
                <a:solidFill>
                  <a:schemeClr val="bg1"/>
                </a:solidFill>
              </a:rPr>
              <a:t>Theories </a:t>
            </a:r>
          </a:p>
        </p:txBody>
      </p:sp>
      <p:sp>
        <p:nvSpPr>
          <p:cNvPr id="9" name="Rectangle 8"/>
          <p:cNvSpPr/>
          <p:nvPr/>
        </p:nvSpPr>
        <p:spPr>
          <a:xfrm>
            <a:off x="-1" y="1438952"/>
            <a:ext cx="11340445" cy="1015663"/>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Behavioral theories focus on how leaders behave. For instance, do leaders dictate what needs to be done and expect cooperation? Or do they involve their teams in decision-making to encourage acceptance and support?</a:t>
            </a:r>
          </a:p>
        </p:txBody>
      </p:sp>
      <p:sp>
        <p:nvSpPr>
          <p:cNvPr id="7" name="Rectangle 6"/>
          <p:cNvSpPr/>
          <p:nvPr/>
        </p:nvSpPr>
        <p:spPr>
          <a:xfrm>
            <a:off x="54878" y="2515353"/>
            <a:ext cx="11114202" cy="707886"/>
          </a:xfrm>
          <a:prstGeom prst="rect">
            <a:avLst/>
          </a:prstGeom>
          <a:solidFill>
            <a:schemeClr val="tx2"/>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fontAlgn="base"/>
            <a:r>
              <a:rPr lang="en-US" sz="2000" i="1" dirty="0">
                <a:solidFill>
                  <a:schemeClr val="bg1"/>
                </a:solidFill>
              </a:rPr>
              <a:t>In the 1930s, Kurt Lewin developed a framework based on a leader's behavior. He argued that there are three types of leaders:</a:t>
            </a:r>
          </a:p>
        </p:txBody>
      </p:sp>
      <p:sp>
        <p:nvSpPr>
          <p:cNvPr id="8" name="Rectangle 7"/>
          <p:cNvSpPr/>
          <p:nvPr/>
        </p:nvSpPr>
        <p:spPr>
          <a:xfrm>
            <a:off x="11085" y="3284610"/>
            <a:ext cx="7898004" cy="1323439"/>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fontAlgn="base"/>
            <a:r>
              <a:rPr lang="en-US" sz="2000" dirty="0" smtClean="0"/>
              <a:t>1.Autocratic </a:t>
            </a:r>
            <a:r>
              <a:rPr lang="en-US" sz="2000" dirty="0"/>
              <a:t>leaders make decisions without consulting their teams. This style of leadership is considered appropriate when decisions need to be made quickly, when there's no need for input, and when team agreement isn't necessary for a successful outcome.</a:t>
            </a:r>
          </a:p>
        </p:txBody>
      </p:sp>
      <p:sp>
        <p:nvSpPr>
          <p:cNvPr id="10" name="Rectangle 9"/>
          <p:cNvSpPr/>
          <p:nvPr/>
        </p:nvSpPr>
        <p:spPr>
          <a:xfrm>
            <a:off x="-1" y="4669420"/>
            <a:ext cx="7909090" cy="1323439"/>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smtClean="0"/>
              <a:t>2.Democratic </a:t>
            </a:r>
            <a:r>
              <a:rPr lang="en-US" sz="2000" dirty="0"/>
              <a:t>leaders allow the team to provide input before making a decision, although the degree of input can vary from leader to leader. This style is important when team agreement matters, but it can be difficult to manage when there are lots of different perspectives and ideas.</a:t>
            </a:r>
          </a:p>
        </p:txBody>
      </p:sp>
      <p:sp>
        <p:nvSpPr>
          <p:cNvPr id="11" name="Rectangle 10"/>
          <p:cNvSpPr/>
          <p:nvPr/>
        </p:nvSpPr>
        <p:spPr>
          <a:xfrm>
            <a:off x="0" y="6114968"/>
            <a:ext cx="7909090" cy="707886"/>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smtClean="0"/>
              <a:t>3.Laissez-faire </a:t>
            </a:r>
            <a:r>
              <a:rPr lang="en-US" sz="2000" dirty="0"/>
              <a:t>leaders don't interfere; they allow people within the team to make many of the decisions. </a:t>
            </a:r>
            <a:endParaRPr lang="en-US" sz="2400" dirty="0"/>
          </a:p>
        </p:txBody>
      </p:sp>
    </p:spTree>
    <p:extLst>
      <p:ext uri="{BB962C8B-B14F-4D97-AF65-F5344CB8AC3E}">
        <p14:creationId xmlns:p14="http://schemas.microsoft.com/office/powerpoint/2010/main" val="1595566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7" grpId="0" animBg="1"/>
      <p:bldP spid="8" grpId="0" animBg="1"/>
      <p:bldP spid="10"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263071" y="121213"/>
            <a:ext cx="341151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smtClean="0">
                <a:solidFill>
                  <a:schemeClr val="bg1"/>
                </a:solidFill>
                <a:latin typeface="Times New Roman" panose="02020603050405020304" pitchFamily="18" charset="0"/>
                <a:cs typeface="Times New Roman" panose="02020603050405020304" pitchFamily="18" charset="0"/>
              </a:rPr>
              <a:t>Leadership theories</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54878" y="705988"/>
            <a:ext cx="3762978" cy="523220"/>
          </a:xfrm>
          <a:prstGeom prst="rect">
            <a:avLst/>
          </a:prstGeom>
          <a:solidFill>
            <a:schemeClr val="accent2">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smtClean="0">
                <a:solidFill>
                  <a:schemeClr val="bg1"/>
                </a:solidFill>
              </a:rPr>
              <a:t>Contingency  </a:t>
            </a:r>
            <a:r>
              <a:rPr lang="en-US" sz="2800" b="1" i="1" dirty="0">
                <a:solidFill>
                  <a:schemeClr val="bg1"/>
                </a:solidFill>
              </a:rPr>
              <a:t>Theories </a:t>
            </a:r>
          </a:p>
        </p:txBody>
      </p:sp>
      <p:sp>
        <p:nvSpPr>
          <p:cNvPr id="9" name="Rectangle 8"/>
          <p:cNvSpPr/>
          <p:nvPr/>
        </p:nvSpPr>
        <p:spPr>
          <a:xfrm>
            <a:off x="-1" y="1438952"/>
            <a:ext cx="11340445" cy="1938992"/>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The contingency theory of leadership supposes that a leader’s effectiveness is contingent on whether or not their leadership style suits a particular situation. According to this theory, an individual can be an effective leader in one circumstance and an ineffective leader in another one. To maximize your likelihood of being a productive leader, this theory posits that you should be able to examine each situation and decide if your leadership style is going to be effective or not. In most cases, this requires you to be self-aware, objective and adaptable. </a:t>
            </a:r>
          </a:p>
        </p:txBody>
      </p:sp>
      <p:sp>
        <p:nvSpPr>
          <p:cNvPr id="8" name="Rectangle 7"/>
          <p:cNvSpPr/>
          <p:nvPr/>
        </p:nvSpPr>
        <p:spPr>
          <a:xfrm>
            <a:off x="-1" y="3793657"/>
            <a:ext cx="6900422" cy="1938992"/>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For instance, when you need to make quick decisions, which style is best according to each situation? When you need the full support of your team, is there a more effective way to lead in every situation? Should a leader be more people-oriented or task-oriented? These are all questions that contingency leadership theories try to address.</a:t>
            </a:r>
          </a:p>
        </p:txBody>
      </p:sp>
    </p:spTree>
    <p:extLst>
      <p:ext uri="{BB962C8B-B14F-4D97-AF65-F5344CB8AC3E}">
        <p14:creationId xmlns:p14="http://schemas.microsoft.com/office/powerpoint/2010/main" val="792621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327106" y="0"/>
            <a:ext cx="341151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smtClean="0">
                <a:solidFill>
                  <a:schemeClr val="bg1"/>
                </a:solidFill>
                <a:latin typeface="Times New Roman" panose="02020603050405020304" pitchFamily="18" charset="0"/>
                <a:cs typeface="Times New Roman" panose="02020603050405020304" pitchFamily="18" charset="0"/>
              </a:rPr>
              <a:t>Leadership theories</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54877" y="705988"/>
            <a:ext cx="4208193" cy="523220"/>
          </a:xfrm>
          <a:prstGeom prst="rect">
            <a:avLst/>
          </a:prstGeom>
          <a:solidFill>
            <a:schemeClr val="accent2">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smtClean="0">
                <a:solidFill>
                  <a:schemeClr val="bg1"/>
                </a:solidFill>
              </a:rPr>
              <a:t>Transformational  </a:t>
            </a:r>
            <a:r>
              <a:rPr lang="en-US" sz="2800" b="1" i="1" dirty="0">
                <a:solidFill>
                  <a:schemeClr val="bg1"/>
                </a:solidFill>
              </a:rPr>
              <a:t>Theories </a:t>
            </a:r>
          </a:p>
        </p:txBody>
      </p:sp>
      <p:sp>
        <p:nvSpPr>
          <p:cNvPr id="9" name="Rectangle 8"/>
          <p:cNvSpPr/>
          <p:nvPr/>
        </p:nvSpPr>
        <p:spPr>
          <a:xfrm>
            <a:off x="-1" y="1438952"/>
            <a:ext cx="11340445" cy="707886"/>
          </a:xfrm>
          <a:prstGeom prst="rect">
            <a:avLst/>
          </a:prstGeom>
          <a:solidFill>
            <a:schemeClr val="tx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000" dirty="0"/>
              <a:t>Transformational leaders are the type of leaders who bring change in the individuals and the organizational structure. They increase the motivation, morale, and performance of the followers. </a:t>
            </a:r>
          </a:p>
        </p:txBody>
      </p:sp>
      <p:sp>
        <p:nvSpPr>
          <p:cNvPr id="8" name="Rectangle 7"/>
          <p:cNvSpPr/>
          <p:nvPr/>
        </p:nvSpPr>
        <p:spPr>
          <a:xfrm>
            <a:off x="1677970" y="2275942"/>
            <a:ext cx="6900422" cy="461665"/>
          </a:xfrm>
          <a:prstGeom prst="rect">
            <a:avLst/>
          </a:prstGeom>
          <a:solidFill>
            <a:schemeClr val="bg2">
              <a:lumMod val="2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b="1" i="1" dirty="0">
                <a:solidFill>
                  <a:schemeClr val="bg1"/>
                </a:solidFill>
              </a:rPr>
              <a:t>Characteristics of a Transformational Leader</a:t>
            </a:r>
          </a:p>
        </p:txBody>
      </p:sp>
      <p:sp>
        <p:nvSpPr>
          <p:cNvPr id="7" name="Rectangle 6"/>
          <p:cNvSpPr/>
          <p:nvPr/>
        </p:nvSpPr>
        <p:spPr>
          <a:xfrm>
            <a:off x="131681" y="2800960"/>
            <a:ext cx="11802360" cy="400110"/>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i="1" dirty="0">
                <a:solidFill>
                  <a:schemeClr val="accent5">
                    <a:lumMod val="50000"/>
                  </a:schemeClr>
                </a:solidFill>
                <a:effectLst>
                  <a:outerShdw blurRad="38100" dist="38100" dir="2700000" algn="tl">
                    <a:srgbClr val="000000">
                      <a:alpha val="43137"/>
                    </a:srgbClr>
                  </a:outerShdw>
                </a:effectLst>
              </a:rPr>
              <a:t>There are 4 typical characteristics that outline or form the basis of transformational leaders.</a:t>
            </a:r>
          </a:p>
        </p:txBody>
      </p:sp>
      <p:sp>
        <p:nvSpPr>
          <p:cNvPr id="10" name="Rectangle 9"/>
          <p:cNvSpPr/>
          <p:nvPr/>
        </p:nvSpPr>
        <p:spPr>
          <a:xfrm>
            <a:off x="-1" y="3280901"/>
            <a:ext cx="7550871" cy="1323439"/>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u="sng" dirty="0">
                <a:effectLst>
                  <a:outerShdw blurRad="38100" dist="38100" dir="2700000" algn="tl">
                    <a:srgbClr val="000000">
                      <a:alpha val="43137"/>
                    </a:srgbClr>
                  </a:outerShdw>
                </a:effectLst>
              </a:rPr>
              <a:t>Inspirational Motivation</a:t>
            </a:r>
            <a:r>
              <a:rPr lang="en-US" sz="2000" dirty="0"/>
              <a:t> – This is the very basic quality of the transformational leaders. Their vision is consistent, tethered to the end goal. The manager helps in setting a compelling vision with meaning to challenge oneself. Motivates to work together as a team.</a:t>
            </a:r>
          </a:p>
        </p:txBody>
      </p:sp>
      <p:sp>
        <p:nvSpPr>
          <p:cNvPr id="13" name="Rectangle 12"/>
          <p:cNvSpPr/>
          <p:nvPr/>
        </p:nvSpPr>
        <p:spPr>
          <a:xfrm>
            <a:off x="0" y="5083178"/>
            <a:ext cx="7738617" cy="163121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i="1" u="sng" dirty="0">
                <a:effectLst>
                  <a:outerShdw blurRad="38100" dist="38100" dir="2700000" algn="tl">
                    <a:srgbClr val="000000">
                      <a:alpha val="43137"/>
                    </a:srgbClr>
                  </a:outerShdw>
                </a:effectLst>
              </a:rPr>
              <a:t>Individual Consideration</a:t>
            </a:r>
            <a:r>
              <a:rPr lang="en-US" sz="2000" dirty="0"/>
              <a:t> – Leaders are in a way a mentor to the team. Correcting the mistakes and failures with encouragement and support, rewarding and recognizing the achievements, talents and knowledge are the essential parts of being a transformational leader. The leaders take the decisions that always end as a boon for his team and be of support.</a:t>
            </a:r>
          </a:p>
        </p:txBody>
      </p:sp>
    </p:spTree>
    <p:extLst>
      <p:ext uri="{BB962C8B-B14F-4D97-AF65-F5344CB8AC3E}">
        <p14:creationId xmlns:p14="http://schemas.microsoft.com/office/powerpoint/2010/main" val="3650994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8" grpId="0" animBg="1"/>
      <p:bldP spid="7" grpId="0" animBg="1"/>
      <p:bldP spid="10" grpId="0" animBg="1"/>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327106" y="0"/>
            <a:ext cx="341151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smtClean="0">
                <a:solidFill>
                  <a:schemeClr val="bg1"/>
                </a:solidFill>
                <a:latin typeface="Times New Roman" panose="02020603050405020304" pitchFamily="18" charset="0"/>
                <a:cs typeface="Times New Roman" panose="02020603050405020304" pitchFamily="18" charset="0"/>
              </a:rPr>
              <a:t>Leadership theories</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54877" y="705988"/>
            <a:ext cx="4208193" cy="523220"/>
          </a:xfrm>
          <a:prstGeom prst="rect">
            <a:avLst/>
          </a:prstGeom>
          <a:solidFill>
            <a:schemeClr val="accent2">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smtClean="0">
                <a:solidFill>
                  <a:schemeClr val="bg1"/>
                </a:solidFill>
              </a:rPr>
              <a:t>Transformational  </a:t>
            </a:r>
            <a:r>
              <a:rPr lang="en-US" sz="2800" b="1" i="1" dirty="0">
                <a:solidFill>
                  <a:schemeClr val="bg1"/>
                </a:solidFill>
              </a:rPr>
              <a:t>Theories </a:t>
            </a:r>
          </a:p>
        </p:txBody>
      </p:sp>
      <p:sp>
        <p:nvSpPr>
          <p:cNvPr id="8" name="Rectangle 7"/>
          <p:cNvSpPr/>
          <p:nvPr/>
        </p:nvSpPr>
        <p:spPr>
          <a:xfrm>
            <a:off x="1791091" y="1280424"/>
            <a:ext cx="6900422" cy="461665"/>
          </a:xfrm>
          <a:prstGeom prst="rect">
            <a:avLst/>
          </a:prstGeom>
          <a:solidFill>
            <a:schemeClr val="bg2">
              <a:lumMod val="2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b="1" i="1" dirty="0">
                <a:solidFill>
                  <a:schemeClr val="bg1"/>
                </a:solidFill>
              </a:rPr>
              <a:t>Characteristics of a Transformational Leader</a:t>
            </a:r>
          </a:p>
        </p:txBody>
      </p:sp>
      <p:sp>
        <p:nvSpPr>
          <p:cNvPr id="7" name="Rectangle 6"/>
          <p:cNvSpPr/>
          <p:nvPr/>
        </p:nvSpPr>
        <p:spPr>
          <a:xfrm>
            <a:off x="54877" y="1820817"/>
            <a:ext cx="11802360" cy="400110"/>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i="1" dirty="0">
                <a:solidFill>
                  <a:schemeClr val="accent5">
                    <a:lumMod val="50000"/>
                  </a:schemeClr>
                </a:solidFill>
                <a:effectLst>
                  <a:outerShdw blurRad="38100" dist="38100" dir="2700000" algn="tl">
                    <a:srgbClr val="000000">
                      <a:alpha val="43137"/>
                    </a:srgbClr>
                  </a:outerShdw>
                </a:effectLst>
              </a:rPr>
              <a:t>There are 4 typical characteristics that outline or form the basis of transformational leaders.</a:t>
            </a:r>
          </a:p>
        </p:txBody>
      </p:sp>
      <p:sp>
        <p:nvSpPr>
          <p:cNvPr id="10" name="Rectangle 9"/>
          <p:cNvSpPr/>
          <p:nvPr/>
        </p:nvSpPr>
        <p:spPr>
          <a:xfrm>
            <a:off x="0" y="2343505"/>
            <a:ext cx="7550871" cy="1938992"/>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i="1" u="sng" dirty="0">
                <a:effectLst>
                  <a:outerShdw blurRad="38100" dist="38100" dir="2700000" algn="tl">
                    <a:srgbClr val="000000">
                      <a:alpha val="43137"/>
                    </a:srgbClr>
                  </a:outerShdw>
                </a:effectLst>
              </a:rPr>
              <a:t>Idealized Influence</a:t>
            </a:r>
            <a:r>
              <a:rPr lang="en-US" sz="2000" dirty="0"/>
              <a:t> – Transformational leaders follow the method of practice what they preach. He follows the principles and regulations strictly on his own before that is set out for the team. Being the role model, if he follows what he lays the team as well will follow. This will win the trust, loyalty and respect from the followers, which will take the team a long way.</a:t>
            </a:r>
          </a:p>
        </p:txBody>
      </p:sp>
      <p:sp>
        <p:nvSpPr>
          <p:cNvPr id="13" name="Rectangle 12"/>
          <p:cNvSpPr/>
          <p:nvPr/>
        </p:nvSpPr>
        <p:spPr>
          <a:xfrm>
            <a:off x="0" y="4526997"/>
            <a:ext cx="7550871" cy="2246769"/>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i="1" u="sng" dirty="0">
                <a:effectLst>
                  <a:outerShdw blurRad="38100" dist="38100" dir="2700000" algn="tl">
                    <a:srgbClr val="000000">
                      <a:alpha val="43137"/>
                    </a:srgbClr>
                  </a:outerShdw>
                </a:effectLst>
              </a:rPr>
              <a:t>Intellectual Stimulation</a:t>
            </a:r>
            <a:r>
              <a:rPr lang="en-US" sz="2000" dirty="0"/>
              <a:t> – Bringing out the innovativeness and creativity among the team members is one of the characteristics. Cultivating authentic creativity and troubleshooting the problems innovatively just to see the outcome/solution in a different perspective from the member’s side. The failure in bringing out the required solution is not ridiculed or blamed. This is seen as a practice to see the readiness in the team.</a:t>
            </a:r>
          </a:p>
        </p:txBody>
      </p:sp>
    </p:spTree>
    <p:extLst>
      <p:ext uri="{BB962C8B-B14F-4D97-AF65-F5344CB8AC3E}">
        <p14:creationId xmlns:p14="http://schemas.microsoft.com/office/powerpoint/2010/main" val="2315895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7" grpId="0" animBg="1"/>
      <p:bldP spid="10" grpId="0"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06631" y="1452985"/>
            <a:ext cx="9313681" cy="3416320"/>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7200" b="1" dirty="0" smtClean="0">
                <a:solidFill>
                  <a:schemeClr val="bg1"/>
                </a:solidFill>
                <a:latin typeface="Times New Roman" panose="02020603050405020304" pitchFamily="18" charset="0"/>
                <a:cs typeface="Times New Roman" panose="02020603050405020304" pitchFamily="18" charset="0"/>
              </a:rPr>
              <a:t>Leadership communication strategies </a:t>
            </a:r>
            <a:endParaRPr lang="en-US" sz="7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8470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339366" y="906277"/>
            <a:ext cx="7579149" cy="461665"/>
          </a:xfrm>
          <a:prstGeom prst="rect">
            <a:avLst/>
          </a:prstGeom>
          <a:solidFill>
            <a:srgbClr val="C00000"/>
          </a:solidFill>
          <a:ln>
            <a:solidFill>
              <a:schemeClr val="bg2">
                <a:lumMod val="90000"/>
              </a:schemeClr>
            </a:solidFill>
          </a:ln>
        </p:spPr>
        <p:txBody>
          <a:bodyPr wrap="square">
            <a:spAutoFit/>
          </a:bodyPr>
          <a:lstStyle/>
          <a:p>
            <a:r>
              <a:rPr lang="en-US" sz="2400" b="1" i="1" dirty="0">
                <a:solidFill>
                  <a:schemeClr val="bg1"/>
                </a:solidFill>
                <a:effectLst>
                  <a:outerShdw blurRad="38100" dist="38100" dir="2700000" algn="tl">
                    <a:srgbClr val="000000">
                      <a:alpha val="43137"/>
                    </a:srgbClr>
                  </a:outerShdw>
                </a:effectLst>
              </a:rPr>
              <a:t>Communication strategies for hiring quality employees:</a:t>
            </a:r>
          </a:p>
        </p:txBody>
      </p:sp>
      <p:sp>
        <p:nvSpPr>
          <p:cNvPr id="3" name="Rectangle 2"/>
          <p:cNvSpPr/>
          <p:nvPr/>
        </p:nvSpPr>
        <p:spPr>
          <a:xfrm>
            <a:off x="0" y="3228472"/>
            <a:ext cx="6400799" cy="1323439"/>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When hiring opportunities occur, it is incredibly important that you, as the leader, participate in every stage of the hiring process. It is also important to get the rest of the team involved.</a:t>
            </a:r>
          </a:p>
        </p:txBody>
      </p:sp>
      <p:sp>
        <p:nvSpPr>
          <p:cNvPr id="9" name="Rectangle 8"/>
          <p:cNvSpPr/>
          <p:nvPr/>
        </p:nvSpPr>
        <p:spPr>
          <a:xfrm>
            <a:off x="31423" y="4983428"/>
            <a:ext cx="6369377" cy="1631216"/>
          </a:xfrm>
          <a:prstGeom prst="rect">
            <a:avLst/>
          </a:prstGeom>
          <a:solidFill>
            <a:srgbClr val="7030A0"/>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solidFill>
                  <a:schemeClr val="bg1"/>
                </a:solidFill>
              </a:rPr>
              <a:t>Once the position has been advertised, the interview questions must be drafted. You may or may not be responsible for drafting the questions, but as the leader, you should always review the questions, giving your input and ultimately your approval.</a:t>
            </a:r>
          </a:p>
        </p:txBody>
      </p:sp>
      <p:sp>
        <p:nvSpPr>
          <p:cNvPr id="7" name="Rectangle 6"/>
          <p:cNvSpPr/>
          <p:nvPr/>
        </p:nvSpPr>
        <p:spPr>
          <a:xfrm>
            <a:off x="1131217" y="0"/>
            <a:ext cx="9313681" cy="646331"/>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Leadership communication strategies </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8" name="Rectangle 7"/>
          <p:cNvSpPr/>
          <p:nvPr/>
        </p:nvSpPr>
        <p:spPr>
          <a:xfrm>
            <a:off x="0" y="1627888"/>
            <a:ext cx="7579149" cy="1015663"/>
          </a:xfrm>
          <a:prstGeom prst="rect">
            <a:avLst/>
          </a:prstGeom>
          <a:solidFill>
            <a:schemeClr val="accent4">
              <a:lumMod val="60000"/>
              <a:lumOff val="40000"/>
            </a:schemeClr>
          </a:solidFill>
          <a:ln>
            <a:solidFill>
              <a:schemeClr val="tx1">
                <a:lumMod val="85000"/>
                <a:lumOff val="15000"/>
              </a:schemeClr>
            </a:solidFill>
          </a:ln>
        </p:spPr>
        <p:txBody>
          <a:bodyPr wrap="square">
            <a:spAutoFit/>
          </a:bodyPr>
          <a:lstStyle/>
          <a:p>
            <a:r>
              <a:rPr lang="en-US" sz="2000" dirty="0"/>
              <a:t>When hiring opportunities occur, it is incredibly important that you, as the leader, participate in every stage of the hiring process. It is also important to get the rest of the team involved.</a:t>
            </a:r>
          </a:p>
        </p:txBody>
      </p:sp>
    </p:spTree>
    <p:extLst>
      <p:ext uri="{BB962C8B-B14F-4D97-AF65-F5344CB8AC3E}">
        <p14:creationId xmlns:p14="http://schemas.microsoft.com/office/powerpoint/2010/main" val="2266320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P spid="7"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339366" y="906277"/>
            <a:ext cx="7579149" cy="523220"/>
          </a:xfrm>
          <a:prstGeom prst="rect">
            <a:avLst/>
          </a:prstGeom>
          <a:solidFill>
            <a:srgbClr val="C00000"/>
          </a:solidFill>
          <a:ln>
            <a:solidFill>
              <a:schemeClr val="bg2">
                <a:lumMod val="90000"/>
              </a:schemeClr>
            </a:solidFill>
          </a:ln>
        </p:spPr>
        <p:txBody>
          <a:bodyPr wrap="square">
            <a:spAutoFit/>
          </a:bodyPr>
          <a:lstStyle/>
          <a:p>
            <a:r>
              <a:rPr lang="en-US" sz="2800" b="1" i="1" dirty="0">
                <a:solidFill>
                  <a:schemeClr val="bg1"/>
                </a:solidFill>
              </a:rPr>
              <a:t>Describe ways to lead effective teams:</a:t>
            </a:r>
          </a:p>
        </p:txBody>
      </p:sp>
      <p:sp>
        <p:nvSpPr>
          <p:cNvPr id="3" name="Rectangle 2"/>
          <p:cNvSpPr/>
          <p:nvPr/>
        </p:nvSpPr>
        <p:spPr>
          <a:xfrm>
            <a:off x="0" y="2575338"/>
            <a:ext cx="8107052" cy="163121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As the team evaluates which skills will be needed, make certain that people skills and attitude are part of the conversation. As a professional, you should not only pay attention to your own people skills and attitude—you should also pay attention to the people skills and attitudes of those hired into your team.</a:t>
            </a:r>
          </a:p>
        </p:txBody>
      </p:sp>
      <p:sp>
        <p:nvSpPr>
          <p:cNvPr id="9" name="Rectangle 8"/>
          <p:cNvSpPr/>
          <p:nvPr/>
        </p:nvSpPr>
        <p:spPr>
          <a:xfrm>
            <a:off x="0" y="4278209"/>
            <a:ext cx="7349765" cy="707886"/>
          </a:xfrm>
          <a:prstGeom prst="rect">
            <a:avLst/>
          </a:prstGeom>
          <a:solidFill>
            <a:srgbClr val="7030A0"/>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solidFill>
                  <a:schemeClr val="bg1"/>
                </a:solidFill>
              </a:rPr>
              <a:t>Excellent leaders involve the team so that they, too, can share in the leadership, which will make your job more manageable. </a:t>
            </a:r>
          </a:p>
        </p:txBody>
      </p:sp>
      <p:sp>
        <p:nvSpPr>
          <p:cNvPr id="7" name="Rectangle 6"/>
          <p:cNvSpPr/>
          <p:nvPr/>
        </p:nvSpPr>
        <p:spPr>
          <a:xfrm>
            <a:off x="1131217" y="0"/>
            <a:ext cx="9313681" cy="646331"/>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Leadership communication strategies </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8" name="Rectangle 7"/>
          <p:cNvSpPr/>
          <p:nvPr/>
        </p:nvSpPr>
        <p:spPr>
          <a:xfrm>
            <a:off x="0" y="1510807"/>
            <a:ext cx="11510128" cy="1015663"/>
          </a:xfrm>
          <a:prstGeom prst="rect">
            <a:avLst/>
          </a:prstGeom>
          <a:solidFill>
            <a:schemeClr val="accent4">
              <a:lumMod val="60000"/>
              <a:lumOff val="40000"/>
            </a:schemeClr>
          </a:solidFill>
          <a:ln>
            <a:solidFill>
              <a:schemeClr val="tx1">
                <a:lumMod val="85000"/>
                <a:lumOff val="15000"/>
              </a:schemeClr>
            </a:solidFill>
          </a:ln>
        </p:spPr>
        <p:txBody>
          <a:bodyPr wrap="square">
            <a:spAutoFit/>
          </a:bodyPr>
          <a:lstStyle/>
          <a:p>
            <a:r>
              <a:rPr lang="en-US" sz="2000" dirty="0"/>
              <a:t>You should facilitate a discussion about the opportunities this new position creates and what the team really needs. This may be the time when some current team members shift their duties, allowing them to put some of their underutilized skills to work. It also might be the time to add new skills to the team.</a:t>
            </a:r>
          </a:p>
        </p:txBody>
      </p:sp>
      <p:sp>
        <p:nvSpPr>
          <p:cNvPr id="10" name="Rectangle 9"/>
          <p:cNvSpPr/>
          <p:nvPr/>
        </p:nvSpPr>
        <p:spPr>
          <a:xfrm>
            <a:off x="0" y="5226784"/>
            <a:ext cx="7349765" cy="1631216"/>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As the leader, you must create a “follow up and follow through” norm within your team. To begin enacting this norm, send out an e-mail thanking the team members for their participation in a recent meeting, state the homework to which each team member has agreed, and remind them of the next meeting time.</a:t>
            </a:r>
          </a:p>
        </p:txBody>
      </p:sp>
    </p:spTree>
    <p:extLst>
      <p:ext uri="{BB962C8B-B14F-4D97-AF65-F5344CB8AC3E}">
        <p14:creationId xmlns:p14="http://schemas.microsoft.com/office/powerpoint/2010/main" val="2036375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P spid="7" grpId="0" animBg="1"/>
      <p:bldP spid="8" grpId="0" animBg="1"/>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339366" y="906277"/>
            <a:ext cx="7579149" cy="461665"/>
          </a:xfrm>
          <a:prstGeom prst="rect">
            <a:avLst/>
          </a:prstGeom>
          <a:solidFill>
            <a:srgbClr val="C00000"/>
          </a:solidFill>
          <a:ln>
            <a:solidFill>
              <a:schemeClr val="bg2">
                <a:lumMod val="90000"/>
              </a:schemeClr>
            </a:solidFill>
          </a:ln>
        </p:spPr>
        <p:txBody>
          <a:bodyPr wrap="square">
            <a:spAutoFit/>
          </a:bodyPr>
          <a:lstStyle/>
          <a:p>
            <a:r>
              <a:rPr lang="en-US" sz="2400" b="1" i="1" dirty="0">
                <a:solidFill>
                  <a:schemeClr val="bg1"/>
                </a:solidFill>
                <a:effectLst>
                  <a:outerShdw blurRad="38100" dist="38100" dir="2700000" algn="tl">
                    <a:srgbClr val="000000">
                      <a:alpha val="43137"/>
                    </a:srgbClr>
                  </a:outerShdw>
                </a:effectLst>
              </a:rPr>
              <a:t>Identify strategies for dealing with difficult people:</a:t>
            </a:r>
          </a:p>
        </p:txBody>
      </p:sp>
      <p:sp>
        <p:nvSpPr>
          <p:cNvPr id="3" name="Rectangle 2"/>
          <p:cNvSpPr/>
          <p:nvPr/>
        </p:nvSpPr>
        <p:spPr>
          <a:xfrm>
            <a:off x="0" y="4328723"/>
            <a:ext cx="8107052" cy="1569660"/>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t>Taking steps to improve an employee’s work attitude and learning to deliver constructive criticism may help you to deal with some of the difficult people you may encounter in the workplace.</a:t>
            </a:r>
          </a:p>
        </p:txBody>
      </p:sp>
      <p:sp>
        <p:nvSpPr>
          <p:cNvPr id="7" name="Rectangle 6"/>
          <p:cNvSpPr/>
          <p:nvPr/>
        </p:nvSpPr>
        <p:spPr>
          <a:xfrm>
            <a:off x="1131217" y="0"/>
            <a:ext cx="9313681" cy="646331"/>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Leadership communication strategies </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8" name="Rectangle 7"/>
          <p:cNvSpPr/>
          <p:nvPr/>
        </p:nvSpPr>
        <p:spPr>
          <a:xfrm>
            <a:off x="0" y="1878836"/>
            <a:ext cx="7418895" cy="1938992"/>
          </a:xfrm>
          <a:prstGeom prst="rect">
            <a:avLst/>
          </a:prstGeom>
          <a:solidFill>
            <a:schemeClr val="accent4">
              <a:lumMod val="60000"/>
              <a:lumOff val="40000"/>
            </a:schemeClr>
          </a:solidFill>
          <a:ln>
            <a:solidFill>
              <a:schemeClr val="tx1">
                <a:lumMod val="85000"/>
                <a:lumOff val="15000"/>
              </a:schemeClr>
            </a:solidFill>
          </a:ln>
        </p:spPr>
        <p:txBody>
          <a:bodyPr wrap="square">
            <a:spAutoFit/>
          </a:bodyPr>
          <a:lstStyle/>
          <a:p>
            <a:r>
              <a:rPr lang="en-US" sz="2400" dirty="0"/>
              <a:t>In addition to the team player and the star, the negative members of your organizational family may include the following: the bully, the sniper, the drama queen, the slacker, the vampire, the grump, the roadblock to change, the distracter, and the patient. </a:t>
            </a:r>
          </a:p>
        </p:txBody>
      </p:sp>
    </p:spTree>
    <p:extLst>
      <p:ext uri="{BB962C8B-B14F-4D97-AF65-F5344CB8AC3E}">
        <p14:creationId xmlns:p14="http://schemas.microsoft.com/office/powerpoint/2010/main" val="780966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7"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339366" y="906277"/>
            <a:ext cx="7579149" cy="461665"/>
          </a:xfrm>
          <a:prstGeom prst="rect">
            <a:avLst/>
          </a:prstGeom>
          <a:solidFill>
            <a:srgbClr val="C00000"/>
          </a:solidFill>
          <a:ln>
            <a:solidFill>
              <a:schemeClr val="bg2">
                <a:lumMod val="90000"/>
              </a:schemeClr>
            </a:solidFill>
          </a:ln>
        </p:spPr>
        <p:txBody>
          <a:bodyPr wrap="square">
            <a:spAutoFit/>
          </a:bodyPr>
          <a:lstStyle/>
          <a:p>
            <a:r>
              <a:rPr lang="en-US" sz="2400" b="1" i="1" dirty="0">
                <a:solidFill>
                  <a:schemeClr val="bg1"/>
                </a:solidFill>
              </a:rPr>
              <a:t>Provide feedback as a means to motivate team members:</a:t>
            </a:r>
          </a:p>
        </p:txBody>
      </p:sp>
      <p:sp>
        <p:nvSpPr>
          <p:cNvPr id="3" name="Rectangle 2"/>
          <p:cNvSpPr/>
          <p:nvPr/>
        </p:nvSpPr>
        <p:spPr>
          <a:xfrm>
            <a:off x="0" y="2961836"/>
            <a:ext cx="7494309" cy="1015663"/>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A leader with professional excellence understands how to use feedback to mentor stars as well as to turn difficult family members into team players.</a:t>
            </a:r>
          </a:p>
        </p:txBody>
      </p:sp>
      <p:sp>
        <p:nvSpPr>
          <p:cNvPr id="7" name="Rectangle 6"/>
          <p:cNvSpPr/>
          <p:nvPr/>
        </p:nvSpPr>
        <p:spPr>
          <a:xfrm>
            <a:off x="1131217" y="0"/>
            <a:ext cx="9313681" cy="646331"/>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Leadership communication strategies </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8" name="Rectangle 7"/>
          <p:cNvSpPr/>
          <p:nvPr/>
        </p:nvSpPr>
        <p:spPr>
          <a:xfrm>
            <a:off x="0" y="1878836"/>
            <a:ext cx="7418895" cy="707886"/>
          </a:xfrm>
          <a:prstGeom prst="rect">
            <a:avLst/>
          </a:prstGeom>
          <a:solidFill>
            <a:schemeClr val="accent4">
              <a:lumMod val="60000"/>
              <a:lumOff val="40000"/>
            </a:schemeClr>
          </a:solidFill>
          <a:ln>
            <a:solidFill>
              <a:schemeClr val="tx1">
                <a:lumMod val="85000"/>
                <a:lumOff val="15000"/>
              </a:schemeClr>
            </a:solidFill>
          </a:ln>
        </p:spPr>
        <p:txBody>
          <a:bodyPr wrap="square">
            <a:spAutoFit/>
          </a:bodyPr>
          <a:lstStyle/>
          <a:p>
            <a:r>
              <a:rPr lang="en-US" sz="2000" dirty="0"/>
              <a:t>A good leader understands employees’ duties, workloads, constraints, and goals, because he or she is open to giving and receiving feedback.</a:t>
            </a:r>
          </a:p>
        </p:txBody>
      </p:sp>
      <p:sp>
        <p:nvSpPr>
          <p:cNvPr id="9" name="Rectangle 8"/>
          <p:cNvSpPr/>
          <p:nvPr/>
        </p:nvSpPr>
        <p:spPr>
          <a:xfrm>
            <a:off x="0" y="4584817"/>
            <a:ext cx="7560297" cy="1323439"/>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You must provide constant feedback, praising those employees who meet expectations and reprimanding those who fail to meet them. You must follow through, which can mean a bonus, a reprimand, or termination.</a:t>
            </a:r>
          </a:p>
        </p:txBody>
      </p:sp>
    </p:spTree>
    <p:extLst>
      <p:ext uri="{BB962C8B-B14F-4D97-AF65-F5344CB8AC3E}">
        <p14:creationId xmlns:p14="http://schemas.microsoft.com/office/powerpoint/2010/main" val="89544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7" grpId="0" animBg="1"/>
      <p:bldP spid="8" grpId="0" animBg="1"/>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339366" y="906277"/>
            <a:ext cx="7579149" cy="461665"/>
          </a:xfrm>
          <a:prstGeom prst="rect">
            <a:avLst/>
          </a:prstGeom>
          <a:solidFill>
            <a:srgbClr val="C00000"/>
          </a:solidFill>
          <a:ln>
            <a:solidFill>
              <a:schemeClr val="bg2">
                <a:lumMod val="90000"/>
              </a:schemeClr>
            </a:solidFill>
          </a:ln>
        </p:spPr>
        <p:txBody>
          <a:bodyPr wrap="square">
            <a:spAutoFit/>
          </a:bodyPr>
          <a:lstStyle/>
          <a:p>
            <a:r>
              <a:rPr lang="en-US" sz="2400" b="1" i="1" dirty="0">
                <a:solidFill>
                  <a:schemeClr val="bg1"/>
                </a:solidFill>
              </a:rPr>
              <a:t>Discuss ways to manage your public image:</a:t>
            </a:r>
          </a:p>
        </p:txBody>
      </p:sp>
      <p:sp>
        <p:nvSpPr>
          <p:cNvPr id="3" name="Rectangle 2"/>
          <p:cNvSpPr/>
          <p:nvPr/>
        </p:nvSpPr>
        <p:spPr>
          <a:xfrm>
            <a:off x="0" y="2961836"/>
            <a:ext cx="7494309" cy="70788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Impression management is a self-monitoring technique meant to help you put </a:t>
            </a:r>
            <a:r>
              <a:rPr lang="en-US" sz="2000" dirty="0" smtClean="0"/>
              <a:t>the KEYS </a:t>
            </a:r>
            <a:r>
              <a:rPr lang="en-US" sz="2000" dirty="0"/>
              <a:t>process into action.</a:t>
            </a:r>
          </a:p>
        </p:txBody>
      </p:sp>
      <p:sp>
        <p:nvSpPr>
          <p:cNvPr id="7" name="Rectangle 6"/>
          <p:cNvSpPr/>
          <p:nvPr/>
        </p:nvSpPr>
        <p:spPr>
          <a:xfrm>
            <a:off x="1131217" y="0"/>
            <a:ext cx="9313681" cy="646331"/>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Leadership communication strategies </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8" name="Rectangle 7"/>
          <p:cNvSpPr/>
          <p:nvPr/>
        </p:nvSpPr>
        <p:spPr>
          <a:xfrm>
            <a:off x="0" y="1878836"/>
            <a:ext cx="7418895" cy="707886"/>
          </a:xfrm>
          <a:prstGeom prst="rect">
            <a:avLst/>
          </a:prstGeom>
          <a:solidFill>
            <a:schemeClr val="accent4">
              <a:lumMod val="60000"/>
              <a:lumOff val="40000"/>
            </a:schemeClr>
          </a:solidFill>
          <a:ln>
            <a:solidFill>
              <a:schemeClr val="tx1">
                <a:lumMod val="85000"/>
                <a:lumOff val="15000"/>
              </a:schemeClr>
            </a:solidFill>
          </a:ln>
        </p:spPr>
        <p:txBody>
          <a:bodyPr wrap="square">
            <a:spAutoFit/>
          </a:bodyPr>
          <a:lstStyle/>
          <a:p>
            <a:r>
              <a:rPr lang="en-US" sz="2000" dirty="0"/>
              <a:t>To excel as a leader with professional excellence, you must take time to reflect on your public image.</a:t>
            </a:r>
          </a:p>
        </p:txBody>
      </p:sp>
      <p:sp>
        <p:nvSpPr>
          <p:cNvPr id="9" name="Rectangle 8"/>
          <p:cNvSpPr/>
          <p:nvPr/>
        </p:nvSpPr>
        <p:spPr>
          <a:xfrm>
            <a:off x="0" y="4584817"/>
            <a:ext cx="7560297" cy="707886"/>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Verbal and nonverbal communication that conveys professional excellence </a:t>
            </a:r>
            <a:r>
              <a:rPr lang="en-US" sz="2000" dirty="0" smtClean="0"/>
              <a:t>also Contributes </a:t>
            </a:r>
            <a:r>
              <a:rPr lang="en-US" sz="2000" dirty="0"/>
              <a:t>to your public image. </a:t>
            </a:r>
          </a:p>
        </p:txBody>
      </p:sp>
    </p:spTree>
    <p:extLst>
      <p:ext uri="{BB962C8B-B14F-4D97-AF65-F5344CB8AC3E}">
        <p14:creationId xmlns:p14="http://schemas.microsoft.com/office/powerpoint/2010/main" val="51738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7" grpId="0" animBg="1"/>
      <p:bldP spid="8"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srcRect l="28109" t="14376" r="41223" b="15487"/>
          <a:stretch/>
        </p:blipFill>
        <p:spPr bwMode="auto">
          <a:xfrm>
            <a:off x="0" y="0"/>
            <a:ext cx="7305773" cy="68580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8000058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51312" y="2405093"/>
            <a:ext cx="5323893" cy="1443600"/>
          </a:xfrm>
          <a:prstGeom prst="rect">
            <a:avLst/>
          </a:prstGeom>
          <a:solidFill>
            <a:schemeClr val="tx1"/>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88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Thank you </a:t>
            </a:r>
          </a:p>
        </p:txBody>
      </p:sp>
    </p:spTree>
    <p:extLst>
      <p:ext uri="{BB962C8B-B14F-4D97-AF65-F5344CB8AC3E}">
        <p14:creationId xmlns:p14="http://schemas.microsoft.com/office/powerpoint/2010/main" val="271220636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3197</TotalTime>
  <Words>2322</Words>
  <Application>Microsoft Office PowerPoint</Application>
  <PresentationFormat>Widescreen</PresentationFormat>
  <Paragraphs>124</Paragraphs>
  <Slides>32</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dc:creator>
  <cp:lastModifiedBy>Merna Emad</cp:lastModifiedBy>
  <cp:revision>58</cp:revision>
  <dcterms:created xsi:type="dcterms:W3CDTF">2021-01-03T18:08:53Z</dcterms:created>
  <dcterms:modified xsi:type="dcterms:W3CDTF">2024-04-05T16:27:27Z</dcterms:modified>
</cp:coreProperties>
</file>