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547" r:id="rId3"/>
    <p:sldId id="550" r:id="rId4"/>
    <p:sldId id="623" r:id="rId5"/>
    <p:sldId id="552" r:id="rId6"/>
    <p:sldId id="593" r:id="rId7"/>
    <p:sldId id="594" r:id="rId8"/>
    <p:sldId id="595" r:id="rId9"/>
    <p:sldId id="596" r:id="rId10"/>
    <p:sldId id="597" r:id="rId11"/>
    <p:sldId id="598" r:id="rId12"/>
    <p:sldId id="599" r:id="rId13"/>
    <p:sldId id="600" r:id="rId14"/>
    <p:sldId id="601" r:id="rId15"/>
    <p:sldId id="602" r:id="rId16"/>
    <p:sldId id="603" r:id="rId17"/>
    <p:sldId id="604" r:id="rId18"/>
    <p:sldId id="606" r:id="rId19"/>
    <p:sldId id="605" r:id="rId20"/>
    <p:sldId id="607" r:id="rId21"/>
    <p:sldId id="608" r:id="rId22"/>
    <p:sldId id="609" r:id="rId23"/>
    <p:sldId id="610" r:id="rId24"/>
    <p:sldId id="612" r:id="rId25"/>
    <p:sldId id="614" r:id="rId26"/>
    <p:sldId id="616" r:id="rId27"/>
    <p:sldId id="617" r:id="rId28"/>
    <p:sldId id="619" r:id="rId29"/>
    <p:sldId id="618" r:id="rId30"/>
    <p:sldId id="434" r:id="rId31"/>
    <p:sldId id="620" r:id="rId32"/>
    <p:sldId id="621" r:id="rId33"/>
    <p:sldId id="622" r:id="rId34"/>
    <p:sldId id="50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3754" autoAdjust="0"/>
    <p:restoredTop sz="56604" autoAdjust="0"/>
  </p:normalViewPr>
  <p:slideViewPr>
    <p:cSldViewPr snapToGrid="0">
      <p:cViewPr varScale="1">
        <p:scale>
          <a:sx n="35" d="100"/>
          <a:sy n="35" d="100"/>
        </p:scale>
        <p:origin x="396" y="32"/>
      </p:cViewPr>
      <p:guideLst>
        <p:guide orient="horz" pos="2160"/>
        <p:guide pos="3840"/>
      </p:guideLst>
    </p:cSldViewPr>
  </p:slideViewPr>
  <p:notesTextViewPr>
    <p:cViewPr>
      <p:scale>
        <a:sx n="1" d="1"/>
        <a:sy n="1" d="1"/>
      </p:scale>
      <p:origin x="0" y="-46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5.30612" units="1/cm"/>
          <inkml:channelProperty channel="Y" name="resolution" value="65.45454" units="1/cm"/>
          <inkml:channelProperty channel="T" name="resolution" value="1" units="1/dev"/>
        </inkml:channelProperties>
      </inkml:inkSource>
      <inkml:timestamp xml:id="ts0" timeString="2023-02-16T05:48:01.127"/>
    </inkml:context>
    <inkml:brush xml:id="br0">
      <inkml:brushProperty name="width" value="0.08819" units="cm"/>
      <inkml:brushProperty name="height" value="0.35278" units="cm"/>
      <inkml:brushProperty name="color" value="#002060"/>
      <inkml:brushProperty name="tip" value="rectangle"/>
      <inkml:brushProperty name="rasterOp" value="maskPen"/>
    </inkml:brush>
  </inkml:definitions>
  <inkml:trace contextRef="#ctx0" brushRef="#br0">19808 16528 0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4/5/2023</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216615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838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097938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29917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do the following:</a:t>
            </a:r>
          </a:p>
          <a:p>
            <a:pPr marL="228600" marR="0" lvl="0" indent="-228600" algn="l" defTabSz="914400" rtl="0" eaLnBrk="1" fontAlgn="base" latinLnBrk="0" hangingPunct="1">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the purposes of application letters and how to apply the AIDA organizational approach to them</a:t>
            </a:r>
          </a:p>
          <a:p>
            <a:pPr marL="228600" marR="0" lvl="0" indent="-228600" algn="l" defTabSz="914400" rtl="0" eaLnBrk="1" fontAlgn="base" latinLnBrk="0" hangingPunct="1">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typical sequence of job interviews, the major types of interviews, and what employers look for during an interview</a:t>
            </a:r>
          </a:p>
          <a:p>
            <a:pPr marL="228600" marR="0" lvl="0" indent="-228600" algn="l" defTabSz="914400" rtl="0" eaLnBrk="1" fontAlgn="base" latinLnBrk="0" hangingPunct="1">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List six tasks you need to complete to prepare for a successful job interview</a:t>
            </a:r>
          </a:p>
          <a:p>
            <a:pPr marL="228600" marR="0" lvl="0" indent="-228600" algn="l" defTabSz="914400" rtl="0" eaLnBrk="1" fontAlgn="base" latinLnBrk="0" hangingPunct="1">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how to succeed in all three stages of an interview</a:t>
            </a:r>
          </a:p>
          <a:p>
            <a:pPr marL="228600" marR="0" lvl="0" indent="-228600" algn="l" defTabSz="914400" rtl="0" eaLnBrk="1" fontAlgn="base" latinLnBrk="0" hangingPunct="1">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Identify the most common employment messages that follow an interview and explain when you would use each one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14416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11520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Whenever you mail, e-mail, upload, or hand-deliver your résumé, you should include an application letter, also known as </a:t>
            </a:r>
            <a:r>
              <a:rPr kumimoji="0" lang="en-US" sz="6600" b="1"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6600" b="1" i="1" u="none" strike="noStrike" kern="1200" cap="none" spc="0" normalizeH="0" baseline="0" noProof="0" dirty="0">
                <a:ln>
                  <a:noFill/>
                </a:ln>
                <a:solidFill>
                  <a:srgbClr val="000000"/>
                </a:solidFill>
                <a:effectLst/>
                <a:uLnTx/>
                <a:uFillTx/>
                <a:latin typeface="Times New Roman" pitchFamily="18" charset="0"/>
                <a:ea typeface="+mn-ea"/>
                <a:cs typeface="+mn-cs"/>
              </a:rPr>
              <a:t>cover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let readers know what you’re sending,</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why you’re sending it, and how they can benefit from reading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Even though these documents are referred to as letters, they can be e-mail messages as well.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same care with your application letter that you took with your résumé. A poorly written application letter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prompt employers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skip over your résumé, even if you are a good fit for a job.</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you’re sending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solicited application letter</a:t>
            </a:r>
            <a:r>
              <a:rPr kumimoji="0" lang="ar-EG" sz="1200" b="1" i="0" u="none" strike="noStrike" kern="1200" cap="none" spc="0" normalizeH="0" baseline="0" noProof="0" dirty="0">
                <a:ln>
                  <a:noFill/>
                </a:ln>
                <a:solidFill>
                  <a:srgbClr val="000000"/>
                </a:solidFill>
                <a:effectLst/>
                <a:uLnTx/>
                <a:uFillTx/>
                <a:latin typeface="Times New Roman" pitchFamily="18" charset="0"/>
                <a:ea typeface="+mn-ea"/>
                <a:cs typeface="+mn-cs"/>
              </a:rPr>
              <a:t>خطاب تقدم مرغوب فيه أو مطلوب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response to an identified job opening)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you’ll know what qualifications the organization is seeking.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You’ll also have more competition because hundreds of other job seekers will have seen the listing and may be sending applications too.</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If you are sending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unsolicited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prospecting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letter to an organization that has not announced an opening),</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will have to do some research to identify the requirements the position is likely to have.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addition, search for information about the company,</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its customers, the profession, or the manager to whom you are writing.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Using such information in your letter will help you establish common ground with your reader and show that you are tuned into what is going on in the industry.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555192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Whenever you mail, e-mail, upload, or hand-deliver your résumé, you should include an application letter, also known as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cover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let readers know what you’re sending, why you’re sending it, and how they can benefit from reading it. Even though these documents are referred to as letters, they can be e-mail messages as well.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same care with your application letter that you took with your résumé. A poorly written application letter can prompt employers to skip over your résumé, even if you are a good fit for a job.</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you’re sending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solicited application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response to an identified job opening) you’ll know what qualifications the organization is seeking. You’ll also have more competition because hundreds of other job seekers will have seen the listing and may be sending applications too. If you are sending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unsolicited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prospecting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95533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Whenever you mail, e-mail, upload, or hand-deliver your résumé, you should include an application letter, also known as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cover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let readers know what you’re sending, why you’re sending it, and how they can benefit from reading it. Even though these documents are referred to as letters, they can be e-mail messages as well.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same care with your application letter that you took with your résumé. A poorly written application letter can prompt employers to skip over your résumé, even if you are a good fit for a job.</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you’re sending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solicited application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response to an identified job opening) you’ll know what qualifications the organization is seeking. You’ll also have more competition because hundreds of other job seekers will have seen the listing and may be sending applications too. If you are sending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unsolicited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prospecting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997221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Whenever you mail, e-mail, upload, or hand-deliver your résumé, you should include an application letter, also known as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cover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let readers know what you’re sending, why you’re sending it, and how they can benefit from reading it. Even though these documents are referred to as letters, they can be e-mail messages as well.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same care with your application letter that you took with your résumé. A poorly written application letter can prompt employers to skip over your résumé, even if you are a good fit for a job.</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you’re sending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solicited application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response to an identified job opening) you’ll know what qualifications the organization is seeking. You’ll also have more competition because hundreds of other job seekers will have seen the listing and may be sending applications too. If you are sending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unsolicited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prospecting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350967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Whenever you mail, e-mail, upload, or hand-deliver your résumé, you should include an application letter, also known as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cover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let readers know what you’re sending, why you’re sending it, and how they can benefit from reading it. Even though these documents are referred to as letters, they can be e-mail messages as well.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same care with your application letter that you took with your résumé. A poorly written application letter can prompt employers to skip over your résumé, even if you are a good fit for a job.</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you’re sending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solicited application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response to an identified job opening) you’ll know what qualifications the organization is seeking. You’ll also have more competition because hundreds of other job seekers will have seen the listing and may be sending applications too.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 are sending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unsolicited letter</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prospecting</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94743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 matter whether your letter will be solicited or unsolicited, do everything you can </a:t>
            </a:r>
            <a:r>
              <a:rPr kumimoji="0" lang="en-US" sz="1400" b="1" i="0" u="sng" strike="noStrike" kern="1200" cap="none" spc="0" normalizeH="0" baseline="0" noProof="0" dirty="0">
                <a:ln>
                  <a:noFill/>
                </a:ln>
                <a:solidFill>
                  <a:srgbClr val="000000"/>
                </a:solidFill>
                <a:effectLst/>
                <a:uLnTx/>
                <a:uFillTx/>
                <a:latin typeface="Times New Roman" pitchFamily="18" charset="0"/>
                <a:ea typeface="+mn-ea"/>
                <a:cs typeface="+mn-cs"/>
              </a:rPr>
              <a:t>to address your letter to a specific person who can hire you.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Search LinkedIn, the company’s website, and Twitter.</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400" b="1" i="0" u="none" strike="noStrike" kern="1200" cap="none" spc="0" normalizeH="0" baseline="0" noProof="0" dirty="0">
                <a:ln>
                  <a:noFill/>
                </a:ln>
                <a:solidFill>
                  <a:srgbClr val="000000"/>
                </a:solidFill>
                <a:effectLst/>
                <a:uLnTx/>
                <a:uFillTx/>
                <a:latin typeface="Times New Roman" pitchFamily="18" charset="0"/>
                <a:ea typeface="+mn-ea"/>
                <a:cs typeface="+mn-cs"/>
              </a:rPr>
              <a:t>If another applicant finds a name and you don’t, you will be at a disadvantage.</a:t>
            </a:r>
            <a:endParaRPr kumimoji="0" lang="ar-EG" sz="14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ar-EG" sz="14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 addition, the following tips can improve the effectiveness of your letter:</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as clear as possible about the kind of opportunity you seek.</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Show that you understand the company and the position.</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volunteer salary information unless an employer asks for it.</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Keep it short—and keep e-mail cover letters even shorter; in just two or three paragraphs, convey how your strengths and character would fit the position.</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Show some personality; this will help balance the choppy, shorthand style of your résumé.</a:t>
            </a:r>
          </a:p>
          <a:p>
            <a:pPr marL="0" marR="0" lvl="0" indent="0" algn="l" defTabSz="914400" rtl="0" eaLnBrk="1" fontAlgn="base" latinLnBrk="0" hangingPunct="1">
              <a:lnSpc>
                <a:spcPct val="90000"/>
              </a:lnSpc>
              <a:spcBef>
                <a:spcPct val="30000"/>
              </a:spcBef>
              <a:spcAft>
                <a:spcPct val="0"/>
              </a:spcAft>
              <a:buClrTx/>
              <a:buSzTx/>
              <a:buFontTx/>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Project confidence without being arrogant.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310136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Because application letters are persuasive messages,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AIDA approach you learned in Chapter 9 is ideal.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Getting attention.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opening paragraph of your application letter has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two important tasks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accomplish: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clearly stating your reason for writing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and (2) giving the recipient a reason to keep reading by demonstrating that you have some immediate potential for meeting the company’s needs.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Building interest and increasing desire.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middle section of your letter presents your strongest selling points in terms of their potential benefit to the organization, thereby building interest in you and creating a desire to interview you.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specific and back up your assertions with convincing evidence.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Motivating action.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paragraph of your application letter has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two important functions: </a:t>
            </a:r>
            <a:endParaRPr kumimoji="0" lang="ar-EG"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ask the reader for a specific action (usually an interview) and to facilitate a reply.</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 your e-mail address and phone number, as well as the best time to reach you.</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Alternatively, you can take the initiative and say that you will follow up with a phone call.</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66617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Deciding if, when, and how to follow up after submitting your résumé and application letter is one of the trickiest parts of a job search. </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First, keep in mind that employers continue to evaluate your communication efforts and professionalism during this phase, </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so don’t say or do anything to leave a negative impression. </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Second, adhere to whatever instructions the employer has provided.</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 If a job posting says “no calls,” for example, don’t call. </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Third, if the job posting lists a close date, don’t call or write before then, because the company is still collecting applications and will not have decided about inviting people for interviews. </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rgbClr val="FF0000"/>
                </a:solidFill>
                <a:effectLst>
                  <a:outerShdw blurRad="38100" dist="38100" dir="2700000" algn="tl">
                    <a:srgbClr val="000000">
                      <a:alpha val="43137"/>
                    </a:srgbClr>
                  </a:outerShdw>
                </a:effectLst>
                <a:latin typeface="Times New Roman" pitchFamily="18" charset="0"/>
                <a:ea typeface="+mn-ea"/>
                <a:cs typeface="+mn-cs"/>
              </a:rPr>
              <a:t>Wait a week or so after the close date</a:t>
            </a:r>
            <a:r>
              <a:rPr lang="en-US" sz="1200" kern="1200" dirty="0">
                <a:solidFill>
                  <a:schemeClr val="tx1"/>
                </a:solidFill>
                <a:latin typeface="Times New Roman" pitchFamily="18" charset="0"/>
                <a:ea typeface="+mn-ea"/>
                <a:cs typeface="+mn-cs"/>
              </a:rPr>
              <a:t>. If no close date is given and you have no other information to suggest a timeline, you can generally contact the company starting a week or two after submitting your résumé.</a:t>
            </a:r>
            <a:endParaRPr lang="ar-EG" sz="1200" kern="1200" dirty="0">
              <a:solidFill>
                <a:schemeClr val="tx1"/>
              </a:solidFill>
              <a:latin typeface="Times New Roman"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08837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When you follow up by e-mail or telephone, you can share an additional piece of information that links your qualifications to the position (keep an eye out for late-breaking news about the company, too) </a:t>
            </a:r>
            <a:endParaRPr lang="ar-EG" sz="1200" kern="1200" dirty="0">
              <a:solidFill>
                <a:schemeClr val="tx1"/>
              </a:solidFill>
              <a:latin typeface="Times New Roman" pitchFamily="18" charset="0"/>
              <a:ea typeface="+mn-ea"/>
              <a:cs typeface="+mn-cs"/>
            </a:endParaRPr>
          </a:p>
          <a:p>
            <a:endParaRPr lang="ar-EG" sz="1200" kern="1200" dirty="0">
              <a:solidFill>
                <a:schemeClr val="tx1"/>
              </a:solidFill>
              <a:latin typeface="Times New Roman" pitchFamily="18" charset="0"/>
              <a:ea typeface="+mn-ea"/>
              <a:cs typeface="+mn-cs"/>
            </a:endParaRPr>
          </a:p>
          <a:p>
            <a:r>
              <a:rPr lang="en-US" sz="1200" kern="1200" dirty="0">
                <a:solidFill>
                  <a:schemeClr val="tx1"/>
                </a:solidFill>
                <a:latin typeface="Times New Roman" pitchFamily="18" charset="0"/>
                <a:ea typeface="+mn-ea"/>
                <a:cs typeface="+mn-cs"/>
              </a:rPr>
              <a:t>and ask a question about the hiring process to gather some information about your status. </a:t>
            </a:r>
            <a:endParaRPr lang="ar-EG" sz="1200" kern="1200" dirty="0">
              <a:solidFill>
                <a:schemeClr val="tx1"/>
              </a:solidFill>
              <a:latin typeface="Times New Roman" pitchFamily="18" charset="0"/>
              <a:ea typeface="+mn-ea"/>
              <a:cs typeface="+mn-cs"/>
            </a:endParaRPr>
          </a:p>
          <a:p>
            <a:r>
              <a:rPr lang="en-US" sz="1200" kern="1200" dirty="0">
                <a:solidFill>
                  <a:schemeClr val="tx1"/>
                </a:solidFill>
                <a:latin typeface="Times New Roman" pitchFamily="18" charset="0"/>
                <a:ea typeface="+mn-ea"/>
                <a:cs typeface="+mn-cs"/>
              </a:rPr>
              <a:t>Good questions to ask include:</a:t>
            </a:r>
            <a:endParaRPr lang="ar-EG" sz="1200" kern="1200" dirty="0">
              <a:solidFill>
                <a:schemeClr val="tx1"/>
              </a:solidFill>
              <a:latin typeface="Times New Roman" pitchFamily="18" charset="0"/>
              <a:ea typeface="+mn-ea"/>
              <a:cs typeface="+mn-cs"/>
            </a:endParaRPr>
          </a:p>
          <a:p>
            <a:endParaRPr lang="en-US" sz="1200" kern="1200" dirty="0">
              <a:solidFill>
                <a:schemeClr val="tx1"/>
              </a:solidFill>
              <a:latin typeface="Times New Roman" pitchFamily="18" charset="0"/>
              <a:ea typeface="+mn-ea"/>
              <a:cs typeface="+mn-cs"/>
            </a:endParaRPr>
          </a:p>
          <a:p>
            <a:pPr>
              <a:buFont typeface="Arial" pitchFamily="34" charset="0"/>
              <a:buChar char="•"/>
            </a:pPr>
            <a:r>
              <a:rPr lang="en-US" sz="1200" kern="1200" dirty="0">
                <a:solidFill>
                  <a:schemeClr val="tx1"/>
                </a:solidFill>
                <a:latin typeface="Times New Roman" pitchFamily="18" charset="0"/>
                <a:ea typeface="+mn-ea"/>
                <a:cs typeface="+mn-cs"/>
              </a:rPr>
              <a:t>Has a hiring decision been made yet?</a:t>
            </a:r>
          </a:p>
          <a:p>
            <a:pPr>
              <a:buFont typeface="Arial" pitchFamily="34" charset="0"/>
              <a:buChar char="•"/>
            </a:pPr>
            <a:r>
              <a:rPr lang="en-US" sz="1200" kern="1200" dirty="0">
                <a:solidFill>
                  <a:schemeClr val="tx1"/>
                </a:solidFill>
                <a:latin typeface="Times New Roman" pitchFamily="18" charset="0"/>
                <a:ea typeface="+mn-ea"/>
                <a:cs typeface="+mn-cs"/>
              </a:rPr>
              <a:t>Can you tell me what to expect next in terms of the hiring process?</a:t>
            </a:r>
          </a:p>
          <a:p>
            <a:pPr>
              <a:buFont typeface="Arial" pitchFamily="34" charset="0"/>
              <a:buChar char="•"/>
            </a:pPr>
            <a:r>
              <a:rPr lang="en-US" sz="1200" kern="1200" dirty="0">
                <a:solidFill>
                  <a:schemeClr val="tx1"/>
                </a:solidFill>
                <a:latin typeface="Times New Roman" pitchFamily="18" charset="0"/>
                <a:ea typeface="+mn-ea"/>
                <a:cs typeface="+mn-cs"/>
              </a:rPr>
              <a:t>What is the company’s timeframe for filling this position?</a:t>
            </a:r>
          </a:p>
          <a:p>
            <a:pPr>
              <a:buFont typeface="Arial" pitchFamily="34" charset="0"/>
              <a:buChar char="•"/>
            </a:pPr>
            <a:r>
              <a:rPr lang="en-US" sz="1200" kern="1200" dirty="0">
                <a:solidFill>
                  <a:schemeClr val="tx1"/>
                </a:solidFill>
                <a:latin typeface="Times New Roman" pitchFamily="18" charset="0"/>
                <a:ea typeface="+mn-ea"/>
                <a:cs typeface="+mn-cs"/>
              </a:rPr>
              <a:t>Could I follow up in another week if you haven’t had the chance to contact me yet?</a:t>
            </a:r>
          </a:p>
          <a:p>
            <a:pPr>
              <a:buFont typeface="Arial" pitchFamily="34" charset="0"/>
              <a:buChar char="•"/>
            </a:pPr>
            <a:r>
              <a:rPr lang="en-US" sz="1200" kern="1200" dirty="0">
                <a:solidFill>
                  <a:schemeClr val="tx1"/>
                </a:solidFill>
                <a:latin typeface="Times New Roman" pitchFamily="18" charset="0"/>
                <a:ea typeface="+mn-ea"/>
                <a:cs typeface="+mn-cs"/>
              </a:rPr>
              <a:t>Can I provide any additional information regarding my qualifications for the position?</a:t>
            </a:r>
          </a:p>
          <a:p>
            <a:r>
              <a:rPr lang="en-US" sz="1200" kern="1200" dirty="0">
                <a:solidFill>
                  <a:schemeClr val="tx1"/>
                </a:solidFill>
                <a:latin typeface="Times New Roman" pitchFamily="18" charset="0"/>
                <a:ea typeface="+mn-ea"/>
                <a:cs typeface="+mn-cs"/>
              </a:rPr>
              <a:t>Whatever the circumstances, a follow-up message can demonstrate that you’re sincerely interested in working for the organization, persistent in pursuing your goals, and committed to upgrading your skills.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354193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When you follow up by e-mail or telephone, you can share an additional piece of information that links your qualifications to the position (keep an eye out for late-breaking news about the company, too) and ask a question about the hiring process to gather some information about your status. Good questions to ask include:</a:t>
            </a:r>
          </a:p>
          <a:p>
            <a:pPr>
              <a:buFont typeface="Arial" pitchFamily="34" charset="0"/>
              <a:buChar char="•"/>
            </a:pPr>
            <a:r>
              <a:rPr lang="en-US" sz="1200" kern="1200" dirty="0">
                <a:solidFill>
                  <a:schemeClr val="tx1"/>
                </a:solidFill>
                <a:latin typeface="Times New Roman" pitchFamily="18" charset="0"/>
                <a:ea typeface="+mn-ea"/>
                <a:cs typeface="+mn-cs"/>
              </a:rPr>
              <a:t>Has a hiring decision been made yet?</a:t>
            </a:r>
          </a:p>
          <a:p>
            <a:pPr>
              <a:buFont typeface="Arial" pitchFamily="34" charset="0"/>
              <a:buChar char="•"/>
            </a:pPr>
            <a:r>
              <a:rPr lang="en-US" sz="1200" kern="1200" dirty="0">
                <a:solidFill>
                  <a:schemeClr val="tx1"/>
                </a:solidFill>
                <a:latin typeface="Times New Roman" pitchFamily="18" charset="0"/>
                <a:ea typeface="+mn-ea"/>
                <a:cs typeface="+mn-cs"/>
              </a:rPr>
              <a:t>Can you tell me what to expect next in terms of the hiring process?</a:t>
            </a:r>
          </a:p>
          <a:p>
            <a:pPr>
              <a:buFont typeface="Arial" pitchFamily="34" charset="0"/>
              <a:buChar char="•"/>
            </a:pPr>
            <a:r>
              <a:rPr lang="en-US" sz="1200" kern="1200" dirty="0">
                <a:solidFill>
                  <a:schemeClr val="tx1"/>
                </a:solidFill>
                <a:latin typeface="Times New Roman" pitchFamily="18" charset="0"/>
                <a:ea typeface="+mn-ea"/>
                <a:cs typeface="+mn-cs"/>
              </a:rPr>
              <a:t>What is the company’s timeframe for filling this position?</a:t>
            </a:r>
          </a:p>
          <a:p>
            <a:pPr>
              <a:buFont typeface="Arial" pitchFamily="34" charset="0"/>
              <a:buChar char="•"/>
            </a:pPr>
            <a:r>
              <a:rPr lang="en-US" sz="1200" kern="1200" dirty="0">
                <a:solidFill>
                  <a:schemeClr val="tx1"/>
                </a:solidFill>
                <a:latin typeface="Times New Roman" pitchFamily="18" charset="0"/>
                <a:ea typeface="+mn-ea"/>
                <a:cs typeface="+mn-cs"/>
              </a:rPr>
              <a:t>Could I follow up in another week if you haven’t had the chance to contact me yet?</a:t>
            </a:r>
          </a:p>
          <a:p>
            <a:pPr>
              <a:buFont typeface="Arial" pitchFamily="34" charset="0"/>
              <a:buChar char="•"/>
            </a:pPr>
            <a:r>
              <a:rPr lang="en-US" sz="1200" kern="1200" dirty="0">
                <a:solidFill>
                  <a:schemeClr val="tx1"/>
                </a:solidFill>
                <a:latin typeface="Times New Roman" pitchFamily="18" charset="0"/>
                <a:ea typeface="+mn-ea"/>
                <a:cs typeface="+mn-cs"/>
              </a:rPr>
              <a:t>Can I provide any additional information regarding my qualifications for the position?</a:t>
            </a:r>
          </a:p>
          <a:p>
            <a:r>
              <a:rPr lang="en-US" sz="1200" kern="1200" dirty="0">
                <a:solidFill>
                  <a:schemeClr val="tx1"/>
                </a:solidFill>
                <a:latin typeface="Times New Roman" pitchFamily="18" charset="0"/>
                <a:ea typeface="+mn-ea"/>
                <a:cs typeface="+mn-cs"/>
              </a:rPr>
              <a:t>Whatever the circumstances, a follow-up message can demonstrate that you’re sincerely interested in working for the organization, persistent in pursuing your goals, and committed to upgrading your skills.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97524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094791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Organizations use various types of interviews to discover as much as possible about applicants.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structured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follows a set sequence of questions, allowing the interview team to compare answers from all candidates.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an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open-ended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interviewer adapts the line of questioning based on your responses and questions.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panel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 meet with several interviewers at once; in a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group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 and several other candidates meet with one or more interviewers at once.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behavioral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 are asked to describe how you handled situations from your past.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situational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focuses on how you would handle various hypothetical situations on the job.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working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 actually perform work-related tasks.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Perhaps the most unnerving type of interview is the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stress interview</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is set up to see how well a candidate handles stressful situations, such as long periods of silence, criticisms of your appearance, deliberate interruptions, and abrupt or even hostile reactions by the interviewer. </a:t>
            </a:r>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المقاطعات المتعمدة ، وردود الفعل المفاجئة أو حتى العدائية من قبل القائم بإجراء المقابلة.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888879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In addition to encountering a variety of interview formats, expect to be interviewed through a variety of media.</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To succeed at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a </a:t>
            </a:r>
            <a:r>
              <a:rPr kumimoji="0" lang="en-US" sz="1100" b="1" i="1"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telephone</a:t>
            </a:r>
            <a:r>
              <a:rPr kumimoji="0" lang="en-US" sz="11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interview</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make sure you treat it as seriously as an in-person interview. Be prepared with a copy of all the materials you have sent the employer, including your résumé and any correspondence.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If possible, arrange to speak on a landline so you don’t have to worry about mobile phone reception problems.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you won’t be able to use nonverbal signals to create a good impression, so a positive, alert tone of voice is vital.</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Times New Roman" pitchFamily="18" charset="0"/>
                <a:ea typeface="+mn-ea"/>
                <a:cs typeface="+mn-cs"/>
              </a:rPr>
              <a:t>E-mail and IM</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are also sometimes used in the screening stage. While you have almost no opportunity to send and receive nonverbal signals with these formats, you do have the major advantage of being able to review and edit each response before you send it.</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Maintain a professional style in your responses and be sure to ask questions that demonstrate your knowledge of the company and the position.</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Many employers use </a:t>
            </a:r>
            <a:r>
              <a:rPr kumimoji="0" lang="en-US" sz="1100" b="0" i="1" u="none" strike="noStrike" kern="1200" cap="none" spc="0" normalizeH="0" baseline="0" noProof="0" dirty="0">
                <a:ln>
                  <a:noFill/>
                </a:ln>
                <a:solidFill>
                  <a:srgbClr val="000000"/>
                </a:solidFill>
                <a:effectLst/>
                <a:uLnTx/>
                <a:uFillTx/>
                <a:latin typeface="Times New Roman" pitchFamily="18" charset="0"/>
                <a:ea typeface="+mn-ea"/>
                <a:cs typeface="+mn-cs"/>
              </a:rPr>
              <a:t>video technology</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for both live and recorded interviews.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Prepare for a video interview as you would for an in-person interview and take the extra steps needed to become familiar with the equipment and the process. During any video interview, remember to sit up straight and focus on the camera.</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100" b="0" i="1" u="none" strike="noStrike" kern="1200" cap="none" spc="0" normalizeH="0" baseline="0" noProof="0" dirty="0">
                <a:ln>
                  <a:noFill/>
                </a:ln>
                <a:solidFill>
                  <a:srgbClr val="000000"/>
                </a:solidFill>
                <a:effectLst/>
                <a:uLnTx/>
                <a:uFillTx/>
                <a:latin typeface="Times New Roman" pitchFamily="18" charset="0"/>
                <a:ea typeface="+mn-ea"/>
                <a:cs typeface="+mn-cs"/>
              </a:rPr>
              <a:t>Online interviews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can range from simple structured questionnaires and tests to sophisticated job simulation</a:t>
            </a:r>
            <a:r>
              <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rPr>
              <a:t>محاكاة الوظائف المتطورة </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that are similar to working interviews. Job simulations not only identify good candidates but also reduce the risk of employment discrimination lawsuits because they closely mimic actual job skills.</a:t>
            </a:r>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تقليد مهارات العمل الفعلية.</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83910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Interviews give employers the chance to go beyond the basic data of your résumé to get to know you and to answer two essential questions.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first is whether you can handle the responsibilities of the position.</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Naturally, the more you know about the demands of the position, and the more you’ve thought about how your skills match those demands, the better you’ll be able to respond.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Suitability</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for a specific job is judged based on such factors as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academic preparation,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work experience,</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and job-related personality traits.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second essential question concerns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organization fit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that is, whether your overall personality and approach to work will be appropriate,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not only for the target position but also for the organization.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This determination will be made based on your personal background, attitudes, and style.</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9690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Many companies rely on pre-employment testing to determine whether applicants are suited to the job and whether they’ll be worth the expense of hiring and training.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Integrity tests.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You might not think that a test could identify job candidates who are more likely to steal from their employers or commit other ethical or legal infractions, but employers have had some success in using integrity tests.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الذين هم أكثر عرضة للسرقة من أصحاب العمل أو ارتكاب مخالفات أخلاقية أو قانونية أخرى ، لكن أصحاب العمل حققوا بعض النجاح في استخدام اختبارات النزاهة. </a:t>
            </a: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Personality tests.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Personality tests can try to assess either general character or suitability for the demands of specific profession. General tests attempt to profile overall intellectual ability, attitudes toward work, interests, and managerial potential, as well as such characteristics as dependability, commitment, honesty, and motivation.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الاعتمادية والالتزام والصدق والتحفيز. </a:t>
            </a: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Cognitive tests. </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These tests measure a variety of attributes involved in acquiring, processing, analyzing, using, and remembering information. Typical tests involve reading comprehension, mathematics, problem solving, and decision making.</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تتضمن الاختبارات النموذجية فهم القراءة والرياضيات وحل المشكلات واتخاذ القرار.</a:t>
            </a: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Job knowledge and job skills tests.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These are the most common type, designed to assess competency or specific abilities needed to perform a job.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Substance tests.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To avoid the increased costs and reduced productivity associated with </a:t>
            </a:r>
            <a:r>
              <a:rPr kumimoji="0" lang="en-US" sz="11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drug abuse </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in the workplace, many employers require applicants to be tested </a:t>
            </a:r>
            <a:r>
              <a:rPr kumimoji="0" lang="en-US" sz="11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for drug use</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 </a:t>
            </a:r>
            <a:endParaRPr kumimoji="0" lang="ar-EG"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rPr>
              <a:t>Companies with mandatory testing have found real advantages, including lower accident rates, fewer disability claims, </a:t>
            </a: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and decreased violence and absenteeism. </a:t>
            </a:r>
            <a:endParaRPr kumimoji="0" lang="ar-EG" sz="11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30000"/>
              </a:spcBef>
              <a:spcAft>
                <a:spcPct val="0"/>
              </a:spcAft>
              <a:buClrTx/>
              <a:buSzTx/>
              <a:buFontTx/>
              <a:buNone/>
              <a:tabLst/>
              <a:defRPr/>
            </a:pPr>
            <a:r>
              <a:rPr kumimoji="0" lang="en-US" sz="1100" b="1" i="0" u="none" strike="noStrike" kern="1200" cap="none" spc="0" normalizeH="0" baseline="0" noProof="0" dirty="0">
                <a:ln>
                  <a:noFill/>
                </a:ln>
                <a:solidFill>
                  <a:srgbClr val="000000"/>
                </a:solidFill>
                <a:effectLst/>
                <a:uLnTx/>
                <a:uFillTx/>
                <a:latin typeface="Times New Roman" pitchFamily="18" charset="0"/>
                <a:ea typeface="+mn-ea"/>
                <a:cs typeface="+mn-cs"/>
              </a:rPr>
              <a:t>Background checks.</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Although not a test in the usual sense, a background check also helps </a:t>
            </a:r>
            <a:r>
              <a:rPr kumimoji="0" lang="en-US" sz="1100" b="0" i="0" u="sng"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employers learn more about you</a:t>
            </a:r>
            <a:r>
              <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 A background check might be used to verify the credentials on your résumé, to see how well you manage credit, or to learn if you have a criminal record. </a:t>
            </a:r>
            <a:endParaRPr kumimoji="0" lang="en-US" sz="11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78224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669917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Throughout the interview process, you can expect to get a mix of questions that are specific to you and the job opening, as well as questions that are of a more general nature, such as the following:</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What is the hardest decision you’ve ever had to make?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prepared with a good example, explaining why the decision was difficult and how you made the choice you made.</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What are your greatest weaknesses?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a weakness so that it sounds like a virtue (such as working too hard) or describe a relatively minor shortcoming and explain how you’re working to improve.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Where do you want to be five years from now?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Your answer should reflect your desire to contribute to the employer’s long-term goals, not just your own goals. Whether this question yields useful information is a matter of debate,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but prepared to answer it.</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What didn’t you like about previous jobs you’ve held?</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Describe something that you didn’t like in a way that puts you in a positive light, such as having limited opportunities to apply your skills or education. Avoid making negative comments about former employers or colleagues.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Tell me something about yourself.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Ask if the interviewer would like to know about your specific skills or attributes. If this point is clarified, then respond accordingly. If it isn’t, explain how your skills can contribute to the job and the organization.</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90124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Interviewing is stressful for everyone, so some nervousness is natural.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However, you can take steps to feel more confident.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Start by reminding yourself that you have value to offer the employer,</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and the employer already thinks highly enough of you to invite you to an interview.</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some aspect of your appearance or background makes you uneasy,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correct it if possible or offset it by emphasizing positive traits such as warmth, wit, intelligence, or charm.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Instead of dwelling on your weaknesses, focus on your strengths.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Instead of worrying about how you will perform in the interview, focus on how you can help the organization succeed.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more prepared you are, the more confident you’ll be.</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78597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Physical appearance is important because clothing and grooming reveal something about a candidate's personality, professionalism, and ability to sense the unspoken “rules” of a situation.</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 it comes to clothing, the best policy is to dress conservatively.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Wear the best-quality clothing you can but remember that “clean and appropriate” clothes are far more important than “expensive and flashy” clothing.</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grooming makes any style of clothing look better. Make sure your clothes are clean and unwrinkled, your shoes un-scuffed and well shined, your hair neatly styled and combed, your fingernails clean, and your breath fresh.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نظيفة وغير مجعدة ، حذائك غير مجروش ولامع جيدا ، شعرك مصفف ومشط بدقة ، أظافرك نظيفة ، وأنفاسك منعشة. </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an interview is not the place to express your individuality or to let your inner rebel run wild.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Send a clear signal that you understand the business world and know how to adapt to it. You will not be taken seriously otherwise.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30815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Physical appearance is important because clothing and grooming reveal something about a candidate's personality, professionalism, and ability to sense the unspoken “rules” of a situation. When it comes to clothing, the best policy is to dress conservatively. Wear the best-quality clothing you can, but remember that “clean and appropriate” clothes are far more important than “expensive and flashy” clothing.</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Good grooming makes any style of clothing look better. Make sure your clothes are clean and unwrinkled, your shoes un-scuffed and well shined, your hair neatly styled and combed, your fingernails clean, and your breath fresh.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an interview is not the place to express your individuality or to let your inner rebel run wild. Send a clear signal that you understand the business world and know how to adapt to it. You will not be taken seriously otherwise.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691650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the three stages, the warm-up is the most important, even though it may account for only a small fraction of the time you spend in the interview.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Studies suggest that many interviewers, particularly those who are poorly trained in interviewing techniques, make up their minds within the first 20 seconds of contact with a candidate.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let your guard down if it appears that the interviewer wants to engage in what feels like small talk; these exchanges are every bit as important as structured questions.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Body language is crucial at this point. Stand or sit up straight, maintain regular but natural eye contact,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تشير الدراسات إلى أن العديد من المحاورين ، وخاصة أولئك الذين لم يتم تدريبهم بشكل جيد على تقنيات إجراء المقابلات ، يتخذون قرارهم خلال أول 20 ثانية من الاتصال بالمرشح.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لا تخذل حذرك إذا بدا أن القائم بإجراء المقابلة يريد الانخراط في ما يبدو وكأنه حديث صغير. هذه التبادلات لا تقل أهمية عن الأسئلة المنظمة.</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لغة الجسد أمر بالغ الأهمية في هذه المرحلة. الوقوف أو الجلوس بشكل مستقيم ، والحفاظ على اتصال العين العادية ولكن الطبيعية ،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and don’t fidget.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When the interviewer extends a hand, respond with a firm but not overpowering handshake.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Repeat the interviewer’s name when you’re introduced (“It’s a pleasure to meet you, Ms. Litton”).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Wait until you’re asked to be seated or the interviewer has taken a seat. Let the interviewer start the discussion. Then, be ready to answer one or two substantial questions right away: for example, “Why do you want to work here?” or “What do you know about us?”</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ar-EG"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ولا تتململ.</a:t>
            </a:r>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 عندما يمد القائم بإجراء المقابلة يده ، أجب بمصافحة حازمة ولكن ليس طاغية. </a:t>
            </a:r>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كرر اسم القائم بإجراء المقابلة عند تقديمك ("إنه لمن دواعي سروري مقابلتك ، السيدة </a:t>
            </a:r>
            <a:r>
              <a:rPr lang="ar-EG" dirty="0" err="1"/>
              <a:t>ليتون</a:t>
            </a:r>
            <a:r>
              <a:rPr lang="ar-EG" dirty="0"/>
              <a:t>"). </a:t>
            </a:r>
          </a:p>
          <a:p>
            <a:pPr marL="0" marR="0" lvl="0" indent="0" algn="l" defTabSz="914400" rtl="0" eaLnBrk="1" fontAlgn="base" latinLnBrk="0" hangingPunct="1">
              <a:lnSpc>
                <a:spcPct val="100000"/>
              </a:lnSpc>
              <a:spcBef>
                <a:spcPct val="30000"/>
              </a:spcBef>
              <a:spcAft>
                <a:spcPct val="0"/>
              </a:spcAft>
              <a:buClrTx/>
              <a:buSzTx/>
              <a:buFontTx/>
              <a:buNone/>
              <a:tabLst/>
              <a:defRPr/>
            </a:pPr>
            <a:r>
              <a:rPr lang="ar-EG" dirty="0"/>
              <a:t>انتظر حتى يطلب منك الجلوس أو أن يأخذ القائم بإجراء المقابلة مقعدا. دع القائم بإجراء المقابلة يبدأ المناقشة. بعد ذلك ، كن مستعدا للإجابة على سؤال أو سؤالين جوهريين على الفور: على سبيل المثال ، "لماذا تريد العمل هنا؟" أو "ماذا تعرف عنا؟"</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59004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Questions and answers will consume the greatest part of the interview.</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The interviewer will ask you about your qualifications and discuss many of the points mentioned in your résumé.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You'll also be asking questions of your own.</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Let the interviewer lead the conversation, and never answer a question before he or she has finished asking it.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Tailor your answers to make a favorable impression. Don't limit yourself to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yes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or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no</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answers.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If you're asked a difficult question, be sure you pause to think before responding.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 periodically ask a question or two from the list you've prepared, you'll not only learn something but also demonstrate your interest.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Paying attention when the interviewer speaks can be as important as giving good answers or asking good questions.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interviewer's facial expressions, eye movements, gestures, and posture may tell you the real meaning of what is being said. Be especially aware of how your comments are received.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Employers cannot legally discriminate against a job candidate on the basis of race, color, gender, age (from 40 to 70), marital status, religion, national origin, or disability. If you are asked questions that are personal or potentially unlawful, how you respond depends on how badly you want the job, how you feel about revealing the information asked for, what you think the interviewer will do with the information, and whether you want to work for a company that asks such questions.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508197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260CC59-BC39-4BF4-A7EF-43F201A6AA64}"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723970" name="Rectangle 2"/>
          <p:cNvSpPr>
            <a:spLocks noGrp="1" noRot="1" noChangeAspect="1" noChangeArrowheads="1" noTextEdit="1"/>
          </p:cNvSpPr>
          <p:nvPr>
            <p:ph type="sldImg"/>
          </p:nvPr>
        </p:nvSpPr>
        <p:spPr>
          <a:ln/>
        </p:spPr>
      </p:sp>
      <p:sp>
        <p:nvSpPr>
          <p:cNvPr id="723971" name="Rectangle 3"/>
          <p:cNvSpPr>
            <a:spLocks noGrp="1" noChangeArrowheads="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Like the warm-up stage, the end of the interview is more important than its duration would indicate.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In the last few minutes, emphasize your value to the organization and correct any misconceptions the interviewer might have.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You can generally tell when the interviewer is trying to conclude the session.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 When you get the signal, respond promptly, but don't rush.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Thank the interviewer for the opportunity and express an interest in the organization.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If you can do so comfortably, try to pin down what will happen next, but don't press for an immediate decision.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If you do receive an offer during the interview, you'll naturally want to discuss salary.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Calibri"/>
                <a:ea typeface="+mn-ea"/>
                <a:cs typeface="+mn-cs"/>
              </a:rPr>
              <a:t>However, let the interviewer raise the subject. If asked your salary requirements, say that you would expect to receive the standard salary for the job in question. If you don't like the offer, you might try to negotiate, provided you're in a good bargaining position and the organization has the flexibility to accommodate you.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imes New Roman" pitchFamily="18" charset="0"/>
                <a:ea typeface="+mn-ea"/>
                <a:cs typeface="+mn-cs"/>
              </a:rPr>
              <a:t>Maintain a notebook or simple database with information about each company, interviewers’ answers to your questions, contact information for each interviewer, the status of thank-you notes and other follow-up communication, and upcoming interview appointments. Carefully organized notes will help you decide which company is the right fit for you when it comes time to choose from the job </a:t>
            </a:r>
            <a:r>
              <a:rPr kumimoji="0" lang="en-US" sz="1200" b="0" i="0" u="none" strike="noStrike" kern="1200" cap="none" spc="0" normalizeH="0" baseline="0" noProof="0" dirty="0" err="1">
                <a:ln>
                  <a:noFill/>
                </a:ln>
                <a:solidFill>
                  <a:prstClr val="black"/>
                </a:solidFill>
                <a:effectLst/>
                <a:uLnTx/>
                <a:uFillTx/>
                <a:latin typeface="Times New Roman" pitchFamily="18" charset="0"/>
                <a:ea typeface="+mn-ea"/>
                <a:cs typeface="+mn-cs"/>
              </a:rPr>
              <a:t>offeR</a:t>
            </a:r>
            <a:endParaRPr lang="en-US" sz="1200" kern="1200" dirty="0">
              <a:solidFill>
                <a:schemeClr val="tx1"/>
              </a:solidFill>
              <a:latin typeface="Times New Roman" pitchFamily="18" charset="0"/>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260CC59-BC39-4BF4-A7EF-43F201A6AA64}"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723970" name="Rectangle 2"/>
          <p:cNvSpPr>
            <a:spLocks noGrp="1" noRot="1" noChangeAspect="1" noChangeArrowheads="1" noTextEdit="1"/>
          </p:cNvSpPr>
          <p:nvPr>
            <p:ph type="sldImg"/>
          </p:nvPr>
        </p:nvSpPr>
        <p:spPr>
          <a:ln/>
        </p:spPr>
      </p:sp>
      <p:sp>
        <p:nvSpPr>
          <p:cNvPr id="723971" name="Rectangle 3"/>
          <p:cNvSpPr>
            <a:spLocks noGrp="1" noChangeArrowheads="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Staying in contact with a prospective employer after an interview shows that you really want the job and are determined to get it. </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Doing so also gives you another chance to demonstrate your communication skills and sense of business etiquette.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Following up brings your name to the interviewer’s attention once again and reminds him or her that you’re actively looking and waiting for the decision.</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Any time you hear from a company during the application or interview process, be sure to respond quickly. Companies flooded with résumés may move on to another candidate if you they don’t hear back from you within 24 hours.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Times New Roman" pitchFamily="18" charset="0"/>
              <a:ea typeface="+mn-ea"/>
              <a:cs typeface="+mn-cs"/>
            </a:endParaRPr>
          </a:p>
        </p:txBody>
      </p:sp>
    </p:spTree>
    <p:extLst>
      <p:ext uri="{BB962C8B-B14F-4D97-AF65-F5344CB8AC3E}">
        <p14:creationId xmlns:p14="http://schemas.microsoft.com/office/powerpoint/2010/main" val="22878900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260CC59-BC39-4BF4-A7EF-43F201A6AA64}"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723970" name="Rectangle 2"/>
          <p:cNvSpPr>
            <a:spLocks noGrp="1" noRot="1" noChangeAspect="1" noChangeArrowheads="1" noTextEdit="1"/>
          </p:cNvSpPr>
          <p:nvPr>
            <p:ph type="sldImg"/>
          </p:nvPr>
        </p:nvSpPr>
        <p:spPr>
          <a:ln/>
        </p:spPr>
      </p:sp>
      <p:sp>
        <p:nvSpPr>
          <p:cNvPr id="723971" name="Rectangle 3"/>
          <p:cNvSpPr>
            <a:spLocks noGrp="1" noChangeArrowheads="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Times New Roman" pitchFamily="18" charset="0"/>
              <a:ea typeface="+mn-ea"/>
              <a:cs typeface="+mn-cs"/>
            </a:endParaRPr>
          </a:p>
        </p:txBody>
      </p:sp>
    </p:spTree>
    <p:extLst>
      <p:ext uri="{BB962C8B-B14F-4D97-AF65-F5344CB8AC3E}">
        <p14:creationId xmlns:p14="http://schemas.microsoft.com/office/powerpoint/2010/main" val="11759189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260CC59-BC39-4BF4-A7EF-43F201A6AA64}" type="slidenum">
              <a:rPr kumimoji="0" lang="en-US"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723970" name="Rectangle 2"/>
          <p:cNvSpPr>
            <a:spLocks noGrp="1" noRot="1" noChangeAspect="1" noChangeArrowheads="1" noTextEdit="1"/>
          </p:cNvSpPr>
          <p:nvPr>
            <p:ph type="sldImg"/>
          </p:nvPr>
        </p:nvSpPr>
        <p:spPr>
          <a:ln/>
        </p:spPr>
      </p:sp>
      <p:sp>
        <p:nvSpPr>
          <p:cNvPr id="723971" name="Rectangle 3"/>
          <p:cNvSpPr>
            <a:spLocks noGrp="1" noChangeArrowheads="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 you receive a job offer that you want to accept, reply within five days. Begin by accepting the position and expressing thanks.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Identify the job that you're accepting.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the next paragraph, cover any necessary details. Conclude by saying that you look forward to reporting for work.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all your interviews, you may find that you need to write a letter declining a job offer.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bad-news plan is ideally suited to this type of letter. Open warmly, state the reasons for refusing the offer, decline the offer explicitly, and close on a pleasant note, expressing gratitude.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you get a job offer and are currently employed, you can maintain good relations with your current employer by writing a letter of resignation to your immediate supervisor. Follow the bad-news plan, and make the letter sound positive, regardless of how you feel.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latin typeface="Times New Roman" pitchFamily="18" charset="0"/>
              <a:ea typeface="+mn-ea"/>
              <a:cs typeface="+mn-cs"/>
            </a:endParaRPr>
          </a:p>
        </p:txBody>
      </p:sp>
    </p:spTree>
    <p:extLst>
      <p:ext uri="{BB962C8B-B14F-4D97-AF65-F5344CB8AC3E}">
        <p14:creationId xmlns:p14="http://schemas.microsoft.com/office/powerpoint/2010/main" val="23238268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33</a:t>
            </a:fld>
            <a:endParaRPr lang="x-none"/>
          </a:p>
        </p:txBody>
      </p:sp>
    </p:spTree>
    <p:extLst>
      <p:ext uri="{BB962C8B-B14F-4D97-AF65-F5344CB8AC3E}">
        <p14:creationId xmlns:p14="http://schemas.microsoft.com/office/powerpoint/2010/main" val="2157489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5" name="Slide Number Placeholder 4"/>
          <p:cNvSpPr>
            <a:spLocks noGrp="1"/>
          </p:cNvSpPr>
          <p:nvPr>
            <p:ph type="sldNum" sz="quarter" idx="11"/>
          </p:nvPr>
        </p:nvSpPr>
        <p:spPr/>
        <p:txBody>
          <a:bodyPr/>
          <a:lstStyle>
            <a:lvl1pPr>
              <a:defRPr/>
            </a:lvl1pPr>
          </a:lstStyle>
          <a:p>
            <a:r>
              <a:rPr lang="en-US" dirty="0"/>
              <a:t>Chapter 14 - </a:t>
            </a:r>
            <a:fld id="{B7D37E48-9AE3-458B-BED0-1BEB5BFE0F25}" type="slidenum">
              <a:rPr lang="en-US"/>
              <a:pPr/>
              <a:t>‹#›</a:t>
            </a:fld>
            <a:endParaRPr lang="en-US" dirty="0"/>
          </a:p>
        </p:txBody>
      </p:sp>
    </p:spTree>
    <p:extLst>
      <p:ext uri="{BB962C8B-B14F-4D97-AF65-F5344CB8AC3E}">
        <p14:creationId xmlns:p14="http://schemas.microsoft.com/office/powerpoint/2010/main" val="13736116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5" name="Slide Number Placeholder 4"/>
          <p:cNvSpPr>
            <a:spLocks noGrp="1"/>
          </p:cNvSpPr>
          <p:nvPr>
            <p:ph type="sldNum" sz="quarter" idx="11"/>
          </p:nvPr>
        </p:nvSpPr>
        <p:spPr/>
        <p:txBody>
          <a:bodyPr/>
          <a:lstStyle>
            <a:lvl1pPr>
              <a:defRPr/>
            </a:lvl1pPr>
          </a:lstStyle>
          <a:p>
            <a:r>
              <a:rPr lang="en-US" dirty="0"/>
              <a:t>Chapter 14 - </a:t>
            </a:r>
            <a:fld id="{6780E236-7C09-4DDC-9348-DFAA03FA9B4E}" type="slidenum">
              <a:rPr lang="en-US"/>
              <a:pPr/>
              <a:t>‹#›</a:t>
            </a:fld>
            <a:endParaRPr lang="en-US" dirty="0"/>
          </a:p>
        </p:txBody>
      </p:sp>
    </p:spTree>
    <p:extLst>
      <p:ext uri="{BB962C8B-B14F-4D97-AF65-F5344CB8AC3E}">
        <p14:creationId xmlns:p14="http://schemas.microsoft.com/office/powerpoint/2010/main" val="2679796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5" name="Slide Number Placeholder 4"/>
          <p:cNvSpPr>
            <a:spLocks noGrp="1"/>
          </p:cNvSpPr>
          <p:nvPr>
            <p:ph type="sldNum" sz="quarter" idx="11"/>
          </p:nvPr>
        </p:nvSpPr>
        <p:spPr/>
        <p:txBody>
          <a:bodyPr/>
          <a:lstStyle>
            <a:lvl1pPr>
              <a:defRPr/>
            </a:lvl1pPr>
          </a:lstStyle>
          <a:p>
            <a:r>
              <a:rPr lang="en-US" dirty="0"/>
              <a:t>Chapter 14 - </a:t>
            </a:r>
            <a:fld id="{B9A64449-9441-475D-9E04-F0AAA15EE691}" type="slidenum">
              <a:rPr lang="en-US"/>
              <a:pPr/>
              <a:t>‹#›</a:t>
            </a:fld>
            <a:endParaRPr lang="en-US" dirty="0"/>
          </a:p>
        </p:txBody>
      </p:sp>
    </p:spTree>
    <p:extLst>
      <p:ext uri="{BB962C8B-B14F-4D97-AF65-F5344CB8AC3E}">
        <p14:creationId xmlns:p14="http://schemas.microsoft.com/office/powerpoint/2010/main" val="16057788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6" name="Slide Number Placeholder 5"/>
          <p:cNvSpPr>
            <a:spLocks noGrp="1"/>
          </p:cNvSpPr>
          <p:nvPr>
            <p:ph type="sldNum" sz="quarter" idx="11"/>
          </p:nvPr>
        </p:nvSpPr>
        <p:spPr/>
        <p:txBody>
          <a:bodyPr/>
          <a:lstStyle>
            <a:lvl1pPr>
              <a:defRPr/>
            </a:lvl1pPr>
          </a:lstStyle>
          <a:p>
            <a:r>
              <a:rPr lang="en-US" dirty="0"/>
              <a:t>Chapter 14 - </a:t>
            </a:r>
            <a:fld id="{2C02278B-6FD3-41A2-8B91-591DA5571B05}" type="slidenum">
              <a:rPr lang="en-US"/>
              <a:pPr/>
              <a:t>‹#›</a:t>
            </a:fld>
            <a:endParaRPr lang="en-US" dirty="0"/>
          </a:p>
        </p:txBody>
      </p:sp>
    </p:spTree>
    <p:extLst>
      <p:ext uri="{BB962C8B-B14F-4D97-AF65-F5344CB8AC3E}">
        <p14:creationId xmlns:p14="http://schemas.microsoft.com/office/powerpoint/2010/main" val="6540755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8" name="Slide Number Placeholder 7"/>
          <p:cNvSpPr>
            <a:spLocks noGrp="1"/>
          </p:cNvSpPr>
          <p:nvPr>
            <p:ph type="sldNum" sz="quarter" idx="11"/>
          </p:nvPr>
        </p:nvSpPr>
        <p:spPr/>
        <p:txBody>
          <a:bodyPr/>
          <a:lstStyle>
            <a:lvl1pPr>
              <a:defRPr/>
            </a:lvl1pPr>
          </a:lstStyle>
          <a:p>
            <a:r>
              <a:rPr lang="en-US" dirty="0"/>
              <a:t>Chapter 14 - </a:t>
            </a:r>
            <a:fld id="{D5E1D840-D249-4654-B076-614C69514166}" type="slidenum">
              <a:rPr lang="en-US"/>
              <a:pPr/>
              <a:t>‹#›</a:t>
            </a:fld>
            <a:endParaRPr lang="en-US" dirty="0"/>
          </a:p>
        </p:txBody>
      </p:sp>
    </p:spTree>
    <p:extLst>
      <p:ext uri="{BB962C8B-B14F-4D97-AF65-F5344CB8AC3E}">
        <p14:creationId xmlns:p14="http://schemas.microsoft.com/office/powerpoint/2010/main" val="12220493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10972800" cy="1600200"/>
          </a:xfrm>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4" name="Slide Number Placeholder 3"/>
          <p:cNvSpPr>
            <a:spLocks noGrp="1"/>
          </p:cNvSpPr>
          <p:nvPr>
            <p:ph type="sldNum" sz="quarter" idx="11"/>
          </p:nvPr>
        </p:nvSpPr>
        <p:spPr/>
        <p:txBody>
          <a:bodyPr/>
          <a:lstStyle>
            <a:lvl1pPr>
              <a:defRPr/>
            </a:lvl1pPr>
          </a:lstStyle>
          <a:p>
            <a:r>
              <a:rPr lang="en-US" dirty="0"/>
              <a:t>Chapter 14 - </a:t>
            </a:r>
            <a:fld id="{9AC56EEA-EABF-4D65-8401-926030D3D23D}" type="slidenum">
              <a:rPr lang="en-US"/>
              <a:pPr/>
              <a:t>‹#›</a:t>
            </a:fld>
            <a:endParaRPr lang="en-US" dirty="0"/>
          </a:p>
        </p:txBody>
      </p:sp>
    </p:spTree>
    <p:extLst>
      <p:ext uri="{BB962C8B-B14F-4D97-AF65-F5344CB8AC3E}">
        <p14:creationId xmlns:p14="http://schemas.microsoft.com/office/powerpoint/2010/main" val="9589371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3" name="Slide Number Placeholder 2"/>
          <p:cNvSpPr>
            <a:spLocks noGrp="1"/>
          </p:cNvSpPr>
          <p:nvPr>
            <p:ph type="sldNum" sz="quarter" idx="11"/>
          </p:nvPr>
        </p:nvSpPr>
        <p:spPr/>
        <p:txBody>
          <a:bodyPr/>
          <a:lstStyle>
            <a:lvl1pPr>
              <a:defRPr/>
            </a:lvl1pPr>
          </a:lstStyle>
          <a:p>
            <a:r>
              <a:rPr lang="en-US" dirty="0"/>
              <a:t>Chapter 14 - </a:t>
            </a:r>
            <a:fld id="{47BE552C-922D-43F1-9545-D74F35B66EE9}" type="slidenum">
              <a:rPr lang="en-US"/>
              <a:pPr/>
              <a:t>‹#›</a:t>
            </a:fld>
            <a:endParaRPr lang="en-US" dirty="0"/>
          </a:p>
        </p:txBody>
      </p:sp>
    </p:spTree>
    <p:extLst>
      <p:ext uri="{BB962C8B-B14F-4D97-AF65-F5344CB8AC3E}">
        <p14:creationId xmlns:p14="http://schemas.microsoft.com/office/powerpoint/2010/main" val="21603508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6" name="Slide Number Placeholder 5"/>
          <p:cNvSpPr>
            <a:spLocks noGrp="1"/>
          </p:cNvSpPr>
          <p:nvPr>
            <p:ph type="sldNum" sz="quarter" idx="11"/>
          </p:nvPr>
        </p:nvSpPr>
        <p:spPr/>
        <p:txBody>
          <a:bodyPr/>
          <a:lstStyle>
            <a:lvl1pPr>
              <a:defRPr/>
            </a:lvl1pPr>
          </a:lstStyle>
          <a:p>
            <a:r>
              <a:rPr lang="en-US" dirty="0"/>
              <a:t>Chapter 14 - </a:t>
            </a:r>
            <a:fld id="{59A2FF0F-0042-4C75-B44B-0350742E5C10}" type="slidenum">
              <a:rPr lang="en-US"/>
              <a:pPr/>
              <a:t>‹#›</a:t>
            </a:fld>
            <a:endParaRPr lang="en-US" dirty="0"/>
          </a:p>
        </p:txBody>
      </p:sp>
    </p:spTree>
    <p:extLst>
      <p:ext uri="{BB962C8B-B14F-4D97-AF65-F5344CB8AC3E}">
        <p14:creationId xmlns:p14="http://schemas.microsoft.com/office/powerpoint/2010/main" val="25498990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6" name="Slide Number Placeholder 5"/>
          <p:cNvSpPr>
            <a:spLocks noGrp="1"/>
          </p:cNvSpPr>
          <p:nvPr>
            <p:ph type="sldNum" sz="quarter" idx="11"/>
          </p:nvPr>
        </p:nvSpPr>
        <p:spPr/>
        <p:txBody>
          <a:bodyPr/>
          <a:lstStyle>
            <a:lvl1pPr>
              <a:defRPr/>
            </a:lvl1pPr>
          </a:lstStyle>
          <a:p>
            <a:r>
              <a:rPr lang="en-US" dirty="0"/>
              <a:t>Chapter 14 - </a:t>
            </a:r>
            <a:fld id="{F63137A7-61D1-48EE-94E7-F67478A8AC63}" type="slidenum">
              <a:rPr lang="en-US"/>
              <a:pPr/>
              <a:t>‹#›</a:t>
            </a:fld>
            <a:endParaRPr lang="en-US" dirty="0"/>
          </a:p>
        </p:txBody>
      </p:sp>
    </p:spTree>
    <p:extLst>
      <p:ext uri="{BB962C8B-B14F-4D97-AF65-F5344CB8AC3E}">
        <p14:creationId xmlns:p14="http://schemas.microsoft.com/office/powerpoint/2010/main" val="13873849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5" name="Slide Number Placeholder 4"/>
          <p:cNvSpPr>
            <a:spLocks noGrp="1"/>
          </p:cNvSpPr>
          <p:nvPr>
            <p:ph type="sldNum" sz="quarter" idx="11"/>
          </p:nvPr>
        </p:nvSpPr>
        <p:spPr/>
        <p:txBody>
          <a:bodyPr/>
          <a:lstStyle>
            <a:lvl1pPr>
              <a:defRPr/>
            </a:lvl1pPr>
          </a:lstStyle>
          <a:p>
            <a:r>
              <a:rPr lang="en-US" dirty="0"/>
              <a:t>Chapter 14 - </a:t>
            </a:r>
            <a:fld id="{A4633721-5E01-44AD-8794-85E8D01C6DE2}" type="slidenum">
              <a:rPr lang="en-US"/>
              <a:pPr/>
              <a:t>‹#›</a:t>
            </a:fld>
            <a:endParaRPr lang="en-US" dirty="0"/>
          </a:p>
        </p:txBody>
      </p:sp>
    </p:spTree>
    <p:extLst>
      <p:ext uri="{BB962C8B-B14F-4D97-AF65-F5344CB8AC3E}">
        <p14:creationId xmlns:p14="http://schemas.microsoft.com/office/powerpoint/2010/main" val="40644677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81000"/>
            <a:ext cx="2743200" cy="5715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381000"/>
            <a:ext cx="8026400" cy="5715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r>
              <a:rPr lang="en-US" dirty="0"/>
              <a:t>Copyright © 2012 Pearson Education, Inc. publishing as Prentice Hall</a:t>
            </a:r>
          </a:p>
        </p:txBody>
      </p:sp>
      <p:sp>
        <p:nvSpPr>
          <p:cNvPr id="5" name="Slide Number Placeholder 4"/>
          <p:cNvSpPr>
            <a:spLocks noGrp="1"/>
          </p:cNvSpPr>
          <p:nvPr>
            <p:ph type="sldNum" sz="quarter" idx="11"/>
          </p:nvPr>
        </p:nvSpPr>
        <p:spPr/>
        <p:txBody>
          <a:bodyPr/>
          <a:lstStyle>
            <a:lvl1pPr>
              <a:defRPr/>
            </a:lvl1pPr>
          </a:lstStyle>
          <a:p>
            <a:r>
              <a:rPr lang="en-US" dirty="0"/>
              <a:t>Chapter 14 - </a:t>
            </a:r>
            <a:fld id="{A1837E54-C698-4EEA-AE0A-F371509147F8}" type="slidenum">
              <a:rPr lang="en-US"/>
              <a:pPr/>
              <a:t>‹#›</a:t>
            </a:fld>
            <a:endParaRPr lang="en-US" dirty="0"/>
          </a:p>
        </p:txBody>
      </p:sp>
    </p:spTree>
    <p:extLst>
      <p:ext uri="{BB962C8B-B14F-4D97-AF65-F5344CB8AC3E}">
        <p14:creationId xmlns:p14="http://schemas.microsoft.com/office/powerpoint/2010/main" val="1672798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381000"/>
            <a:ext cx="10972800" cy="13716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7518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latin typeface="+mn-lt"/>
              </a:defRPr>
            </a:lvl1pPr>
          </a:lstStyle>
          <a:p>
            <a:r>
              <a:rPr lang="en-US" dirty="0"/>
              <a:t>Copyright © 2012 Pearson Education, Inc. publishing as Prentice Hall</a:t>
            </a: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n-lt"/>
              </a:defRPr>
            </a:lvl1pPr>
          </a:lstStyle>
          <a:p>
            <a:r>
              <a:rPr lang="en-US" dirty="0"/>
              <a:t>Chapter 14 - </a:t>
            </a:r>
            <a:fld id="{905DD50B-8E7B-44A5-8541-44826D80C92F}" type="slidenum">
              <a:rPr lang="en-US"/>
              <a:pPr/>
              <a:t>‹#›</a:t>
            </a:fld>
            <a:endParaRPr lang="en-US" dirty="0"/>
          </a:p>
        </p:txBody>
      </p:sp>
    </p:spTree>
    <p:extLst>
      <p:ext uri="{BB962C8B-B14F-4D97-AF65-F5344CB8AC3E}">
        <p14:creationId xmlns:p14="http://schemas.microsoft.com/office/powerpoint/2010/main" val="5856100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p:txStyles>
    <p:title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p:titleStyle>
    <p:body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tmp"/><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tmp"/><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emf"/><Relationship Id="rId7"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emf"/><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9.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2.jpe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8.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0.xml"/><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1.xml"/><Relationship Id="rId1" Type="http://schemas.openxmlformats.org/officeDocument/2006/relationships/slideLayout" Target="../slideLayouts/slideLayout17.xml"/><Relationship Id="rId6" Type="http://schemas.openxmlformats.org/officeDocument/2006/relationships/image" Target="../media/image24.jpeg"/><Relationship Id="rId5" Type="http://schemas.openxmlformats.org/officeDocument/2006/relationships/image" Target="../media/image7.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2.xml"/><Relationship Id="rId1" Type="http://schemas.openxmlformats.org/officeDocument/2006/relationships/slideLayout" Target="../slideLayouts/slideLayout17.xml"/><Relationship Id="rId6" Type="http://schemas.openxmlformats.org/officeDocument/2006/relationships/image" Target="../media/image24.jpeg"/><Relationship Id="rId5" Type="http://schemas.openxmlformats.org/officeDocument/2006/relationships/image" Target="../media/image7.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customXml" Target="../ink/ink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Picture 3"/>
          <p:cNvPicPr>
            <a:picLocks noChangeAspect="1"/>
          </p:cNvPicPr>
          <p:nvPr/>
        </p:nvPicPr>
        <p:blipFill rotWithShape="1">
          <a:blip r:embed="rId4"/>
          <a:srcRect l="984" r="914" b="11911"/>
          <a:stretch/>
        </p:blipFill>
        <p:spPr>
          <a:xfrm rot="10800000" flipH="1">
            <a:off x="-36478" y="140183"/>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6"/>
          <a:stretch>
            <a:fillRect/>
          </a:stretch>
        </p:blipFill>
        <p:spPr>
          <a:xfrm>
            <a:off x="56389" y="4135117"/>
            <a:ext cx="7651717" cy="2722883"/>
          </a:xfrm>
          <a:prstGeom prst="rect">
            <a:avLst/>
          </a:prstGeom>
        </p:spPr>
      </p:pic>
      <p:pic>
        <p:nvPicPr>
          <p:cNvPr id="13" name="Picture 12"/>
          <p:cNvPicPr>
            <a:picLocks noChangeAspect="1"/>
          </p:cNvPicPr>
          <p:nvPr/>
        </p:nvPicPr>
        <p:blipFill>
          <a:blip r:embed="rId7"/>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56389" y="4449715"/>
            <a:ext cx="7019201" cy="2093685"/>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lecture No. 10</a:t>
            </a:r>
            <a:b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t>BY </a:t>
            </a:r>
            <a:r>
              <a:rPr lang="en-US" sz="4400" b="1" dirty="0">
                <a:solidFill>
                  <a:srgbClr val="FFC000"/>
                </a:solidFill>
                <a:latin typeface="Sakkal Majalla" panose="02000000000000000000" pitchFamily="2" charset="-78"/>
                <a:ea typeface="Poppins ExtraBold"/>
                <a:cs typeface="Sakkal Majalla" panose="02000000000000000000" pitchFamily="2" charset="-78"/>
                <a:sym typeface="Poppins ExtraBold"/>
              </a:rPr>
              <a:t>      Dr. Manal  El-Sayed</a:t>
            </a:r>
            <a:endParaRPr sz="4400" b="1" dirty="0">
              <a:solidFill>
                <a:srgbClr val="FFC000"/>
              </a:solidFill>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5023409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2647224" y="1900238"/>
            <a:ext cx="9557475" cy="3243262"/>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10</a:t>
            </a:r>
            <a:endParaRPr kumimoji="0" lang="ar-EG" sz="5400" b="1"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Applying and Interviewing for Employment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0" y="2423379"/>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77298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2313395" y="691242"/>
            <a:ext cx="9557475" cy="5475515"/>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a:solidFill>
                  <a:srgbClr val="FF0000"/>
                </a:solidFill>
                <a:effectLst>
                  <a:outerShdw blurRad="38100" dist="38100" dir="2700000" algn="tl">
                    <a:srgbClr val="000000">
                      <a:alpha val="43137"/>
                    </a:srgbClr>
                  </a:outerShdw>
                </a:effectLst>
                <a:highlight>
                  <a:srgbClr val="FFFF00"/>
                </a:highlight>
                <a:latin typeface="Calibri"/>
              </a:rPr>
              <a:t>PLEASE , KINDLY REMEMBER TO READ THE NOTES INCLUDED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a:solidFill>
                  <a:srgbClr val="FF0000"/>
                </a:solidFill>
                <a:effectLst>
                  <a:outerShdw blurRad="38100" dist="38100" dir="2700000" algn="tl">
                    <a:srgbClr val="000000">
                      <a:alpha val="43137"/>
                    </a:srgbClr>
                  </a:outerShdw>
                </a:effectLst>
                <a:highlight>
                  <a:srgbClr val="FFFF00"/>
                </a:highlight>
                <a:latin typeface="Calibri"/>
              </a:rPr>
              <a:t>BELOW THE SLIDES AS THERE ARE MORE DETAILS AND INFORMATION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a:solidFill>
                  <a:srgbClr val="FF0000"/>
                </a:solidFill>
                <a:effectLst>
                  <a:outerShdw blurRad="38100" dist="38100" dir="2700000" algn="tl">
                    <a:srgbClr val="000000">
                      <a:alpha val="43137"/>
                    </a:srgbClr>
                  </a:outerShdw>
                </a:effectLst>
                <a:highlight>
                  <a:srgbClr val="FFFF00"/>
                </a:highlight>
                <a:latin typeface="Calibri"/>
              </a:rPr>
              <a:t>CONCERNING THE TOPIC OF THIS LECTURE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effectLst>
                  <a:outerShdw blurRad="38100" dist="38100" dir="2700000" algn="tl">
                    <a:srgbClr val="000000">
                      <a:alpha val="43137"/>
                    </a:srgbClr>
                  </a:outerShdw>
                </a:effectLst>
                <a:highlight>
                  <a:srgbClr val="FFFF00"/>
                </a:highlight>
                <a:latin typeface="Calibri"/>
              </a:rPr>
              <a:t>الرجاء قراءة المعلومات الواردة بـ </a:t>
            </a:r>
            <a:r>
              <a:rPr lang="en-US" sz="4000" b="1" dirty="0">
                <a:solidFill>
                  <a:srgbClr val="FF0000"/>
                </a:solidFill>
                <a:effectLst>
                  <a:outerShdw blurRad="38100" dist="38100" dir="2700000" algn="tl">
                    <a:srgbClr val="000000">
                      <a:alpha val="43137"/>
                    </a:srgbClr>
                  </a:outerShdw>
                </a:effectLst>
                <a:highlight>
                  <a:srgbClr val="FFFF00"/>
                </a:highlight>
                <a:latin typeface="Calibri"/>
              </a:rPr>
              <a:t>NOTES </a:t>
            </a:r>
            <a:r>
              <a:rPr lang="ar-EG" sz="4000" b="1" dirty="0">
                <a:solidFill>
                  <a:srgbClr val="FF0000"/>
                </a:solidFill>
                <a:effectLst>
                  <a:outerShdw blurRad="38100" dist="38100" dir="2700000" algn="tl">
                    <a:srgbClr val="000000">
                      <a:alpha val="43137"/>
                    </a:srgbClr>
                  </a:outerShdw>
                </a:effectLst>
                <a:highlight>
                  <a:srgbClr val="FFFF00"/>
                </a:highlight>
                <a:latin typeface="Calibri"/>
              </a:rPr>
              <a:t> أسفل </a:t>
            </a:r>
            <a:r>
              <a:rPr lang="ar-EG" sz="4000" b="1" dirty="0" err="1">
                <a:solidFill>
                  <a:srgbClr val="FF0000"/>
                </a:solidFill>
                <a:effectLst>
                  <a:outerShdw blurRad="38100" dist="38100" dir="2700000" algn="tl">
                    <a:srgbClr val="000000">
                      <a:alpha val="43137"/>
                    </a:srgbClr>
                  </a:outerShdw>
                </a:effectLst>
                <a:highlight>
                  <a:srgbClr val="FFFF00"/>
                </a:highlight>
                <a:latin typeface="Calibri"/>
              </a:rPr>
              <a:t>السلايدزلمزيد</a:t>
            </a:r>
            <a:r>
              <a:rPr lang="ar-EG" sz="4000" b="1" dirty="0">
                <a:solidFill>
                  <a:srgbClr val="FF0000"/>
                </a:solidFill>
                <a:effectLst>
                  <a:outerShdw blurRad="38100" dist="38100" dir="2700000" algn="tl">
                    <a:srgbClr val="000000">
                      <a:alpha val="43137"/>
                    </a:srgbClr>
                  </a:outerShdw>
                </a:effectLst>
                <a:highlight>
                  <a:srgbClr val="FFFF00"/>
                </a:highlight>
                <a:latin typeface="Calibri"/>
              </a:rPr>
              <a:t> من المعلومات </a:t>
            </a:r>
            <a:endParaRPr kumimoji="0" lang="en-US" sz="4000" b="1" i="0" u="none" strike="noStrike" kern="1200" cap="none" spc="0" normalizeH="0" baseline="0" noProof="0" dirty="0">
              <a:ln>
                <a:noFill/>
              </a:ln>
              <a:solidFill>
                <a:srgbClr val="FF0000"/>
              </a:solidFill>
              <a:effectLst>
                <a:outerShdw blurRad="38100" dist="38100" dir="2700000" algn="tl">
                  <a:srgbClr val="000000">
                    <a:alpha val="43137"/>
                  </a:srgbClr>
                </a:outerShdw>
              </a:effectLst>
              <a:highlight>
                <a:srgbClr val="FFFF00"/>
              </a:highlight>
              <a:uLnTx/>
              <a:uFillTx/>
              <a:latin typeface="Calibri"/>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0" y="2423379"/>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653226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4"/>
          <a:stretch>
            <a:fillRect/>
          </a:stretch>
        </p:blipFill>
        <p:spPr>
          <a:xfrm>
            <a:off x="2413615" y="6414970"/>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1876" y="-315912"/>
            <a:ext cx="12180711" cy="1937286"/>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844104" y="1725086"/>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374121" y="1207887"/>
            <a:ext cx="9101057" cy="473571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0" fontAlgn="base" latinLnBrk="0" hangingPunct="0">
              <a:lnSpc>
                <a:spcPct val="100000"/>
              </a:lnSpc>
              <a:spcBef>
                <a:spcPct val="20000"/>
              </a:spcBef>
              <a:spcAft>
                <a:spcPts val="12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11" name="TextBox 10">
            <a:extLst>
              <a:ext uri="{FF2B5EF4-FFF2-40B4-BE49-F238E27FC236}">
                <a16:creationId xmlns:a16="http://schemas.microsoft.com/office/drawing/2014/main" id="{F2829950-312F-0AB8-F886-987CCCF4E7FD}"/>
              </a:ext>
            </a:extLst>
          </p:cNvPr>
          <p:cNvSpPr txBox="1"/>
          <p:nvPr/>
        </p:nvSpPr>
        <p:spPr>
          <a:xfrm>
            <a:off x="2962061" y="145743"/>
            <a:ext cx="8534993"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Test your knowledge for the previous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a:t>
            </a:r>
          </a:p>
        </p:txBody>
      </p:sp>
      <p:sp>
        <p:nvSpPr>
          <p:cNvPr id="7" name="Content Placeholder 2">
            <a:extLst>
              <a:ext uri="{FF2B5EF4-FFF2-40B4-BE49-F238E27FC236}">
                <a16:creationId xmlns:a16="http://schemas.microsoft.com/office/drawing/2014/main" id="{DA9CDA0E-0222-2BC8-90E9-F8BA109A552A}"/>
              </a:ext>
            </a:extLst>
          </p:cNvPr>
          <p:cNvSpPr txBox="1">
            <a:spLocks/>
          </p:cNvSpPr>
          <p:nvPr/>
        </p:nvSpPr>
        <p:spPr bwMode="auto">
          <a:xfrm>
            <a:off x="1643304" y="1333290"/>
            <a:ext cx="8791478" cy="485053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Finding the ideal opportunity</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b="0" kern="0" dirty="0">
                <a:solidFill>
                  <a:srgbClr val="000000"/>
                </a:solidFill>
                <a:effectLst>
                  <a:outerShdw blurRad="50800" dist="38100" dir="8100000" algn="tr" rotWithShape="0">
                    <a:srgbClr val="808080">
                      <a:alpha val="40000"/>
                    </a:srgbClr>
                  </a:outerShdw>
                </a:effectLst>
                <a:latin typeface="Arial"/>
              </a:rPr>
              <a:t>Define your personal strategy.</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the Employer pers</a:t>
            </a:r>
            <a:r>
              <a:rPr lang="en-US" b="0" kern="0" dirty="0" err="1">
                <a:solidFill>
                  <a:srgbClr val="000000"/>
                </a:solidFill>
                <a:effectLst>
                  <a:outerShdw blurRad="50800" dist="38100" dir="8100000" algn="tr" rotWithShape="0">
                    <a:srgbClr val="808080">
                      <a:alpha val="40000"/>
                    </a:srgbClr>
                  </a:outerShdw>
                </a:effectLst>
                <a:latin typeface="Arial"/>
              </a:rPr>
              <a:t>pective</a:t>
            </a:r>
            <a:endParaRPr lang="en-US" b="0" kern="0" dirty="0">
              <a:solidFill>
                <a:srgbClr val="000000"/>
              </a:solidFill>
              <a:effectLst>
                <a:outerShdw blurRad="50800" dist="38100" dir="8100000" algn="tr" rotWithShape="0">
                  <a:srgbClr val="808080">
                    <a:alpha val="40000"/>
                  </a:srgbClr>
                </a:outerShdw>
              </a:effectLst>
              <a:latin typeface="Arial"/>
            </a:endParaRP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b="0" kern="0" dirty="0">
                <a:solidFill>
                  <a:srgbClr val="000000"/>
                </a:solidFill>
                <a:effectLst>
                  <a:outerShdw blurRad="50800" dist="38100" dir="8100000" algn="tr" rotWithShape="0">
                    <a:srgbClr val="808080">
                      <a:alpha val="40000"/>
                    </a:srgbClr>
                  </a:outerShdw>
                </a:effectLst>
                <a:latin typeface="Arial"/>
              </a:rPr>
              <a:t>How to conduct your internet research. </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b="0" kern="0" dirty="0">
                <a:solidFill>
                  <a:srgbClr val="000000"/>
                </a:solidFill>
                <a:effectLst>
                  <a:outerShdw blurRad="50800" dist="38100" dir="8100000" algn="tr" rotWithShape="0">
                    <a:srgbClr val="808080">
                      <a:alpha val="40000"/>
                    </a:srgbClr>
                  </a:outerShdw>
                </a:effectLst>
                <a:latin typeface="Arial"/>
              </a:rPr>
              <a:t>How to build your network   </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Planning your résumé</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3899634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4"/>
          <a:stretch>
            <a:fillRect/>
          </a:stretch>
        </p:blipFill>
        <p:spPr>
          <a:xfrm>
            <a:off x="2440788" y="5954836"/>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50059" y="2393974"/>
            <a:ext cx="3367820" cy="3367820"/>
          </a:xfrm>
          <a:prstGeom prst="rect">
            <a:avLst/>
          </a:prstGeom>
        </p:spPr>
      </p:pic>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700029" y="1760600"/>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Submitting your résumé</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Understanding the interview process</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Preparing for a job interview</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Interviewing for success</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Following up after an interview</a:t>
            </a:r>
          </a:p>
        </p:txBody>
      </p:sp>
      <p:sp>
        <p:nvSpPr>
          <p:cNvPr id="11" name="TextBox 10">
            <a:extLst>
              <a:ext uri="{FF2B5EF4-FFF2-40B4-BE49-F238E27FC236}">
                <a16:creationId xmlns:a16="http://schemas.microsoft.com/office/drawing/2014/main" id="{F2829950-312F-0AB8-F886-987CCCF4E7FD}"/>
              </a:ext>
            </a:extLst>
          </p:cNvPr>
          <p:cNvSpPr txBox="1"/>
          <p:nvPr/>
        </p:nvSpPr>
        <p:spPr>
          <a:xfrm>
            <a:off x="2928298" y="251007"/>
            <a:ext cx="781769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Learning Objectives</a:t>
            </a:r>
          </a:p>
        </p:txBody>
      </p:sp>
    </p:spTree>
    <p:extLst>
      <p:ext uri="{BB962C8B-B14F-4D97-AF65-F5344CB8AC3E}">
        <p14:creationId xmlns:p14="http://schemas.microsoft.com/office/powerpoint/2010/main" val="15376992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4"/>
          <a:stretch>
            <a:fillRect/>
          </a:stretch>
        </p:blipFill>
        <p:spPr>
          <a:xfrm>
            <a:off x="2440788" y="5954836"/>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sp>
        <p:nvSpPr>
          <p:cNvPr id="10" name="Content Placeholder 2">
            <a:extLst>
              <a:ext uri="{FF2B5EF4-FFF2-40B4-BE49-F238E27FC236}">
                <a16:creationId xmlns:a16="http://schemas.microsoft.com/office/drawing/2014/main" id="{78ECE995-CFA5-7E11-E4B7-6158CE741D50}"/>
              </a:ext>
            </a:extLst>
          </p:cNvPr>
          <p:cNvSpPr txBox="1">
            <a:spLocks/>
          </p:cNvSpPr>
          <p:nvPr/>
        </p:nvSpPr>
        <p:spPr bwMode="auto">
          <a:xfrm>
            <a:off x="700029" y="1760600"/>
            <a:ext cx="8791478"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7" name="Title 5">
            <a:extLst>
              <a:ext uri="{FF2B5EF4-FFF2-40B4-BE49-F238E27FC236}">
                <a16:creationId xmlns:a16="http://schemas.microsoft.com/office/drawing/2014/main" id="{49785F01-512F-24A1-70C9-18400ED8C3DE}"/>
              </a:ext>
            </a:extLst>
          </p:cNvPr>
          <p:cNvSpPr txBox="1">
            <a:spLocks/>
          </p:cNvSpPr>
          <p:nvPr/>
        </p:nvSpPr>
        <p:spPr bwMode="auto">
          <a:xfrm>
            <a:off x="1804149" y="2345653"/>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Submitting Your Résumé</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3592522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54836"/>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sp>
        <p:nvSpPr>
          <p:cNvPr id="11" name="TextBox 10">
            <a:extLst>
              <a:ext uri="{FF2B5EF4-FFF2-40B4-BE49-F238E27FC236}">
                <a16:creationId xmlns:a16="http://schemas.microsoft.com/office/drawing/2014/main" id="{8B385FA7-86E9-AB13-C4DD-CE79181DB268}"/>
              </a:ext>
            </a:extLst>
          </p:cNvPr>
          <p:cNvSpPr txBox="1"/>
          <p:nvPr/>
        </p:nvSpPr>
        <p:spPr>
          <a:xfrm>
            <a:off x="2750226" y="251650"/>
            <a:ext cx="9441773" cy="1015663"/>
          </a:xfrm>
          <a:prstGeom prst="rect">
            <a:avLst/>
          </a:prstGeom>
          <a:noFill/>
        </p:spPr>
        <p:txBody>
          <a:bodyPr wrap="square">
            <a:spAutoFit/>
          </a:bodyPr>
          <a:lstStyle/>
          <a:p>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Application Letters</a:t>
            </a:r>
            <a:endParaRPr lang="en-GB" dirty="0"/>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6" cstate="print">
            <a:duotone>
              <a:srgbClr val="FFFFFF">
                <a:shade val="45000"/>
                <a:satMod val="135000"/>
              </a:srgbClr>
              <a:prstClr val="white"/>
            </a:duotone>
          </a:blip>
          <a:srcRect/>
          <a:stretch>
            <a:fillRect/>
          </a:stretch>
        </p:blipFill>
        <p:spPr>
          <a:xfrm>
            <a:off x="587829" y="1201257"/>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7471112" y="1392304"/>
            <a:ext cx="3352800" cy="914400"/>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Unsolicited</a:t>
            </a:r>
          </a:p>
        </p:txBody>
      </p:sp>
      <p:sp>
        <p:nvSpPr>
          <p:cNvPr id="16" name="Rounded Rectangle 21">
            <a:extLst>
              <a:ext uri="{FF2B5EF4-FFF2-40B4-BE49-F238E27FC236}">
                <a16:creationId xmlns:a16="http://schemas.microsoft.com/office/drawing/2014/main" id="{CFDDAC93-BDD9-DAFF-2148-C35A9EADBA77}"/>
              </a:ext>
            </a:extLst>
          </p:cNvPr>
          <p:cNvSpPr/>
          <p:nvPr/>
        </p:nvSpPr>
        <p:spPr>
          <a:xfrm>
            <a:off x="747919" y="1290422"/>
            <a:ext cx="3352800" cy="914400"/>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Solicited</a:t>
            </a:r>
          </a:p>
        </p:txBody>
      </p:sp>
      <p:sp>
        <p:nvSpPr>
          <p:cNvPr id="17" name="Rounded Rectangle 24">
            <a:extLst>
              <a:ext uri="{FF2B5EF4-FFF2-40B4-BE49-F238E27FC236}">
                <a16:creationId xmlns:a16="http://schemas.microsoft.com/office/drawing/2014/main" id="{A26C20B8-480E-EA51-4123-B671458F8FE8}"/>
              </a:ext>
            </a:extLst>
          </p:cNvPr>
          <p:cNvSpPr/>
          <p:nvPr/>
        </p:nvSpPr>
        <p:spPr>
          <a:xfrm>
            <a:off x="2762681" y="2397865"/>
            <a:ext cx="5585178" cy="685800"/>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What You Are Sending</a:t>
            </a:r>
          </a:p>
        </p:txBody>
      </p:sp>
      <p:sp>
        <p:nvSpPr>
          <p:cNvPr id="18" name="Rounded Rectangle 23">
            <a:extLst>
              <a:ext uri="{FF2B5EF4-FFF2-40B4-BE49-F238E27FC236}">
                <a16:creationId xmlns:a16="http://schemas.microsoft.com/office/drawing/2014/main" id="{FCDB32D5-9AB7-4E64-87EE-7C3C12E5F83C}"/>
              </a:ext>
            </a:extLst>
          </p:cNvPr>
          <p:cNvSpPr/>
          <p:nvPr/>
        </p:nvSpPr>
        <p:spPr>
          <a:xfrm>
            <a:off x="2762681" y="3339125"/>
            <a:ext cx="5585178" cy="685800"/>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Why You Are Sending It</a:t>
            </a:r>
          </a:p>
        </p:txBody>
      </p:sp>
      <p:sp>
        <p:nvSpPr>
          <p:cNvPr id="19" name="Rounded Rectangle 25">
            <a:extLst>
              <a:ext uri="{FF2B5EF4-FFF2-40B4-BE49-F238E27FC236}">
                <a16:creationId xmlns:a16="http://schemas.microsoft.com/office/drawing/2014/main" id="{D047F47A-6736-C071-FBD0-B07B3362C020}"/>
              </a:ext>
            </a:extLst>
          </p:cNvPr>
          <p:cNvSpPr/>
          <p:nvPr/>
        </p:nvSpPr>
        <p:spPr>
          <a:xfrm>
            <a:off x="2750226" y="4379605"/>
            <a:ext cx="5585178" cy="685800"/>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101600" dir="8100000" algn="tr" rotWithShape="0">
                    <a:srgbClr val="777777">
                      <a:alpha val="40000"/>
                    </a:srgbClr>
                  </a:outerShdw>
                </a:effectLst>
                <a:uLnTx/>
                <a:uFillTx/>
                <a:latin typeface="Arial"/>
                <a:ea typeface="+mn-ea"/>
                <a:cs typeface="+mn-cs"/>
              </a:rPr>
              <a:t>Benefits of Reading It</a:t>
            </a:r>
          </a:p>
        </p:txBody>
      </p:sp>
      <p:pic>
        <p:nvPicPr>
          <p:cNvPr id="20" name="Picture 19">
            <a:extLst>
              <a:ext uri="{FF2B5EF4-FFF2-40B4-BE49-F238E27FC236}">
                <a16:creationId xmlns:a16="http://schemas.microsoft.com/office/drawing/2014/main" id="{A3CB2575-3952-1BB5-CBED-4957F617D7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0499" y="5261961"/>
            <a:ext cx="1744171" cy="1564080"/>
          </a:xfrm>
          <a:prstGeom prst="rect">
            <a:avLst/>
          </a:prstGeom>
        </p:spPr>
      </p:pic>
    </p:spTree>
    <p:extLst>
      <p:ext uri="{BB962C8B-B14F-4D97-AF65-F5344CB8AC3E}">
        <p14:creationId xmlns:p14="http://schemas.microsoft.com/office/powerpoint/2010/main" val="22875273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4"/>
          <a:stretch>
            <a:fillRect/>
          </a:stretch>
        </p:blipFill>
        <p:spPr>
          <a:xfrm>
            <a:off x="2440788" y="5954836"/>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sp>
        <p:nvSpPr>
          <p:cNvPr id="11" name="TextBox 10">
            <a:extLst>
              <a:ext uri="{FF2B5EF4-FFF2-40B4-BE49-F238E27FC236}">
                <a16:creationId xmlns:a16="http://schemas.microsoft.com/office/drawing/2014/main" id="{8B385FA7-86E9-AB13-C4DD-CE79181DB268}"/>
              </a:ext>
            </a:extLst>
          </p:cNvPr>
          <p:cNvSpPr txBox="1"/>
          <p:nvPr/>
        </p:nvSpPr>
        <p:spPr>
          <a:xfrm>
            <a:off x="3125783" y="242253"/>
            <a:ext cx="9441773"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Application Letters</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Picture 8" descr="Graphical user interface&#10;&#10;Description automatically generated">
            <a:extLst>
              <a:ext uri="{FF2B5EF4-FFF2-40B4-BE49-F238E27FC236}">
                <a16:creationId xmlns:a16="http://schemas.microsoft.com/office/drawing/2014/main" id="{BA5CC09D-236D-DACA-219D-664609262487}"/>
              </a:ext>
            </a:extLst>
          </p:cNvPr>
          <p:cNvPicPr>
            <a:picLocks noChangeAspect="1"/>
          </p:cNvPicPr>
          <p:nvPr/>
        </p:nvPicPr>
        <p:blipFill rotWithShape="1">
          <a:blip r:embed="rId7">
            <a:extLst>
              <a:ext uri="{28A0092B-C50C-407E-A947-70E740481C1C}">
                <a14:useLocalDpi xmlns:a14="http://schemas.microsoft.com/office/drawing/2010/main" val="0"/>
              </a:ext>
            </a:extLst>
          </a:blip>
          <a:srcRect l="14868" t="22682" r="23539" b="42602"/>
          <a:stretch/>
        </p:blipFill>
        <p:spPr>
          <a:xfrm>
            <a:off x="3804556" y="2056373"/>
            <a:ext cx="4904851" cy="2222169"/>
          </a:xfrm>
          <a:prstGeom prst="rect">
            <a:avLst/>
          </a:prstGeom>
        </p:spPr>
      </p:pic>
    </p:spTree>
    <p:extLst>
      <p:ext uri="{BB962C8B-B14F-4D97-AF65-F5344CB8AC3E}">
        <p14:creationId xmlns:p14="http://schemas.microsoft.com/office/powerpoint/2010/main" val="1215876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3" name="Picture 2"/>
          <p:cNvPicPr>
            <a:picLocks noChangeAspect="1"/>
          </p:cNvPicPr>
          <p:nvPr/>
        </p:nvPicPr>
        <p:blipFill>
          <a:blip r:embed="rId4"/>
          <a:stretch>
            <a:fillRect/>
          </a:stretch>
        </p:blipFill>
        <p:spPr>
          <a:xfrm>
            <a:off x="2440788" y="5954836"/>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sp>
        <p:nvSpPr>
          <p:cNvPr id="11" name="TextBox 10">
            <a:extLst>
              <a:ext uri="{FF2B5EF4-FFF2-40B4-BE49-F238E27FC236}">
                <a16:creationId xmlns:a16="http://schemas.microsoft.com/office/drawing/2014/main" id="{8B385FA7-86E9-AB13-C4DD-CE79181DB268}"/>
              </a:ext>
            </a:extLst>
          </p:cNvPr>
          <p:cNvSpPr txBox="1"/>
          <p:nvPr/>
        </p:nvSpPr>
        <p:spPr>
          <a:xfrm>
            <a:off x="3125783" y="242253"/>
            <a:ext cx="9441773"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Application Letters</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0" name="Picture 9" descr="Graphical user interface, text, application&#10;&#10;Description automatically generated">
            <a:extLst>
              <a:ext uri="{FF2B5EF4-FFF2-40B4-BE49-F238E27FC236}">
                <a16:creationId xmlns:a16="http://schemas.microsoft.com/office/drawing/2014/main" id="{ED6C08A3-DE33-10DC-5AB6-E675E68BE6A2}"/>
              </a:ext>
            </a:extLst>
          </p:cNvPr>
          <p:cNvPicPr>
            <a:picLocks noChangeAspect="1"/>
          </p:cNvPicPr>
          <p:nvPr/>
        </p:nvPicPr>
        <p:blipFill rotWithShape="1">
          <a:blip r:embed="rId7">
            <a:extLst>
              <a:ext uri="{28A0092B-C50C-407E-A947-70E740481C1C}">
                <a14:useLocalDpi xmlns:a14="http://schemas.microsoft.com/office/drawing/2010/main" val="0"/>
              </a:ext>
            </a:extLst>
          </a:blip>
          <a:srcRect l="9742" t="22071" r="12134" b="2043"/>
          <a:stretch/>
        </p:blipFill>
        <p:spPr>
          <a:xfrm>
            <a:off x="2106386" y="1191469"/>
            <a:ext cx="8254516" cy="5424278"/>
          </a:xfrm>
          <a:prstGeom prst="rect">
            <a:avLst/>
          </a:prstGeom>
        </p:spPr>
      </p:pic>
    </p:spTree>
    <p:extLst>
      <p:ext uri="{BB962C8B-B14F-4D97-AF65-F5344CB8AC3E}">
        <p14:creationId xmlns:p14="http://schemas.microsoft.com/office/powerpoint/2010/main" val="12783543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54836"/>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sp>
        <p:nvSpPr>
          <p:cNvPr id="11" name="TextBox 10">
            <a:extLst>
              <a:ext uri="{FF2B5EF4-FFF2-40B4-BE49-F238E27FC236}">
                <a16:creationId xmlns:a16="http://schemas.microsoft.com/office/drawing/2014/main" id="{8B385FA7-86E9-AB13-C4DD-CE79181DB268}"/>
              </a:ext>
            </a:extLst>
          </p:cNvPr>
          <p:cNvSpPr txBox="1"/>
          <p:nvPr/>
        </p:nvSpPr>
        <p:spPr>
          <a:xfrm>
            <a:off x="2750226" y="251650"/>
            <a:ext cx="9441773"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Application Letters</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6" cstate="print">
            <a:duotone>
              <a:srgbClr val="FFFFFF">
                <a:shade val="45000"/>
                <a:satMod val="135000"/>
              </a:srgbClr>
              <a:prstClr val="white"/>
            </a:duotone>
          </a:blip>
          <a:srcRect/>
          <a:stretch>
            <a:fillRect/>
          </a:stretch>
        </p:blipFill>
        <p:spPr>
          <a:xfrm>
            <a:off x="514164" y="1425326"/>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1202107" y="2493750"/>
            <a:ext cx="9441773" cy="340832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(in response to an identified job opening) you’ll know what qualifications the organization is seeking. You’ll also have more competition because hundreds of other job seekers will have seen the listing and may be sending applications too</a:t>
            </a:r>
            <a:endParaRPr kumimoji="0" lang="en-US" sz="88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16" name="Rounded Rectangle 21">
            <a:extLst>
              <a:ext uri="{FF2B5EF4-FFF2-40B4-BE49-F238E27FC236}">
                <a16:creationId xmlns:a16="http://schemas.microsoft.com/office/drawing/2014/main" id="{CFDDAC93-BDD9-DAFF-2148-C35A9EADBA77}"/>
              </a:ext>
            </a:extLst>
          </p:cNvPr>
          <p:cNvSpPr/>
          <p:nvPr/>
        </p:nvSpPr>
        <p:spPr>
          <a:xfrm>
            <a:off x="747918" y="1290421"/>
            <a:ext cx="9441773" cy="926499"/>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0000"/>
                </a:solidFill>
                <a:effectLst>
                  <a:outerShdw blurRad="50800" dist="101600" dir="8100000" algn="tr" rotWithShape="0">
                    <a:srgbClr val="777777">
                      <a:alpha val="40000"/>
                    </a:srgbClr>
                  </a:outerShdw>
                </a:effectLst>
                <a:uLnTx/>
                <a:uFillTx/>
                <a:latin typeface="Arial"/>
                <a:ea typeface="+mn-ea"/>
                <a:cs typeface="+mn-cs"/>
              </a:rPr>
              <a:t>Solicited application letter</a:t>
            </a:r>
          </a:p>
        </p:txBody>
      </p:sp>
      <p:pic>
        <p:nvPicPr>
          <p:cNvPr id="20" name="Picture 19">
            <a:extLst>
              <a:ext uri="{FF2B5EF4-FFF2-40B4-BE49-F238E27FC236}">
                <a16:creationId xmlns:a16="http://schemas.microsoft.com/office/drawing/2014/main" id="{A3CB2575-3952-1BB5-CBED-4957F617D7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0499" y="5261961"/>
            <a:ext cx="1744171" cy="1564080"/>
          </a:xfrm>
          <a:prstGeom prst="rect">
            <a:avLst/>
          </a:prstGeom>
        </p:spPr>
      </p:pic>
    </p:spTree>
    <p:extLst>
      <p:ext uri="{BB962C8B-B14F-4D97-AF65-F5344CB8AC3E}">
        <p14:creationId xmlns:p14="http://schemas.microsoft.com/office/powerpoint/2010/main" val="1059242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54836"/>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sp>
        <p:nvSpPr>
          <p:cNvPr id="11" name="TextBox 10">
            <a:extLst>
              <a:ext uri="{FF2B5EF4-FFF2-40B4-BE49-F238E27FC236}">
                <a16:creationId xmlns:a16="http://schemas.microsoft.com/office/drawing/2014/main" id="{8B385FA7-86E9-AB13-C4DD-CE79181DB268}"/>
              </a:ext>
            </a:extLst>
          </p:cNvPr>
          <p:cNvSpPr txBox="1"/>
          <p:nvPr/>
        </p:nvSpPr>
        <p:spPr>
          <a:xfrm>
            <a:off x="2750226" y="251650"/>
            <a:ext cx="9441773"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Application Letters</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6" cstate="print">
            <a:duotone>
              <a:srgbClr val="FFFFFF">
                <a:shade val="45000"/>
                <a:satMod val="135000"/>
              </a:srgbClr>
              <a:prstClr val="white"/>
            </a:duotone>
          </a:blip>
          <a:srcRect/>
          <a:stretch>
            <a:fillRect/>
          </a:stretch>
        </p:blipFill>
        <p:spPr>
          <a:xfrm>
            <a:off x="514164" y="1425326"/>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587829" y="2113837"/>
            <a:ext cx="11163672" cy="340832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(a prospecting letter to an organization that has not announced an opening), you will have to do some research to identify the requirements the position is likely to have. In addition, search for information about the company, its customers, the profession, or the manager to whom you are writing. Using such information in your letter will help you establish common ground with your reader and show that you are tuned into what is going on in the industry. </a:t>
            </a:r>
          </a:p>
        </p:txBody>
      </p:sp>
      <p:sp>
        <p:nvSpPr>
          <p:cNvPr id="16" name="Rounded Rectangle 21">
            <a:extLst>
              <a:ext uri="{FF2B5EF4-FFF2-40B4-BE49-F238E27FC236}">
                <a16:creationId xmlns:a16="http://schemas.microsoft.com/office/drawing/2014/main" id="{CFDDAC93-BDD9-DAFF-2148-C35A9EADBA77}"/>
              </a:ext>
            </a:extLst>
          </p:cNvPr>
          <p:cNvSpPr/>
          <p:nvPr/>
        </p:nvSpPr>
        <p:spPr>
          <a:xfrm>
            <a:off x="747918" y="1290421"/>
            <a:ext cx="9441773" cy="641381"/>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FF0000"/>
                </a:solidFill>
                <a:effectLst>
                  <a:outerShdw blurRad="50800" dist="101600" dir="8100000" algn="tr" rotWithShape="0">
                    <a:srgbClr val="777777">
                      <a:alpha val="40000"/>
                    </a:srgbClr>
                  </a:outerShdw>
                </a:effectLst>
                <a:uLnTx/>
                <a:uFillTx/>
                <a:latin typeface="Arial"/>
                <a:ea typeface="+mn-ea"/>
                <a:cs typeface="+mn-cs"/>
              </a:rPr>
              <a:t>unsolicited application letter</a:t>
            </a:r>
          </a:p>
        </p:txBody>
      </p:sp>
      <p:pic>
        <p:nvPicPr>
          <p:cNvPr id="20" name="Picture 19">
            <a:extLst>
              <a:ext uri="{FF2B5EF4-FFF2-40B4-BE49-F238E27FC236}">
                <a16:creationId xmlns:a16="http://schemas.microsoft.com/office/drawing/2014/main" id="{A3CB2575-3952-1BB5-CBED-4957F617D7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4168" y="5372042"/>
            <a:ext cx="1744171" cy="1564080"/>
          </a:xfrm>
          <a:prstGeom prst="rect">
            <a:avLst/>
          </a:prstGeom>
        </p:spPr>
      </p:pic>
    </p:spTree>
    <p:extLst>
      <p:ext uri="{BB962C8B-B14F-4D97-AF65-F5344CB8AC3E}">
        <p14:creationId xmlns:p14="http://schemas.microsoft.com/office/powerpoint/2010/main" val="2946190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54836"/>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sp>
        <p:nvSpPr>
          <p:cNvPr id="11" name="TextBox 10">
            <a:extLst>
              <a:ext uri="{FF2B5EF4-FFF2-40B4-BE49-F238E27FC236}">
                <a16:creationId xmlns:a16="http://schemas.microsoft.com/office/drawing/2014/main" id="{8B385FA7-86E9-AB13-C4DD-CE79181DB268}"/>
              </a:ext>
            </a:extLst>
          </p:cNvPr>
          <p:cNvSpPr txBox="1"/>
          <p:nvPr/>
        </p:nvSpPr>
        <p:spPr>
          <a:xfrm>
            <a:off x="2750226" y="251650"/>
            <a:ext cx="9441773"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n-ea"/>
                <a:cs typeface="+mn-cs"/>
              </a:rPr>
              <a:t>Application Letter Tips</a:t>
            </a:r>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6" cstate="print">
            <a:duotone>
              <a:srgbClr val="FFFFFF">
                <a:shade val="45000"/>
                <a:satMod val="135000"/>
              </a:srgbClr>
              <a:prstClr val="white"/>
            </a:duotone>
          </a:blip>
          <a:srcRect/>
          <a:stretch>
            <a:fillRect/>
          </a:stretch>
        </p:blipFill>
        <p:spPr>
          <a:xfrm>
            <a:off x="514164" y="1425326"/>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2070012" y="1425327"/>
            <a:ext cx="9441773" cy="4156274"/>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Clearly identify the opportunity</a:t>
            </a:r>
          </a:p>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Show you understand the company</a:t>
            </a:r>
          </a:p>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Don’t volunteer salary history</a:t>
            </a:r>
          </a:p>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Keep it short—about three paragraphs</a:t>
            </a:r>
          </a:p>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Show personality but stay businesslike</a:t>
            </a:r>
          </a:p>
          <a:p>
            <a:pPr marL="342900" marR="0" lvl="0" indent="-342900" algn="l" defTabSz="914400" rtl="0" eaLnBrk="1" fontAlgn="base" latinLnBrk="0" hangingPunct="1">
              <a:lnSpc>
                <a:spcPct val="100000"/>
              </a:lnSpc>
              <a:spcBef>
                <a:spcPct val="20000"/>
              </a:spcBef>
              <a:spcAft>
                <a:spcPts val="60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Project confidence, not arrogance</a:t>
            </a:r>
          </a:p>
        </p:txBody>
      </p:sp>
      <p:pic>
        <p:nvPicPr>
          <p:cNvPr id="20" name="Picture 19">
            <a:extLst>
              <a:ext uri="{FF2B5EF4-FFF2-40B4-BE49-F238E27FC236}">
                <a16:creationId xmlns:a16="http://schemas.microsoft.com/office/drawing/2014/main" id="{A3CB2575-3952-1BB5-CBED-4957F617D7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1778" y="5593773"/>
            <a:ext cx="1744171" cy="1564080"/>
          </a:xfrm>
          <a:prstGeom prst="rect">
            <a:avLst/>
          </a:prstGeom>
        </p:spPr>
      </p:pic>
    </p:spTree>
    <p:extLst>
      <p:ext uri="{BB962C8B-B14F-4D97-AF65-F5344CB8AC3E}">
        <p14:creationId xmlns:p14="http://schemas.microsoft.com/office/powerpoint/2010/main" val="25747968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54836"/>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sp>
        <p:nvSpPr>
          <p:cNvPr id="11" name="TextBox 10">
            <a:extLst>
              <a:ext uri="{FF2B5EF4-FFF2-40B4-BE49-F238E27FC236}">
                <a16:creationId xmlns:a16="http://schemas.microsoft.com/office/drawing/2014/main" id="{8B385FA7-86E9-AB13-C4DD-CE79181DB268}"/>
              </a:ext>
            </a:extLst>
          </p:cNvPr>
          <p:cNvSpPr txBox="1"/>
          <p:nvPr/>
        </p:nvSpPr>
        <p:spPr>
          <a:xfrm>
            <a:off x="1912332" y="158138"/>
            <a:ext cx="9441773" cy="769441"/>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chemeClr val="bg1"/>
                </a:solidFill>
                <a:effectLst>
                  <a:outerShdw blurRad="50800" dist="101600" dir="8100000" algn="tr" rotWithShape="0">
                    <a:srgbClr val="777777">
                      <a:alpha val="40000"/>
                    </a:srgbClr>
                  </a:outerShdw>
                </a:effectLst>
                <a:uLnTx/>
                <a:uFillTx/>
                <a:latin typeface="Arial"/>
                <a:ea typeface="+mn-ea"/>
                <a:cs typeface="+mn-cs"/>
              </a:rPr>
              <a:t>Using the AIDA Plan</a:t>
            </a:r>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6" cstate="print">
            <a:duotone>
              <a:srgbClr val="FFFFFF">
                <a:shade val="45000"/>
                <a:satMod val="135000"/>
              </a:srgbClr>
              <a:prstClr val="white"/>
            </a:duotone>
          </a:blip>
          <a:srcRect/>
          <a:stretch>
            <a:fillRect/>
          </a:stretch>
        </p:blipFill>
        <p:spPr>
          <a:xfrm>
            <a:off x="514164" y="1425326"/>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1202107" y="1954910"/>
            <a:ext cx="9441773" cy="394716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marR="0" lvl="0" indent="-342900" algn="l" defTabSz="914400" rtl="0" eaLnBrk="1" fontAlgn="base" latinLnBrk="0" hangingPunct="1">
              <a:lnSpc>
                <a:spcPct val="100000"/>
              </a:lnSpc>
              <a:spcBef>
                <a:spcPct val="20000"/>
              </a:spcBef>
              <a:spcAft>
                <a:spcPts val="600"/>
              </a:spcAft>
              <a:buClrTx/>
              <a:buSzTx/>
              <a:buFontTx/>
              <a:buChar char="•"/>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2" name="Picture 1" descr="shutterstock_11004541.jpg">
            <a:extLst>
              <a:ext uri="{FF2B5EF4-FFF2-40B4-BE49-F238E27FC236}">
                <a16:creationId xmlns:a16="http://schemas.microsoft.com/office/drawing/2014/main" id="{95350750-F4A7-9F0B-1F19-F4B9E0A60FF2}"/>
              </a:ext>
            </a:extLst>
          </p:cNvPr>
          <p:cNvPicPr>
            <a:picLocks noChangeAspect="1"/>
          </p:cNvPicPr>
          <p:nvPr/>
        </p:nvPicPr>
        <p:blipFill>
          <a:blip r:embed="rId7" cstate="print"/>
          <a:stretch>
            <a:fillRect/>
          </a:stretch>
        </p:blipFill>
        <p:spPr>
          <a:xfrm>
            <a:off x="204279" y="1984563"/>
            <a:ext cx="4801400" cy="4114800"/>
          </a:xfrm>
          <a:prstGeom prst="rect">
            <a:avLst/>
          </a:prstGeom>
        </p:spPr>
      </p:pic>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463" y="5272419"/>
            <a:ext cx="1744171" cy="1564080"/>
          </a:xfrm>
          <a:prstGeom prst="rect">
            <a:avLst/>
          </a:prstGeom>
        </p:spPr>
      </p:pic>
      <p:sp>
        <p:nvSpPr>
          <p:cNvPr id="9" name="Rectangle 8">
            <a:extLst>
              <a:ext uri="{FF2B5EF4-FFF2-40B4-BE49-F238E27FC236}">
                <a16:creationId xmlns:a16="http://schemas.microsoft.com/office/drawing/2014/main" id="{00AA324A-D63F-A812-7B5E-55CE0C9E7080}"/>
              </a:ext>
            </a:extLst>
          </p:cNvPr>
          <p:cNvSpPr/>
          <p:nvPr/>
        </p:nvSpPr>
        <p:spPr>
          <a:xfrm>
            <a:off x="7801277" y="1994845"/>
            <a:ext cx="3276600" cy="3886200"/>
          </a:xfrm>
          <a:prstGeom prst="rect">
            <a:avLst/>
          </a:prstGeom>
          <a:noFill/>
          <a:ln w="9525" cap="flat" cmpd="sng" algn="ctr">
            <a:noFill/>
            <a:prstDash val="solid"/>
          </a:ln>
          <a:effectLst/>
        </p:spPr>
        <p:txBody>
          <a:bodyPr rtlCol="0" anchor="t"/>
          <a:lstStyle/>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a typeface="+mn-ea"/>
                <a:cs typeface="+mn-cs"/>
              </a:rPr>
              <a:t>Attention</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a typeface="+mn-ea"/>
                <a:cs typeface="+mn-cs"/>
              </a:rPr>
              <a:t>Interest</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a typeface="+mn-ea"/>
                <a:cs typeface="+mn-cs"/>
              </a:rPr>
              <a:t>Desire</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ea typeface="+mn-ea"/>
                <a:cs typeface="+mn-cs"/>
              </a:rPr>
              <a:t>Action</a:t>
            </a:r>
          </a:p>
        </p:txBody>
      </p:sp>
    </p:spTree>
    <p:extLst>
      <p:ext uri="{BB962C8B-B14F-4D97-AF65-F5344CB8AC3E}">
        <p14:creationId xmlns:p14="http://schemas.microsoft.com/office/powerpoint/2010/main" val="1286080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54836"/>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6" cstate="print">
            <a:duotone>
              <a:srgbClr val="FFFFFF">
                <a:shade val="45000"/>
                <a:satMod val="135000"/>
              </a:srgbClr>
              <a:prstClr val="white"/>
            </a:duotone>
          </a:blip>
          <a:srcRect/>
          <a:stretch>
            <a:fillRect/>
          </a:stretch>
        </p:blipFill>
        <p:spPr>
          <a:xfrm>
            <a:off x="546856" y="1351927"/>
            <a:ext cx="11163672" cy="4753579"/>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834383" y="1405431"/>
            <a:ext cx="9441773" cy="394716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marR="0" lvl="0" indent="-342900" algn="l" defTabSz="914400" rtl="0" eaLnBrk="1" fontAlgn="base" latinLnBrk="0" hangingPunct="1">
              <a:lnSpc>
                <a:spcPct val="100000"/>
              </a:lnSpc>
              <a:spcBef>
                <a:spcPct val="20000"/>
              </a:spcBef>
              <a:spcAft>
                <a:spcPts val="600"/>
              </a:spcAft>
              <a:buClrTx/>
              <a:buSzTx/>
              <a:buFontTx/>
              <a:buChar char="•"/>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463" y="5272419"/>
            <a:ext cx="1744171" cy="1564080"/>
          </a:xfrm>
          <a:prstGeom prst="rect">
            <a:avLst/>
          </a:prstGeom>
        </p:spPr>
      </p:pic>
      <p:sp>
        <p:nvSpPr>
          <p:cNvPr id="17" name="TextBox 16">
            <a:extLst>
              <a:ext uri="{FF2B5EF4-FFF2-40B4-BE49-F238E27FC236}">
                <a16:creationId xmlns:a16="http://schemas.microsoft.com/office/drawing/2014/main" id="{5EC9A569-43CF-2A16-4EDE-EA213C86FFED}"/>
              </a:ext>
            </a:extLst>
          </p:cNvPr>
          <p:cNvSpPr txBox="1"/>
          <p:nvPr/>
        </p:nvSpPr>
        <p:spPr>
          <a:xfrm>
            <a:off x="2553026" y="214380"/>
            <a:ext cx="8342282" cy="923330"/>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Résumé Follow-Up</a:t>
            </a:r>
            <a:endParaRPr kumimoji="0" lang="en-US" sz="3600" b="1" i="0" u="none" strike="noStrike" kern="0" cap="none" spc="0" normalizeH="0" baseline="0" noProof="0" dirty="0">
              <a:ln>
                <a:noFill/>
              </a:ln>
              <a:solidFill>
                <a:srgbClr val="FF0000"/>
              </a:solidFill>
              <a:effectLst>
                <a:outerShdw blurRad="50800" dist="101600" dir="8100000" algn="tr" rotWithShape="0">
                  <a:srgbClr val="777777">
                    <a:alpha val="40000"/>
                  </a:srgbClr>
                </a:outerShdw>
              </a:effectLst>
              <a:uLnTx/>
              <a:uFillTx/>
              <a:latin typeface="Arial"/>
              <a:ea typeface="+mn-ea"/>
              <a:cs typeface="+mn-cs"/>
            </a:endParaRPr>
          </a:p>
        </p:txBody>
      </p:sp>
      <p:pic>
        <p:nvPicPr>
          <p:cNvPr id="18" name="Picture 17">
            <a:extLst>
              <a:ext uri="{FF2B5EF4-FFF2-40B4-BE49-F238E27FC236}">
                <a16:creationId xmlns:a16="http://schemas.microsoft.com/office/drawing/2014/main" id="{F8F46366-4F8B-6518-D502-016483FEF8D8}"/>
              </a:ext>
            </a:extLst>
          </p:cNvPr>
          <p:cNvPicPr>
            <a:picLocks noChangeAspect="1"/>
          </p:cNvPicPr>
          <p:nvPr/>
        </p:nvPicPr>
        <p:blipFill>
          <a:blip r:embed="rId8"/>
          <a:stretch>
            <a:fillRect/>
          </a:stretch>
        </p:blipFill>
        <p:spPr>
          <a:xfrm>
            <a:off x="8342948" y="1566401"/>
            <a:ext cx="3121423" cy="4194412"/>
          </a:xfrm>
          <a:prstGeom prst="rect">
            <a:avLst/>
          </a:prstGeom>
        </p:spPr>
      </p:pic>
      <p:sp>
        <p:nvSpPr>
          <p:cNvPr id="19" name="Rectangle 18">
            <a:extLst>
              <a:ext uri="{FF2B5EF4-FFF2-40B4-BE49-F238E27FC236}">
                <a16:creationId xmlns:a16="http://schemas.microsoft.com/office/drawing/2014/main" id="{F5877AB3-E6D2-48D5-94CB-FC70C1F0A4F6}"/>
              </a:ext>
            </a:extLst>
          </p:cNvPr>
          <p:cNvSpPr/>
          <p:nvPr/>
        </p:nvSpPr>
        <p:spPr>
          <a:xfrm>
            <a:off x="1760634" y="1773032"/>
            <a:ext cx="5181600" cy="3124200"/>
          </a:xfrm>
          <a:prstGeom prst="rect">
            <a:avLst/>
          </a:prstGeom>
          <a:noFill/>
          <a:ln w="25400" cap="flat" cmpd="sng" algn="ctr">
            <a:noFill/>
            <a:prstDash val="solid"/>
          </a:ln>
          <a:effectLst/>
        </p:spPr>
        <p:txBody>
          <a:bodyPr rtlCol="0" anchor="t"/>
          <a:lstStyle/>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Communication</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Professionalism</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Employer Instructions</a:t>
            </a:r>
          </a:p>
          <a:p>
            <a:pPr marL="0" marR="0" lvl="0" indent="0" defTabSz="91440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Closing Date</a:t>
            </a:r>
          </a:p>
        </p:txBody>
      </p:sp>
    </p:spTree>
    <p:extLst>
      <p:ext uri="{BB962C8B-B14F-4D97-AF65-F5344CB8AC3E}">
        <p14:creationId xmlns:p14="http://schemas.microsoft.com/office/powerpoint/2010/main" val="3458751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54836"/>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14" name="Picture 13" descr="shutterstock_2489408.jpg">
            <a:extLst>
              <a:ext uri="{FF2B5EF4-FFF2-40B4-BE49-F238E27FC236}">
                <a16:creationId xmlns:a16="http://schemas.microsoft.com/office/drawing/2014/main" id="{2162476C-ED7A-6F2E-EE78-5ED0EEC50C5C}"/>
              </a:ext>
            </a:extLst>
          </p:cNvPr>
          <p:cNvPicPr>
            <a:picLocks noChangeAspect="1"/>
          </p:cNvPicPr>
          <p:nvPr/>
        </p:nvPicPr>
        <p:blipFill>
          <a:blip r:embed="rId6" cstate="print">
            <a:duotone>
              <a:srgbClr val="FFFFFF">
                <a:shade val="45000"/>
                <a:satMod val="135000"/>
              </a:srgbClr>
              <a:prstClr val="white"/>
            </a:duotone>
          </a:blip>
          <a:srcRect/>
          <a:stretch>
            <a:fillRect/>
          </a:stretch>
        </p:blipFill>
        <p:spPr>
          <a:xfrm flipV="1">
            <a:off x="475006" y="1372378"/>
            <a:ext cx="11163672" cy="4781704"/>
          </a:xfrm>
          <a:prstGeom prst="rect">
            <a:avLst/>
          </a:prstGeom>
          <a:ln w="9525">
            <a:solidFill>
              <a:srgbClr val="FFFFFF">
                <a:lumMod val="95000"/>
              </a:srgbClr>
            </a:solidFill>
          </a:ln>
        </p:spPr>
      </p:pic>
      <p:sp>
        <p:nvSpPr>
          <p:cNvPr id="15" name="Rounded Rectangle 22">
            <a:extLst>
              <a:ext uri="{FF2B5EF4-FFF2-40B4-BE49-F238E27FC236}">
                <a16:creationId xmlns:a16="http://schemas.microsoft.com/office/drawing/2014/main" id="{E870188F-F40A-3F30-84CD-47C4143FEFF0}"/>
              </a:ext>
            </a:extLst>
          </p:cNvPr>
          <p:cNvSpPr/>
          <p:nvPr/>
        </p:nvSpPr>
        <p:spPr>
          <a:xfrm>
            <a:off x="834383" y="1405431"/>
            <a:ext cx="9441773" cy="394716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marR="0" lvl="0" indent="-342900" algn="l" defTabSz="914400" rtl="0" eaLnBrk="1" fontAlgn="base" latinLnBrk="0" hangingPunct="1">
              <a:lnSpc>
                <a:spcPct val="100000"/>
              </a:lnSpc>
              <a:spcBef>
                <a:spcPct val="20000"/>
              </a:spcBef>
              <a:spcAft>
                <a:spcPts val="600"/>
              </a:spcAft>
              <a:buClrTx/>
              <a:buSzTx/>
              <a:buFontTx/>
              <a:buChar char="•"/>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89" y="5452569"/>
            <a:ext cx="1744171" cy="1564080"/>
          </a:xfrm>
          <a:prstGeom prst="rect">
            <a:avLst/>
          </a:prstGeom>
        </p:spPr>
      </p:pic>
      <p:sp>
        <p:nvSpPr>
          <p:cNvPr id="17" name="TextBox 16">
            <a:extLst>
              <a:ext uri="{FF2B5EF4-FFF2-40B4-BE49-F238E27FC236}">
                <a16:creationId xmlns:a16="http://schemas.microsoft.com/office/drawing/2014/main" id="{5EC9A569-43CF-2A16-4EDE-EA213C86FFED}"/>
              </a:ext>
            </a:extLst>
          </p:cNvPr>
          <p:cNvSpPr txBox="1"/>
          <p:nvPr/>
        </p:nvSpPr>
        <p:spPr>
          <a:xfrm>
            <a:off x="2553026" y="214380"/>
            <a:ext cx="8342282" cy="923330"/>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Follow-Up Questions</a:t>
            </a:r>
            <a:endParaRPr kumimoji="0" lang="en-US" sz="3600" b="1" i="0" u="none" strike="noStrike" kern="0" cap="none" spc="0" normalizeH="0" baseline="0" noProof="0" dirty="0">
              <a:ln>
                <a:noFill/>
              </a:ln>
              <a:solidFill>
                <a:srgbClr val="FF0000"/>
              </a:solidFill>
              <a:effectLst>
                <a:outerShdw blurRad="50800" dist="101600" dir="8100000" algn="tr" rotWithShape="0">
                  <a:srgbClr val="777777">
                    <a:alpha val="40000"/>
                  </a:srgbClr>
                </a:outerShdw>
              </a:effectLst>
              <a:uLnTx/>
              <a:uFillTx/>
              <a:latin typeface="Arial"/>
              <a:ea typeface="+mn-ea"/>
              <a:cs typeface="+mn-cs"/>
            </a:endParaRPr>
          </a:p>
        </p:txBody>
      </p:sp>
      <p:pic>
        <p:nvPicPr>
          <p:cNvPr id="18" name="Picture 17">
            <a:extLst>
              <a:ext uri="{FF2B5EF4-FFF2-40B4-BE49-F238E27FC236}">
                <a16:creationId xmlns:a16="http://schemas.microsoft.com/office/drawing/2014/main" id="{F8F46366-4F8B-6518-D502-016483FEF8D8}"/>
              </a:ext>
            </a:extLst>
          </p:cNvPr>
          <p:cNvPicPr>
            <a:picLocks noChangeAspect="1"/>
          </p:cNvPicPr>
          <p:nvPr/>
        </p:nvPicPr>
        <p:blipFill>
          <a:blip r:embed="rId8"/>
          <a:stretch>
            <a:fillRect/>
          </a:stretch>
        </p:blipFill>
        <p:spPr>
          <a:xfrm>
            <a:off x="9730947" y="1526390"/>
            <a:ext cx="2211883" cy="4194412"/>
          </a:xfrm>
          <a:prstGeom prst="rect">
            <a:avLst/>
          </a:prstGeom>
        </p:spPr>
      </p:pic>
      <p:sp>
        <p:nvSpPr>
          <p:cNvPr id="19" name="Rectangle 18">
            <a:extLst>
              <a:ext uri="{FF2B5EF4-FFF2-40B4-BE49-F238E27FC236}">
                <a16:creationId xmlns:a16="http://schemas.microsoft.com/office/drawing/2014/main" id="{F5877AB3-E6D2-48D5-94CB-FC70C1F0A4F6}"/>
              </a:ext>
            </a:extLst>
          </p:cNvPr>
          <p:cNvSpPr/>
          <p:nvPr/>
        </p:nvSpPr>
        <p:spPr>
          <a:xfrm>
            <a:off x="525454" y="1354450"/>
            <a:ext cx="9451670" cy="4324860"/>
          </a:xfrm>
          <a:prstGeom prst="rect">
            <a:avLst/>
          </a:prstGeom>
          <a:noFill/>
          <a:ln w="25400" cap="flat" cmpd="sng" algn="ctr">
            <a:noFill/>
            <a:prstDash val="solid"/>
          </a:ln>
          <a:effectLst/>
        </p:spPr>
        <p:txBody>
          <a:bodyPr rtlCol="0" anchor="t"/>
          <a:lstStyle/>
          <a:p>
            <a:pPr marL="0" marR="0" lvl="0" indent="0" algn="l" defTabSz="914400" rtl="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Has a decision been made?</a:t>
            </a:r>
          </a:p>
          <a:p>
            <a:pPr marL="0" marR="0" lvl="0" indent="0" algn="l" defTabSz="914400" rtl="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Can you tell me what will happen next?</a:t>
            </a:r>
          </a:p>
          <a:p>
            <a:pPr marL="0" marR="0" lvl="0" indent="0" algn="l" defTabSz="914400" rtl="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What is the company’s time frame?</a:t>
            </a:r>
          </a:p>
          <a:p>
            <a:pPr marL="0" marR="0" lvl="0" indent="0" algn="l" defTabSz="914400" rtl="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Could I follow-up in another week?</a:t>
            </a:r>
          </a:p>
          <a:p>
            <a:pPr marL="0" marR="0" lvl="0" indent="0" algn="l" defTabSz="914400" rtl="0" eaLnBrk="1" fontAlgn="base" latinLnBrk="0" hangingPunct="1">
              <a:lnSpc>
                <a:spcPct val="100000"/>
              </a:lnSpc>
              <a:spcBef>
                <a:spcPct val="0"/>
              </a:spcBef>
              <a:spcAft>
                <a:spcPts val="18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srgbClr val="808080">
                      <a:alpha val="40000"/>
                    </a:srgbClr>
                  </a:outerShdw>
                </a:effectLst>
                <a:uLnTx/>
                <a:uFillTx/>
                <a:latin typeface="Arial"/>
                <a:ea typeface="+mn-ea"/>
                <a:cs typeface="+mn-cs"/>
              </a:rPr>
              <a:t>Can I provide additional information?</a:t>
            </a:r>
          </a:p>
        </p:txBody>
      </p:sp>
    </p:spTree>
    <p:extLst>
      <p:ext uri="{BB962C8B-B14F-4D97-AF65-F5344CB8AC3E}">
        <p14:creationId xmlns:p14="http://schemas.microsoft.com/office/powerpoint/2010/main" val="37177704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03372"/>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sp>
        <p:nvSpPr>
          <p:cNvPr id="15" name="Rounded Rectangle 22">
            <a:extLst>
              <a:ext uri="{FF2B5EF4-FFF2-40B4-BE49-F238E27FC236}">
                <a16:creationId xmlns:a16="http://schemas.microsoft.com/office/drawing/2014/main" id="{E870188F-F40A-3F30-84CD-47C4143FEFF0}"/>
              </a:ext>
            </a:extLst>
          </p:cNvPr>
          <p:cNvSpPr/>
          <p:nvPr/>
        </p:nvSpPr>
        <p:spPr>
          <a:xfrm>
            <a:off x="834383" y="1405431"/>
            <a:ext cx="10618864" cy="394716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marR="0" lvl="0" indent="-342900" algn="l" defTabSz="914400" rtl="0" eaLnBrk="1" fontAlgn="base" latinLnBrk="0" hangingPunct="1">
              <a:lnSpc>
                <a:spcPct val="100000"/>
              </a:lnSpc>
              <a:spcBef>
                <a:spcPct val="20000"/>
              </a:spcBef>
              <a:spcAft>
                <a:spcPts val="600"/>
              </a:spcAft>
              <a:buClrTx/>
              <a:buSzTx/>
              <a:buFontTx/>
              <a:buChar char="•"/>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63" y="5272419"/>
            <a:ext cx="1744171" cy="1564080"/>
          </a:xfrm>
          <a:prstGeom prst="rect">
            <a:avLst/>
          </a:prstGeom>
        </p:spPr>
      </p:pic>
      <p:sp>
        <p:nvSpPr>
          <p:cNvPr id="2" name="Title 4">
            <a:extLst>
              <a:ext uri="{FF2B5EF4-FFF2-40B4-BE49-F238E27FC236}">
                <a16:creationId xmlns:a16="http://schemas.microsoft.com/office/drawing/2014/main" id="{C0C274B7-6D8B-427D-006A-64046BD6DFDA}"/>
              </a:ext>
            </a:extLst>
          </p:cNvPr>
          <p:cNvSpPr txBox="1">
            <a:spLocks/>
          </p:cNvSpPr>
          <p:nvPr/>
        </p:nvSpPr>
        <p:spPr bwMode="auto">
          <a:xfrm>
            <a:off x="1915844" y="2067423"/>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Understanding the Interview Process</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39292472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03372"/>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0167" y="-272524"/>
            <a:ext cx="10950207" cy="1953688"/>
          </a:xfrm>
          <a:prstGeom prst="rect">
            <a:avLst/>
          </a:prstGeom>
        </p:spPr>
      </p:pic>
      <p:sp>
        <p:nvSpPr>
          <p:cNvPr id="8" name="TextBox 7"/>
          <p:cNvSpPr txBox="1"/>
          <p:nvPr/>
        </p:nvSpPr>
        <p:spPr>
          <a:xfrm>
            <a:off x="46745" y="391965"/>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sp>
        <p:nvSpPr>
          <p:cNvPr id="15" name="Rounded Rectangle 22">
            <a:extLst>
              <a:ext uri="{FF2B5EF4-FFF2-40B4-BE49-F238E27FC236}">
                <a16:creationId xmlns:a16="http://schemas.microsoft.com/office/drawing/2014/main" id="{E870188F-F40A-3F30-84CD-47C4143FEFF0}"/>
              </a:ext>
            </a:extLst>
          </p:cNvPr>
          <p:cNvSpPr/>
          <p:nvPr/>
        </p:nvSpPr>
        <p:spPr>
          <a:xfrm>
            <a:off x="834383" y="1405431"/>
            <a:ext cx="10618864" cy="3947165"/>
          </a:xfrm>
          <a:prstGeom prst="roundRect">
            <a:avLst/>
          </a:prstGeom>
          <a:solidFill>
            <a:srgbClr val="FFFFFF">
              <a:alpha val="74902"/>
            </a:srgbClr>
          </a:solidFill>
          <a:ln w="9525" cap="flat" cmpd="sng" algn="ctr">
            <a:solidFill>
              <a:srgbClr val="FFFFFF">
                <a:lumMod val="85000"/>
              </a:srgbClr>
            </a:solidFill>
            <a:prstDash val="solid"/>
          </a:ln>
          <a:effectLst>
            <a:softEdge rad="635000"/>
          </a:effectLst>
          <a:scene3d>
            <a:camera prst="orthographicFront">
              <a:rot lat="0" lon="0" rev="0"/>
            </a:camera>
            <a:lightRig rig="contrasting" dir="t">
              <a:rot lat="0" lon="0" rev="1500000"/>
            </a:lightRig>
          </a:scene3d>
          <a:sp3d prstMaterial="metal">
            <a:bevelT w="88900" h="88900"/>
          </a:sp3d>
        </p:spPr>
        <p:txBody>
          <a:bodyPr rtlCol="0" anchor="ctr"/>
          <a:lstStyle/>
          <a:p>
            <a:pPr marL="342900" marR="0" lvl="0" indent="-342900" algn="l" defTabSz="914400" rtl="0" eaLnBrk="1" fontAlgn="base" latinLnBrk="0" hangingPunct="1">
              <a:lnSpc>
                <a:spcPct val="100000"/>
              </a:lnSpc>
              <a:spcBef>
                <a:spcPct val="20000"/>
              </a:spcBef>
              <a:spcAft>
                <a:spcPts val="600"/>
              </a:spcAft>
              <a:buClrTx/>
              <a:buSzTx/>
              <a:buFontTx/>
              <a:buChar char="•"/>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63" y="5272419"/>
            <a:ext cx="1744171" cy="1564080"/>
          </a:xfrm>
          <a:prstGeom prst="rect">
            <a:avLst/>
          </a:prstGeom>
        </p:spPr>
      </p:pic>
      <p:sp>
        <p:nvSpPr>
          <p:cNvPr id="10" name="TextBox 9">
            <a:extLst>
              <a:ext uri="{FF2B5EF4-FFF2-40B4-BE49-F238E27FC236}">
                <a16:creationId xmlns:a16="http://schemas.microsoft.com/office/drawing/2014/main" id="{A168A21E-94CD-1BE6-A6C9-EE65C81A46FB}"/>
              </a:ext>
            </a:extLst>
          </p:cNvPr>
          <p:cNvSpPr txBox="1"/>
          <p:nvPr/>
        </p:nvSpPr>
        <p:spPr>
          <a:xfrm>
            <a:off x="2872927" y="293717"/>
            <a:ext cx="8368883"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Interview Sequence</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ight Arrow 4">
            <a:extLst>
              <a:ext uri="{FF2B5EF4-FFF2-40B4-BE49-F238E27FC236}">
                <a16:creationId xmlns:a16="http://schemas.microsoft.com/office/drawing/2014/main" id="{1FA54496-3EF8-2B03-D880-40D5986F3EBB}"/>
              </a:ext>
            </a:extLst>
          </p:cNvPr>
          <p:cNvSpPr/>
          <p:nvPr/>
        </p:nvSpPr>
        <p:spPr>
          <a:xfrm>
            <a:off x="874167" y="1767823"/>
            <a:ext cx="2534024" cy="3925712"/>
          </a:xfrm>
          <a:prstGeom prst="rightArrow">
            <a:avLst/>
          </a:prstGeom>
          <a:solidFill>
            <a:schemeClr val="bg1"/>
          </a:solidFill>
          <a:ln w="6350">
            <a:solidFill>
              <a:schemeClr val="bg1">
                <a:lumMod val="65000"/>
              </a:schemeClr>
            </a:solidFill>
          </a:ln>
          <a:effectLst>
            <a:outerShdw blurRad="50800" dist="76200" dir="8100000" algn="tr"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Right Arrow 4">
            <a:extLst>
              <a:ext uri="{FF2B5EF4-FFF2-40B4-BE49-F238E27FC236}">
                <a16:creationId xmlns:a16="http://schemas.microsoft.com/office/drawing/2014/main" id="{CDDEE1B8-98E7-28AB-D855-CB89BA243298}"/>
              </a:ext>
            </a:extLst>
          </p:cNvPr>
          <p:cNvSpPr/>
          <p:nvPr/>
        </p:nvSpPr>
        <p:spPr>
          <a:xfrm>
            <a:off x="5206409" y="1783327"/>
            <a:ext cx="2534024" cy="3925712"/>
          </a:xfrm>
          <a:prstGeom prst="rightArrow">
            <a:avLst/>
          </a:prstGeom>
          <a:solidFill>
            <a:srgbClr val="FFFFFF"/>
          </a:solidFill>
          <a:ln w="6350" cap="flat" cmpd="sng" algn="ctr">
            <a:solidFill>
              <a:srgbClr val="FFFFFF">
                <a:lumMod val="65000"/>
              </a:srgbClr>
            </a:solidFill>
            <a:prstDash val="solid"/>
          </a:ln>
          <a:effectLst>
            <a:outerShdw blurRad="50800" dist="76200" dir="8100000" algn="tr" rotWithShape="0">
              <a:prstClr val="black">
                <a:alpha val="40000"/>
              </a:prst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mn-cs"/>
            </a:endParaRPr>
          </a:p>
        </p:txBody>
      </p:sp>
      <p:sp>
        <p:nvSpPr>
          <p:cNvPr id="13" name="Right Arrow 4">
            <a:extLst>
              <a:ext uri="{FF2B5EF4-FFF2-40B4-BE49-F238E27FC236}">
                <a16:creationId xmlns:a16="http://schemas.microsoft.com/office/drawing/2014/main" id="{531E9ACE-E64E-7857-7D49-A9495027CF4E}"/>
              </a:ext>
            </a:extLst>
          </p:cNvPr>
          <p:cNvSpPr/>
          <p:nvPr/>
        </p:nvSpPr>
        <p:spPr>
          <a:xfrm>
            <a:off x="9538651" y="1702272"/>
            <a:ext cx="2534024" cy="3925712"/>
          </a:xfrm>
          <a:prstGeom prst="rightArrow">
            <a:avLst/>
          </a:prstGeom>
          <a:solidFill>
            <a:srgbClr val="FFFFFF"/>
          </a:solidFill>
          <a:ln w="6350" cap="flat" cmpd="sng" algn="ctr">
            <a:solidFill>
              <a:srgbClr val="FFFFFF">
                <a:lumMod val="65000"/>
              </a:srgbClr>
            </a:solidFill>
            <a:prstDash val="solid"/>
          </a:ln>
          <a:effectLst>
            <a:outerShdw blurRad="50800" dist="76200" dir="8100000" algn="tr" rotWithShape="0">
              <a:prstClr val="black">
                <a:alpha val="40000"/>
              </a:prstClr>
            </a:outerShdw>
          </a:effectLst>
          <a:scene3d>
            <a:camera prst="orthographicFront">
              <a:rot lat="0" lon="0" rev="0"/>
            </a:camera>
            <a:lightRig rig="balanced" dir="t">
              <a:rot lat="0" lon="0" rev="8700000"/>
            </a:lightRig>
          </a:scene3d>
          <a:sp3d>
            <a:bevelT w="190500" h="38100"/>
          </a:sp3d>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mn-cs"/>
            </a:endParaRPr>
          </a:p>
        </p:txBody>
      </p:sp>
      <p:sp>
        <p:nvSpPr>
          <p:cNvPr id="14" name="Rectangle 13">
            <a:extLst>
              <a:ext uri="{FF2B5EF4-FFF2-40B4-BE49-F238E27FC236}">
                <a16:creationId xmlns:a16="http://schemas.microsoft.com/office/drawing/2014/main" id="{3BAC5DD1-A197-8544-F68B-41FA0D43A97B}"/>
              </a:ext>
            </a:extLst>
          </p:cNvPr>
          <p:cNvSpPr/>
          <p:nvPr/>
        </p:nvSpPr>
        <p:spPr>
          <a:xfrm>
            <a:off x="988318" y="3425879"/>
            <a:ext cx="1984022" cy="609600"/>
          </a:xfrm>
          <a:prstGeom prst="rect">
            <a:avLst/>
          </a:prstGeom>
          <a:no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rPr>
              <a:t>Screening</a:t>
            </a:r>
          </a:p>
        </p:txBody>
      </p:sp>
      <p:sp>
        <p:nvSpPr>
          <p:cNvPr id="16" name="Rectangle 15">
            <a:extLst>
              <a:ext uri="{FF2B5EF4-FFF2-40B4-BE49-F238E27FC236}">
                <a16:creationId xmlns:a16="http://schemas.microsoft.com/office/drawing/2014/main" id="{7D0B4DCC-1108-A6FC-00E0-8FDC40EE6ADB}"/>
              </a:ext>
            </a:extLst>
          </p:cNvPr>
          <p:cNvSpPr/>
          <p:nvPr/>
        </p:nvSpPr>
        <p:spPr>
          <a:xfrm>
            <a:off x="5428911" y="3495772"/>
            <a:ext cx="1984022" cy="609600"/>
          </a:xfrm>
          <a:prstGeom prst="rect">
            <a:avLst/>
          </a:prstGeom>
          <a:no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rPr>
              <a:t>Selection</a:t>
            </a:r>
          </a:p>
        </p:txBody>
      </p:sp>
      <p:sp>
        <p:nvSpPr>
          <p:cNvPr id="17" name="Rectangle 16">
            <a:extLst>
              <a:ext uri="{FF2B5EF4-FFF2-40B4-BE49-F238E27FC236}">
                <a16:creationId xmlns:a16="http://schemas.microsoft.com/office/drawing/2014/main" id="{4FA2A515-E29D-CEB7-2392-AFC5DD734AC4}"/>
              </a:ext>
            </a:extLst>
          </p:cNvPr>
          <p:cNvSpPr/>
          <p:nvPr/>
        </p:nvSpPr>
        <p:spPr>
          <a:xfrm>
            <a:off x="9496793" y="3379013"/>
            <a:ext cx="2190376" cy="609600"/>
          </a:xfrm>
          <a:prstGeom prst="rect">
            <a:avLst/>
          </a:prstGeom>
          <a:noFill/>
          <a:ln w="25400" cap="flat" cmpd="sng" algn="ctr">
            <a:no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Tahoma"/>
                <a:ea typeface="+mn-ea"/>
                <a:cs typeface="+mn-cs"/>
              </a:rPr>
              <a:t>Final Stage</a:t>
            </a:r>
          </a:p>
        </p:txBody>
      </p:sp>
    </p:spTree>
    <p:extLst>
      <p:ext uri="{BB962C8B-B14F-4D97-AF65-F5344CB8AC3E}">
        <p14:creationId xmlns:p14="http://schemas.microsoft.com/office/powerpoint/2010/main" val="37448061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03372"/>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91591"/>
            <a:ext cx="10950207" cy="1161211"/>
          </a:xfrm>
          <a:prstGeom prst="rect">
            <a:avLst/>
          </a:prstGeom>
        </p:spPr>
      </p:pic>
      <p:sp>
        <p:nvSpPr>
          <p:cNvPr id="8" name="TextBox 7"/>
          <p:cNvSpPr txBox="1"/>
          <p:nvPr/>
        </p:nvSpPr>
        <p:spPr>
          <a:xfrm>
            <a:off x="63214" y="-292388"/>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63" y="5272419"/>
            <a:ext cx="1744171" cy="1564080"/>
          </a:xfrm>
          <a:prstGeom prst="rect">
            <a:avLst/>
          </a:prstGeom>
        </p:spPr>
      </p:pic>
      <p:grpSp>
        <p:nvGrpSpPr>
          <p:cNvPr id="18" name="Group 17">
            <a:extLst>
              <a:ext uri="{FF2B5EF4-FFF2-40B4-BE49-F238E27FC236}">
                <a16:creationId xmlns:a16="http://schemas.microsoft.com/office/drawing/2014/main" id="{67731A7B-9A56-6EB3-201D-B0BE7AAC12A0}"/>
              </a:ext>
            </a:extLst>
          </p:cNvPr>
          <p:cNvGrpSpPr/>
          <p:nvPr/>
        </p:nvGrpSpPr>
        <p:grpSpPr>
          <a:xfrm>
            <a:off x="2594645" y="516466"/>
            <a:ext cx="8077200" cy="5199063"/>
            <a:chOff x="533400" y="685800"/>
            <a:chExt cx="8077200" cy="5199063"/>
          </a:xfrm>
        </p:grpSpPr>
        <p:cxnSp>
          <p:nvCxnSpPr>
            <p:cNvPr id="19" name="Elbow Connector 52">
              <a:extLst>
                <a:ext uri="{FF2B5EF4-FFF2-40B4-BE49-F238E27FC236}">
                  <a16:creationId xmlns:a16="http://schemas.microsoft.com/office/drawing/2014/main" id="{C6ED1517-D228-A307-DCF9-E6555DA22290}"/>
                </a:ext>
              </a:extLst>
            </p:cNvPr>
            <p:cNvCxnSpPr>
              <a:stCxn id="35" idx="3"/>
              <a:endCxn id="30" idx="1"/>
            </p:cNvCxnSpPr>
            <p:nvPr/>
          </p:nvCxnSpPr>
          <p:spPr>
            <a:xfrm flipV="1">
              <a:off x="5894917" y="1130300"/>
              <a:ext cx="505883" cy="2144713"/>
            </a:xfrm>
            <a:prstGeom prst="bentConnector3">
              <a:avLst>
                <a:gd name="adj1" fmla="val 50000"/>
              </a:avLst>
            </a:prstGeom>
            <a:noFill/>
            <a:ln w="19050" cap="flat" cmpd="sng" algn="ctr">
              <a:solidFill>
                <a:srgbClr val="FFFFFF">
                  <a:lumMod val="50000"/>
                </a:srgbClr>
              </a:solidFill>
              <a:prstDash val="solid"/>
            </a:ln>
            <a:effectLst/>
          </p:spPr>
        </p:cxnSp>
        <p:cxnSp>
          <p:nvCxnSpPr>
            <p:cNvPr id="20" name="Elbow Connector 54">
              <a:extLst>
                <a:ext uri="{FF2B5EF4-FFF2-40B4-BE49-F238E27FC236}">
                  <a16:creationId xmlns:a16="http://schemas.microsoft.com/office/drawing/2014/main" id="{3B50F4A4-629D-5A88-9011-121996058528}"/>
                </a:ext>
              </a:extLst>
            </p:cNvPr>
            <p:cNvCxnSpPr>
              <a:stCxn id="35" idx="3"/>
              <a:endCxn id="28" idx="1"/>
            </p:cNvCxnSpPr>
            <p:nvPr/>
          </p:nvCxnSpPr>
          <p:spPr>
            <a:xfrm>
              <a:off x="5894917" y="3275013"/>
              <a:ext cx="505883" cy="2147887"/>
            </a:xfrm>
            <a:prstGeom prst="bentConnector3">
              <a:avLst>
                <a:gd name="adj1" fmla="val 50000"/>
              </a:avLst>
            </a:prstGeom>
            <a:noFill/>
            <a:ln w="19050" cap="flat" cmpd="sng" algn="ctr">
              <a:solidFill>
                <a:srgbClr val="FFFFFF">
                  <a:lumMod val="50000"/>
                </a:srgbClr>
              </a:solidFill>
              <a:prstDash val="solid"/>
            </a:ln>
            <a:effectLst/>
          </p:spPr>
        </p:cxnSp>
        <p:cxnSp>
          <p:nvCxnSpPr>
            <p:cNvPr id="21" name="Elbow Connector 58">
              <a:extLst>
                <a:ext uri="{FF2B5EF4-FFF2-40B4-BE49-F238E27FC236}">
                  <a16:creationId xmlns:a16="http://schemas.microsoft.com/office/drawing/2014/main" id="{F417BBF3-2728-91D6-300E-FD9D04E7C4EF}"/>
                </a:ext>
              </a:extLst>
            </p:cNvPr>
            <p:cNvCxnSpPr>
              <a:stCxn id="35" idx="3"/>
              <a:endCxn id="27" idx="1"/>
            </p:cNvCxnSpPr>
            <p:nvPr/>
          </p:nvCxnSpPr>
          <p:spPr>
            <a:xfrm flipV="1">
              <a:off x="5894917" y="2560638"/>
              <a:ext cx="505883" cy="714375"/>
            </a:xfrm>
            <a:prstGeom prst="bentConnector3">
              <a:avLst>
                <a:gd name="adj1" fmla="val 50000"/>
              </a:avLst>
            </a:prstGeom>
            <a:noFill/>
            <a:ln w="19050" cap="flat" cmpd="sng" algn="ctr">
              <a:solidFill>
                <a:srgbClr val="FFFFFF">
                  <a:lumMod val="50000"/>
                </a:srgbClr>
              </a:solidFill>
              <a:prstDash val="solid"/>
            </a:ln>
            <a:effectLst/>
          </p:spPr>
        </p:cxnSp>
        <p:cxnSp>
          <p:nvCxnSpPr>
            <p:cNvPr id="22" name="Elbow Connector 60">
              <a:extLst>
                <a:ext uri="{FF2B5EF4-FFF2-40B4-BE49-F238E27FC236}">
                  <a16:creationId xmlns:a16="http://schemas.microsoft.com/office/drawing/2014/main" id="{1C902937-F031-C8D3-6D62-CCD811B8D4C3}"/>
                </a:ext>
              </a:extLst>
            </p:cNvPr>
            <p:cNvCxnSpPr>
              <a:stCxn id="35" idx="3"/>
              <a:endCxn id="29" idx="1"/>
            </p:cNvCxnSpPr>
            <p:nvPr/>
          </p:nvCxnSpPr>
          <p:spPr>
            <a:xfrm>
              <a:off x="5894917" y="3275013"/>
              <a:ext cx="505883" cy="715962"/>
            </a:xfrm>
            <a:prstGeom prst="bentConnector3">
              <a:avLst>
                <a:gd name="adj1" fmla="val 50000"/>
              </a:avLst>
            </a:prstGeom>
            <a:noFill/>
            <a:ln w="19050" cap="flat" cmpd="sng" algn="ctr">
              <a:solidFill>
                <a:srgbClr val="FFFFFF">
                  <a:lumMod val="50000"/>
                </a:srgbClr>
              </a:solidFill>
              <a:prstDash val="solid"/>
            </a:ln>
            <a:effectLst/>
          </p:spPr>
        </p:cxnSp>
        <p:cxnSp>
          <p:nvCxnSpPr>
            <p:cNvPr id="23" name="Elbow Connector 62">
              <a:extLst>
                <a:ext uri="{FF2B5EF4-FFF2-40B4-BE49-F238E27FC236}">
                  <a16:creationId xmlns:a16="http://schemas.microsoft.com/office/drawing/2014/main" id="{6585EBB5-5128-D88B-C339-B639C0827715}"/>
                </a:ext>
              </a:extLst>
            </p:cNvPr>
            <p:cNvCxnSpPr>
              <a:stCxn id="35" idx="1"/>
              <a:endCxn id="34" idx="3"/>
            </p:cNvCxnSpPr>
            <p:nvPr/>
          </p:nvCxnSpPr>
          <p:spPr>
            <a:xfrm rot="10800000">
              <a:off x="2743201" y="1147763"/>
              <a:ext cx="433917" cy="2127250"/>
            </a:xfrm>
            <a:prstGeom prst="bentConnector3">
              <a:avLst>
                <a:gd name="adj1" fmla="val 50000"/>
              </a:avLst>
            </a:prstGeom>
            <a:noFill/>
            <a:ln w="19050" cap="flat" cmpd="sng" algn="ctr">
              <a:solidFill>
                <a:srgbClr val="FFFFFF">
                  <a:lumMod val="50000"/>
                </a:srgbClr>
              </a:solidFill>
              <a:prstDash val="solid"/>
            </a:ln>
            <a:effectLst/>
          </p:spPr>
        </p:cxnSp>
        <p:cxnSp>
          <p:nvCxnSpPr>
            <p:cNvPr id="24" name="Elbow Connector 64">
              <a:extLst>
                <a:ext uri="{FF2B5EF4-FFF2-40B4-BE49-F238E27FC236}">
                  <a16:creationId xmlns:a16="http://schemas.microsoft.com/office/drawing/2014/main" id="{06B35ADA-C6ED-6187-CEF4-0661D063A35B}"/>
                </a:ext>
              </a:extLst>
            </p:cNvPr>
            <p:cNvCxnSpPr>
              <a:stCxn id="35" idx="1"/>
              <a:endCxn id="32" idx="3"/>
            </p:cNvCxnSpPr>
            <p:nvPr/>
          </p:nvCxnSpPr>
          <p:spPr>
            <a:xfrm rot="10800000" flipV="1">
              <a:off x="2743201" y="3275013"/>
              <a:ext cx="433917" cy="2165350"/>
            </a:xfrm>
            <a:prstGeom prst="bentConnector3">
              <a:avLst>
                <a:gd name="adj1" fmla="val 50000"/>
              </a:avLst>
            </a:prstGeom>
            <a:noFill/>
            <a:ln w="19050" cap="flat" cmpd="sng" algn="ctr">
              <a:solidFill>
                <a:srgbClr val="FFFFFF">
                  <a:lumMod val="50000"/>
                </a:srgbClr>
              </a:solidFill>
              <a:prstDash val="solid"/>
            </a:ln>
            <a:effectLst/>
          </p:spPr>
        </p:cxnSp>
        <p:cxnSp>
          <p:nvCxnSpPr>
            <p:cNvPr id="25" name="Elbow Connector 66">
              <a:extLst>
                <a:ext uri="{FF2B5EF4-FFF2-40B4-BE49-F238E27FC236}">
                  <a16:creationId xmlns:a16="http://schemas.microsoft.com/office/drawing/2014/main" id="{5795D8F9-5F68-8D11-2D0E-CB58A78CC0B6}"/>
                </a:ext>
              </a:extLst>
            </p:cNvPr>
            <p:cNvCxnSpPr>
              <a:stCxn id="35" idx="1"/>
              <a:endCxn id="31" idx="3"/>
            </p:cNvCxnSpPr>
            <p:nvPr/>
          </p:nvCxnSpPr>
          <p:spPr>
            <a:xfrm rot="10800000">
              <a:off x="2743201" y="2578101"/>
              <a:ext cx="433917" cy="696913"/>
            </a:xfrm>
            <a:prstGeom prst="bentConnector3">
              <a:avLst>
                <a:gd name="adj1" fmla="val 50000"/>
              </a:avLst>
            </a:prstGeom>
            <a:noFill/>
            <a:ln w="19050" cap="flat" cmpd="sng" algn="ctr">
              <a:solidFill>
                <a:srgbClr val="FFFFFF">
                  <a:lumMod val="50000"/>
                </a:srgbClr>
              </a:solidFill>
              <a:prstDash val="solid"/>
            </a:ln>
            <a:effectLst/>
          </p:spPr>
        </p:cxnSp>
        <p:cxnSp>
          <p:nvCxnSpPr>
            <p:cNvPr id="26" name="Elbow Connector 68">
              <a:extLst>
                <a:ext uri="{FF2B5EF4-FFF2-40B4-BE49-F238E27FC236}">
                  <a16:creationId xmlns:a16="http://schemas.microsoft.com/office/drawing/2014/main" id="{D52EA29E-2308-E814-97D1-5DA1E7FD531D}"/>
                </a:ext>
              </a:extLst>
            </p:cNvPr>
            <p:cNvCxnSpPr>
              <a:stCxn id="35" idx="1"/>
              <a:endCxn id="33" idx="3"/>
            </p:cNvCxnSpPr>
            <p:nvPr/>
          </p:nvCxnSpPr>
          <p:spPr>
            <a:xfrm rot="10800000" flipV="1">
              <a:off x="2743201" y="3275012"/>
              <a:ext cx="433917" cy="733425"/>
            </a:xfrm>
            <a:prstGeom prst="bentConnector3">
              <a:avLst>
                <a:gd name="adj1" fmla="val 50000"/>
              </a:avLst>
            </a:prstGeom>
            <a:noFill/>
            <a:ln w="19050" cap="flat" cmpd="sng" algn="ctr">
              <a:solidFill>
                <a:srgbClr val="FFFFFF">
                  <a:lumMod val="50000"/>
                </a:srgbClr>
              </a:solidFill>
              <a:prstDash val="solid"/>
            </a:ln>
            <a:effectLst/>
          </p:spPr>
        </p:cxnSp>
        <p:sp>
          <p:nvSpPr>
            <p:cNvPr id="27" name="Rectangle 7">
              <a:extLst>
                <a:ext uri="{FF2B5EF4-FFF2-40B4-BE49-F238E27FC236}">
                  <a16:creationId xmlns:a16="http://schemas.microsoft.com/office/drawing/2014/main" id="{541240C2-D4B3-680D-FB1B-4590F21E5210}"/>
                </a:ext>
              </a:extLst>
            </p:cNvPr>
            <p:cNvSpPr>
              <a:spLocks noChangeArrowheads="1"/>
            </p:cNvSpPr>
            <p:nvPr/>
          </p:nvSpPr>
          <p:spPr bwMode="auto">
            <a:xfrm>
              <a:off x="6400800" y="2116138"/>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Group</a:t>
              </a:r>
            </a:p>
          </p:txBody>
        </p:sp>
        <p:sp>
          <p:nvSpPr>
            <p:cNvPr id="28" name="Rectangle 8">
              <a:extLst>
                <a:ext uri="{FF2B5EF4-FFF2-40B4-BE49-F238E27FC236}">
                  <a16:creationId xmlns:a16="http://schemas.microsoft.com/office/drawing/2014/main" id="{371249BD-947B-EB76-808D-2A9C4FADC885}"/>
                </a:ext>
              </a:extLst>
            </p:cNvPr>
            <p:cNvSpPr>
              <a:spLocks noChangeArrowheads="1"/>
            </p:cNvSpPr>
            <p:nvPr/>
          </p:nvSpPr>
          <p:spPr bwMode="auto">
            <a:xfrm>
              <a:off x="6400800" y="4978400"/>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Stress</a:t>
              </a:r>
            </a:p>
          </p:txBody>
        </p:sp>
        <p:sp>
          <p:nvSpPr>
            <p:cNvPr id="29" name="Rectangle 9">
              <a:extLst>
                <a:ext uri="{FF2B5EF4-FFF2-40B4-BE49-F238E27FC236}">
                  <a16:creationId xmlns:a16="http://schemas.microsoft.com/office/drawing/2014/main" id="{DD4FC4BB-E9AD-CE42-A3CF-CF882BDB493F}"/>
                </a:ext>
              </a:extLst>
            </p:cNvPr>
            <p:cNvSpPr>
              <a:spLocks noChangeArrowheads="1"/>
            </p:cNvSpPr>
            <p:nvPr/>
          </p:nvSpPr>
          <p:spPr bwMode="auto">
            <a:xfrm>
              <a:off x="6400800" y="3546475"/>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Situational</a:t>
              </a:r>
            </a:p>
          </p:txBody>
        </p:sp>
        <p:sp>
          <p:nvSpPr>
            <p:cNvPr id="30" name="Rectangle 11">
              <a:extLst>
                <a:ext uri="{FF2B5EF4-FFF2-40B4-BE49-F238E27FC236}">
                  <a16:creationId xmlns:a16="http://schemas.microsoft.com/office/drawing/2014/main" id="{3B74BF9B-6B1D-FCE0-17F8-D5E4B6E4121D}"/>
                </a:ext>
              </a:extLst>
            </p:cNvPr>
            <p:cNvSpPr>
              <a:spLocks noChangeArrowheads="1"/>
            </p:cNvSpPr>
            <p:nvPr/>
          </p:nvSpPr>
          <p:spPr bwMode="auto">
            <a:xfrm>
              <a:off x="6400800" y="685800"/>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Open-Ended</a:t>
              </a:r>
            </a:p>
          </p:txBody>
        </p:sp>
        <p:sp>
          <p:nvSpPr>
            <p:cNvPr id="31" name="Rectangle 4">
              <a:extLst>
                <a:ext uri="{FF2B5EF4-FFF2-40B4-BE49-F238E27FC236}">
                  <a16:creationId xmlns:a16="http://schemas.microsoft.com/office/drawing/2014/main" id="{71366AEB-8647-0DDB-1CEA-8EF84B8C6084}"/>
                </a:ext>
              </a:extLst>
            </p:cNvPr>
            <p:cNvSpPr>
              <a:spLocks noChangeArrowheads="1"/>
            </p:cNvSpPr>
            <p:nvPr/>
          </p:nvSpPr>
          <p:spPr bwMode="auto">
            <a:xfrm>
              <a:off x="533400" y="2133600"/>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Panel</a:t>
              </a:r>
            </a:p>
          </p:txBody>
        </p:sp>
        <p:sp>
          <p:nvSpPr>
            <p:cNvPr id="32" name="Rectangle 5">
              <a:extLst>
                <a:ext uri="{FF2B5EF4-FFF2-40B4-BE49-F238E27FC236}">
                  <a16:creationId xmlns:a16="http://schemas.microsoft.com/office/drawing/2014/main" id="{A8F4836D-6138-F593-B26C-56A1852FE419}"/>
                </a:ext>
              </a:extLst>
            </p:cNvPr>
            <p:cNvSpPr>
              <a:spLocks noChangeArrowheads="1"/>
            </p:cNvSpPr>
            <p:nvPr/>
          </p:nvSpPr>
          <p:spPr bwMode="auto">
            <a:xfrm>
              <a:off x="533400" y="4995863"/>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Working</a:t>
              </a:r>
            </a:p>
          </p:txBody>
        </p:sp>
        <p:sp>
          <p:nvSpPr>
            <p:cNvPr id="33" name="Rectangle 6">
              <a:extLst>
                <a:ext uri="{FF2B5EF4-FFF2-40B4-BE49-F238E27FC236}">
                  <a16:creationId xmlns:a16="http://schemas.microsoft.com/office/drawing/2014/main" id="{B3DDA0FE-ADA1-B55B-2E30-1F25B9CC78A1}"/>
                </a:ext>
              </a:extLst>
            </p:cNvPr>
            <p:cNvSpPr>
              <a:spLocks noChangeArrowheads="1"/>
            </p:cNvSpPr>
            <p:nvPr/>
          </p:nvSpPr>
          <p:spPr bwMode="auto">
            <a:xfrm>
              <a:off x="533400" y="3563938"/>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Behavioral</a:t>
              </a:r>
            </a:p>
          </p:txBody>
        </p:sp>
        <p:sp>
          <p:nvSpPr>
            <p:cNvPr id="34" name="Rectangle 10">
              <a:extLst>
                <a:ext uri="{FF2B5EF4-FFF2-40B4-BE49-F238E27FC236}">
                  <a16:creationId xmlns:a16="http://schemas.microsoft.com/office/drawing/2014/main" id="{B962A60B-43A7-0DE8-17ED-38598983065C}"/>
                </a:ext>
              </a:extLst>
            </p:cNvPr>
            <p:cNvSpPr>
              <a:spLocks noChangeArrowheads="1"/>
            </p:cNvSpPr>
            <p:nvPr/>
          </p:nvSpPr>
          <p:spPr bwMode="auto">
            <a:xfrm>
              <a:off x="533400" y="703263"/>
              <a:ext cx="2209800" cy="889000"/>
            </a:xfrm>
            <a:prstGeom prst="rect">
              <a:avLst/>
            </a:prstGeom>
            <a:solidFill>
              <a:srgbClr val="FFFFFF"/>
            </a:solidFill>
            <a:ln w="9525">
              <a:solidFill>
                <a:srgbClr val="FFFFFF">
                  <a:lumMod val="75000"/>
                </a:srgbClr>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charset="0"/>
                </a:rPr>
                <a:t>Structured</a:t>
              </a:r>
            </a:p>
          </p:txBody>
        </p:sp>
        <p:sp>
          <p:nvSpPr>
            <p:cNvPr id="35" name="Rectangle 3">
              <a:extLst>
                <a:ext uri="{FF2B5EF4-FFF2-40B4-BE49-F238E27FC236}">
                  <a16:creationId xmlns:a16="http://schemas.microsoft.com/office/drawing/2014/main" id="{4A2B0B98-44F6-A3EA-36DA-B395F357C4B6}"/>
                </a:ext>
              </a:extLst>
            </p:cNvPr>
            <p:cNvSpPr txBox="1">
              <a:spLocks noChangeArrowheads="1"/>
            </p:cNvSpPr>
            <p:nvPr/>
          </p:nvSpPr>
          <p:spPr>
            <a:xfrm>
              <a:off x="3177117" y="2133600"/>
              <a:ext cx="2717800" cy="2282825"/>
            </a:xfrm>
            <a:prstGeom prst="rect">
              <a:avLst/>
            </a:prstGeom>
            <a:solidFill>
              <a:srgbClr val="FFFFFF"/>
            </a:solidFill>
            <a:ln w="9525">
              <a:solidFill>
                <a:srgbClr val="FFFFFF">
                  <a:lumMod val="75000"/>
                </a:srgbClr>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charset="0"/>
                </a:rPr>
                <a:t>Types of</a:t>
              </a:r>
              <a:br>
                <a:rPr kumimoji="0" lang="en-US" sz="3600" b="1" i="0" u="none" strike="noStrike" kern="0" cap="none" spc="0" normalizeH="0" baseline="0" noProof="0" dirty="0">
                  <a:ln>
                    <a:noFill/>
                  </a:ln>
                  <a:solidFill>
                    <a:srgbClr val="000000"/>
                  </a:solidFill>
                  <a:effectLst/>
                  <a:uLnTx/>
                  <a:uFillTx/>
                  <a:latin typeface="Arial" charset="0"/>
                </a:rPr>
              </a:br>
              <a:r>
                <a:rPr kumimoji="0" lang="en-US" sz="3600" b="1" i="0" u="none" strike="noStrike" kern="0" cap="none" spc="0" normalizeH="0" baseline="0" noProof="0" dirty="0">
                  <a:ln>
                    <a:noFill/>
                  </a:ln>
                  <a:solidFill>
                    <a:srgbClr val="000000"/>
                  </a:solidFill>
                  <a:effectLst/>
                  <a:uLnTx/>
                  <a:uFillTx/>
                  <a:latin typeface="Arial" charset="0"/>
                </a:rPr>
                <a:t>Interviews</a:t>
              </a:r>
            </a:p>
          </p:txBody>
        </p:sp>
      </p:grpSp>
    </p:spTree>
    <p:extLst>
      <p:ext uri="{BB962C8B-B14F-4D97-AF65-F5344CB8AC3E}">
        <p14:creationId xmlns:p14="http://schemas.microsoft.com/office/powerpoint/2010/main" val="3600682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03372"/>
            <a:ext cx="9631887" cy="1992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87393"/>
            <a:ext cx="10950207" cy="1368874"/>
          </a:xfrm>
          <a:prstGeom prst="rect">
            <a:avLst/>
          </a:prstGeom>
        </p:spPr>
      </p:pic>
      <p:sp>
        <p:nvSpPr>
          <p:cNvPr id="8" name="TextBox 7"/>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63" y="5272419"/>
            <a:ext cx="1744171" cy="1564080"/>
          </a:xfrm>
          <a:prstGeom prst="rect">
            <a:avLst/>
          </a:prstGeom>
        </p:spPr>
      </p:pic>
      <p:sp>
        <p:nvSpPr>
          <p:cNvPr id="9" name="TextBox 8">
            <a:extLst>
              <a:ext uri="{FF2B5EF4-FFF2-40B4-BE49-F238E27FC236}">
                <a16:creationId xmlns:a16="http://schemas.microsoft.com/office/drawing/2014/main" id="{3F97938D-FAB9-25C5-1FA2-644DCCEC86E9}"/>
              </a:ext>
            </a:extLst>
          </p:cNvPr>
          <p:cNvSpPr txBox="1"/>
          <p:nvPr/>
        </p:nvSpPr>
        <p:spPr>
          <a:xfrm>
            <a:off x="2781299" y="356331"/>
            <a:ext cx="8580967" cy="830997"/>
          </a:xfrm>
          <a:prstGeom prst="rect">
            <a:avLst/>
          </a:prstGeom>
          <a:noFill/>
        </p:spPr>
        <p:txBody>
          <a:bodyPr wrap="square">
            <a:spAutoFit/>
          </a:bodyPr>
          <a:lstStyle/>
          <a:p>
            <a:r>
              <a:rPr kumimoji="0" lang="en-US" sz="48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j-ea"/>
                <a:cs typeface="+mj-cs"/>
              </a:rPr>
              <a:t>Interview Media</a:t>
            </a:r>
            <a:endParaRPr lang="en-GB" sz="1200" dirty="0"/>
          </a:p>
        </p:txBody>
      </p:sp>
      <p:grpSp>
        <p:nvGrpSpPr>
          <p:cNvPr id="10" name="Group 9">
            <a:extLst>
              <a:ext uri="{FF2B5EF4-FFF2-40B4-BE49-F238E27FC236}">
                <a16:creationId xmlns:a16="http://schemas.microsoft.com/office/drawing/2014/main" id="{9D41FD68-EB2E-958C-5576-5FB313F4F478}"/>
              </a:ext>
            </a:extLst>
          </p:cNvPr>
          <p:cNvGrpSpPr/>
          <p:nvPr/>
        </p:nvGrpSpPr>
        <p:grpSpPr>
          <a:xfrm>
            <a:off x="2133600" y="1443433"/>
            <a:ext cx="8229600" cy="4191000"/>
            <a:chOff x="457200" y="1981200"/>
            <a:chExt cx="8229600" cy="4191000"/>
          </a:xfrm>
        </p:grpSpPr>
        <p:grpSp>
          <p:nvGrpSpPr>
            <p:cNvPr id="11" name="Group 11">
              <a:extLst>
                <a:ext uri="{FF2B5EF4-FFF2-40B4-BE49-F238E27FC236}">
                  <a16:creationId xmlns:a16="http://schemas.microsoft.com/office/drawing/2014/main" id="{46BCD67E-D219-3C5C-A9B7-388A7A094C44}"/>
                </a:ext>
              </a:extLst>
            </p:cNvPr>
            <p:cNvGrpSpPr>
              <a:grpSpLocks/>
            </p:cNvGrpSpPr>
            <p:nvPr/>
          </p:nvGrpSpPr>
          <p:grpSpPr bwMode="auto">
            <a:xfrm>
              <a:off x="3657600" y="1981200"/>
              <a:ext cx="5029200" cy="4191000"/>
              <a:chOff x="288" y="1248"/>
              <a:chExt cx="2592" cy="2496"/>
            </a:xfrm>
            <a:solidFill>
              <a:srgbClr val="FFFFFF"/>
            </a:solidFill>
          </p:grpSpPr>
          <p:sp>
            <p:nvSpPr>
              <p:cNvPr id="14" name="Rectangle 7">
                <a:extLst>
                  <a:ext uri="{FF2B5EF4-FFF2-40B4-BE49-F238E27FC236}">
                    <a16:creationId xmlns:a16="http://schemas.microsoft.com/office/drawing/2014/main" id="{B34354D3-6116-9D91-2837-49FC1C3CD98F}"/>
                  </a:ext>
                </a:extLst>
              </p:cNvPr>
              <p:cNvSpPr>
                <a:spLocks noChangeArrowheads="1"/>
              </p:cNvSpPr>
              <p:nvPr/>
            </p:nvSpPr>
            <p:spPr bwMode="auto">
              <a:xfrm>
                <a:off x="288" y="1248"/>
                <a:ext cx="2592" cy="624"/>
              </a:xfrm>
              <a:prstGeom prst="rect">
                <a:avLst/>
              </a:prstGeom>
              <a:grpFill/>
              <a:ln w="9525">
                <a:no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Telephone</a:t>
                </a:r>
              </a:p>
            </p:txBody>
          </p:sp>
          <p:sp>
            <p:nvSpPr>
              <p:cNvPr id="15" name="Rectangle 8">
                <a:extLst>
                  <a:ext uri="{FF2B5EF4-FFF2-40B4-BE49-F238E27FC236}">
                    <a16:creationId xmlns:a16="http://schemas.microsoft.com/office/drawing/2014/main" id="{8582B689-2734-E599-DEE7-F103C760321D}"/>
                  </a:ext>
                </a:extLst>
              </p:cNvPr>
              <p:cNvSpPr>
                <a:spLocks noChangeArrowheads="1"/>
              </p:cNvSpPr>
              <p:nvPr/>
            </p:nvSpPr>
            <p:spPr bwMode="auto">
              <a:xfrm>
                <a:off x="288" y="1872"/>
                <a:ext cx="2592" cy="624"/>
              </a:xfrm>
              <a:prstGeom prst="rect">
                <a:avLst/>
              </a:prstGeom>
              <a:grpFill/>
              <a:ln w="9525">
                <a:no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Email and IM</a:t>
                </a:r>
              </a:p>
            </p:txBody>
          </p:sp>
          <p:sp>
            <p:nvSpPr>
              <p:cNvPr id="16" name="Rectangle 9">
                <a:extLst>
                  <a:ext uri="{FF2B5EF4-FFF2-40B4-BE49-F238E27FC236}">
                    <a16:creationId xmlns:a16="http://schemas.microsoft.com/office/drawing/2014/main" id="{A724AA06-8BEA-963F-FD9D-D8C578DBAAC7}"/>
                  </a:ext>
                </a:extLst>
              </p:cNvPr>
              <p:cNvSpPr>
                <a:spLocks noChangeArrowheads="1"/>
              </p:cNvSpPr>
              <p:nvPr/>
            </p:nvSpPr>
            <p:spPr bwMode="auto">
              <a:xfrm>
                <a:off x="288" y="2496"/>
                <a:ext cx="2592" cy="624"/>
              </a:xfrm>
              <a:prstGeom prst="rect">
                <a:avLst/>
              </a:prstGeom>
              <a:grpFill/>
              <a:ln w="9525">
                <a:no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Video Technology</a:t>
                </a:r>
              </a:p>
            </p:txBody>
          </p:sp>
          <p:sp>
            <p:nvSpPr>
              <p:cNvPr id="17" name="Rectangle 10">
                <a:extLst>
                  <a:ext uri="{FF2B5EF4-FFF2-40B4-BE49-F238E27FC236}">
                    <a16:creationId xmlns:a16="http://schemas.microsoft.com/office/drawing/2014/main" id="{BA724273-56AE-7BC4-DF92-C5999B809B51}"/>
                  </a:ext>
                </a:extLst>
              </p:cNvPr>
              <p:cNvSpPr>
                <a:spLocks noChangeArrowheads="1"/>
              </p:cNvSpPr>
              <p:nvPr/>
            </p:nvSpPr>
            <p:spPr bwMode="auto">
              <a:xfrm>
                <a:off x="288" y="3120"/>
                <a:ext cx="2592" cy="624"/>
              </a:xfrm>
              <a:prstGeom prst="rect">
                <a:avLst/>
              </a:prstGeom>
              <a:grpFill/>
              <a:ln w="9525">
                <a:no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4400" b="0"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Online Options</a:t>
                </a:r>
              </a:p>
            </p:txBody>
          </p:sp>
        </p:grpSp>
        <p:pic>
          <p:nvPicPr>
            <p:cNvPr id="12" name="Picture 11" descr="shutterstock_30677248.jpg">
              <a:extLst>
                <a:ext uri="{FF2B5EF4-FFF2-40B4-BE49-F238E27FC236}">
                  <a16:creationId xmlns:a16="http://schemas.microsoft.com/office/drawing/2014/main" id="{DCDB3F08-8940-C703-E83C-4CCBA1A7978E}"/>
                </a:ext>
              </a:extLst>
            </p:cNvPr>
            <p:cNvPicPr>
              <a:picLocks noChangeAspect="1"/>
            </p:cNvPicPr>
            <p:nvPr/>
          </p:nvPicPr>
          <p:blipFill>
            <a:blip r:embed="rId7" cstate="print"/>
            <a:srcRect/>
            <a:stretch>
              <a:fillRect/>
            </a:stretch>
          </p:blipFill>
          <p:spPr>
            <a:xfrm>
              <a:off x="457200" y="2004433"/>
              <a:ext cx="2895600" cy="4167767"/>
            </a:xfrm>
            <a:prstGeom prst="rect">
              <a:avLst/>
            </a:prstGeom>
          </p:spPr>
        </p:pic>
        <p:sp>
          <p:nvSpPr>
            <p:cNvPr id="13" name="Rectangle 12">
              <a:extLst>
                <a:ext uri="{FF2B5EF4-FFF2-40B4-BE49-F238E27FC236}">
                  <a16:creationId xmlns:a16="http://schemas.microsoft.com/office/drawing/2014/main" id="{3B2E96CC-9CE3-3220-F6AD-30DE75491898}"/>
                </a:ext>
              </a:extLst>
            </p:cNvPr>
            <p:cNvSpPr>
              <a:spLocks noChangeArrowheads="1"/>
            </p:cNvSpPr>
            <p:nvPr/>
          </p:nvSpPr>
          <p:spPr bwMode="auto">
            <a:xfrm>
              <a:off x="457200" y="1981200"/>
              <a:ext cx="8229600" cy="4191000"/>
            </a:xfrm>
            <a:prstGeom prst="rect">
              <a:avLst/>
            </a:prstGeom>
            <a:no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grpSp>
    </p:spTree>
    <p:extLst>
      <p:ext uri="{BB962C8B-B14F-4D97-AF65-F5344CB8AC3E}">
        <p14:creationId xmlns:p14="http://schemas.microsoft.com/office/powerpoint/2010/main" val="2298854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10573" y="6269308"/>
            <a:ext cx="10300752" cy="21308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440"/>
            <a:ext cx="12072675" cy="1368874"/>
          </a:xfrm>
          <a:prstGeom prst="rect">
            <a:avLst/>
          </a:prstGeom>
        </p:spPr>
      </p:pic>
      <p:sp>
        <p:nvSpPr>
          <p:cNvPr id="8" name="TextBox 7"/>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63" y="5272419"/>
            <a:ext cx="1744171" cy="1564080"/>
          </a:xfrm>
          <a:prstGeom prst="rect">
            <a:avLst/>
          </a:prstGeom>
        </p:spPr>
      </p:pic>
      <p:sp>
        <p:nvSpPr>
          <p:cNvPr id="18" name="TextBox 17">
            <a:extLst>
              <a:ext uri="{FF2B5EF4-FFF2-40B4-BE49-F238E27FC236}">
                <a16:creationId xmlns:a16="http://schemas.microsoft.com/office/drawing/2014/main" id="{6FFBEA59-1B08-5CAA-AB52-5F2A2C409A7E}"/>
              </a:ext>
            </a:extLst>
          </p:cNvPr>
          <p:cNvSpPr txBox="1"/>
          <p:nvPr/>
        </p:nvSpPr>
        <p:spPr>
          <a:xfrm>
            <a:off x="2510910" y="141851"/>
            <a:ext cx="8868834" cy="982448"/>
          </a:xfrm>
          <a:prstGeom prst="rect">
            <a:avLst/>
          </a:prstGeom>
          <a:noFill/>
        </p:spPr>
        <p:txBody>
          <a:bodyPr wrap="square">
            <a:spAutoFit/>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en-US" sz="5400" b="1"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pitchFamily="34" charset="0"/>
                <a:ea typeface="+mn-ea"/>
                <a:cs typeface="+mn-cs"/>
              </a:rPr>
              <a:t>What Employers Seek</a:t>
            </a:r>
          </a:p>
        </p:txBody>
      </p:sp>
      <p:grpSp>
        <p:nvGrpSpPr>
          <p:cNvPr id="19" name="Group 18">
            <a:extLst>
              <a:ext uri="{FF2B5EF4-FFF2-40B4-BE49-F238E27FC236}">
                <a16:creationId xmlns:a16="http://schemas.microsoft.com/office/drawing/2014/main" id="{5CE4DE7A-CFB8-7892-5EFC-C1916C9AD85F}"/>
              </a:ext>
            </a:extLst>
          </p:cNvPr>
          <p:cNvGrpSpPr/>
          <p:nvPr/>
        </p:nvGrpSpPr>
        <p:grpSpPr>
          <a:xfrm>
            <a:off x="2429942" y="1320323"/>
            <a:ext cx="8949801" cy="5162067"/>
            <a:chOff x="457200" y="1981200"/>
            <a:chExt cx="8229600" cy="4191000"/>
          </a:xfrm>
        </p:grpSpPr>
        <p:sp>
          <p:nvSpPr>
            <p:cNvPr id="20" name="Rectangle 5" descr="Recycled paper">
              <a:extLst>
                <a:ext uri="{FF2B5EF4-FFF2-40B4-BE49-F238E27FC236}">
                  <a16:creationId xmlns:a16="http://schemas.microsoft.com/office/drawing/2014/main" id="{CBF6B1B5-D9FE-604E-7925-81B6341C6DFD}"/>
                </a:ext>
              </a:extLst>
            </p:cNvPr>
            <p:cNvSpPr>
              <a:spLocks noChangeArrowheads="1"/>
            </p:cNvSpPr>
            <p:nvPr/>
          </p:nvSpPr>
          <p:spPr bwMode="auto">
            <a:xfrm>
              <a:off x="457200" y="1981200"/>
              <a:ext cx="4114800" cy="838200"/>
            </a:xfrm>
            <a:prstGeom prst="rect">
              <a:avLst/>
            </a:prstGeom>
            <a:solidFill>
              <a:srgbClr val="FFFFFF"/>
            </a:solidFill>
            <a:ln w="9525">
              <a:solidFill>
                <a:srgbClr val="FFFFFF">
                  <a:lumMod val="85000"/>
                </a:srgbClr>
              </a:solidFill>
              <a:miter lim="800000"/>
              <a:headEnd/>
              <a:tailEnd/>
            </a:ln>
            <a:effec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a:rPr>
                <a:t>Suitability</a:t>
              </a:r>
            </a:p>
          </p:txBody>
        </p:sp>
        <p:sp>
          <p:nvSpPr>
            <p:cNvPr id="21" name="Rectangle 6" descr="Recycled paper">
              <a:extLst>
                <a:ext uri="{FF2B5EF4-FFF2-40B4-BE49-F238E27FC236}">
                  <a16:creationId xmlns:a16="http://schemas.microsoft.com/office/drawing/2014/main" id="{16F6A426-F3AA-1C01-E93A-B8D573C07C71}"/>
                </a:ext>
              </a:extLst>
            </p:cNvPr>
            <p:cNvSpPr>
              <a:spLocks noChangeArrowheads="1"/>
            </p:cNvSpPr>
            <p:nvPr/>
          </p:nvSpPr>
          <p:spPr bwMode="auto">
            <a:xfrm>
              <a:off x="457200" y="2819400"/>
              <a:ext cx="4114800" cy="3352800"/>
            </a:xfrm>
            <a:prstGeom prst="rect">
              <a:avLst/>
            </a:prstGeom>
            <a:solidFill>
              <a:srgbClr val="FFFFFF"/>
            </a:solid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sp>
          <p:nvSpPr>
            <p:cNvPr id="22" name="Rectangle 7" descr="Recycled paper">
              <a:extLst>
                <a:ext uri="{FF2B5EF4-FFF2-40B4-BE49-F238E27FC236}">
                  <a16:creationId xmlns:a16="http://schemas.microsoft.com/office/drawing/2014/main" id="{C47CCF23-5243-C7C1-238E-F7E11CE232A3}"/>
                </a:ext>
              </a:extLst>
            </p:cNvPr>
            <p:cNvSpPr>
              <a:spLocks noChangeArrowheads="1"/>
            </p:cNvSpPr>
            <p:nvPr/>
          </p:nvSpPr>
          <p:spPr bwMode="auto">
            <a:xfrm>
              <a:off x="4572000" y="1981200"/>
              <a:ext cx="4114800" cy="838200"/>
            </a:xfrm>
            <a:prstGeom prst="rect">
              <a:avLst/>
            </a:prstGeom>
            <a:solidFill>
              <a:srgbClr val="FFFFFF"/>
            </a:solidFill>
            <a:ln w="9525">
              <a:solidFill>
                <a:srgbClr val="FFFFFF">
                  <a:lumMod val="85000"/>
                </a:srgbClr>
              </a:solidFill>
              <a:miter lim="800000"/>
              <a:headEnd/>
              <a:tailEnd/>
            </a:ln>
            <a:effec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a:rPr>
                <a:t>Organization Fit</a:t>
              </a:r>
            </a:p>
          </p:txBody>
        </p:sp>
        <p:sp>
          <p:nvSpPr>
            <p:cNvPr id="23" name="Rectangle 8" descr="Recycled paper">
              <a:extLst>
                <a:ext uri="{FF2B5EF4-FFF2-40B4-BE49-F238E27FC236}">
                  <a16:creationId xmlns:a16="http://schemas.microsoft.com/office/drawing/2014/main" id="{3E627752-C933-9CA4-41C5-631CB3F19AEA}"/>
                </a:ext>
              </a:extLst>
            </p:cNvPr>
            <p:cNvSpPr>
              <a:spLocks noChangeArrowheads="1"/>
            </p:cNvSpPr>
            <p:nvPr/>
          </p:nvSpPr>
          <p:spPr bwMode="auto">
            <a:xfrm>
              <a:off x="4572000" y="2819400"/>
              <a:ext cx="4114800" cy="3352800"/>
            </a:xfrm>
            <a:prstGeom prst="rect">
              <a:avLst/>
            </a:prstGeom>
            <a:solidFill>
              <a:srgbClr val="FFFFFF"/>
            </a:solid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grpSp>
          <p:nvGrpSpPr>
            <p:cNvPr id="24" name="Group 23">
              <a:extLst>
                <a:ext uri="{FF2B5EF4-FFF2-40B4-BE49-F238E27FC236}">
                  <a16:creationId xmlns:a16="http://schemas.microsoft.com/office/drawing/2014/main" id="{0057A8FB-FCBB-D72B-0DD9-674677BE676A}"/>
                </a:ext>
              </a:extLst>
            </p:cNvPr>
            <p:cNvGrpSpPr/>
            <p:nvPr/>
          </p:nvGrpSpPr>
          <p:grpSpPr>
            <a:xfrm>
              <a:off x="4724401" y="3009900"/>
              <a:ext cx="3809998" cy="2971800"/>
              <a:chOff x="4686302" y="2971800"/>
              <a:chExt cx="3809998" cy="2971800"/>
            </a:xfrm>
            <a:solidFill>
              <a:srgbClr val="FFFFFF"/>
            </a:solidFill>
          </p:grpSpPr>
          <p:sp>
            <p:nvSpPr>
              <p:cNvPr id="29" name="Rectangle 9" descr="Recycled paper">
                <a:extLst>
                  <a:ext uri="{FF2B5EF4-FFF2-40B4-BE49-F238E27FC236}">
                    <a16:creationId xmlns:a16="http://schemas.microsoft.com/office/drawing/2014/main" id="{4F9CDA66-4546-F1A3-1CE2-09944DA93DCA}"/>
                  </a:ext>
                </a:extLst>
              </p:cNvPr>
              <p:cNvSpPr>
                <a:spLocks noChangeArrowheads="1"/>
              </p:cNvSpPr>
              <p:nvPr/>
            </p:nvSpPr>
            <p:spPr bwMode="auto">
              <a:xfrm>
                <a:off x="4686302" y="4059441"/>
                <a:ext cx="3809998" cy="796518"/>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Attitudes</a:t>
                </a:r>
              </a:p>
            </p:txBody>
          </p:sp>
          <p:sp>
            <p:nvSpPr>
              <p:cNvPr id="30" name="Rectangle 10" descr="Recycled paper">
                <a:extLst>
                  <a:ext uri="{FF2B5EF4-FFF2-40B4-BE49-F238E27FC236}">
                    <a16:creationId xmlns:a16="http://schemas.microsoft.com/office/drawing/2014/main" id="{BBCB4294-812E-7AC8-8DFF-CBED6F3B1CDA}"/>
                  </a:ext>
                </a:extLst>
              </p:cNvPr>
              <p:cNvSpPr>
                <a:spLocks noChangeArrowheads="1"/>
              </p:cNvSpPr>
              <p:nvPr/>
            </p:nvSpPr>
            <p:spPr bwMode="auto">
              <a:xfrm>
                <a:off x="4686302" y="5145402"/>
                <a:ext cx="3809998" cy="798198"/>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Personal Style</a:t>
                </a:r>
              </a:p>
            </p:txBody>
          </p:sp>
          <p:sp>
            <p:nvSpPr>
              <p:cNvPr id="31" name="Rectangle 13" descr="Recycled paper">
                <a:extLst>
                  <a:ext uri="{FF2B5EF4-FFF2-40B4-BE49-F238E27FC236}">
                    <a16:creationId xmlns:a16="http://schemas.microsoft.com/office/drawing/2014/main" id="{C322DCDB-81F7-D061-24F1-070EDAB3589E}"/>
                  </a:ext>
                </a:extLst>
              </p:cNvPr>
              <p:cNvSpPr>
                <a:spLocks noChangeArrowheads="1"/>
              </p:cNvSpPr>
              <p:nvPr/>
            </p:nvSpPr>
            <p:spPr bwMode="auto">
              <a:xfrm>
                <a:off x="4686302" y="2971800"/>
                <a:ext cx="3809998" cy="798198"/>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Background</a:t>
                </a:r>
              </a:p>
            </p:txBody>
          </p:sp>
        </p:grpSp>
        <p:grpSp>
          <p:nvGrpSpPr>
            <p:cNvPr id="25" name="Group 24">
              <a:extLst>
                <a:ext uri="{FF2B5EF4-FFF2-40B4-BE49-F238E27FC236}">
                  <a16:creationId xmlns:a16="http://schemas.microsoft.com/office/drawing/2014/main" id="{4EC6C3BD-7118-40FC-475D-665EF0D44A3C}"/>
                </a:ext>
              </a:extLst>
            </p:cNvPr>
            <p:cNvGrpSpPr/>
            <p:nvPr/>
          </p:nvGrpSpPr>
          <p:grpSpPr>
            <a:xfrm>
              <a:off x="609601" y="3009900"/>
              <a:ext cx="3809998" cy="2971800"/>
              <a:chOff x="609601" y="2971800"/>
              <a:chExt cx="3809998" cy="2971800"/>
            </a:xfrm>
            <a:solidFill>
              <a:srgbClr val="FFFFFF"/>
            </a:solidFill>
          </p:grpSpPr>
          <p:sp>
            <p:nvSpPr>
              <p:cNvPr id="26" name="Rectangle 11" descr="Recycled paper">
                <a:extLst>
                  <a:ext uri="{FF2B5EF4-FFF2-40B4-BE49-F238E27FC236}">
                    <a16:creationId xmlns:a16="http://schemas.microsoft.com/office/drawing/2014/main" id="{AF0A686A-C9C0-F443-8280-CE51C62F4B29}"/>
                  </a:ext>
                </a:extLst>
              </p:cNvPr>
              <p:cNvSpPr>
                <a:spLocks noChangeArrowheads="1"/>
              </p:cNvSpPr>
              <p:nvPr/>
            </p:nvSpPr>
            <p:spPr bwMode="auto">
              <a:xfrm>
                <a:off x="609601" y="4059441"/>
                <a:ext cx="3809998" cy="796518"/>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Experience </a:t>
                </a:r>
              </a:p>
            </p:txBody>
          </p:sp>
          <p:sp>
            <p:nvSpPr>
              <p:cNvPr id="27" name="Rectangle 12" descr="Recycled paper">
                <a:extLst>
                  <a:ext uri="{FF2B5EF4-FFF2-40B4-BE49-F238E27FC236}">
                    <a16:creationId xmlns:a16="http://schemas.microsoft.com/office/drawing/2014/main" id="{C3867C3B-6A50-9CC7-CE45-3F6D5B4732CC}"/>
                  </a:ext>
                </a:extLst>
              </p:cNvPr>
              <p:cNvSpPr>
                <a:spLocks noChangeArrowheads="1"/>
              </p:cNvSpPr>
              <p:nvPr/>
            </p:nvSpPr>
            <p:spPr bwMode="auto">
              <a:xfrm>
                <a:off x="609601" y="5145402"/>
                <a:ext cx="3809998" cy="798198"/>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Job-Related Traits</a:t>
                </a:r>
              </a:p>
            </p:txBody>
          </p:sp>
          <p:sp>
            <p:nvSpPr>
              <p:cNvPr id="28" name="Rectangle 14" descr="Recycled paper">
                <a:extLst>
                  <a:ext uri="{FF2B5EF4-FFF2-40B4-BE49-F238E27FC236}">
                    <a16:creationId xmlns:a16="http://schemas.microsoft.com/office/drawing/2014/main" id="{8CD503FF-C276-5035-10A0-7E37BB8F652D}"/>
                  </a:ext>
                </a:extLst>
              </p:cNvPr>
              <p:cNvSpPr>
                <a:spLocks noChangeArrowheads="1"/>
              </p:cNvSpPr>
              <p:nvPr/>
            </p:nvSpPr>
            <p:spPr bwMode="auto">
              <a:xfrm>
                <a:off x="609601" y="2971800"/>
                <a:ext cx="3809998" cy="798198"/>
              </a:xfrm>
              <a:prstGeom prst="rect">
                <a:avLst/>
              </a:prstGeom>
              <a:grpFill/>
              <a:ln w="9525">
                <a:solidFill>
                  <a:srgbClr val="FFFFFF">
                    <a:lumMod val="85000"/>
                  </a:srgbClr>
                </a:solidFill>
                <a:miter lim="800000"/>
                <a:headEnd/>
                <a:tailEnd/>
              </a:ln>
              <a:effectLst>
                <a:outerShdw blurRad="50800" dist="38100" dir="8100000" algn="tr" rotWithShape="0">
                  <a:prstClr val="black">
                    <a:alpha val="40000"/>
                  </a:prstClr>
                </a:outerShdw>
              </a:effectLst>
            </p:spPr>
            <p:txBody>
              <a:bodyPr wrap="none" anchor="ctr"/>
              <a:lstStyle/>
              <a:p>
                <a:pPr marL="0" marR="0" lvl="0" indent="0" algn="ctr" defTabSz="914400" eaLnBrk="1" fontAlgn="base" latinLnBrk="0" hangingPunct="1">
                  <a:lnSpc>
                    <a:spcPct val="11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38100" dist="38100" dir="2700000" algn="tl">
                        <a:srgbClr val="C0C0C0"/>
                      </a:outerShdw>
                    </a:effectLst>
                    <a:uLnTx/>
                    <a:uFillTx/>
                    <a:latin typeface="Arial" charset="0"/>
                  </a:rPr>
                  <a:t>Education</a:t>
                </a:r>
              </a:p>
            </p:txBody>
          </p:sp>
        </p:grpSp>
      </p:grpSp>
    </p:spTree>
    <p:extLst>
      <p:ext uri="{BB962C8B-B14F-4D97-AF65-F5344CB8AC3E}">
        <p14:creationId xmlns:p14="http://schemas.microsoft.com/office/powerpoint/2010/main" val="41438341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10573" y="6375849"/>
            <a:ext cx="10300752" cy="21308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441"/>
            <a:ext cx="12072675" cy="1564079"/>
          </a:xfrm>
          <a:prstGeom prst="rect">
            <a:avLst/>
          </a:prstGeom>
        </p:spPr>
      </p:pic>
      <p:sp>
        <p:nvSpPr>
          <p:cNvPr id="8" name="TextBox 7"/>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485254"/>
            <a:ext cx="1553373" cy="1372745"/>
          </a:xfrm>
          <a:prstGeom prst="rect">
            <a:avLst/>
          </a:prstGeom>
        </p:spPr>
      </p:pic>
      <p:sp>
        <p:nvSpPr>
          <p:cNvPr id="18" name="TextBox 17">
            <a:extLst>
              <a:ext uri="{FF2B5EF4-FFF2-40B4-BE49-F238E27FC236}">
                <a16:creationId xmlns:a16="http://schemas.microsoft.com/office/drawing/2014/main" id="{6FFBEA59-1B08-5CAA-AB52-5F2A2C409A7E}"/>
              </a:ext>
            </a:extLst>
          </p:cNvPr>
          <p:cNvSpPr txBox="1"/>
          <p:nvPr/>
        </p:nvSpPr>
        <p:spPr>
          <a:xfrm>
            <a:off x="2508188" y="274374"/>
            <a:ext cx="8868834" cy="982448"/>
          </a:xfrm>
          <a:prstGeom prst="rect">
            <a:avLst/>
          </a:prstGeom>
          <a:noFill/>
        </p:spPr>
        <p:txBody>
          <a:bodyPr wrap="square">
            <a:spAutoFit/>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Tahoma"/>
                <a:ea typeface="+mj-ea"/>
                <a:cs typeface="+mj-cs"/>
              </a:rPr>
              <a:t>Preemployment Tests</a:t>
            </a:r>
            <a:endParaRPr kumimoji="0" lang="en-US" sz="5400" b="1"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pitchFamily="34" charset="0"/>
              <a:ea typeface="+mn-ea"/>
              <a:cs typeface="+mn-cs"/>
            </a:endParaRPr>
          </a:p>
        </p:txBody>
      </p:sp>
      <p:sp>
        <p:nvSpPr>
          <p:cNvPr id="2" name="Rectangle 2">
            <a:extLst>
              <a:ext uri="{FF2B5EF4-FFF2-40B4-BE49-F238E27FC236}">
                <a16:creationId xmlns:a16="http://schemas.microsoft.com/office/drawing/2014/main" id="{F6C672F1-BB33-AA46-3533-1557D580AB44}"/>
              </a:ext>
            </a:extLst>
          </p:cNvPr>
          <p:cNvSpPr>
            <a:spLocks noChangeArrowheads="1"/>
          </p:cNvSpPr>
          <p:nvPr/>
        </p:nvSpPr>
        <p:spPr bwMode="auto">
          <a:xfrm>
            <a:off x="1553373" y="1372745"/>
            <a:ext cx="9616388" cy="4112510"/>
          </a:xfrm>
          <a:prstGeom prst="rect">
            <a:avLst/>
          </a:prstGeom>
          <a:no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grpSp>
        <p:nvGrpSpPr>
          <p:cNvPr id="10" name="Group 9">
            <a:extLst>
              <a:ext uri="{FF2B5EF4-FFF2-40B4-BE49-F238E27FC236}">
                <a16:creationId xmlns:a16="http://schemas.microsoft.com/office/drawing/2014/main" id="{544DB40F-84D4-81D3-C477-CD6210DD0CE7}"/>
              </a:ext>
            </a:extLst>
          </p:cNvPr>
          <p:cNvGrpSpPr/>
          <p:nvPr/>
        </p:nvGrpSpPr>
        <p:grpSpPr>
          <a:xfrm>
            <a:off x="1695276" y="1616488"/>
            <a:ext cx="9616388" cy="4652819"/>
            <a:chOff x="762000" y="2209800"/>
            <a:chExt cx="7010400" cy="3657600"/>
          </a:xfrm>
          <a:solidFill>
            <a:srgbClr val="FFFFFF"/>
          </a:solidFill>
          <a:scene3d>
            <a:camera prst="orthographicFront">
              <a:rot lat="0" lon="0" rev="0"/>
            </a:camera>
            <a:lightRig rig="contrasting" dir="t">
              <a:rot lat="0" lon="0" rev="1500000"/>
            </a:lightRig>
          </a:scene3d>
        </p:grpSpPr>
        <p:sp>
          <p:nvSpPr>
            <p:cNvPr id="11" name="Rounded Rectangle 17">
              <a:extLst>
                <a:ext uri="{FF2B5EF4-FFF2-40B4-BE49-F238E27FC236}">
                  <a16:creationId xmlns:a16="http://schemas.microsoft.com/office/drawing/2014/main" id="{BEA0434A-2FD6-7356-938D-7AE1A345B8C4}"/>
                </a:ext>
              </a:extLst>
            </p:cNvPr>
            <p:cNvSpPr/>
            <p:nvPr/>
          </p:nvSpPr>
          <p:spPr>
            <a:xfrm>
              <a:off x="762000" y="22098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Integrity</a:t>
              </a:r>
            </a:p>
          </p:txBody>
        </p:sp>
        <p:sp>
          <p:nvSpPr>
            <p:cNvPr id="12" name="Rounded Rectangle 18">
              <a:extLst>
                <a:ext uri="{FF2B5EF4-FFF2-40B4-BE49-F238E27FC236}">
                  <a16:creationId xmlns:a16="http://schemas.microsoft.com/office/drawing/2014/main" id="{CAB2809E-E8D0-4EAA-30F7-4CF74E317C82}"/>
                </a:ext>
              </a:extLst>
            </p:cNvPr>
            <p:cNvSpPr/>
            <p:nvPr/>
          </p:nvSpPr>
          <p:spPr>
            <a:xfrm>
              <a:off x="762000" y="35052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Personality</a:t>
              </a:r>
            </a:p>
          </p:txBody>
        </p:sp>
        <p:sp>
          <p:nvSpPr>
            <p:cNvPr id="13" name="Rounded Rectangle 19">
              <a:extLst>
                <a:ext uri="{FF2B5EF4-FFF2-40B4-BE49-F238E27FC236}">
                  <a16:creationId xmlns:a16="http://schemas.microsoft.com/office/drawing/2014/main" id="{0A5E6803-0165-394F-027B-0DB5B7CA0D44}"/>
                </a:ext>
              </a:extLst>
            </p:cNvPr>
            <p:cNvSpPr/>
            <p:nvPr/>
          </p:nvSpPr>
          <p:spPr>
            <a:xfrm>
              <a:off x="762000" y="48006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Cognition</a:t>
              </a:r>
            </a:p>
          </p:txBody>
        </p:sp>
        <p:sp>
          <p:nvSpPr>
            <p:cNvPr id="14" name="Rounded Rectangle 20">
              <a:extLst>
                <a:ext uri="{FF2B5EF4-FFF2-40B4-BE49-F238E27FC236}">
                  <a16:creationId xmlns:a16="http://schemas.microsoft.com/office/drawing/2014/main" id="{D35C7970-FF9E-FFBA-B29D-3621F7633FDB}"/>
                </a:ext>
              </a:extLst>
            </p:cNvPr>
            <p:cNvSpPr/>
            <p:nvPr/>
          </p:nvSpPr>
          <p:spPr>
            <a:xfrm>
              <a:off x="4419600" y="22098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Knowledge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and Skills</a:t>
              </a:r>
            </a:p>
          </p:txBody>
        </p:sp>
        <p:sp>
          <p:nvSpPr>
            <p:cNvPr id="15" name="Rounded Rectangle 21">
              <a:extLst>
                <a:ext uri="{FF2B5EF4-FFF2-40B4-BE49-F238E27FC236}">
                  <a16:creationId xmlns:a16="http://schemas.microsoft.com/office/drawing/2014/main" id="{6D0BD508-AF9D-B177-A350-DA371B282460}"/>
                </a:ext>
              </a:extLst>
            </p:cNvPr>
            <p:cNvSpPr/>
            <p:nvPr/>
          </p:nvSpPr>
          <p:spPr>
            <a:xfrm>
              <a:off x="4419600" y="35052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Substance</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Abuse</a:t>
              </a:r>
            </a:p>
          </p:txBody>
        </p:sp>
        <p:sp>
          <p:nvSpPr>
            <p:cNvPr id="16" name="Rounded Rectangle 22">
              <a:extLst>
                <a:ext uri="{FF2B5EF4-FFF2-40B4-BE49-F238E27FC236}">
                  <a16:creationId xmlns:a16="http://schemas.microsoft.com/office/drawing/2014/main" id="{982F30F1-C9C6-6967-EE15-2838A19BB6EF}"/>
                </a:ext>
              </a:extLst>
            </p:cNvPr>
            <p:cNvSpPr/>
            <p:nvPr/>
          </p:nvSpPr>
          <p:spPr>
            <a:xfrm>
              <a:off x="4419600" y="4800600"/>
              <a:ext cx="3352800" cy="1066800"/>
            </a:xfrm>
            <a:prstGeom prst="roundRect">
              <a:avLst/>
            </a:prstGeom>
            <a:grpFill/>
            <a:ln w="9525" cap="flat" cmpd="sng" algn="ctr">
              <a:noFill/>
              <a:prstDash val="solid"/>
            </a:ln>
            <a:effectLst>
              <a:outerShdw blurRad="149987" dist="250190" dir="8460000" algn="ctr">
                <a:srgbClr val="000000">
                  <a:alpha val="28000"/>
                </a:srgbClr>
              </a:outerShdw>
            </a:effectLst>
            <a:sp3d prstMaterial="metal">
              <a:bevelT w="88900" h="88900"/>
            </a:sp3d>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Background</a:t>
              </a:r>
            </a:p>
          </p:txBody>
        </p:sp>
      </p:grpSp>
    </p:spTree>
    <p:extLst>
      <p:ext uri="{BB962C8B-B14F-4D97-AF65-F5344CB8AC3E}">
        <p14:creationId xmlns:p14="http://schemas.microsoft.com/office/powerpoint/2010/main" val="31478529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10573" y="6375849"/>
            <a:ext cx="10300752" cy="21308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441"/>
            <a:ext cx="12072675" cy="1564079"/>
          </a:xfrm>
          <a:prstGeom prst="rect">
            <a:avLst/>
          </a:prstGeom>
        </p:spPr>
      </p:pic>
      <p:sp>
        <p:nvSpPr>
          <p:cNvPr id="8" name="TextBox 7"/>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485254"/>
            <a:ext cx="1553373" cy="1372745"/>
          </a:xfrm>
          <a:prstGeom prst="rect">
            <a:avLst/>
          </a:prstGeom>
        </p:spPr>
      </p:pic>
      <p:sp>
        <p:nvSpPr>
          <p:cNvPr id="9" name="Title 4">
            <a:extLst>
              <a:ext uri="{FF2B5EF4-FFF2-40B4-BE49-F238E27FC236}">
                <a16:creationId xmlns:a16="http://schemas.microsoft.com/office/drawing/2014/main" id="{DB19F453-0661-5225-1E29-822B293DA120}"/>
              </a:ext>
            </a:extLst>
          </p:cNvPr>
          <p:cNvSpPr txBox="1">
            <a:spLocks/>
          </p:cNvSpPr>
          <p:nvPr/>
        </p:nvSpPr>
        <p:spPr bwMode="auto">
          <a:xfrm>
            <a:off x="2201333" y="220482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Preparing for a Job Interview</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16331297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10573" y="6375849"/>
            <a:ext cx="10300752" cy="21308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441"/>
            <a:ext cx="12072675" cy="1564079"/>
          </a:xfrm>
          <a:prstGeom prst="rect">
            <a:avLst/>
          </a:prstGeom>
        </p:spPr>
      </p:pic>
      <p:sp>
        <p:nvSpPr>
          <p:cNvPr id="8" name="TextBox 7"/>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4885" y="5442347"/>
            <a:ext cx="1553373" cy="1372745"/>
          </a:xfrm>
          <a:prstGeom prst="rect">
            <a:avLst/>
          </a:prstGeom>
        </p:spPr>
      </p:pic>
      <p:sp>
        <p:nvSpPr>
          <p:cNvPr id="18" name="TextBox 17">
            <a:extLst>
              <a:ext uri="{FF2B5EF4-FFF2-40B4-BE49-F238E27FC236}">
                <a16:creationId xmlns:a16="http://schemas.microsoft.com/office/drawing/2014/main" id="{6FFBEA59-1B08-5CAA-AB52-5F2A2C409A7E}"/>
              </a:ext>
            </a:extLst>
          </p:cNvPr>
          <p:cNvSpPr txBox="1"/>
          <p:nvPr/>
        </p:nvSpPr>
        <p:spPr>
          <a:xfrm>
            <a:off x="2508188" y="274374"/>
            <a:ext cx="8868834" cy="817596"/>
          </a:xfrm>
          <a:prstGeom prst="rect">
            <a:avLst/>
          </a:prstGeom>
          <a:noFill/>
        </p:spPr>
        <p:txBody>
          <a:bodyPr wrap="square">
            <a:spAutoFit/>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000000"/>
                  </a:outerShdw>
                </a:effectLst>
                <a:uLnTx/>
                <a:uFillTx/>
                <a:latin typeface="Tahoma"/>
                <a:ea typeface="+mj-ea"/>
                <a:cs typeface="+mj-cs"/>
              </a:rPr>
              <a:t>Employer’s Questions</a:t>
            </a:r>
            <a:endParaRPr kumimoji="0" lang="en-US" sz="4000" b="1"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pitchFamily="34" charset="0"/>
              <a:ea typeface="+mn-ea"/>
              <a:cs typeface="+mn-cs"/>
            </a:endParaRPr>
          </a:p>
        </p:txBody>
      </p:sp>
      <p:sp>
        <p:nvSpPr>
          <p:cNvPr id="2" name="Rectangle 3">
            <a:extLst>
              <a:ext uri="{FF2B5EF4-FFF2-40B4-BE49-F238E27FC236}">
                <a16:creationId xmlns:a16="http://schemas.microsoft.com/office/drawing/2014/main" id="{B0C0F147-3249-A27C-66F9-9D1FABD3710B}"/>
              </a:ext>
            </a:extLst>
          </p:cNvPr>
          <p:cNvSpPr txBox="1">
            <a:spLocks noChangeArrowheads="1"/>
          </p:cNvSpPr>
          <p:nvPr/>
        </p:nvSpPr>
        <p:spPr bwMode="auto">
          <a:xfrm>
            <a:off x="1768258" y="1502189"/>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marL="342900" marR="0" lvl="0" indent="-342900" algn="l" defTabSz="914400" rtl="0" eaLnBrk="1" fontAlgn="base" latinLnBrk="0" hangingPunct="1">
              <a:lnSpc>
                <a:spcPct val="14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The hardest decision you ever made</a:t>
            </a:r>
          </a:p>
          <a:p>
            <a:pPr marL="342900" marR="0" lvl="0" indent="-342900" algn="l" defTabSz="914400" rtl="0" eaLnBrk="1" fontAlgn="base" latinLnBrk="0" hangingPunct="1">
              <a:lnSpc>
                <a:spcPct val="14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Your greatest weaknesses</a:t>
            </a:r>
          </a:p>
          <a:p>
            <a:pPr marL="342900" marR="0" lvl="0" indent="-342900" algn="l" defTabSz="914400" rtl="0" eaLnBrk="1" fontAlgn="base" latinLnBrk="0" hangingPunct="1">
              <a:lnSpc>
                <a:spcPct val="14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Goals over the next five years</a:t>
            </a:r>
          </a:p>
          <a:p>
            <a:pPr marL="342900" marR="0" lvl="0" indent="-342900" algn="l" defTabSz="914400" rtl="0" eaLnBrk="1" fontAlgn="base" latinLnBrk="0" hangingPunct="1">
              <a:lnSpc>
                <a:spcPct val="14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What you didn’t like about prior jobs</a:t>
            </a:r>
          </a:p>
          <a:p>
            <a:pPr marL="342900" marR="0" lvl="0" indent="-342900" algn="l" defTabSz="914400" rtl="0" eaLnBrk="1" fontAlgn="base" latinLnBrk="0" hangingPunct="1">
              <a:lnSpc>
                <a:spcPct val="140000"/>
              </a:lnSpc>
              <a:spcBef>
                <a:spcPct val="20000"/>
              </a:spcBef>
              <a:spcAft>
                <a:spcPct val="0"/>
              </a:spcAft>
              <a:buClrTx/>
              <a:buSzTx/>
              <a:buFontTx/>
              <a:buChar char="•"/>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Relate something about yourself</a:t>
            </a:r>
          </a:p>
        </p:txBody>
      </p:sp>
    </p:spTree>
    <p:extLst>
      <p:ext uri="{BB962C8B-B14F-4D97-AF65-F5344CB8AC3E}">
        <p14:creationId xmlns:p14="http://schemas.microsoft.com/office/powerpoint/2010/main" val="32206357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10573" y="6375849"/>
            <a:ext cx="10300752" cy="21308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441"/>
            <a:ext cx="12072675" cy="1564079"/>
          </a:xfrm>
          <a:prstGeom prst="rect">
            <a:avLst/>
          </a:prstGeom>
        </p:spPr>
      </p:pic>
      <p:sp>
        <p:nvSpPr>
          <p:cNvPr id="8" name="TextBox 7"/>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4885" y="5442347"/>
            <a:ext cx="1553373" cy="1372745"/>
          </a:xfrm>
          <a:prstGeom prst="rect">
            <a:avLst/>
          </a:prstGeom>
        </p:spPr>
      </p:pic>
      <p:sp>
        <p:nvSpPr>
          <p:cNvPr id="18" name="TextBox 17">
            <a:extLst>
              <a:ext uri="{FF2B5EF4-FFF2-40B4-BE49-F238E27FC236}">
                <a16:creationId xmlns:a16="http://schemas.microsoft.com/office/drawing/2014/main" id="{6FFBEA59-1B08-5CAA-AB52-5F2A2C409A7E}"/>
              </a:ext>
            </a:extLst>
          </p:cNvPr>
          <p:cNvSpPr txBox="1"/>
          <p:nvPr/>
        </p:nvSpPr>
        <p:spPr>
          <a:xfrm>
            <a:off x="2726532" y="292965"/>
            <a:ext cx="8868834" cy="982448"/>
          </a:xfrm>
          <a:prstGeom prst="rect">
            <a:avLst/>
          </a:prstGeom>
          <a:noFill/>
        </p:spPr>
        <p:txBody>
          <a:bodyPr wrap="square">
            <a:spAutoFit/>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j-ea"/>
                <a:cs typeface="+mj-cs"/>
              </a:rPr>
              <a:t>Build Your Confidence</a:t>
            </a:r>
            <a:endParaRPr kumimoji="0" lang="en-US" sz="4000" b="1"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pitchFamily="34" charset="0"/>
              <a:ea typeface="+mn-ea"/>
              <a:cs typeface="+mn-cs"/>
            </a:endParaRPr>
          </a:p>
        </p:txBody>
      </p:sp>
      <p:grpSp>
        <p:nvGrpSpPr>
          <p:cNvPr id="2" name="Group 1">
            <a:extLst>
              <a:ext uri="{FF2B5EF4-FFF2-40B4-BE49-F238E27FC236}">
                <a16:creationId xmlns:a16="http://schemas.microsoft.com/office/drawing/2014/main" id="{2723DE2D-9FDD-A37E-0FC8-E701FF578B0D}"/>
              </a:ext>
            </a:extLst>
          </p:cNvPr>
          <p:cNvGrpSpPr/>
          <p:nvPr/>
        </p:nvGrpSpPr>
        <p:grpSpPr>
          <a:xfrm>
            <a:off x="2370667" y="1597596"/>
            <a:ext cx="8779933" cy="4231396"/>
            <a:chOff x="457200" y="1981200"/>
            <a:chExt cx="8779933" cy="4231396"/>
          </a:xfrm>
        </p:grpSpPr>
        <p:pic>
          <p:nvPicPr>
            <p:cNvPr id="14" name="Picture 13" descr="shutterstock_2164826.jpg">
              <a:extLst>
                <a:ext uri="{FF2B5EF4-FFF2-40B4-BE49-F238E27FC236}">
                  <a16:creationId xmlns:a16="http://schemas.microsoft.com/office/drawing/2014/main" id="{C7085633-BF72-518B-2672-F5E866A6270B}"/>
                </a:ext>
              </a:extLst>
            </p:cNvPr>
            <p:cNvPicPr>
              <a:picLocks noChangeAspect="1"/>
            </p:cNvPicPr>
            <p:nvPr/>
          </p:nvPicPr>
          <p:blipFill>
            <a:blip r:embed="rId7" cstate="print"/>
            <a:srcRect/>
            <a:stretch>
              <a:fillRect/>
            </a:stretch>
          </p:blipFill>
          <p:spPr>
            <a:xfrm>
              <a:off x="457200" y="1981200"/>
              <a:ext cx="3886200" cy="4191000"/>
            </a:xfrm>
            <a:prstGeom prst="rect">
              <a:avLst/>
            </a:prstGeom>
          </p:spPr>
        </p:pic>
        <p:sp>
          <p:nvSpPr>
            <p:cNvPr id="15" name="Rectangle 14">
              <a:extLst>
                <a:ext uri="{FF2B5EF4-FFF2-40B4-BE49-F238E27FC236}">
                  <a16:creationId xmlns:a16="http://schemas.microsoft.com/office/drawing/2014/main" id="{2101F20C-88C7-FA30-0FA1-589888EEF522}"/>
                </a:ext>
              </a:extLst>
            </p:cNvPr>
            <p:cNvSpPr/>
            <p:nvPr/>
          </p:nvSpPr>
          <p:spPr>
            <a:xfrm>
              <a:off x="457200" y="1981200"/>
              <a:ext cx="8229600" cy="4191000"/>
            </a:xfrm>
            <a:prstGeom prst="rect">
              <a:avLst/>
            </a:prstGeom>
            <a:noFill/>
            <a:ln w="9525" cap="flat" cmpd="sng" algn="ctr">
              <a:solidFill>
                <a:srgbClr val="FFFFFF">
                  <a:lumMod val="85000"/>
                </a:srgbClr>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Arial"/>
                <a:ea typeface="+mn-ea"/>
                <a:cs typeface="+mn-cs"/>
              </a:endParaRPr>
            </a:p>
          </p:txBody>
        </p:sp>
        <p:grpSp>
          <p:nvGrpSpPr>
            <p:cNvPr id="16" name="Group 15">
              <a:extLst>
                <a:ext uri="{FF2B5EF4-FFF2-40B4-BE49-F238E27FC236}">
                  <a16:creationId xmlns:a16="http://schemas.microsoft.com/office/drawing/2014/main" id="{0164A58F-57AF-C93E-1C04-4D01C42FC3C2}"/>
                </a:ext>
              </a:extLst>
            </p:cNvPr>
            <p:cNvGrpSpPr/>
            <p:nvPr/>
          </p:nvGrpSpPr>
          <p:grpSpPr>
            <a:xfrm>
              <a:off x="4495800" y="2386304"/>
              <a:ext cx="4741333" cy="3826292"/>
              <a:chOff x="4495800" y="2209800"/>
              <a:chExt cx="4741333" cy="3826292"/>
            </a:xfrm>
          </p:grpSpPr>
          <p:sp>
            <p:nvSpPr>
              <p:cNvPr id="17" name="Rectangle 6">
                <a:extLst>
                  <a:ext uri="{FF2B5EF4-FFF2-40B4-BE49-F238E27FC236}">
                    <a16:creationId xmlns:a16="http://schemas.microsoft.com/office/drawing/2014/main" id="{CEC6F1C0-4346-4E15-D521-124686D6C356}"/>
                  </a:ext>
                </a:extLst>
              </p:cNvPr>
              <p:cNvSpPr>
                <a:spLocks noChangeArrowheads="1"/>
              </p:cNvSpPr>
              <p:nvPr/>
            </p:nvSpPr>
            <p:spPr bwMode="auto">
              <a:xfrm>
                <a:off x="4495800" y="2209800"/>
                <a:ext cx="3962400" cy="1018592"/>
              </a:xfrm>
              <a:prstGeom prst="rect">
                <a:avLst/>
              </a:prstGeom>
              <a:noFill/>
              <a:ln w="9525">
                <a:noFill/>
                <a:miter lim="800000"/>
                <a:headEnd/>
                <a:tailEnd/>
              </a:ln>
              <a:effec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rPr>
                  <a:t>Weaknesses</a:t>
                </a:r>
              </a:p>
            </p:txBody>
          </p:sp>
          <p:sp>
            <p:nvSpPr>
              <p:cNvPr id="19" name="Rectangle 7">
                <a:extLst>
                  <a:ext uri="{FF2B5EF4-FFF2-40B4-BE49-F238E27FC236}">
                    <a16:creationId xmlns:a16="http://schemas.microsoft.com/office/drawing/2014/main" id="{8F8048FB-F6D2-61F2-E71C-D893C7D06671}"/>
                  </a:ext>
                </a:extLst>
              </p:cNvPr>
              <p:cNvSpPr>
                <a:spLocks noChangeArrowheads="1"/>
              </p:cNvSpPr>
              <p:nvPr/>
            </p:nvSpPr>
            <p:spPr bwMode="auto">
              <a:xfrm>
                <a:off x="4495800" y="3352800"/>
                <a:ext cx="3962400" cy="1018592"/>
              </a:xfrm>
              <a:prstGeom prst="rect">
                <a:avLst/>
              </a:prstGeom>
              <a:noFill/>
              <a:ln w="9525">
                <a:noFill/>
                <a:miter lim="800000"/>
                <a:headEnd/>
                <a:tailEnd/>
              </a:ln>
              <a:effec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rPr>
                  <a:t>Strengths</a:t>
                </a:r>
              </a:p>
            </p:txBody>
          </p:sp>
          <p:sp>
            <p:nvSpPr>
              <p:cNvPr id="20" name="Rectangle 8">
                <a:extLst>
                  <a:ext uri="{FF2B5EF4-FFF2-40B4-BE49-F238E27FC236}">
                    <a16:creationId xmlns:a16="http://schemas.microsoft.com/office/drawing/2014/main" id="{EFA408AF-9883-1FBA-50E5-38D6A1359F2F}"/>
                  </a:ext>
                </a:extLst>
              </p:cNvPr>
              <p:cNvSpPr>
                <a:spLocks noChangeArrowheads="1"/>
              </p:cNvSpPr>
              <p:nvPr/>
            </p:nvSpPr>
            <p:spPr bwMode="auto">
              <a:xfrm>
                <a:off x="4572000" y="4958645"/>
                <a:ext cx="4665133" cy="1077447"/>
              </a:xfrm>
              <a:prstGeom prst="rect">
                <a:avLst/>
              </a:prstGeom>
              <a:noFill/>
              <a:ln w="9525">
                <a:noFill/>
                <a:miter lim="800000"/>
                <a:headEnd/>
                <a:tailEnd/>
              </a:ln>
              <a:effectLst/>
            </p:spPr>
            <p:txBody>
              <a:bodyPr wrap="none"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ar-EG"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rPr>
                  <a:t>التوجس أو الخوف</a:t>
                </a:r>
              </a:p>
              <a:p>
                <a:pPr lvl="0" algn="ctr" fontAlgn="base">
                  <a:spcBef>
                    <a:spcPct val="0"/>
                  </a:spcBef>
                  <a:spcAft>
                    <a:spcPct val="0"/>
                  </a:spcAft>
                  <a:defRPr/>
                </a:pPr>
                <a:r>
                  <a:rPr lang="en-US" sz="4400" b="1" kern="0" dirty="0">
                    <a:solidFill>
                      <a:srgbClr val="000000"/>
                    </a:solidFill>
                    <a:effectLst>
                      <a:reflection blurRad="6350" stA="55000" endA="300" endPos="45500" dir="5400000" sy="-100000" algn="bl" rotWithShape="0"/>
                    </a:effectLst>
                    <a:latin typeface="Tahoma"/>
                  </a:rPr>
                  <a:t>Apprehension</a:t>
                </a:r>
                <a:endParaRPr kumimoji="0" lang="ar-EG"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4400" b="1" i="0" u="none" strike="noStrike" kern="0" cap="none" spc="0" normalizeH="0" baseline="0" noProof="0" dirty="0">
                  <a:ln>
                    <a:noFill/>
                  </a:ln>
                  <a:solidFill>
                    <a:srgbClr val="000000"/>
                  </a:solidFill>
                  <a:effectLst>
                    <a:reflection blurRad="6350" stA="55000" endA="300" endPos="45500" dir="5400000" sy="-100000" algn="bl" rotWithShape="0"/>
                  </a:effectLst>
                  <a:uLnTx/>
                  <a:uFillTx/>
                  <a:latin typeface="Tahoma"/>
                </a:endParaRPr>
              </a:p>
            </p:txBody>
          </p:sp>
        </p:grpSp>
      </p:grpSp>
    </p:spTree>
    <p:extLst>
      <p:ext uri="{BB962C8B-B14F-4D97-AF65-F5344CB8AC3E}">
        <p14:creationId xmlns:p14="http://schemas.microsoft.com/office/powerpoint/2010/main" val="15562401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10573" y="6375849"/>
            <a:ext cx="10300752" cy="21308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441"/>
            <a:ext cx="12072675" cy="1564079"/>
          </a:xfrm>
          <a:prstGeom prst="rect">
            <a:avLst/>
          </a:prstGeom>
        </p:spPr>
      </p:pic>
      <p:sp>
        <p:nvSpPr>
          <p:cNvPr id="8" name="TextBox 7"/>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4885" y="5442347"/>
            <a:ext cx="1553373" cy="1372745"/>
          </a:xfrm>
          <a:prstGeom prst="rect">
            <a:avLst/>
          </a:prstGeom>
        </p:spPr>
      </p:pic>
      <p:sp>
        <p:nvSpPr>
          <p:cNvPr id="18" name="TextBox 17">
            <a:extLst>
              <a:ext uri="{FF2B5EF4-FFF2-40B4-BE49-F238E27FC236}">
                <a16:creationId xmlns:a16="http://schemas.microsoft.com/office/drawing/2014/main" id="{6FFBEA59-1B08-5CAA-AB52-5F2A2C409A7E}"/>
              </a:ext>
            </a:extLst>
          </p:cNvPr>
          <p:cNvSpPr txBox="1"/>
          <p:nvPr/>
        </p:nvSpPr>
        <p:spPr>
          <a:xfrm>
            <a:off x="2726532" y="292965"/>
            <a:ext cx="8868834" cy="1081322"/>
          </a:xfrm>
          <a:prstGeom prst="rect">
            <a:avLst/>
          </a:prstGeom>
          <a:noFill/>
        </p:spPr>
        <p:txBody>
          <a:bodyPr wrap="square">
            <a:spAutoFit/>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j-ea"/>
                <a:cs typeface="+mj-cs"/>
              </a:rPr>
              <a:t>Professional Image</a:t>
            </a:r>
            <a:endParaRPr kumimoji="0" lang="en-US" sz="4000" b="1" i="0" u="none" strike="noStrike" kern="1200" cap="none" spc="0" normalizeH="0" baseline="0" noProof="0" dirty="0">
              <a:ln>
                <a:noFill/>
              </a:ln>
              <a:solidFill>
                <a:srgbClr val="FFFFFF"/>
              </a:solidFill>
              <a:effectLst>
                <a:outerShdw blurRad="38100" dist="38100" dir="2700000" algn="tl">
                  <a:srgbClr val="000000"/>
                </a:outerShdw>
              </a:effectLst>
              <a:uLnTx/>
              <a:uFillTx/>
              <a:latin typeface="Tahoma" pitchFamily="34" charset="0"/>
              <a:ea typeface="+mn-ea"/>
              <a:cs typeface="+mn-cs"/>
            </a:endParaRPr>
          </a:p>
        </p:txBody>
      </p:sp>
      <p:grpSp>
        <p:nvGrpSpPr>
          <p:cNvPr id="10" name="Group 9">
            <a:extLst>
              <a:ext uri="{FF2B5EF4-FFF2-40B4-BE49-F238E27FC236}">
                <a16:creationId xmlns:a16="http://schemas.microsoft.com/office/drawing/2014/main" id="{9B306A12-D082-0E84-BF2C-BB3827F6BDC8}"/>
              </a:ext>
            </a:extLst>
          </p:cNvPr>
          <p:cNvGrpSpPr/>
          <p:nvPr/>
        </p:nvGrpSpPr>
        <p:grpSpPr>
          <a:xfrm>
            <a:off x="2269066" y="1658278"/>
            <a:ext cx="8229600" cy="4191000"/>
            <a:chOff x="457200" y="1981200"/>
            <a:chExt cx="8229600" cy="4191000"/>
          </a:xfrm>
        </p:grpSpPr>
        <p:pic>
          <p:nvPicPr>
            <p:cNvPr id="13" name="Picture 12" descr="shutterstock_56693833.jpg">
              <a:extLst>
                <a:ext uri="{FF2B5EF4-FFF2-40B4-BE49-F238E27FC236}">
                  <a16:creationId xmlns:a16="http://schemas.microsoft.com/office/drawing/2014/main" id="{A6C4248A-2753-6C05-4618-D9A15413003D}"/>
                </a:ext>
              </a:extLst>
            </p:cNvPr>
            <p:cNvPicPr>
              <a:picLocks noChangeAspect="1"/>
            </p:cNvPicPr>
            <p:nvPr/>
          </p:nvPicPr>
          <p:blipFill>
            <a:blip r:embed="rId7" cstate="print"/>
            <a:stretch>
              <a:fillRect/>
            </a:stretch>
          </p:blipFill>
          <p:spPr>
            <a:xfrm>
              <a:off x="457200" y="1981200"/>
              <a:ext cx="5588000" cy="4191000"/>
            </a:xfrm>
            <a:prstGeom prst="rect">
              <a:avLst/>
            </a:prstGeom>
          </p:spPr>
        </p:pic>
        <p:grpSp>
          <p:nvGrpSpPr>
            <p:cNvPr id="14" name="Group 9">
              <a:extLst>
                <a:ext uri="{FF2B5EF4-FFF2-40B4-BE49-F238E27FC236}">
                  <a16:creationId xmlns:a16="http://schemas.microsoft.com/office/drawing/2014/main" id="{8DC2BBC7-356C-310C-DE03-124BAAA0711D}"/>
                </a:ext>
              </a:extLst>
            </p:cNvPr>
            <p:cNvGrpSpPr/>
            <p:nvPr/>
          </p:nvGrpSpPr>
          <p:grpSpPr>
            <a:xfrm>
              <a:off x="4572000" y="2590800"/>
              <a:ext cx="3115734" cy="2971800"/>
              <a:chOff x="4572000" y="2362200"/>
              <a:chExt cx="3115734" cy="2971800"/>
            </a:xfrm>
          </p:grpSpPr>
          <p:sp>
            <p:nvSpPr>
              <p:cNvPr id="16" name="Rectangle 5">
                <a:extLst>
                  <a:ext uri="{FF2B5EF4-FFF2-40B4-BE49-F238E27FC236}">
                    <a16:creationId xmlns:a16="http://schemas.microsoft.com/office/drawing/2014/main" id="{B057D9C5-1F99-2AC8-8936-0A734981289C}"/>
                  </a:ext>
                </a:extLst>
              </p:cNvPr>
              <p:cNvSpPr>
                <a:spLocks noChangeArrowheads="1"/>
              </p:cNvSpPr>
              <p:nvPr/>
            </p:nvSpPr>
            <p:spPr bwMode="auto">
              <a:xfrm>
                <a:off x="4572000" y="3429000"/>
                <a:ext cx="3115734" cy="838200"/>
              </a:xfrm>
              <a:prstGeom prst="rect">
                <a:avLst/>
              </a:prstGeom>
              <a:noFill/>
              <a:ln w="9525">
                <a:solidFill>
                  <a:srgbClr val="FFFFFF">
                    <a:lumMod val="85000"/>
                  </a:srgbClr>
                </a:solidFill>
                <a:miter lim="800000"/>
                <a:headEnd/>
                <a:tailEnd/>
              </a:ln>
              <a:effectLst>
                <a:softEdge rad="317500"/>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rPr>
                  <a:t>Grooming</a:t>
                </a:r>
              </a:p>
            </p:txBody>
          </p:sp>
          <p:sp>
            <p:nvSpPr>
              <p:cNvPr id="17" name="Rectangle 6">
                <a:extLst>
                  <a:ext uri="{FF2B5EF4-FFF2-40B4-BE49-F238E27FC236}">
                    <a16:creationId xmlns:a16="http://schemas.microsoft.com/office/drawing/2014/main" id="{9DAAD89D-2D8C-F4F2-B0F4-14B3FFCCADFF}"/>
                  </a:ext>
                </a:extLst>
              </p:cNvPr>
              <p:cNvSpPr>
                <a:spLocks noChangeArrowheads="1"/>
              </p:cNvSpPr>
              <p:nvPr/>
            </p:nvSpPr>
            <p:spPr bwMode="auto">
              <a:xfrm>
                <a:off x="4572000" y="2362200"/>
                <a:ext cx="3115734" cy="838200"/>
              </a:xfrm>
              <a:prstGeom prst="rect">
                <a:avLst/>
              </a:prstGeom>
              <a:noFill/>
              <a:ln w="9525">
                <a:solidFill>
                  <a:srgbClr val="FFFFFF">
                    <a:lumMod val="85000"/>
                  </a:srgbClr>
                </a:solidFill>
                <a:miter lim="800000"/>
                <a:headEnd/>
                <a:tailEnd/>
              </a:ln>
              <a:effectLst>
                <a:softEdge rad="317500"/>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rPr>
                  <a:t>Clothing</a:t>
                </a:r>
              </a:p>
            </p:txBody>
          </p:sp>
          <p:sp>
            <p:nvSpPr>
              <p:cNvPr id="19" name="Rectangle 7">
                <a:extLst>
                  <a:ext uri="{FF2B5EF4-FFF2-40B4-BE49-F238E27FC236}">
                    <a16:creationId xmlns:a16="http://schemas.microsoft.com/office/drawing/2014/main" id="{3BFEA4F1-D41A-6717-375E-B941D5E546FA}"/>
                  </a:ext>
                </a:extLst>
              </p:cNvPr>
              <p:cNvSpPr>
                <a:spLocks noChangeArrowheads="1"/>
              </p:cNvSpPr>
              <p:nvPr/>
            </p:nvSpPr>
            <p:spPr bwMode="auto">
              <a:xfrm>
                <a:off x="4572000" y="4495800"/>
                <a:ext cx="3115734" cy="838200"/>
              </a:xfrm>
              <a:prstGeom prst="rect">
                <a:avLst/>
              </a:prstGeom>
              <a:noFill/>
              <a:ln w="9525">
                <a:solidFill>
                  <a:srgbClr val="FFFFFF">
                    <a:lumMod val="85000"/>
                  </a:srgbClr>
                </a:solidFill>
                <a:miter lim="800000"/>
                <a:headEnd/>
                <a:tailEnd/>
              </a:ln>
              <a:effectLst>
                <a:softEdge rad="317500"/>
              </a:effectLst>
            </p:spPr>
            <p:txBody>
              <a:bodyPr wrap="none" anchor="ctr"/>
              <a:lstStyle/>
              <a:p>
                <a:pPr marL="0" marR="0" lvl="0" indent="0" defTabSz="914400" eaLnBrk="1" fontAlgn="base" latinLnBrk="0" hangingPunct="1">
                  <a:lnSpc>
                    <a:spcPct val="100000"/>
                  </a:lnSpc>
                  <a:spcBef>
                    <a:spcPct val="0"/>
                  </a:spcBef>
                  <a:spcAft>
                    <a:spcPct val="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outerShdw blurRad="50800" dist="101600" dir="8100000" algn="tr" rotWithShape="0">
                        <a:srgbClr val="808080">
                          <a:alpha val="40000"/>
                        </a:srgbClr>
                      </a:outerShdw>
                    </a:effectLst>
                    <a:uLnTx/>
                    <a:uFillTx/>
                    <a:latin typeface="Arial"/>
                  </a:rPr>
                  <a:t>Behavior</a:t>
                </a:r>
              </a:p>
            </p:txBody>
          </p:sp>
        </p:grpSp>
        <p:sp>
          <p:nvSpPr>
            <p:cNvPr id="15" name="Rectangle 14">
              <a:extLst>
                <a:ext uri="{FF2B5EF4-FFF2-40B4-BE49-F238E27FC236}">
                  <a16:creationId xmlns:a16="http://schemas.microsoft.com/office/drawing/2014/main" id="{D0A55F7E-A411-9936-8F9F-EA6B77213888}"/>
                </a:ext>
              </a:extLst>
            </p:cNvPr>
            <p:cNvSpPr/>
            <p:nvPr/>
          </p:nvSpPr>
          <p:spPr>
            <a:xfrm>
              <a:off x="457200" y="1981200"/>
              <a:ext cx="8229600" cy="4191000"/>
            </a:xfrm>
            <a:prstGeom prst="rect">
              <a:avLst/>
            </a:prstGeom>
            <a:noFill/>
            <a:ln w="9525" cap="flat" cmpd="sng" algn="ctr">
              <a:solidFill>
                <a:srgbClr val="FFFFFF">
                  <a:lumMod val="85000"/>
                </a:srgbClr>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FFFFFF"/>
                </a:solidFill>
                <a:effectLst/>
                <a:uLnTx/>
                <a:uFillTx/>
                <a:latin typeface="Arial"/>
                <a:ea typeface="+mn-ea"/>
                <a:cs typeface="+mn-cs"/>
              </a:endParaRPr>
            </a:p>
          </p:txBody>
        </p:sp>
      </p:grpSp>
    </p:spTree>
    <p:extLst>
      <p:ext uri="{BB962C8B-B14F-4D97-AF65-F5344CB8AC3E}">
        <p14:creationId xmlns:p14="http://schemas.microsoft.com/office/powerpoint/2010/main" val="37617170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10573" y="6375849"/>
            <a:ext cx="10300752" cy="21308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441"/>
            <a:ext cx="12072675" cy="1564079"/>
          </a:xfrm>
          <a:prstGeom prst="rect">
            <a:avLst/>
          </a:prstGeom>
        </p:spPr>
      </p:pic>
      <p:sp>
        <p:nvSpPr>
          <p:cNvPr id="8" name="TextBox 7"/>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4885" y="5442347"/>
            <a:ext cx="1553373" cy="1372745"/>
          </a:xfrm>
          <a:prstGeom prst="rect">
            <a:avLst/>
          </a:prstGeom>
        </p:spPr>
      </p:pic>
      <p:sp>
        <p:nvSpPr>
          <p:cNvPr id="2" name="Title 4">
            <a:extLst>
              <a:ext uri="{FF2B5EF4-FFF2-40B4-BE49-F238E27FC236}">
                <a16:creationId xmlns:a16="http://schemas.microsoft.com/office/drawing/2014/main" id="{877B3528-BD5B-5032-350A-52D9734AF94B}"/>
              </a:ext>
            </a:extLst>
          </p:cNvPr>
          <p:cNvSpPr txBox="1">
            <a:spLocks/>
          </p:cNvSpPr>
          <p:nvPr/>
        </p:nvSpPr>
        <p:spPr bwMode="auto">
          <a:xfrm>
            <a:off x="2133600" y="220482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Interviewing for Success</a:t>
            </a:r>
            <a:endParaRPr kumimoji="0" lang="en-US" sz="4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17190966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10573" y="6375849"/>
            <a:ext cx="10300752" cy="21308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441"/>
            <a:ext cx="12072675" cy="1564079"/>
          </a:xfrm>
          <a:prstGeom prst="rect">
            <a:avLst/>
          </a:prstGeom>
        </p:spPr>
      </p:pic>
      <p:sp>
        <p:nvSpPr>
          <p:cNvPr id="8" name="TextBox 7"/>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4885" y="5442347"/>
            <a:ext cx="1553373" cy="1372745"/>
          </a:xfrm>
          <a:prstGeom prst="rect">
            <a:avLst/>
          </a:prstGeom>
        </p:spPr>
      </p:pic>
      <p:sp>
        <p:nvSpPr>
          <p:cNvPr id="10" name="TextBox 9">
            <a:extLst>
              <a:ext uri="{FF2B5EF4-FFF2-40B4-BE49-F238E27FC236}">
                <a16:creationId xmlns:a16="http://schemas.microsoft.com/office/drawing/2014/main" id="{22CBFBF9-4EDA-F92B-06A3-F7D9D37BA1B1}"/>
              </a:ext>
            </a:extLst>
          </p:cNvPr>
          <p:cNvSpPr txBox="1"/>
          <p:nvPr/>
        </p:nvSpPr>
        <p:spPr>
          <a:xfrm>
            <a:off x="3544313" y="373746"/>
            <a:ext cx="8190485" cy="830997"/>
          </a:xfrm>
          <a:prstGeom prst="rect">
            <a:avLst/>
          </a:prstGeom>
          <a:noFill/>
        </p:spPr>
        <p:txBody>
          <a:bodyPr wrap="square">
            <a:spAutoFit/>
          </a:bodyPr>
          <a:lstStyle/>
          <a:p>
            <a:r>
              <a:rPr kumimoji="0" lang="en-US" sz="48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j-ea"/>
                <a:cs typeface="+mj-cs"/>
              </a:rPr>
              <a:t>The Warm-Up Stage</a:t>
            </a:r>
            <a:endParaRPr lang="en-GB" sz="1600" dirty="0"/>
          </a:p>
        </p:txBody>
      </p:sp>
      <p:grpSp>
        <p:nvGrpSpPr>
          <p:cNvPr id="11" name="Group 10">
            <a:extLst>
              <a:ext uri="{FF2B5EF4-FFF2-40B4-BE49-F238E27FC236}">
                <a16:creationId xmlns:a16="http://schemas.microsoft.com/office/drawing/2014/main" id="{83307D5E-F086-354F-5089-93945837168B}"/>
              </a:ext>
            </a:extLst>
          </p:cNvPr>
          <p:cNvGrpSpPr/>
          <p:nvPr/>
        </p:nvGrpSpPr>
        <p:grpSpPr>
          <a:xfrm>
            <a:off x="1981199" y="1547189"/>
            <a:ext cx="8229601" cy="4191000"/>
            <a:chOff x="457199" y="1981200"/>
            <a:chExt cx="8229601" cy="4191000"/>
          </a:xfrm>
        </p:grpSpPr>
        <p:sp>
          <p:nvSpPr>
            <p:cNvPr id="12" name="Rectangle 11">
              <a:extLst>
                <a:ext uri="{FF2B5EF4-FFF2-40B4-BE49-F238E27FC236}">
                  <a16:creationId xmlns:a16="http://schemas.microsoft.com/office/drawing/2014/main" id="{3B00BEDC-9B7F-A26C-2C2B-16EB16FCCA16}"/>
                </a:ext>
              </a:extLst>
            </p:cNvPr>
            <p:cNvSpPr/>
            <p:nvPr/>
          </p:nvSpPr>
          <p:spPr>
            <a:xfrm>
              <a:off x="5638800" y="1981200"/>
              <a:ext cx="3048000" cy="1397000"/>
            </a:xfrm>
            <a:prstGeom prst="rect">
              <a:avLst/>
            </a:prstGeom>
            <a:solidFill>
              <a:srgbClr val="FFFFFF"/>
            </a:solidFill>
            <a:ln w="9525" cap="flat" cmpd="sng" algn="ctr">
              <a:solidFill>
                <a:srgbClr val="FFFFFF">
                  <a:lumMod val="85000"/>
                </a:srgbClr>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First</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Impression</a:t>
              </a:r>
            </a:p>
          </p:txBody>
        </p:sp>
        <p:sp>
          <p:nvSpPr>
            <p:cNvPr id="13" name="Rectangle 12">
              <a:extLst>
                <a:ext uri="{FF2B5EF4-FFF2-40B4-BE49-F238E27FC236}">
                  <a16:creationId xmlns:a16="http://schemas.microsoft.com/office/drawing/2014/main" id="{D43F220B-247A-1545-941E-901AF5F43BAC}"/>
                </a:ext>
              </a:extLst>
            </p:cNvPr>
            <p:cNvSpPr/>
            <p:nvPr/>
          </p:nvSpPr>
          <p:spPr>
            <a:xfrm>
              <a:off x="5638800" y="3378200"/>
              <a:ext cx="3048000" cy="1397000"/>
            </a:xfrm>
            <a:prstGeom prst="rect">
              <a:avLst/>
            </a:prstGeom>
            <a:solidFill>
              <a:srgbClr val="FFFFFF"/>
            </a:solidFill>
            <a:ln w="9525" cap="flat" cmpd="sng" algn="ctr">
              <a:solidFill>
                <a:srgbClr val="FFFFFF">
                  <a:lumMod val="85000"/>
                </a:srgbClr>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Body</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Language</a:t>
              </a:r>
            </a:p>
          </p:txBody>
        </p:sp>
        <p:sp>
          <p:nvSpPr>
            <p:cNvPr id="14" name="Rectangle 13">
              <a:extLst>
                <a:ext uri="{FF2B5EF4-FFF2-40B4-BE49-F238E27FC236}">
                  <a16:creationId xmlns:a16="http://schemas.microsoft.com/office/drawing/2014/main" id="{BBFCABF2-62FD-1FBC-1271-90EEEEDBEE70}"/>
                </a:ext>
              </a:extLst>
            </p:cNvPr>
            <p:cNvSpPr/>
            <p:nvPr/>
          </p:nvSpPr>
          <p:spPr>
            <a:xfrm>
              <a:off x="5638800" y="4775200"/>
              <a:ext cx="3048000" cy="1397000"/>
            </a:xfrm>
            <a:prstGeom prst="rect">
              <a:avLst/>
            </a:prstGeom>
            <a:solidFill>
              <a:srgbClr val="FFFFFF"/>
            </a:solidFill>
            <a:ln w="9525" cap="flat" cmpd="sng" algn="ctr">
              <a:solidFill>
                <a:srgbClr val="FFFFFF">
                  <a:lumMod val="85000"/>
                </a:srgbClr>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Social</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Skills</a:t>
              </a:r>
            </a:p>
          </p:txBody>
        </p:sp>
        <p:pic>
          <p:nvPicPr>
            <p:cNvPr id="15" name="Picture 14" descr="shutterstock_50138095.jpg">
              <a:extLst>
                <a:ext uri="{FF2B5EF4-FFF2-40B4-BE49-F238E27FC236}">
                  <a16:creationId xmlns:a16="http://schemas.microsoft.com/office/drawing/2014/main" id="{7D7DFC8F-E93F-4239-D8E5-49BC1131EDEA}"/>
                </a:ext>
              </a:extLst>
            </p:cNvPr>
            <p:cNvPicPr>
              <a:picLocks noChangeAspect="1"/>
            </p:cNvPicPr>
            <p:nvPr/>
          </p:nvPicPr>
          <p:blipFill>
            <a:blip r:embed="rId7" cstate="print"/>
            <a:srcRect l="3030" r="3030" b="3774"/>
            <a:stretch>
              <a:fillRect/>
            </a:stretch>
          </p:blipFill>
          <p:spPr>
            <a:xfrm>
              <a:off x="457199" y="2133600"/>
              <a:ext cx="4909671" cy="4038600"/>
            </a:xfrm>
            <a:prstGeom prst="rect">
              <a:avLst/>
            </a:prstGeom>
          </p:spPr>
        </p:pic>
        <p:sp>
          <p:nvSpPr>
            <p:cNvPr id="16" name="Rectangle 3">
              <a:extLst>
                <a:ext uri="{FF2B5EF4-FFF2-40B4-BE49-F238E27FC236}">
                  <a16:creationId xmlns:a16="http://schemas.microsoft.com/office/drawing/2014/main" id="{7A646FE2-68F7-BBDA-CCBC-D73E2CB430FB}"/>
                </a:ext>
              </a:extLst>
            </p:cNvPr>
            <p:cNvSpPr>
              <a:spLocks noChangeArrowheads="1"/>
            </p:cNvSpPr>
            <p:nvPr/>
          </p:nvSpPr>
          <p:spPr bwMode="auto">
            <a:xfrm>
              <a:off x="457200" y="1981200"/>
              <a:ext cx="8229600" cy="4191000"/>
            </a:xfrm>
            <a:prstGeom prst="rect">
              <a:avLst/>
            </a:prstGeom>
            <a:no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grpSp>
    </p:spTree>
    <p:extLst>
      <p:ext uri="{BB962C8B-B14F-4D97-AF65-F5344CB8AC3E}">
        <p14:creationId xmlns:p14="http://schemas.microsoft.com/office/powerpoint/2010/main" val="42115079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10573" y="6375849"/>
            <a:ext cx="10300752" cy="213082"/>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441"/>
            <a:ext cx="12072675" cy="1564079"/>
          </a:xfrm>
          <a:prstGeom prst="rect">
            <a:avLst/>
          </a:prstGeom>
        </p:spPr>
      </p:pic>
      <p:sp>
        <p:nvSpPr>
          <p:cNvPr id="8" name="TextBox 7"/>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a:extLst>
              <a:ext uri="{FF2B5EF4-FFF2-40B4-BE49-F238E27FC236}">
                <a16:creationId xmlns:a16="http://schemas.microsoft.com/office/drawing/2014/main" id="{FC9D1899-EF7D-972A-D418-08621D5049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4885" y="5442347"/>
            <a:ext cx="1553373" cy="1372745"/>
          </a:xfrm>
          <a:prstGeom prst="rect">
            <a:avLst/>
          </a:prstGeom>
        </p:spPr>
      </p:pic>
      <p:sp>
        <p:nvSpPr>
          <p:cNvPr id="11" name="TextBox 10">
            <a:extLst>
              <a:ext uri="{FF2B5EF4-FFF2-40B4-BE49-F238E27FC236}">
                <a16:creationId xmlns:a16="http://schemas.microsoft.com/office/drawing/2014/main" id="{0F1AA84B-3BF2-80B9-79AA-3A4F2F31C752}"/>
              </a:ext>
            </a:extLst>
          </p:cNvPr>
          <p:cNvSpPr txBox="1"/>
          <p:nvPr/>
        </p:nvSpPr>
        <p:spPr>
          <a:xfrm>
            <a:off x="2971799" y="375610"/>
            <a:ext cx="8271933" cy="830997"/>
          </a:xfrm>
          <a:prstGeom prst="rect">
            <a:avLst/>
          </a:prstGeom>
          <a:noFill/>
        </p:spPr>
        <p:txBody>
          <a:bodyPr wrap="square">
            <a:spAutoFit/>
          </a:bodyPr>
          <a:lstStyle/>
          <a:p>
            <a:r>
              <a:rPr kumimoji="0" lang="en-US" sz="48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j-ea"/>
                <a:cs typeface="+mj-cs"/>
              </a:rPr>
              <a:t>Questions-and-Answers</a:t>
            </a:r>
            <a:endParaRPr lang="en-GB" dirty="0"/>
          </a:p>
        </p:txBody>
      </p:sp>
      <p:grpSp>
        <p:nvGrpSpPr>
          <p:cNvPr id="12" name="Group 11">
            <a:extLst>
              <a:ext uri="{FF2B5EF4-FFF2-40B4-BE49-F238E27FC236}">
                <a16:creationId xmlns:a16="http://schemas.microsoft.com/office/drawing/2014/main" id="{F3AE0810-D195-54B2-D54E-86782EAB3242}"/>
              </a:ext>
            </a:extLst>
          </p:cNvPr>
          <p:cNvGrpSpPr/>
          <p:nvPr/>
        </p:nvGrpSpPr>
        <p:grpSpPr>
          <a:xfrm>
            <a:off x="2508188" y="1454103"/>
            <a:ext cx="8229600" cy="4191000"/>
            <a:chOff x="457200" y="1981200"/>
            <a:chExt cx="8229600" cy="4191000"/>
          </a:xfrm>
        </p:grpSpPr>
        <p:sp>
          <p:nvSpPr>
            <p:cNvPr id="13" name="Rectangle 2">
              <a:extLst>
                <a:ext uri="{FF2B5EF4-FFF2-40B4-BE49-F238E27FC236}">
                  <a16:creationId xmlns:a16="http://schemas.microsoft.com/office/drawing/2014/main" id="{D417F4B5-E64A-FA38-ADD9-488FB1DAA0DF}"/>
                </a:ext>
              </a:extLst>
            </p:cNvPr>
            <p:cNvSpPr>
              <a:spLocks noChangeArrowheads="1"/>
            </p:cNvSpPr>
            <p:nvPr/>
          </p:nvSpPr>
          <p:spPr bwMode="auto">
            <a:xfrm>
              <a:off x="457200" y="1981200"/>
              <a:ext cx="8229600" cy="4191000"/>
            </a:xfrm>
            <a:prstGeom prst="rect">
              <a:avLst/>
            </a:prstGeom>
            <a:solidFill>
              <a:srgbClr val="FFFFFF"/>
            </a:solidFill>
            <a:ln w="9525">
              <a:solidFill>
                <a:srgbClr val="FFFFFF">
                  <a:lumMod val="85000"/>
                </a:srgbClr>
              </a:solidFill>
              <a:miter lim="800000"/>
              <a:headEnd/>
              <a:tailEnd/>
            </a:ln>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pic>
          <p:nvPicPr>
            <p:cNvPr id="14" name="Picture 13" descr="shutterstock_49633540.jpg">
              <a:extLst>
                <a:ext uri="{FF2B5EF4-FFF2-40B4-BE49-F238E27FC236}">
                  <a16:creationId xmlns:a16="http://schemas.microsoft.com/office/drawing/2014/main" id="{AAD74E56-748E-3A86-422F-6855D803B7EE}"/>
                </a:ext>
              </a:extLst>
            </p:cNvPr>
            <p:cNvPicPr>
              <a:picLocks noChangeAspect="1"/>
            </p:cNvPicPr>
            <p:nvPr/>
          </p:nvPicPr>
          <p:blipFill>
            <a:blip r:embed="rId7" cstate="print"/>
            <a:srcRect/>
            <a:stretch>
              <a:fillRect/>
            </a:stretch>
          </p:blipFill>
          <p:spPr>
            <a:xfrm>
              <a:off x="533400" y="2133600"/>
              <a:ext cx="5105400" cy="4038600"/>
            </a:xfrm>
            <a:prstGeom prst="rect">
              <a:avLst/>
            </a:prstGeom>
          </p:spPr>
        </p:pic>
        <p:grpSp>
          <p:nvGrpSpPr>
            <p:cNvPr id="15" name="Group 14">
              <a:extLst>
                <a:ext uri="{FF2B5EF4-FFF2-40B4-BE49-F238E27FC236}">
                  <a16:creationId xmlns:a16="http://schemas.microsoft.com/office/drawing/2014/main" id="{3C7FF1F0-CA87-D165-0841-9DE44E1254D9}"/>
                </a:ext>
              </a:extLst>
            </p:cNvPr>
            <p:cNvGrpSpPr/>
            <p:nvPr/>
          </p:nvGrpSpPr>
          <p:grpSpPr>
            <a:xfrm>
              <a:off x="5638800" y="1981200"/>
              <a:ext cx="3048000" cy="4191000"/>
              <a:chOff x="5638800" y="1981200"/>
              <a:chExt cx="3048000" cy="4191000"/>
            </a:xfrm>
          </p:grpSpPr>
          <p:sp>
            <p:nvSpPr>
              <p:cNvPr id="16" name="Rectangle 15">
                <a:extLst>
                  <a:ext uri="{FF2B5EF4-FFF2-40B4-BE49-F238E27FC236}">
                    <a16:creationId xmlns:a16="http://schemas.microsoft.com/office/drawing/2014/main" id="{909F1D93-EB17-DFE5-32F5-450972F9A36A}"/>
                  </a:ext>
                </a:extLst>
              </p:cNvPr>
              <p:cNvSpPr/>
              <p:nvPr/>
            </p:nvSpPr>
            <p:spPr>
              <a:xfrm>
                <a:off x="5638800" y="1981200"/>
                <a:ext cx="3048000" cy="1397000"/>
              </a:xfrm>
              <a:prstGeom prst="rect">
                <a:avLst/>
              </a:prstGeom>
              <a:solidFill>
                <a:srgbClr val="FFFFFF"/>
              </a:solidFill>
              <a:ln w="9525" cap="flat" cmpd="sng" algn="ctr">
                <a:solidFill>
                  <a:srgbClr val="FFFFFF">
                    <a:lumMod val="85000"/>
                  </a:srgbClr>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Asking and</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Responding</a:t>
                </a:r>
              </a:p>
            </p:txBody>
          </p:sp>
          <p:sp>
            <p:nvSpPr>
              <p:cNvPr id="17" name="Rectangle 16">
                <a:extLst>
                  <a:ext uri="{FF2B5EF4-FFF2-40B4-BE49-F238E27FC236}">
                    <a16:creationId xmlns:a16="http://schemas.microsoft.com/office/drawing/2014/main" id="{E48F2CBD-57BE-F90E-F3B4-EADBA89A7C39}"/>
                  </a:ext>
                </a:extLst>
              </p:cNvPr>
              <p:cNvSpPr/>
              <p:nvPr/>
            </p:nvSpPr>
            <p:spPr>
              <a:xfrm>
                <a:off x="5638800" y="3378200"/>
                <a:ext cx="3048000" cy="1397000"/>
              </a:xfrm>
              <a:prstGeom prst="rect">
                <a:avLst/>
              </a:prstGeom>
              <a:solidFill>
                <a:srgbClr val="FFFFFF"/>
              </a:solidFill>
              <a:ln w="9525" cap="flat" cmpd="sng" algn="ctr">
                <a:solidFill>
                  <a:srgbClr val="FFFFFF">
                    <a:lumMod val="85000"/>
                  </a:srgbClr>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Careful</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Listening</a:t>
                </a:r>
              </a:p>
            </p:txBody>
          </p:sp>
          <p:sp>
            <p:nvSpPr>
              <p:cNvPr id="18" name="Rectangle 17">
                <a:extLst>
                  <a:ext uri="{FF2B5EF4-FFF2-40B4-BE49-F238E27FC236}">
                    <a16:creationId xmlns:a16="http://schemas.microsoft.com/office/drawing/2014/main" id="{E2FD902A-524B-138C-3009-21F9B921A4F5}"/>
                  </a:ext>
                </a:extLst>
              </p:cNvPr>
              <p:cNvSpPr/>
              <p:nvPr/>
            </p:nvSpPr>
            <p:spPr>
              <a:xfrm>
                <a:off x="5638800" y="4775200"/>
                <a:ext cx="3048000" cy="1397000"/>
              </a:xfrm>
              <a:prstGeom prst="rect">
                <a:avLst/>
              </a:prstGeom>
              <a:solidFill>
                <a:srgbClr val="FFFFFF"/>
              </a:solidFill>
              <a:ln w="9525" cap="flat" cmpd="sng" algn="ctr">
                <a:solidFill>
                  <a:srgbClr val="FFFFFF">
                    <a:lumMod val="85000"/>
                  </a:srgbClr>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Personal</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Questions</a:t>
                </a:r>
              </a:p>
            </p:txBody>
          </p:sp>
        </p:grpSp>
      </p:grpSp>
    </p:spTree>
    <p:extLst>
      <p:ext uri="{BB962C8B-B14F-4D97-AF65-F5344CB8AC3E}">
        <p14:creationId xmlns:p14="http://schemas.microsoft.com/office/powerpoint/2010/main" val="15915736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2099734" y="1564078"/>
            <a:ext cx="8229600" cy="4191000"/>
            <a:chOff x="457200" y="1981200"/>
            <a:chExt cx="8229600" cy="4191000"/>
          </a:xfrm>
        </p:grpSpPr>
        <p:pic>
          <p:nvPicPr>
            <p:cNvPr id="13" name="Picture 12" descr="shutterstock_50676904.jpg"/>
            <p:cNvPicPr>
              <a:picLocks noChangeAspect="1"/>
            </p:cNvPicPr>
            <p:nvPr/>
          </p:nvPicPr>
          <p:blipFill>
            <a:blip r:embed="rId3" cstate="print"/>
            <a:srcRect/>
            <a:stretch>
              <a:fillRect/>
            </a:stretch>
          </p:blipFill>
          <p:spPr>
            <a:xfrm>
              <a:off x="457200" y="2164080"/>
              <a:ext cx="5638800" cy="4008120"/>
            </a:xfrm>
            <a:prstGeom prst="rect">
              <a:avLst/>
            </a:prstGeom>
          </p:spPr>
        </p:pic>
        <p:sp>
          <p:nvSpPr>
            <p:cNvPr id="15" name="Rectangle 14"/>
            <p:cNvSpPr/>
            <p:nvPr/>
          </p:nvSpPr>
          <p:spPr>
            <a:xfrm>
              <a:off x="457200" y="1981200"/>
              <a:ext cx="8229600" cy="4191000"/>
            </a:xfrm>
            <a:prstGeom prst="rect">
              <a:avLst/>
            </a:prstGeom>
            <a:no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US" sz="2400" dirty="0">
                <a:solidFill>
                  <a:srgbClr val="FFFFFF"/>
                </a:solidFill>
                <a:latin typeface="Arial"/>
              </a:endParaRPr>
            </a:p>
          </p:txBody>
        </p:sp>
        <p:grpSp>
          <p:nvGrpSpPr>
            <p:cNvPr id="20" name="Group 19"/>
            <p:cNvGrpSpPr/>
            <p:nvPr/>
          </p:nvGrpSpPr>
          <p:grpSpPr>
            <a:xfrm>
              <a:off x="5638800" y="1981200"/>
              <a:ext cx="3048000" cy="4191000"/>
              <a:chOff x="5638800" y="1981200"/>
              <a:chExt cx="3048000" cy="4191000"/>
            </a:xfrm>
          </p:grpSpPr>
          <p:sp>
            <p:nvSpPr>
              <p:cNvPr id="14" name="Rectangle 13"/>
              <p:cNvSpPr/>
              <p:nvPr/>
            </p:nvSpPr>
            <p:spPr>
              <a:xfrm>
                <a:off x="5638800" y="1981200"/>
                <a:ext cx="3048000" cy="1397000"/>
              </a:xfrm>
              <a:prstGeom prst="rect">
                <a:avLst/>
              </a:prstGeom>
              <a:solidFill>
                <a:schemeClr val="bg1"/>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sz="3600" b="1" dirty="0">
                    <a:solidFill>
                      <a:srgbClr val="000000"/>
                    </a:solidFill>
                    <a:effectLst>
                      <a:outerShdw blurRad="50800" dist="38100" dir="8100000" algn="tr" rotWithShape="0">
                        <a:prstClr val="black">
                          <a:alpha val="40000"/>
                        </a:prstClr>
                      </a:outerShdw>
                    </a:effectLst>
                    <a:latin typeface="Arial"/>
                  </a:rPr>
                  <a:t>Courtesy</a:t>
                </a:r>
              </a:p>
              <a:p>
                <a:pPr algn="ctr" fontAlgn="base">
                  <a:spcBef>
                    <a:spcPct val="0"/>
                  </a:spcBef>
                  <a:spcAft>
                    <a:spcPct val="0"/>
                  </a:spcAft>
                </a:pPr>
                <a:r>
                  <a:rPr lang="en-US" sz="3600" b="1" dirty="0">
                    <a:solidFill>
                      <a:srgbClr val="000000"/>
                    </a:solidFill>
                    <a:effectLst>
                      <a:outerShdw blurRad="50800" dist="38100" dir="8100000" algn="tr" rotWithShape="0">
                        <a:prstClr val="black">
                          <a:alpha val="40000"/>
                        </a:prstClr>
                      </a:outerShdw>
                    </a:effectLst>
                    <a:latin typeface="Arial"/>
                  </a:rPr>
                  <a:t>and Interest</a:t>
                </a:r>
              </a:p>
            </p:txBody>
          </p:sp>
          <p:sp>
            <p:nvSpPr>
              <p:cNvPr id="16" name="Rectangle 15"/>
              <p:cNvSpPr/>
              <p:nvPr/>
            </p:nvSpPr>
            <p:spPr>
              <a:xfrm>
                <a:off x="5638800" y="3378200"/>
                <a:ext cx="3048000" cy="1397000"/>
              </a:xfrm>
              <a:prstGeom prst="rect">
                <a:avLst/>
              </a:prstGeom>
              <a:solidFill>
                <a:schemeClr val="bg1"/>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sz="3600" b="1" dirty="0">
                    <a:solidFill>
                      <a:srgbClr val="000000"/>
                    </a:solidFill>
                    <a:effectLst>
                      <a:outerShdw blurRad="50800" dist="38100" dir="8100000" algn="tr" rotWithShape="0">
                        <a:prstClr val="black">
                          <a:alpha val="40000"/>
                        </a:prstClr>
                      </a:outerShdw>
                    </a:effectLst>
                    <a:latin typeface="Arial"/>
                  </a:rPr>
                  <a:t>Salary</a:t>
                </a:r>
              </a:p>
              <a:p>
                <a:pPr algn="ctr" fontAlgn="base">
                  <a:spcBef>
                    <a:spcPct val="0"/>
                  </a:spcBef>
                  <a:spcAft>
                    <a:spcPct val="0"/>
                  </a:spcAft>
                </a:pPr>
                <a:r>
                  <a:rPr lang="en-US" sz="3600" b="1" dirty="0">
                    <a:solidFill>
                      <a:srgbClr val="000000"/>
                    </a:solidFill>
                    <a:effectLst>
                      <a:outerShdw blurRad="50800" dist="38100" dir="8100000" algn="tr" rotWithShape="0">
                        <a:prstClr val="black">
                          <a:alpha val="40000"/>
                        </a:prstClr>
                      </a:outerShdw>
                    </a:effectLst>
                    <a:latin typeface="Arial"/>
                  </a:rPr>
                  <a:t>Options</a:t>
                </a:r>
              </a:p>
            </p:txBody>
          </p:sp>
          <p:sp>
            <p:nvSpPr>
              <p:cNvPr id="17" name="Rectangle 16"/>
              <p:cNvSpPr/>
              <p:nvPr/>
            </p:nvSpPr>
            <p:spPr>
              <a:xfrm>
                <a:off x="5638800" y="4775200"/>
                <a:ext cx="3048000" cy="1397000"/>
              </a:xfrm>
              <a:prstGeom prst="rect">
                <a:avLst/>
              </a:prstGeom>
              <a:solidFill>
                <a:schemeClr val="bg1"/>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sz="3600" b="1" dirty="0">
                    <a:solidFill>
                      <a:srgbClr val="000000"/>
                    </a:solidFill>
                    <a:effectLst>
                      <a:outerShdw blurRad="50800" dist="38100" dir="8100000" algn="tr" rotWithShape="0">
                        <a:prstClr val="black">
                          <a:alpha val="40000"/>
                        </a:prstClr>
                      </a:outerShdw>
                    </a:effectLst>
                    <a:latin typeface="Arial"/>
                  </a:rPr>
                  <a:t>Interview</a:t>
                </a:r>
              </a:p>
              <a:p>
                <a:pPr algn="ctr" fontAlgn="base">
                  <a:spcBef>
                    <a:spcPct val="0"/>
                  </a:spcBef>
                  <a:spcAft>
                    <a:spcPct val="0"/>
                  </a:spcAft>
                </a:pPr>
                <a:r>
                  <a:rPr lang="en-US" sz="3600" b="1" dirty="0">
                    <a:solidFill>
                      <a:srgbClr val="000000"/>
                    </a:solidFill>
                    <a:effectLst>
                      <a:outerShdw blurRad="50800" dist="38100" dir="8100000" algn="tr" rotWithShape="0">
                        <a:prstClr val="black">
                          <a:alpha val="40000"/>
                        </a:prstClr>
                      </a:outerShdw>
                    </a:effectLst>
                    <a:latin typeface="Arial"/>
                  </a:rPr>
                  <a:t>Notes</a:t>
                </a:r>
              </a:p>
            </p:txBody>
          </p:sp>
        </p:grpSp>
      </p:grpSp>
      <p:pic>
        <p:nvPicPr>
          <p:cNvPr id="6" name="Picture 5">
            <a:extLst>
              <a:ext uri="{FF2B5EF4-FFF2-40B4-BE49-F238E27FC236}">
                <a16:creationId xmlns:a16="http://schemas.microsoft.com/office/drawing/2014/main" id="{C36C0B8A-A198-456D-9618-138C9F87A0E4}"/>
              </a:ext>
            </a:extLst>
          </p:cNvPr>
          <p:cNvPicPr>
            <a:picLocks noChangeAspect="1"/>
          </p:cNvPicPr>
          <p:nvPr/>
        </p:nvPicPr>
        <p:blipFill>
          <a:blip r:embed="rId4"/>
          <a:stretch>
            <a:fillRect/>
          </a:stretch>
        </p:blipFill>
        <p:spPr>
          <a:xfrm>
            <a:off x="0" y="0"/>
            <a:ext cx="12072675" cy="1564079"/>
          </a:xfrm>
          <a:prstGeom prst="rect">
            <a:avLst/>
          </a:prstGeom>
        </p:spPr>
      </p:pic>
      <p:sp>
        <p:nvSpPr>
          <p:cNvPr id="8" name="TextBox 7">
            <a:extLst>
              <a:ext uri="{FF2B5EF4-FFF2-40B4-BE49-F238E27FC236}">
                <a16:creationId xmlns:a16="http://schemas.microsoft.com/office/drawing/2014/main" id="{57AC28E3-2133-E8CB-CA01-22E44781E2B8}"/>
              </a:ext>
            </a:extLst>
          </p:cNvPr>
          <p:cNvSpPr txBox="1"/>
          <p:nvPr/>
        </p:nvSpPr>
        <p:spPr>
          <a:xfrm>
            <a:off x="3390900" y="320374"/>
            <a:ext cx="9274442" cy="923330"/>
          </a:xfrm>
          <a:prstGeom prst="rect">
            <a:avLst/>
          </a:prstGeom>
          <a:noFill/>
        </p:spPr>
        <p:txBody>
          <a:bodyPr wrap="square">
            <a:spAutoFit/>
          </a:bodyPr>
          <a:lstStyle/>
          <a:p>
            <a:r>
              <a:rPr kumimoji="0" lang="en-US" sz="5400" b="1" i="0" u="none" strike="noStrike" kern="0" cap="none" spc="0" normalizeH="0" baseline="0" noProof="0" dirty="0">
                <a:ln>
                  <a:noFill/>
                </a:ln>
                <a:solidFill>
                  <a:srgbClr val="FFFFFF"/>
                </a:solidFill>
                <a:effectLst>
                  <a:outerShdw blurRad="38100" dist="38100" dir="2700000" algn="tl">
                    <a:srgbClr val="808080"/>
                  </a:outerShdw>
                </a:effectLst>
                <a:uLnTx/>
                <a:uFillTx/>
                <a:latin typeface="Tahoma"/>
                <a:ea typeface="+mj-ea"/>
                <a:cs typeface="+mj-cs"/>
              </a:rPr>
              <a:t>Close the Interview</a:t>
            </a:r>
            <a:endParaRPr lang="en-GB" dirty="0"/>
          </a:p>
        </p:txBody>
      </p:sp>
      <p:pic>
        <p:nvPicPr>
          <p:cNvPr id="19" name="Picture 18">
            <a:extLst>
              <a:ext uri="{FF2B5EF4-FFF2-40B4-BE49-F238E27FC236}">
                <a16:creationId xmlns:a16="http://schemas.microsoft.com/office/drawing/2014/main" id="{64344960-F9D3-60B0-664F-B49F60A14E16}"/>
              </a:ext>
            </a:extLst>
          </p:cNvPr>
          <p:cNvPicPr>
            <a:picLocks noChangeAspect="1"/>
          </p:cNvPicPr>
          <p:nvPr/>
        </p:nvPicPr>
        <p:blipFill>
          <a:blip r:embed="rId5"/>
          <a:stretch>
            <a:fillRect/>
          </a:stretch>
        </p:blipFill>
        <p:spPr>
          <a:xfrm>
            <a:off x="2010573" y="6375849"/>
            <a:ext cx="10300752" cy="213082"/>
          </a:xfrm>
          <a:prstGeom prst="rect">
            <a:avLst/>
          </a:prstGeom>
        </p:spPr>
      </p:pic>
      <p:pic>
        <p:nvPicPr>
          <p:cNvPr id="21" name="Picture 20">
            <a:extLst>
              <a:ext uri="{FF2B5EF4-FFF2-40B4-BE49-F238E27FC236}">
                <a16:creationId xmlns:a16="http://schemas.microsoft.com/office/drawing/2014/main" id="{BCD578AB-BB28-80DA-BEAC-28EBAE08DD1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4885" y="5442347"/>
            <a:ext cx="1553373" cy="1372745"/>
          </a:xfrm>
          <a:prstGeom prst="rect">
            <a:avLst/>
          </a:prstGeom>
        </p:spPr>
      </p:pic>
      <p:sp>
        <p:nvSpPr>
          <p:cNvPr id="22" name="TextBox 21">
            <a:extLst>
              <a:ext uri="{FF2B5EF4-FFF2-40B4-BE49-F238E27FC236}">
                <a16:creationId xmlns:a16="http://schemas.microsoft.com/office/drawing/2014/main" id="{2030CEB5-7E9B-AF17-15F9-D453DFE8386D}"/>
              </a:ext>
            </a:extLst>
          </p:cNvPr>
          <p:cNvSpPr txBox="1"/>
          <p:nvPr/>
        </p:nvSpPr>
        <p:spPr>
          <a:xfrm>
            <a:off x="130614" y="375610"/>
            <a:ext cx="2377574" cy="584775"/>
          </a:xfrm>
          <a:prstGeom prst="rect">
            <a:avLst/>
          </a:prstGeom>
          <a:noFill/>
        </p:spPr>
        <p:txBody>
          <a:bodyPr wrap="none" rtlCol="0">
            <a:spAutoFit/>
          </a:bodyPr>
          <a:lstStyle/>
          <a:p>
            <a:pPr>
              <a:defRPr/>
            </a:pPr>
            <a:r>
              <a:rPr lang="en-US" sz="3200" b="1" kern="0" dirty="0">
                <a:solidFill>
                  <a:srgbClr val="FFFFFF"/>
                </a:solidFill>
                <a:effectLst>
                  <a:outerShdw blurRad="38100" dist="38100" dir="2700000" algn="tl">
                    <a:srgbClr val="C0C0C0"/>
                  </a:outerShdw>
                </a:effectLst>
                <a:latin typeface="Tahoma"/>
              </a:rPr>
              <a:t>Lecture 10</a:t>
            </a:r>
          </a:p>
        </p:txBody>
      </p:sp>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36C0B8A-A198-456D-9618-138C9F87A0E4}"/>
              </a:ext>
            </a:extLst>
          </p:cNvPr>
          <p:cNvPicPr>
            <a:picLocks noChangeAspect="1"/>
          </p:cNvPicPr>
          <p:nvPr/>
        </p:nvPicPr>
        <p:blipFill>
          <a:blip r:embed="rId3"/>
          <a:stretch>
            <a:fillRect/>
          </a:stretch>
        </p:blipFill>
        <p:spPr>
          <a:xfrm>
            <a:off x="0" y="0"/>
            <a:ext cx="12072675" cy="1564079"/>
          </a:xfrm>
          <a:prstGeom prst="rect">
            <a:avLst/>
          </a:prstGeom>
        </p:spPr>
      </p:pic>
      <p:pic>
        <p:nvPicPr>
          <p:cNvPr id="19" name="Picture 18">
            <a:extLst>
              <a:ext uri="{FF2B5EF4-FFF2-40B4-BE49-F238E27FC236}">
                <a16:creationId xmlns:a16="http://schemas.microsoft.com/office/drawing/2014/main" id="{64344960-F9D3-60B0-664F-B49F60A14E16}"/>
              </a:ext>
            </a:extLst>
          </p:cNvPr>
          <p:cNvPicPr>
            <a:picLocks noChangeAspect="1"/>
          </p:cNvPicPr>
          <p:nvPr/>
        </p:nvPicPr>
        <p:blipFill>
          <a:blip r:embed="rId4"/>
          <a:stretch>
            <a:fillRect/>
          </a:stretch>
        </p:blipFill>
        <p:spPr>
          <a:xfrm>
            <a:off x="2010573" y="6375849"/>
            <a:ext cx="10300752" cy="213082"/>
          </a:xfrm>
          <a:prstGeom prst="rect">
            <a:avLst/>
          </a:prstGeom>
        </p:spPr>
      </p:pic>
      <p:pic>
        <p:nvPicPr>
          <p:cNvPr id="21" name="Picture 20">
            <a:extLst>
              <a:ext uri="{FF2B5EF4-FFF2-40B4-BE49-F238E27FC236}">
                <a16:creationId xmlns:a16="http://schemas.microsoft.com/office/drawing/2014/main" id="{BCD578AB-BB28-80DA-BEAC-28EBAE08DD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4885" y="5442347"/>
            <a:ext cx="1553373" cy="1372745"/>
          </a:xfrm>
          <a:prstGeom prst="rect">
            <a:avLst/>
          </a:prstGeom>
        </p:spPr>
      </p:pic>
      <p:sp>
        <p:nvSpPr>
          <p:cNvPr id="2" name="Title 4">
            <a:extLst>
              <a:ext uri="{FF2B5EF4-FFF2-40B4-BE49-F238E27FC236}">
                <a16:creationId xmlns:a16="http://schemas.microsoft.com/office/drawing/2014/main" id="{E63CE080-58CE-8638-54B7-D32E9C11B53E}"/>
              </a:ext>
            </a:extLst>
          </p:cNvPr>
          <p:cNvSpPr txBox="1">
            <a:spLocks/>
          </p:cNvSpPr>
          <p:nvPr/>
        </p:nvSpPr>
        <p:spPr bwMode="auto">
          <a:xfrm>
            <a:off x="2658534" y="1985588"/>
            <a:ext cx="8229600" cy="1984375"/>
          </a:xfrm>
          <a:prstGeom prst="rect">
            <a:avLst/>
          </a:prstGeom>
          <a:solidFill>
            <a:srgbClr val="006666"/>
          </a:solidFill>
          <a:ln w="9525">
            <a:solidFill>
              <a:schemeClr val="tx1"/>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r>
              <a:rPr lang="en-US" kern="0">
                <a:solidFill>
                  <a:schemeClr val="bg1"/>
                </a:solidFill>
              </a:rPr>
              <a:t>Following Up After an Interview</a:t>
            </a:r>
            <a:endParaRPr lang="en-US" kern="0" dirty="0">
              <a:solidFill>
                <a:schemeClr val="bg1"/>
              </a:solidFill>
            </a:endParaRPr>
          </a:p>
        </p:txBody>
      </p:sp>
      <p:sp>
        <p:nvSpPr>
          <p:cNvPr id="3" name="TextBox 2">
            <a:extLst>
              <a:ext uri="{FF2B5EF4-FFF2-40B4-BE49-F238E27FC236}">
                <a16:creationId xmlns:a16="http://schemas.microsoft.com/office/drawing/2014/main" id="{3FEE948F-6B3E-392B-2055-F336BA768FD1}"/>
              </a:ext>
            </a:extLst>
          </p:cNvPr>
          <p:cNvSpPr txBox="1"/>
          <p:nvPr/>
        </p:nvSpPr>
        <p:spPr>
          <a:xfrm>
            <a:off x="130614" y="375610"/>
            <a:ext cx="2377574" cy="584775"/>
          </a:xfrm>
          <a:prstGeom prst="rect">
            <a:avLst/>
          </a:prstGeom>
          <a:noFill/>
        </p:spPr>
        <p:txBody>
          <a:bodyPr wrap="none" rtlCol="0">
            <a:spAutoFit/>
          </a:bodyPr>
          <a:lstStyle/>
          <a:p>
            <a:pPr>
              <a:defRPr/>
            </a:pPr>
            <a:r>
              <a:rPr lang="en-US" sz="3200" b="1" kern="0" dirty="0">
                <a:solidFill>
                  <a:srgbClr val="FFFFFF"/>
                </a:solidFill>
                <a:effectLst>
                  <a:outerShdw blurRad="38100" dist="38100" dir="2700000" algn="tl">
                    <a:srgbClr val="C0C0C0"/>
                  </a:outerShdw>
                </a:effectLst>
                <a:latin typeface="Tahoma"/>
              </a:rPr>
              <a:t>Lecture 10</a:t>
            </a:r>
          </a:p>
        </p:txBody>
      </p:sp>
    </p:spTree>
    <p:extLst>
      <p:ext uri="{BB962C8B-B14F-4D97-AF65-F5344CB8AC3E}">
        <p14:creationId xmlns:p14="http://schemas.microsoft.com/office/powerpoint/2010/main" val="1925138324"/>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36C0B8A-A198-456D-9618-138C9F87A0E4}"/>
              </a:ext>
            </a:extLst>
          </p:cNvPr>
          <p:cNvPicPr>
            <a:picLocks noChangeAspect="1"/>
          </p:cNvPicPr>
          <p:nvPr/>
        </p:nvPicPr>
        <p:blipFill>
          <a:blip r:embed="rId3"/>
          <a:stretch>
            <a:fillRect/>
          </a:stretch>
        </p:blipFill>
        <p:spPr>
          <a:xfrm>
            <a:off x="0" y="0"/>
            <a:ext cx="12072675" cy="1564079"/>
          </a:xfrm>
          <a:prstGeom prst="rect">
            <a:avLst/>
          </a:prstGeom>
        </p:spPr>
      </p:pic>
      <p:pic>
        <p:nvPicPr>
          <p:cNvPr id="19" name="Picture 18">
            <a:extLst>
              <a:ext uri="{FF2B5EF4-FFF2-40B4-BE49-F238E27FC236}">
                <a16:creationId xmlns:a16="http://schemas.microsoft.com/office/drawing/2014/main" id="{64344960-F9D3-60B0-664F-B49F60A14E16}"/>
              </a:ext>
            </a:extLst>
          </p:cNvPr>
          <p:cNvPicPr>
            <a:picLocks noChangeAspect="1"/>
          </p:cNvPicPr>
          <p:nvPr/>
        </p:nvPicPr>
        <p:blipFill>
          <a:blip r:embed="rId4"/>
          <a:stretch>
            <a:fillRect/>
          </a:stretch>
        </p:blipFill>
        <p:spPr>
          <a:xfrm>
            <a:off x="2010573" y="6375849"/>
            <a:ext cx="10300752" cy="213082"/>
          </a:xfrm>
          <a:prstGeom prst="rect">
            <a:avLst/>
          </a:prstGeom>
        </p:spPr>
      </p:pic>
      <p:pic>
        <p:nvPicPr>
          <p:cNvPr id="21" name="Picture 20">
            <a:extLst>
              <a:ext uri="{FF2B5EF4-FFF2-40B4-BE49-F238E27FC236}">
                <a16:creationId xmlns:a16="http://schemas.microsoft.com/office/drawing/2014/main" id="{BCD578AB-BB28-80DA-BEAC-28EBAE08DD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4885" y="5442347"/>
            <a:ext cx="1553373" cy="1372745"/>
          </a:xfrm>
          <a:prstGeom prst="rect">
            <a:avLst/>
          </a:prstGeom>
        </p:spPr>
      </p:pic>
      <p:sp>
        <p:nvSpPr>
          <p:cNvPr id="4" name="TextBox 3">
            <a:extLst>
              <a:ext uri="{FF2B5EF4-FFF2-40B4-BE49-F238E27FC236}">
                <a16:creationId xmlns:a16="http://schemas.microsoft.com/office/drawing/2014/main" id="{0EFCE2AF-775D-F090-37A6-664C8E4B7DBC}"/>
              </a:ext>
            </a:extLst>
          </p:cNvPr>
          <p:cNvSpPr txBox="1"/>
          <p:nvPr/>
        </p:nvSpPr>
        <p:spPr>
          <a:xfrm>
            <a:off x="3339309" y="320374"/>
            <a:ext cx="8733366" cy="923330"/>
          </a:xfrm>
          <a:prstGeom prst="rect">
            <a:avLst/>
          </a:prstGeom>
          <a:noFill/>
        </p:spPr>
        <p:txBody>
          <a:bodyPr wrap="square">
            <a:spAutoFit/>
          </a:bodyPr>
          <a:lstStyle/>
          <a:p>
            <a:r>
              <a:rPr kumimoji="0" lang="en-US" sz="5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Follow-Up Messages</a:t>
            </a:r>
            <a:endParaRPr lang="en-GB" dirty="0"/>
          </a:p>
        </p:txBody>
      </p:sp>
      <p:sp>
        <p:nvSpPr>
          <p:cNvPr id="5" name="TextBox 4">
            <a:extLst>
              <a:ext uri="{FF2B5EF4-FFF2-40B4-BE49-F238E27FC236}">
                <a16:creationId xmlns:a16="http://schemas.microsoft.com/office/drawing/2014/main" id="{ABAE741E-982A-4B4B-5A97-D9081122E5FF}"/>
              </a:ext>
            </a:extLst>
          </p:cNvPr>
          <p:cNvSpPr txBox="1"/>
          <p:nvPr/>
        </p:nvSpPr>
        <p:spPr>
          <a:xfrm>
            <a:off x="130614" y="375610"/>
            <a:ext cx="2377574" cy="584775"/>
          </a:xfrm>
          <a:prstGeom prst="rect">
            <a:avLst/>
          </a:prstGeom>
          <a:noFill/>
        </p:spPr>
        <p:txBody>
          <a:bodyPr wrap="none" rtlCol="0">
            <a:spAutoFit/>
          </a:bodyPr>
          <a:lstStyle/>
          <a:p>
            <a:pPr>
              <a:defRPr/>
            </a:pPr>
            <a:r>
              <a:rPr lang="en-US" sz="3200" b="1" kern="0" dirty="0">
                <a:solidFill>
                  <a:srgbClr val="FFFFFF"/>
                </a:solidFill>
                <a:effectLst>
                  <a:outerShdw blurRad="38100" dist="38100" dir="2700000" algn="tl">
                    <a:srgbClr val="C0C0C0"/>
                  </a:outerShdw>
                </a:effectLst>
                <a:latin typeface="Tahoma"/>
              </a:rPr>
              <a:t>Lecture 10</a:t>
            </a:r>
          </a:p>
        </p:txBody>
      </p:sp>
      <p:pic>
        <p:nvPicPr>
          <p:cNvPr id="7" name="Picture 6" descr="shutterstock_12243058.jpg">
            <a:extLst>
              <a:ext uri="{FF2B5EF4-FFF2-40B4-BE49-F238E27FC236}">
                <a16:creationId xmlns:a16="http://schemas.microsoft.com/office/drawing/2014/main" id="{81E77637-452E-AFD8-CBB1-33A1D46A39D6}"/>
              </a:ext>
            </a:extLst>
          </p:cNvPr>
          <p:cNvPicPr>
            <a:picLocks noChangeAspect="1"/>
          </p:cNvPicPr>
          <p:nvPr/>
        </p:nvPicPr>
        <p:blipFill>
          <a:blip r:embed="rId6" cstate="print"/>
          <a:srcRect/>
          <a:stretch>
            <a:fillRect/>
          </a:stretch>
        </p:blipFill>
        <p:spPr>
          <a:xfrm flipH="1">
            <a:off x="607749" y="1243704"/>
            <a:ext cx="6553200" cy="4114800"/>
          </a:xfrm>
          <a:prstGeom prst="rect">
            <a:avLst/>
          </a:prstGeom>
        </p:spPr>
      </p:pic>
      <p:sp>
        <p:nvSpPr>
          <p:cNvPr id="8" name="Rectangle 7">
            <a:extLst>
              <a:ext uri="{FF2B5EF4-FFF2-40B4-BE49-F238E27FC236}">
                <a16:creationId xmlns:a16="http://schemas.microsoft.com/office/drawing/2014/main" id="{83CE0D3F-D069-6040-0A41-01F3AECED69A}"/>
              </a:ext>
            </a:extLst>
          </p:cNvPr>
          <p:cNvSpPr/>
          <p:nvPr/>
        </p:nvSpPr>
        <p:spPr>
          <a:xfrm>
            <a:off x="4783666" y="1403891"/>
            <a:ext cx="5334000" cy="2057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1200"/>
              </a:spcAft>
              <a:buFont typeface="Arial" pitchFamily="34" charset="0"/>
              <a:buChar char="•"/>
            </a:pPr>
            <a:r>
              <a:rPr lang="en-US" sz="3200" b="1" dirty="0">
                <a:solidFill>
                  <a:schemeClr val="tx1"/>
                </a:solidFill>
              </a:rPr>
              <a:t>Thank-You Message </a:t>
            </a:r>
          </a:p>
          <a:p>
            <a:pPr>
              <a:spcAft>
                <a:spcPts val="1200"/>
              </a:spcAft>
              <a:buFont typeface="Arial" pitchFamily="34" charset="0"/>
              <a:buChar char="•"/>
            </a:pPr>
            <a:r>
              <a:rPr lang="en-US" sz="3200" b="1" dirty="0">
                <a:solidFill>
                  <a:schemeClr val="tx1"/>
                </a:solidFill>
              </a:rPr>
              <a:t>Message of Inquiry</a:t>
            </a:r>
          </a:p>
          <a:p>
            <a:pPr>
              <a:spcAft>
                <a:spcPts val="1200"/>
              </a:spcAft>
              <a:buFont typeface="Arial" pitchFamily="34" charset="0"/>
              <a:buChar char="•"/>
            </a:pPr>
            <a:r>
              <a:rPr lang="en-US" sz="3200" b="1" dirty="0">
                <a:solidFill>
                  <a:schemeClr val="tx1"/>
                </a:solidFill>
              </a:rPr>
              <a:t>Request Time Extension</a:t>
            </a:r>
          </a:p>
        </p:txBody>
      </p:sp>
    </p:spTree>
    <p:extLst>
      <p:ext uri="{BB962C8B-B14F-4D97-AF65-F5344CB8AC3E}">
        <p14:creationId xmlns:p14="http://schemas.microsoft.com/office/powerpoint/2010/main" val="4256681312"/>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36C0B8A-A198-456D-9618-138C9F87A0E4}"/>
              </a:ext>
            </a:extLst>
          </p:cNvPr>
          <p:cNvPicPr>
            <a:picLocks noChangeAspect="1"/>
          </p:cNvPicPr>
          <p:nvPr/>
        </p:nvPicPr>
        <p:blipFill>
          <a:blip r:embed="rId3"/>
          <a:stretch>
            <a:fillRect/>
          </a:stretch>
        </p:blipFill>
        <p:spPr>
          <a:xfrm>
            <a:off x="0" y="0"/>
            <a:ext cx="12072675" cy="1564079"/>
          </a:xfrm>
          <a:prstGeom prst="rect">
            <a:avLst/>
          </a:prstGeom>
        </p:spPr>
      </p:pic>
      <p:pic>
        <p:nvPicPr>
          <p:cNvPr id="19" name="Picture 18">
            <a:extLst>
              <a:ext uri="{FF2B5EF4-FFF2-40B4-BE49-F238E27FC236}">
                <a16:creationId xmlns:a16="http://schemas.microsoft.com/office/drawing/2014/main" id="{64344960-F9D3-60B0-664F-B49F60A14E16}"/>
              </a:ext>
            </a:extLst>
          </p:cNvPr>
          <p:cNvPicPr>
            <a:picLocks noChangeAspect="1"/>
          </p:cNvPicPr>
          <p:nvPr/>
        </p:nvPicPr>
        <p:blipFill>
          <a:blip r:embed="rId4"/>
          <a:stretch>
            <a:fillRect/>
          </a:stretch>
        </p:blipFill>
        <p:spPr>
          <a:xfrm>
            <a:off x="2010573" y="6375849"/>
            <a:ext cx="10300752" cy="213082"/>
          </a:xfrm>
          <a:prstGeom prst="rect">
            <a:avLst/>
          </a:prstGeom>
        </p:spPr>
      </p:pic>
      <p:pic>
        <p:nvPicPr>
          <p:cNvPr id="21" name="Picture 20">
            <a:extLst>
              <a:ext uri="{FF2B5EF4-FFF2-40B4-BE49-F238E27FC236}">
                <a16:creationId xmlns:a16="http://schemas.microsoft.com/office/drawing/2014/main" id="{BCD578AB-BB28-80DA-BEAC-28EBAE08DD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4885" y="5442347"/>
            <a:ext cx="1553373" cy="1372745"/>
          </a:xfrm>
          <a:prstGeom prst="rect">
            <a:avLst/>
          </a:prstGeom>
        </p:spPr>
      </p:pic>
      <p:sp>
        <p:nvSpPr>
          <p:cNvPr id="4" name="TextBox 3">
            <a:extLst>
              <a:ext uri="{FF2B5EF4-FFF2-40B4-BE49-F238E27FC236}">
                <a16:creationId xmlns:a16="http://schemas.microsoft.com/office/drawing/2014/main" id="{0EFCE2AF-775D-F090-37A6-664C8E4B7DBC}"/>
              </a:ext>
            </a:extLst>
          </p:cNvPr>
          <p:cNvSpPr txBox="1"/>
          <p:nvPr/>
        </p:nvSpPr>
        <p:spPr>
          <a:xfrm>
            <a:off x="3339309" y="320374"/>
            <a:ext cx="8733366"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Follow-Up Messages</a:t>
            </a:r>
            <a:endParaRPr kumimoji="0" lang="en-GB" sz="1800" b="0" i="0" u="none" strike="noStrike" kern="1200" cap="none" spc="0" normalizeH="0" baseline="0" noProof="0" dirty="0">
              <a:ln>
                <a:noFill/>
              </a:ln>
              <a:solidFill>
                <a:srgbClr val="000000"/>
              </a:solidFill>
              <a:effectLst/>
              <a:uLnTx/>
              <a:uFillTx/>
              <a:latin typeface="Arial"/>
              <a:ea typeface="+mn-ea"/>
              <a:cs typeface="+mn-cs"/>
            </a:endParaRPr>
          </a:p>
        </p:txBody>
      </p:sp>
      <p:sp>
        <p:nvSpPr>
          <p:cNvPr id="5" name="TextBox 4">
            <a:extLst>
              <a:ext uri="{FF2B5EF4-FFF2-40B4-BE49-F238E27FC236}">
                <a16:creationId xmlns:a16="http://schemas.microsoft.com/office/drawing/2014/main" id="{ABAE741E-982A-4B4B-5A97-D9081122E5FF}"/>
              </a:ext>
            </a:extLst>
          </p:cNvPr>
          <p:cNvSpPr txBox="1"/>
          <p:nvPr/>
        </p:nvSpPr>
        <p:spPr>
          <a:xfrm>
            <a:off x="130614" y="375610"/>
            <a:ext cx="2377574"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10</a:t>
            </a:r>
          </a:p>
        </p:txBody>
      </p:sp>
      <p:pic>
        <p:nvPicPr>
          <p:cNvPr id="7" name="Picture 6" descr="shutterstock_12243058.jpg">
            <a:extLst>
              <a:ext uri="{FF2B5EF4-FFF2-40B4-BE49-F238E27FC236}">
                <a16:creationId xmlns:a16="http://schemas.microsoft.com/office/drawing/2014/main" id="{81E77637-452E-AFD8-CBB1-33A1D46A39D6}"/>
              </a:ext>
            </a:extLst>
          </p:cNvPr>
          <p:cNvPicPr>
            <a:picLocks noChangeAspect="1"/>
          </p:cNvPicPr>
          <p:nvPr/>
        </p:nvPicPr>
        <p:blipFill>
          <a:blip r:embed="rId6" cstate="print"/>
          <a:srcRect/>
          <a:stretch>
            <a:fillRect/>
          </a:stretch>
        </p:blipFill>
        <p:spPr>
          <a:xfrm flipH="1">
            <a:off x="607749" y="1243704"/>
            <a:ext cx="6553200" cy="4114800"/>
          </a:xfrm>
          <a:prstGeom prst="rect">
            <a:avLst/>
          </a:prstGeom>
        </p:spPr>
      </p:pic>
      <p:sp>
        <p:nvSpPr>
          <p:cNvPr id="2" name="Rectangle 1">
            <a:extLst>
              <a:ext uri="{FF2B5EF4-FFF2-40B4-BE49-F238E27FC236}">
                <a16:creationId xmlns:a16="http://schemas.microsoft.com/office/drawing/2014/main" id="{640CE680-5042-70EB-EDE9-21E3EA76E8E0}"/>
              </a:ext>
            </a:extLst>
          </p:cNvPr>
          <p:cNvSpPr/>
          <p:nvPr/>
        </p:nvSpPr>
        <p:spPr>
          <a:xfrm>
            <a:off x="5101698" y="1564078"/>
            <a:ext cx="5334000" cy="2057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spcAft>
                <a:spcPts val="1200"/>
              </a:spcAft>
              <a:buFont typeface="Arial" pitchFamily="34" charset="0"/>
              <a:buChar char="•"/>
            </a:pPr>
            <a:r>
              <a:rPr lang="en-US" sz="3200" b="1" dirty="0">
                <a:solidFill>
                  <a:schemeClr val="tx1"/>
                </a:solidFill>
              </a:rPr>
              <a:t>Letter of Acceptance</a:t>
            </a:r>
          </a:p>
          <a:p>
            <a:pPr>
              <a:spcAft>
                <a:spcPts val="1200"/>
              </a:spcAft>
              <a:buFont typeface="Arial" pitchFamily="34" charset="0"/>
              <a:buChar char="•"/>
            </a:pPr>
            <a:r>
              <a:rPr lang="en-US" sz="3200" b="1" dirty="0">
                <a:solidFill>
                  <a:schemeClr val="tx1"/>
                </a:solidFill>
              </a:rPr>
              <a:t>Letter Declining Job Offer</a:t>
            </a:r>
          </a:p>
          <a:p>
            <a:pPr>
              <a:spcAft>
                <a:spcPts val="1200"/>
              </a:spcAft>
              <a:buFont typeface="Arial" pitchFamily="34" charset="0"/>
              <a:buChar char="•"/>
            </a:pPr>
            <a:r>
              <a:rPr lang="en-US" sz="3200" b="1" dirty="0">
                <a:solidFill>
                  <a:schemeClr val="tx1"/>
                </a:solidFill>
              </a:rPr>
              <a:t>Letter of Resignation</a:t>
            </a:r>
          </a:p>
        </p:txBody>
      </p:sp>
    </p:spTree>
    <p:extLst>
      <p:ext uri="{BB962C8B-B14F-4D97-AF65-F5344CB8AC3E}">
        <p14:creationId xmlns:p14="http://schemas.microsoft.com/office/powerpoint/2010/main" val="4007682149"/>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4457700" y="2044700"/>
            <a:ext cx="7747000" cy="3098800"/>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39E4E490-B2A6-4CE1-BD03-808F0A016F93}"/>
              </a:ext>
            </a:extLst>
          </p:cNvPr>
          <p:cNvSpPr txBox="1"/>
          <p:nvPr/>
        </p:nvSpPr>
        <p:spPr>
          <a:xfrm>
            <a:off x="6781800" y="3132604"/>
            <a:ext cx="41783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rPr>
              <a:t>لكم كل الشكر والتقدير والاحترام،</a:t>
            </a:r>
            <a:endParaRPr kumimoji="0" lang="ar-SA" sz="3600" b="1" i="0" u="none" strike="noStrike" kern="1200" cap="none" spc="0" normalizeH="0" baseline="0" noProof="0" dirty="0">
              <a:ln>
                <a:noFill/>
              </a:ln>
              <a:solidFill>
                <a:prstClr val="white"/>
              </a:solidFill>
              <a:effectLst/>
              <a:uLnTx/>
              <a:uFillTx/>
              <a:latin typeface="Sakkal Majalla" panose="02000000000000000000" pitchFamily="2" charset="-78"/>
              <a:ea typeface="+mn-ea"/>
              <a:cs typeface="Sakkal Majalla" panose="02000000000000000000" pitchFamily="2" charset="-78"/>
            </a:endParaRPr>
          </a:p>
        </p:txBody>
      </p:sp>
      <mc:AlternateContent xmlns:mc="http://schemas.openxmlformats.org/markup-compatibility/2006" xmlns:p14="http://schemas.microsoft.com/office/powerpoint/2010/main">
        <mc:Choice Requires="p14">
          <p:contentPart p14:bwMode="auto" r:id="rId4">
            <p14:nvContentPartPr>
              <p14:cNvPr id="13" name="Ink 12">
                <a:extLst>
                  <a:ext uri="{FF2B5EF4-FFF2-40B4-BE49-F238E27FC236}">
                    <a16:creationId xmlns:a16="http://schemas.microsoft.com/office/drawing/2014/main" id="{0F825BB0-DD74-4739-BA63-C3ABF50E8F61}"/>
                  </a:ext>
                </a:extLst>
              </p14:cNvPr>
              <p14:cNvContentPartPr/>
              <p14:nvPr/>
            </p14:nvContentPartPr>
            <p14:xfrm>
              <a:off x="7130880" y="5950080"/>
              <a:ext cx="360" cy="360"/>
            </p14:xfrm>
          </p:contentPart>
        </mc:Choice>
        <mc:Fallback xmlns="">
          <p:pic>
            <p:nvPicPr>
              <p:cNvPr id="13" name="Ink 12">
                <a:extLst>
                  <a:ext uri="{FF2B5EF4-FFF2-40B4-BE49-F238E27FC236}">
                    <a16:creationId xmlns:a16="http://schemas.microsoft.com/office/drawing/2014/main" id="{0F825BB0-DD74-4739-BA63-C3ABF50E8F61}"/>
                  </a:ext>
                </a:extLst>
              </p:cNvPr>
              <p:cNvPicPr/>
              <p:nvPr/>
            </p:nvPicPr>
            <p:blipFill>
              <a:blip r:embed="rId8"/>
              <a:stretch>
                <a:fillRect/>
              </a:stretch>
            </p:blipFill>
            <p:spPr>
              <a:xfrm>
                <a:off x="7115040" y="5886720"/>
                <a:ext cx="31680" cy="127080"/>
              </a:xfrm>
              <a:prstGeom prst="rect">
                <a:avLst/>
              </a:prstGeom>
            </p:spPr>
          </p:pic>
        </mc:Fallback>
      </mc:AlternateContent>
    </p:spTree>
    <p:extLst>
      <p:ext uri="{BB962C8B-B14F-4D97-AF65-F5344CB8AC3E}">
        <p14:creationId xmlns:p14="http://schemas.microsoft.com/office/powerpoint/2010/main" val="23878313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8039</TotalTime>
  <Words>5785</Words>
  <Application>Microsoft Office PowerPoint</Application>
  <PresentationFormat>Widescreen</PresentationFormat>
  <Paragraphs>444</Paragraphs>
  <Slides>33</Slides>
  <Notes>33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33</vt:i4>
      </vt:variant>
    </vt:vector>
  </HeadingPairs>
  <TitlesOfParts>
    <vt:vector size="41" baseType="lpstr">
      <vt:lpstr>Arial</vt:lpstr>
      <vt:lpstr>Calibri</vt:lpstr>
      <vt:lpstr>Calibri Light</vt:lpstr>
      <vt:lpstr>Sakkal Majalla</vt:lpstr>
      <vt:lpstr>Tahoma</vt:lpstr>
      <vt:lpstr>Times New Roman</vt:lpstr>
      <vt:lpstr>Office Theme</vt:lpstr>
      <vt:lpstr>Default Design</vt:lpstr>
      <vt:lpstr>PRESENTATION AND WRITING SKILLS         lecture No. 10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shabat</cp:lastModifiedBy>
  <cp:revision>171</cp:revision>
  <dcterms:created xsi:type="dcterms:W3CDTF">2021-08-03T13:03:26Z</dcterms:created>
  <dcterms:modified xsi:type="dcterms:W3CDTF">2023-04-05T20:34:29Z</dcterms:modified>
</cp:coreProperties>
</file>