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303" r:id="rId6"/>
    <p:sldId id="313" r:id="rId7"/>
    <p:sldId id="497" r:id="rId8"/>
    <p:sldId id="505" r:id="rId9"/>
    <p:sldId id="510" r:id="rId10"/>
    <p:sldId id="511" r:id="rId11"/>
    <p:sldId id="512" r:id="rId12"/>
    <p:sldId id="514" r:id="rId13"/>
    <p:sldId id="515" r:id="rId14"/>
    <p:sldId id="516" r:id="rId15"/>
    <p:sldId id="517" r:id="rId16"/>
    <p:sldId id="518" r:id="rId17"/>
    <p:sldId id="519" r:id="rId18"/>
    <p:sldId id="520" r:id="rId19"/>
    <p:sldId id="521" r:id="rId20"/>
    <p:sldId id="522" r:id="rId21"/>
    <p:sldId id="525" r:id="rId22"/>
    <p:sldId id="523" r:id="rId23"/>
    <p:sldId id="524" r:id="rId24"/>
    <p:sldId id="526" r:id="rId25"/>
    <p:sldId id="527" r:id="rId26"/>
    <p:sldId id="528" r:id="rId27"/>
    <p:sldId id="529" r:id="rId28"/>
    <p:sldId id="530" r:id="rId29"/>
    <p:sldId id="531" r:id="rId30"/>
    <p:sldId id="532" r:id="rId31"/>
    <p:sldId id="533" r:id="rId32"/>
    <p:sldId id="535" r:id="rId33"/>
    <p:sldId id="534" r:id="rId34"/>
    <p:sldId id="536" r:id="rId35"/>
    <p:sldId id="542" r:id="rId36"/>
    <p:sldId id="538" r:id="rId37"/>
    <p:sldId id="539" r:id="rId38"/>
    <p:sldId id="540" r:id="rId39"/>
    <p:sldId id="541" r:id="rId40"/>
    <p:sldId id="537" r:id="rId41"/>
    <p:sldId id="543" r:id="rId42"/>
    <p:sldId id="50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97"/>
            <p14:sldId id="505"/>
            <p14:sldId id="510"/>
            <p14:sldId id="511"/>
            <p14:sldId id="512"/>
            <p14:sldId id="514"/>
            <p14:sldId id="515"/>
            <p14:sldId id="516"/>
            <p14:sldId id="517"/>
            <p14:sldId id="518"/>
            <p14:sldId id="519"/>
            <p14:sldId id="520"/>
            <p14:sldId id="521"/>
            <p14:sldId id="522"/>
            <p14:sldId id="525"/>
            <p14:sldId id="523"/>
            <p14:sldId id="524"/>
            <p14:sldId id="526"/>
            <p14:sldId id="527"/>
            <p14:sldId id="528"/>
            <p14:sldId id="529"/>
            <p14:sldId id="530"/>
            <p14:sldId id="531"/>
            <p14:sldId id="532"/>
            <p14:sldId id="533"/>
            <p14:sldId id="535"/>
            <p14:sldId id="534"/>
            <p14:sldId id="536"/>
            <p14:sldId id="542"/>
            <p14:sldId id="538"/>
            <p14:sldId id="539"/>
            <p14:sldId id="540"/>
            <p14:sldId id="541"/>
            <p14:sldId id="537"/>
            <p14:sldId id="543"/>
            <p14:sldId id="50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200"/>
    <a:srgbClr val="00AEEF"/>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65" autoAdjust="0"/>
    <p:restoredTop sz="94660"/>
  </p:normalViewPr>
  <p:slideViewPr>
    <p:cSldViewPr snapToGrid="0">
      <p:cViewPr varScale="1">
        <p:scale>
          <a:sx n="78" d="100"/>
          <a:sy n="78" d="100"/>
        </p:scale>
        <p:origin x="859"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8.jpeg"/><Relationship Id="rId4" Type="http://schemas.openxmlformats.org/officeDocument/2006/relationships/image" Target="../media/image17.jpeg"/></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19.jpg"/><Relationship Id="rId4" Type="http://schemas.openxmlformats.org/officeDocument/2006/relationships/image" Target="../media/image18.jpeg"/></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20.jpeg"/><Relationship Id="rId4" Type="http://schemas.openxmlformats.org/officeDocument/2006/relationships/image" Target="../media/image19.jpg"/></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25.jpg"/><Relationship Id="rId4" Type="http://schemas.openxmlformats.org/officeDocument/2006/relationships/image" Target="../media/image24.jpeg"/></Relationships>
</file>

<file path=ppt/slides/_rels/slide3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7.jpg"/></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9.jpg"/></Relationships>
</file>

<file path=ppt/slides/_rels/slide3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3.jpeg"/></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5.xml"/><Relationship Id="rId5" Type="http://schemas.openxmlformats.org/officeDocument/2006/relationships/image" Target="../media/image37.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Sanaa Hashem </a:t>
            </a:r>
            <a:r>
              <a:rPr lang="en-US" sz="2000" dirty="0" err="1" smtClean="0">
                <a:latin typeface="Alexandria" charset="0"/>
                <a:cs typeface="Alexandria" charset="0"/>
              </a:rPr>
              <a:t>Alshowa</a:t>
            </a:r>
            <a:endParaRPr lang="en-US" sz="2000" dirty="0">
              <a:latin typeface="Alexandria" charset="0"/>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46" name="TextBox 45"/>
          <p:cNvSpPr txBox="1"/>
          <p:nvPr/>
        </p:nvSpPr>
        <p:spPr>
          <a:xfrm>
            <a:off x="329269" y="5104240"/>
            <a:ext cx="4272323" cy="707886"/>
          </a:xfrm>
          <a:prstGeom prst="rect">
            <a:avLst/>
          </a:prstGeom>
          <a:noFill/>
        </p:spPr>
        <p:txBody>
          <a:bodyPr wrap="none" rtlCol="0">
            <a:spAutoFit/>
          </a:bodyPr>
          <a:lstStyle/>
          <a:p>
            <a:pPr rtl="1"/>
            <a:r>
              <a:rPr lang="en-US" sz="2000" dirty="0" smtClean="0">
                <a:latin typeface="Alexandria"/>
              </a:rPr>
              <a:t>MKT 337</a:t>
            </a:r>
            <a:endParaRPr lang="en-US" sz="2000" dirty="0">
              <a:latin typeface="Alexandria"/>
            </a:endParaRPr>
          </a:p>
          <a:p>
            <a:r>
              <a:rPr lang="en-US" sz="2000" dirty="0">
                <a:latin typeface="Alexandria" charset="0"/>
                <a:cs typeface="Alexandria" charset="0"/>
              </a:rPr>
              <a:t>Corporate Reputation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مستطيل مستدير الزوايا 2"/>
          <p:cNvSpPr/>
          <p:nvPr/>
        </p:nvSpPr>
        <p:spPr>
          <a:xfrm>
            <a:off x="606490" y="2239348"/>
            <a:ext cx="4907902" cy="141825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3200" b="1" dirty="0" smtClean="0">
                <a:solidFill>
                  <a:srgbClr val="00AEEF"/>
                </a:solidFill>
                <a:latin typeface="Alexandria"/>
              </a:rPr>
              <a:t>إدارة السمعة المؤسسية</a:t>
            </a:r>
          </a:p>
          <a:p>
            <a:pPr algn="ctr"/>
            <a:r>
              <a:rPr lang="en-US" sz="2800" b="1" dirty="0">
                <a:solidFill>
                  <a:srgbClr val="FF0000"/>
                </a:solidFill>
                <a:latin typeface="Alexandria"/>
              </a:rPr>
              <a:t>Corporate Reputation Management</a:t>
            </a:r>
            <a:endParaRPr lang="ar-SA" sz="2800" b="1" dirty="0">
              <a:solidFill>
                <a:srgbClr val="FF0000"/>
              </a:solidFill>
              <a:latin typeface="Alexandri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938793" y="2371080"/>
            <a:ext cx="4054607" cy="1446550"/>
          </a:xfrm>
          <a:prstGeom prst="rect">
            <a:avLst/>
          </a:prstGeom>
          <a:noFill/>
        </p:spPr>
        <p:txBody>
          <a:bodyPr wrap="square" rtlCol="0">
            <a:spAutoFit/>
          </a:bodyPr>
          <a:lstStyle/>
          <a:p>
            <a:pPr algn="ctr" rtl="1"/>
            <a:r>
              <a:rPr lang="ar-SA" sz="4400" b="1" dirty="0" smtClean="0">
                <a:solidFill>
                  <a:srgbClr val="00AEEF"/>
                </a:solidFill>
                <a:latin typeface="Alexandria"/>
              </a:rPr>
              <a:t>مدخل إلى إدارة السمعة المؤسسية</a:t>
            </a:r>
            <a:endParaRPr lang="en-US" sz="4400" b="1" dirty="0">
              <a:solidFill>
                <a:srgbClr val="00AEEF"/>
              </a:solidFill>
              <a:latin typeface="Alexandria"/>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rPr>
              <a:t>First </a:t>
            </a:r>
            <a:r>
              <a:rPr lang="en-US" sz="2800" b="1" dirty="0">
                <a:solidFill>
                  <a:schemeClr val="tx1"/>
                </a:solidFill>
              </a:rPr>
              <a:t>Lecture</a:t>
            </a:r>
            <a:endParaRPr lang="en-US" sz="2800" b="1" dirty="0">
              <a:solidFill>
                <a:schemeClr val="tx1"/>
              </a:solidFill>
              <a:latin typeface="Alexandria" charset="0"/>
              <a:cs typeface="Alexandria" charset="0"/>
            </a:endParaRPr>
          </a:p>
        </p:txBody>
      </p:sp>
      <p:sp>
        <p:nvSpPr>
          <p:cNvPr id="11" name="TextBox 10"/>
          <p:cNvSpPr txBox="1"/>
          <p:nvPr/>
        </p:nvSpPr>
        <p:spPr>
          <a:xfrm>
            <a:off x="6370224" y="4802552"/>
            <a:ext cx="4272323" cy="707886"/>
          </a:xfrm>
          <a:prstGeom prst="rect">
            <a:avLst/>
          </a:prstGeom>
          <a:noFill/>
        </p:spPr>
        <p:txBody>
          <a:bodyPr wrap="none" rtlCol="0">
            <a:spAutoFit/>
          </a:bodyPr>
          <a:lstStyle/>
          <a:p>
            <a:pPr rtl="1"/>
            <a:r>
              <a:rPr lang="en-US" sz="2000" dirty="0" smtClean="0">
                <a:latin typeface="Alexandria"/>
              </a:rPr>
              <a:t>MKT 337</a:t>
            </a:r>
            <a:endParaRPr lang="en-US" sz="2000" dirty="0">
              <a:latin typeface="Alexandria"/>
            </a:endParaRPr>
          </a:p>
          <a:p>
            <a:r>
              <a:rPr lang="en-US" sz="2000" dirty="0">
                <a:latin typeface="Alexandria" charset="0"/>
                <a:cs typeface="Alexandria" charset="0"/>
              </a:rPr>
              <a:t>Corporate Reputation Management</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Sanaa Hashem </a:t>
            </a:r>
            <a:r>
              <a:rPr lang="en-US" sz="2800" b="1" dirty="0" err="1" smtClean="0">
                <a:solidFill>
                  <a:srgbClr val="00B0F0"/>
                </a:solidFill>
                <a:latin typeface="Alexandria" charset="0"/>
                <a:cs typeface="Alexandria" charset="0"/>
              </a:rPr>
              <a:t>Alshowa</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0"/>
            <a:ext cx="621982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560909" y="4020577"/>
            <a:ext cx="5573486" cy="2634932"/>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en-US" sz="4800" b="1" dirty="0" smtClean="0">
                <a:solidFill>
                  <a:srgbClr val="00B0F0"/>
                </a:solidFill>
                <a:latin typeface="Alexandria" charset="0"/>
                <a:cs typeface="Alexandria" charset="0"/>
              </a:rPr>
              <a:t>Content</a:t>
            </a:r>
            <a:endParaRPr lang="en-US" sz="4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Rounded Corners 33"/>
          <p:cNvSpPr/>
          <p:nvPr/>
        </p:nvSpPr>
        <p:spPr>
          <a:xfrm>
            <a:off x="-456167" y="61192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flipH="1">
            <a:off x="3543299" y="2657115"/>
            <a:ext cx="8210549" cy="30303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a:lnSpc>
                <a:spcPts val="5000"/>
              </a:lnSpc>
            </a:pPr>
            <a:r>
              <a:rPr lang="ar-SA" sz="3200" b="1" dirty="0" smtClean="0">
                <a:latin typeface="Alexandria"/>
              </a:rPr>
              <a:t>1- </a:t>
            </a:r>
            <a:r>
              <a:rPr lang="ar-SA" sz="3200" b="1" dirty="0">
                <a:latin typeface="Alexandria"/>
              </a:rPr>
              <a:t>نشأة وتطور مفهوم السمعة </a:t>
            </a:r>
            <a:r>
              <a:rPr lang="ar-SA" sz="3200" b="1" dirty="0" smtClean="0">
                <a:latin typeface="Alexandria"/>
              </a:rPr>
              <a:t>المؤسسية.</a:t>
            </a:r>
          </a:p>
          <a:p>
            <a:pPr algn="r" rtl="1">
              <a:lnSpc>
                <a:spcPts val="5000"/>
              </a:lnSpc>
            </a:pPr>
            <a:r>
              <a:rPr lang="ar-SA" sz="3200" b="1" dirty="0" smtClean="0">
                <a:latin typeface="Alexandria"/>
              </a:rPr>
              <a:t>2- تعريف السمعة المؤسسية</a:t>
            </a:r>
          </a:p>
          <a:p>
            <a:pPr algn="r" rtl="1">
              <a:lnSpc>
                <a:spcPts val="5000"/>
              </a:lnSpc>
            </a:pPr>
            <a:r>
              <a:rPr lang="ar-SA" sz="3200" b="1" dirty="0" smtClean="0">
                <a:latin typeface="Alexandria"/>
              </a:rPr>
              <a:t>3-الفرق </a:t>
            </a:r>
            <a:r>
              <a:rPr lang="ar-SA" sz="3200" b="1" dirty="0">
                <a:latin typeface="Alexandria"/>
              </a:rPr>
              <a:t>بين الهوية المؤسسية، الصورة الذهنية، والسمعة.</a:t>
            </a:r>
          </a:p>
          <a:p>
            <a:pPr algn="r" rtl="1">
              <a:lnSpc>
                <a:spcPts val="5000"/>
              </a:lnSpc>
            </a:pPr>
            <a:r>
              <a:rPr lang="ar-SA" sz="3200" b="1" dirty="0" smtClean="0">
                <a:latin typeface="Alexandria"/>
              </a:rPr>
              <a:t>4- أهمية السمعة المؤسسية.</a:t>
            </a:r>
            <a:endParaRPr lang="ar-SA" sz="3200" b="1" dirty="0">
              <a:latin typeface="Alexandria"/>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80687" cy="693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75247" y="1709824"/>
            <a:ext cx="8373484" cy="5044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ts val="5000"/>
              </a:lnSpc>
            </a:pPr>
            <a:r>
              <a:rPr lang="ar-SA" sz="2800" b="1" u="sng" dirty="0">
                <a:solidFill>
                  <a:schemeClr val="tx1"/>
                </a:solidFill>
                <a:latin typeface="Alexandria"/>
              </a:rPr>
              <a:t>في نهاية </a:t>
            </a:r>
            <a:r>
              <a:rPr lang="ar-SA" sz="2800" b="1" u="sng" dirty="0" smtClean="0">
                <a:solidFill>
                  <a:schemeClr val="tx1"/>
                </a:solidFill>
                <a:latin typeface="Alexandria"/>
              </a:rPr>
              <a:t>هذه المحاضرة </a:t>
            </a:r>
            <a:r>
              <a:rPr lang="ar-SA" sz="2800" b="1" u="sng" dirty="0">
                <a:solidFill>
                  <a:schemeClr val="tx1"/>
                </a:solidFill>
                <a:latin typeface="Alexandria"/>
              </a:rPr>
              <a:t>سيكون </a:t>
            </a:r>
            <a:r>
              <a:rPr lang="ar-SA" sz="2800" b="1" u="sng" dirty="0" smtClean="0">
                <a:solidFill>
                  <a:schemeClr val="tx1"/>
                </a:solidFill>
                <a:latin typeface="Alexandria"/>
              </a:rPr>
              <a:t>الطلاب قادرين </a:t>
            </a:r>
            <a:r>
              <a:rPr lang="ar-SA" sz="2800" b="1" u="sng" dirty="0">
                <a:solidFill>
                  <a:schemeClr val="tx1"/>
                </a:solidFill>
                <a:latin typeface="Alexandria"/>
              </a:rPr>
              <a:t>على:</a:t>
            </a:r>
            <a:endParaRPr lang="en-US" sz="2800" u="sng" dirty="0">
              <a:solidFill>
                <a:schemeClr val="tx1"/>
              </a:solidFill>
              <a:latin typeface="Alexandria"/>
            </a:endParaRPr>
          </a:p>
          <a:p>
            <a:pPr marL="457200" indent="-457200" algn="r" rtl="1">
              <a:lnSpc>
                <a:spcPts val="5000"/>
              </a:lnSpc>
              <a:buFont typeface="Arial" panose="020B0604020202020204" pitchFamily="34" charset="0"/>
              <a:buChar char="•"/>
            </a:pPr>
            <a:r>
              <a:rPr lang="ar-SA" sz="2800" dirty="0">
                <a:solidFill>
                  <a:schemeClr val="tx1"/>
                </a:solidFill>
                <a:latin typeface="Alexandria"/>
              </a:rPr>
              <a:t>إدراك نشأة مفهوم السمعة وتطوره.</a:t>
            </a:r>
          </a:p>
          <a:p>
            <a:pPr marL="457200" lvl="0" indent="-457200" algn="r" rtl="1">
              <a:lnSpc>
                <a:spcPts val="5000"/>
              </a:lnSpc>
              <a:buFont typeface="Arial" panose="020B0604020202020204" pitchFamily="34" charset="0"/>
              <a:buChar char="•"/>
            </a:pPr>
            <a:r>
              <a:rPr lang="ar-SA" sz="2800" dirty="0" smtClean="0">
                <a:solidFill>
                  <a:schemeClr val="tx1"/>
                </a:solidFill>
                <a:latin typeface="Alexandria"/>
              </a:rPr>
              <a:t>فهم </a:t>
            </a:r>
            <a:r>
              <a:rPr lang="ar-SA" sz="2800" dirty="0">
                <a:solidFill>
                  <a:schemeClr val="tx1"/>
                </a:solidFill>
                <a:latin typeface="Alexandria"/>
              </a:rPr>
              <a:t>مفهوم السمعة </a:t>
            </a:r>
            <a:r>
              <a:rPr lang="ar-SA" sz="2800" dirty="0" smtClean="0">
                <a:solidFill>
                  <a:schemeClr val="tx1"/>
                </a:solidFill>
                <a:latin typeface="Alexandria"/>
              </a:rPr>
              <a:t>المؤسسية.</a:t>
            </a:r>
            <a:endParaRPr lang="en-US" sz="2800" dirty="0">
              <a:solidFill>
                <a:schemeClr val="tx1"/>
              </a:solidFill>
              <a:latin typeface="Alexandria"/>
            </a:endParaRPr>
          </a:p>
          <a:p>
            <a:pPr marL="457200" indent="-457200" algn="r" rtl="1">
              <a:lnSpc>
                <a:spcPts val="5000"/>
              </a:lnSpc>
              <a:buFont typeface="Arial" panose="020B0604020202020204" pitchFamily="34" charset="0"/>
              <a:buChar char="•"/>
            </a:pPr>
            <a:r>
              <a:rPr lang="ar-SA" sz="2800" dirty="0">
                <a:solidFill>
                  <a:schemeClr val="tx1"/>
                </a:solidFill>
                <a:latin typeface="Alexandria"/>
              </a:rPr>
              <a:t>تحديد واستيعاب العلاقة بين السمعة، الهوية، الصورة الذهنية.</a:t>
            </a:r>
            <a:endParaRPr lang="en-US" sz="2800" dirty="0">
              <a:solidFill>
                <a:schemeClr val="tx1"/>
              </a:solidFill>
              <a:latin typeface="Alexandria"/>
            </a:endParaRPr>
          </a:p>
          <a:p>
            <a:pPr marL="457200" lvl="0" indent="-457200" algn="r" rtl="1">
              <a:lnSpc>
                <a:spcPts val="5000"/>
              </a:lnSpc>
              <a:buFont typeface="Arial" panose="020B0604020202020204" pitchFamily="34" charset="0"/>
              <a:buChar char="•"/>
            </a:pPr>
            <a:r>
              <a:rPr lang="ar-SA" sz="2800" dirty="0" smtClean="0">
                <a:solidFill>
                  <a:schemeClr val="tx1"/>
                </a:solidFill>
                <a:latin typeface="Alexandria"/>
              </a:rPr>
              <a:t>تحديد أهمية السمعة المؤسسية.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0" y="604147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401216" y="945640"/>
            <a:ext cx="8257591" cy="764184"/>
          </a:xfrm>
          <a:prstGeom prst="rect">
            <a:avLst/>
          </a:prstGeom>
        </p:spPr>
        <p:txBody>
          <a:bodyPr wrap="square">
            <a:spAutoFit/>
          </a:bodyPr>
          <a:lstStyle/>
          <a:p>
            <a:pPr algn="r" rtl="1">
              <a:lnSpc>
                <a:spcPct val="107000"/>
              </a:lnSpc>
              <a:spcAft>
                <a:spcPts val="800"/>
              </a:spcAft>
            </a:pPr>
            <a:r>
              <a:rPr lang="ar-SA" sz="4400" dirty="0">
                <a:solidFill>
                  <a:srgbClr val="00AEEF"/>
                </a:solidFill>
                <a:latin typeface="Alexandria"/>
                <a:ea typeface="Calibri" panose="020F0502020204030204" pitchFamily="34" charset="0"/>
              </a:rPr>
              <a:t>مخرجات التعلم</a:t>
            </a:r>
            <a:r>
              <a:rPr lang="ar-SA" sz="4400" dirty="0" smtClean="0">
                <a:solidFill>
                  <a:srgbClr val="00AEEF"/>
                </a:solidFill>
                <a:latin typeface="Alexandria"/>
                <a:ea typeface="Calibri" panose="020F0502020204030204" pitchFamily="34" charset="0"/>
              </a:rPr>
              <a:t>: </a:t>
            </a:r>
            <a:r>
              <a:rPr lang="en-US" sz="4000" b="1" dirty="0">
                <a:solidFill>
                  <a:srgbClr val="00AEEF"/>
                </a:solidFill>
                <a:latin typeface="Alexandria"/>
              </a:rPr>
              <a:t>Learning Outcomes</a:t>
            </a:r>
            <a:r>
              <a:rPr lang="ar-SA" sz="4000" b="1" dirty="0">
                <a:solidFill>
                  <a:srgbClr val="00AEEF"/>
                </a:solidFill>
                <a:latin typeface="Alexandria"/>
              </a:rPr>
              <a:t> </a:t>
            </a:r>
            <a:endParaRPr lang="en-US" sz="4000" dirty="0">
              <a:solidFill>
                <a:srgbClr val="00AEEF"/>
              </a:solidFill>
              <a:latin typeface="Alexandria"/>
              <a:ea typeface="Calibri" panose="020F0502020204030204" pitchFamily="34" charset="0"/>
              <a:cs typeface="Arial" panose="020B0604020202020204" pitchFamily="34" charset="0"/>
            </a:endParaRPr>
          </a:p>
        </p:txBody>
      </p:sp>
      <p:grpSp>
        <p:nvGrpSpPr>
          <p:cNvPr id="11" name="Google Shape;8414;p58"/>
          <p:cNvGrpSpPr/>
          <p:nvPr/>
        </p:nvGrpSpPr>
        <p:grpSpPr>
          <a:xfrm>
            <a:off x="656531" y="1824453"/>
            <a:ext cx="1352939" cy="1631978"/>
            <a:chOff x="1049375" y="2680675"/>
            <a:chExt cx="297725" cy="297725"/>
          </a:xfrm>
          <a:solidFill>
            <a:srgbClr val="FF0000"/>
          </a:solidFill>
        </p:grpSpPr>
        <p:sp>
          <p:nvSpPr>
            <p:cNvPr id="12" name="Google Shape;8415;p58"/>
            <p:cNvSpPr/>
            <p:nvPr/>
          </p:nvSpPr>
          <p:spPr>
            <a:xfrm>
              <a:off x="1113175" y="2752350"/>
              <a:ext cx="161475" cy="155975"/>
            </a:xfrm>
            <a:custGeom>
              <a:avLst/>
              <a:gdLst/>
              <a:ahLst/>
              <a:cxnLst/>
              <a:rect l="l" t="t" r="r" b="b"/>
              <a:pathLst>
                <a:path w="6459" h="6239" extrusionOk="0">
                  <a:moveTo>
                    <a:pt x="3403" y="2079"/>
                  </a:moveTo>
                  <a:cubicBezTo>
                    <a:pt x="3781" y="2079"/>
                    <a:pt x="4096" y="2394"/>
                    <a:pt x="4096" y="2773"/>
                  </a:cubicBezTo>
                  <a:cubicBezTo>
                    <a:pt x="4096" y="3182"/>
                    <a:pt x="3781" y="3497"/>
                    <a:pt x="3403" y="3497"/>
                  </a:cubicBezTo>
                  <a:cubicBezTo>
                    <a:pt x="2993" y="3434"/>
                    <a:pt x="2678" y="3119"/>
                    <a:pt x="2678" y="2773"/>
                  </a:cubicBezTo>
                  <a:cubicBezTo>
                    <a:pt x="2678" y="2394"/>
                    <a:pt x="2993" y="2079"/>
                    <a:pt x="3403" y="2079"/>
                  </a:cubicBezTo>
                  <a:close/>
                  <a:moveTo>
                    <a:pt x="3371" y="693"/>
                  </a:moveTo>
                  <a:cubicBezTo>
                    <a:pt x="4694" y="693"/>
                    <a:pt x="5765" y="1796"/>
                    <a:pt x="5765" y="3119"/>
                  </a:cubicBezTo>
                  <a:cubicBezTo>
                    <a:pt x="5765" y="3686"/>
                    <a:pt x="5545" y="4222"/>
                    <a:pt x="5198" y="4663"/>
                  </a:cubicBezTo>
                  <a:cubicBezTo>
                    <a:pt x="5072" y="4442"/>
                    <a:pt x="4915" y="4190"/>
                    <a:pt x="4694" y="4001"/>
                  </a:cubicBezTo>
                  <a:cubicBezTo>
                    <a:pt x="4568" y="3907"/>
                    <a:pt x="4442" y="3812"/>
                    <a:pt x="4348" y="3749"/>
                  </a:cubicBezTo>
                  <a:cubicBezTo>
                    <a:pt x="4568" y="3529"/>
                    <a:pt x="4726" y="3182"/>
                    <a:pt x="4726" y="2804"/>
                  </a:cubicBezTo>
                  <a:cubicBezTo>
                    <a:pt x="4726" y="2079"/>
                    <a:pt x="4096" y="1449"/>
                    <a:pt x="3340" y="1449"/>
                  </a:cubicBezTo>
                  <a:cubicBezTo>
                    <a:pt x="2615" y="1449"/>
                    <a:pt x="1985" y="2079"/>
                    <a:pt x="1985" y="2804"/>
                  </a:cubicBezTo>
                  <a:cubicBezTo>
                    <a:pt x="1985" y="3182"/>
                    <a:pt x="2142" y="3529"/>
                    <a:pt x="2363" y="3749"/>
                  </a:cubicBezTo>
                  <a:lnTo>
                    <a:pt x="2016" y="4001"/>
                  </a:lnTo>
                  <a:cubicBezTo>
                    <a:pt x="1827" y="4190"/>
                    <a:pt x="1607" y="4442"/>
                    <a:pt x="1512" y="4663"/>
                  </a:cubicBezTo>
                  <a:cubicBezTo>
                    <a:pt x="1040" y="4064"/>
                    <a:pt x="882" y="3434"/>
                    <a:pt x="945" y="2773"/>
                  </a:cubicBezTo>
                  <a:cubicBezTo>
                    <a:pt x="1103" y="1670"/>
                    <a:pt x="2111" y="693"/>
                    <a:pt x="3371" y="693"/>
                  </a:cubicBezTo>
                  <a:close/>
                  <a:moveTo>
                    <a:pt x="3371" y="4159"/>
                  </a:moveTo>
                  <a:cubicBezTo>
                    <a:pt x="4001" y="4159"/>
                    <a:pt x="4505" y="4600"/>
                    <a:pt x="4694" y="5135"/>
                  </a:cubicBezTo>
                  <a:cubicBezTo>
                    <a:pt x="4316" y="5387"/>
                    <a:pt x="3875" y="5545"/>
                    <a:pt x="3371" y="5545"/>
                  </a:cubicBezTo>
                  <a:cubicBezTo>
                    <a:pt x="2898" y="5545"/>
                    <a:pt x="2426" y="5387"/>
                    <a:pt x="2016" y="5135"/>
                  </a:cubicBezTo>
                  <a:cubicBezTo>
                    <a:pt x="2174" y="4537"/>
                    <a:pt x="2741" y="4159"/>
                    <a:pt x="3371" y="4159"/>
                  </a:cubicBezTo>
                  <a:close/>
                  <a:moveTo>
                    <a:pt x="3308" y="0"/>
                  </a:moveTo>
                  <a:cubicBezTo>
                    <a:pt x="1701" y="0"/>
                    <a:pt x="441" y="1229"/>
                    <a:pt x="252" y="2710"/>
                  </a:cubicBezTo>
                  <a:cubicBezTo>
                    <a:pt x="0" y="4600"/>
                    <a:pt x="1512" y="6238"/>
                    <a:pt x="3371" y="6238"/>
                  </a:cubicBezTo>
                  <a:cubicBezTo>
                    <a:pt x="5104" y="6238"/>
                    <a:pt x="6459" y="4820"/>
                    <a:pt x="6459" y="3119"/>
                  </a:cubicBezTo>
                  <a:cubicBezTo>
                    <a:pt x="6459" y="1386"/>
                    <a:pt x="5041" y="0"/>
                    <a:pt x="3308" y="0"/>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8416;p58"/>
            <p:cNvSpPr/>
            <p:nvPr/>
          </p:nvSpPr>
          <p:spPr>
            <a:xfrm>
              <a:off x="1049375" y="2680675"/>
              <a:ext cx="297725" cy="297725"/>
            </a:xfrm>
            <a:custGeom>
              <a:avLst/>
              <a:gdLst/>
              <a:ahLst/>
              <a:cxnLst/>
              <a:rect l="l" t="t" r="r" b="b"/>
              <a:pathLst>
                <a:path w="11909" h="11909" extrusionOk="0">
                  <a:moveTo>
                    <a:pt x="6270" y="1512"/>
                  </a:moveTo>
                  <a:cubicBezTo>
                    <a:pt x="8475" y="1670"/>
                    <a:pt x="10239" y="3434"/>
                    <a:pt x="10397" y="5640"/>
                  </a:cubicBezTo>
                  <a:lnTo>
                    <a:pt x="10082" y="5640"/>
                  </a:lnTo>
                  <a:cubicBezTo>
                    <a:pt x="9893" y="5640"/>
                    <a:pt x="9735" y="5797"/>
                    <a:pt x="9735" y="5986"/>
                  </a:cubicBezTo>
                  <a:cubicBezTo>
                    <a:pt x="9735" y="6207"/>
                    <a:pt x="9893" y="6364"/>
                    <a:pt x="10082" y="6364"/>
                  </a:cubicBezTo>
                  <a:lnTo>
                    <a:pt x="10397" y="6364"/>
                  </a:lnTo>
                  <a:cubicBezTo>
                    <a:pt x="10239" y="8569"/>
                    <a:pt x="8475" y="10334"/>
                    <a:pt x="6270" y="10491"/>
                  </a:cubicBezTo>
                  <a:lnTo>
                    <a:pt x="6270" y="10176"/>
                  </a:lnTo>
                  <a:cubicBezTo>
                    <a:pt x="6270" y="9987"/>
                    <a:pt x="6112" y="9830"/>
                    <a:pt x="5923" y="9830"/>
                  </a:cubicBezTo>
                  <a:cubicBezTo>
                    <a:pt x="5703" y="9830"/>
                    <a:pt x="5545" y="9987"/>
                    <a:pt x="5545" y="10176"/>
                  </a:cubicBezTo>
                  <a:lnTo>
                    <a:pt x="5545" y="10491"/>
                  </a:lnTo>
                  <a:cubicBezTo>
                    <a:pt x="3340" y="10334"/>
                    <a:pt x="1575" y="8569"/>
                    <a:pt x="1418" y="6364"/>
                  </a:cubicBezTo>
                  <a:lnTo>
                    <a:pt x="1733" y="6364"/>
                  </a:lnTo>
                  <a:cubicBezTo>
                    <a:pt x="1922" y="6364"/>
                    <a:pt x="2079" y="6207"/>
                    <a:pt x="2079" y="5986"/>
                  </a:cubicBezTo>
                  <a:cubicBezTo>
                    <a:pt x="2142" y="5797"/>
                    <a:pt x="1985" y="5640"/>
                    <a:pt x="1764" y="5640"/>
                  </a:cubicBezTo>
                  <a:lnTo>
                    <a:pt x="1418" y="5640"/>
                  </a:lnTo>
                  <a:cubicBezTo>
                    <a:pt x="1575" y="3434"/>
                    <a:pt x="3340" y="1670"/>
                    <a:pt x="5545" y="1512"/>
                  </a:cubicBezTo>
                  <a:lnTo>
                    <a:pt x="5545" y="1827"/>
                  </a:lnTo>
                  <a:cubicBezTo>
                    <a:pt x="5545" y="2016"/>
                    <a:pt x="5703" y="2174"/>
                    <a:pt x="5923" y="2174"/>
                  </a:cubicBezTo>
                  <a:cubicBezTo>
                    <a:pt x="6112" y="2174"/>
                    <a:pt x="6270" y="2016"/>
                    <a:pt x="6270" y="1827"/>
                  </a:cubicBezTo>
                  <a:lnTo>
                    <a:pt x="6270" y="1512"/>
                  </a:lnTo>
                  <a:close/>
                  <a:moveTo>
                    <a:pt x="5955" y="0"/>
                  </a:moveTo>
                  <a:cubicBezTo>
                    <a:pt x="5766" y="0"/>
                    <a:pt x="5608" y="158"/>
                    <a:pt x="5608" y="347"/>
                  </a:cubicBezTo>
                  <a:lnTo>
                    <a:pt x="5608" y="756"/>
                  </a:lnTo>
                  <a:cubicBezTo>
                    <a:pt x="2993" y="914"/>
                    <a:pt x="914" y="2993"/>
                    <a:pt x="756" y="5608"/>
                  </a:cubicBezTo>
                  <a:lnTo>
                    <a:pt x="347" y="5608"/>
                  </a:lnTo>
                  <a:cubicBezTo>
                    <a:pt x="158" y="5608"/>
                    <a:pt x="0" y="5766"/>
                    <a:pt x="0" y="5955"/>
                  </a:cubicBezTo>
                  <a:cubicBezTo>
                    <a:pt x="0" y="6144"/>
                    <a:pt x="158" y="6301"/>
                    <a:pt x="347" y="6301"/>
                  </a:cubicBezTo>
                  <a:lnTo>
                    <a:pt x="756" y="6301"/>
                  </a:lnTo>
                  <a:cubicBezTo>
                    <a:pt x="914" y="8916"/>
                    <a:pt x="2993" y="10995"/>
                    <a:pt x="5608" y="11153"/>
                  </a:cubicBezTo>
                  <a:lnTo>
                    <a:pt x="5608" y="11562"/>
                  </a:lnTo>
                  <a:cubicBezTo>
                    <a:pt x="5608" y="11751"/>
                    <a:pt x="5766" y="11909"/>
                    <a:pt x="5955" y="11909"/>
                  </a:cubicBezTo>
                  <a:cubicBezTo>
                    <a:pt x="6144" y="11909"/>
                    <a:pt x="6301" y="11751"/>
                    <a:pt x="6301" y="11562"/>
                  </a:cubicBezTo>
                  <a:lnTo>
                    <a:pt x="6301" y="11153"/>
                  </a:lnTo>
                  <a:cubicBezTo>
                    <a:pt x="8916" y="10995"/>
                    <a:pt x="10995" y="8916"/>
                    <a:pt x="11153" y="6301"/>
                  </a:cubicBezTo>
                  <a:lnTo>
                    <a:pt x="11531" y="6301"/>
                  </a:lnTo>
                  <a:cubicBezTo>
                    <a:pt x="11751" y="6301"/>
                    <a:pt x="11909" y="6144"/>
                    <a:pt x="11909" y="5955"/>
                  </a:cubicBezTo>
                  <a:cubicBezTo>
                    <a:pt x="11909" y="5766"/>
                    <a:pt x="11751" y="5608"/>
                    <a:pt x="11531" y="5608"/>
                  </a:cubicBezTo>
                  <a:lnTo>
                    <a:pt x="11153" y="5608"/>
                  </a:lnTo>
                  <a:cubicBezTo>
                    <a:pt x="10995" y="2993"/>
                    <a:pt x="8916" y="914"/>
                    <a:pt x="6301" y="756"/>
                  </a:cubicBezTo>
                  <a:lnTo>
                    <a:pt x="6301" y="347"/>
                  </a:lnTo>
                  <a:cubicBezTo>
                    <a:pt x="6301" y="158"/>
                    <a:pt x="6144" y="0"/>
                    <a:pt x="5955" y="0"/>
                  </a:cubicBezTo>
                  <a:close/>
                </a:path>
              </a:pathLst>
            </a:custGeom>
            <a:grpFill/>
            <a:ln>
              <a:noFill/>
            </a:ln>
          </p:spPr>
          <p:txBody>
            <a:bodyPr spcFirstLastPara="1" wrap="square" lIns="121900" tIns="121900" rIns="121900" bIns="121900" anchor="ctr" anchorCtr="0">
              <a:noAutofit/>
            </a:bodyPr>
            <a:lstStyle/>
            <a:p>
              <a:endParaRPr sz="1865"/>
            </a:p>
          </p:txBody>
        </p:sp>
      </p:gr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48731" y="1376029"/>
            <a:ext cx="3793875" cy="5378732"/>
          </a:xfrm>
          <a:prstGeom prst="rect">
            <a:avLst/>
          </a:prstGeom>
        </p:spPr>
      </p:pic>
    </p:spTree>
    <p:extLst>
      <p:ext uri="{BB962C8B-B14F-4D97-AF65-F5344CB8AC3E}">
        <p14:creationId xmlns:p14="http://schemas.microsoft.com/office/powerpoint/2010/main" val="32841501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7" dur="500"/>
                                        <p:tgtEl>
                                          <p:spTgt spid="2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32" dur="500"/>
                                        <p:tgtEl>
                                          <p:spTgt spid="25">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nodeType="clickEffect">
                                  <p:stCondLst>
                                    <p:cond delay="0"/>
                                  </p:stCondLst>
                                  <p:childTnLst>
                                    <p:set>
                                      <p:cBhvr>
                                        <p:cTn id="36" dur="1" fill="hold">
                                          <p:stCondLst>
                                            <p:cond delay="0"/>
                                          </p:stCondLst>
                                        </p:cTn>
                                        <p:tgtEl>
                                          <p:spTgt spid="25">
                                            <p:txEl>
                                              <p:pRg st="3" end="3"/>
                                            </p:txEl>
                                          </p:spTgt>
                                        </p:tgtEl>
                                        <p:attrNameLst>
                                          <p:attrName>style.visibility</p:attrName>
                                        </p:attrNameLst>
                                      </p:cBhvr>
                                      <p:to>
                                        <p:strVal val="visible"/>
                                      </p:to>
                                    </p:set>
                                    <p:animEffect transition="in" filter="randombar(horizontal)">
                                      <p:cBhvr>
                                        <p:cTn id="37" dur="500"/>
                                        <p:tgtEl>
                                          <p:spTgt spid="25">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25">
                                            <p:txEl>
                                              <p:pRg st="4" end="4"/>
                                            </p:txEl>
                                          </p:spTgt>
                                        </p:tgtEl>
                                        <p:attrNameLst>
                                          <p:attrName>style.visibility</p:attrName>
                                        </p:attrNameLst>
                                      </p:cBhvr>
                                      <p:to>
                                        <p:strVal val="visible"/>
                                      </p:to>
                                    </p:set>
                                    <p:animEffect transition="in" filter="randombar(horizontal)">
                                      <p:cBhvr>
                                        <p:cTn id="42" dur="500"/>
                                        <p:tgtEl>
                                          <p:spTgt spid="2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36880"/>
            <a:ext cx="8092621" cy="611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6607" y="1317386"/>
            <a:ext cx="10082193" cy="49062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10602036" y="89590"/>
            <a:ext cx="1324492"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مقدمة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1333001" y="1666650"/>
            <a:ext cx="8819909" cy="3939540"/>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تُعدّ </a:t>
            </a:r>
            <a:r>
              <a:rPr lang="ar-SA" sz="2800" dirty="0">
                <a:latin typeface="Alexandria"/>
                <a:ea typeface="Calibri" panose="020F0502020204030204" pitchFamily="34" charset="0"/>
              </a:rPr>
              <a:t>السمعة من الأصول الاستراتيجية، غير الملموسة، وذات القيمة المهمة، والتي لا غنى عنها للمنظمة في تعاملاتها مع الجماهير المختلفة، لأن مستقبل المنظمة يعتمد على سمعتها لدى الجمهور، ولدى المنافسين، وهذه السمعة </a:t>
            </a:r>
            <a:r>
              <a:rPr lang="ar-SA" sz="2800" dirty="0" smtClean="0">
                <a:latin typeface="Alexandria"/>
                <a:ea typeface="Calibri" panose="020F0502020204030204" pitchFamily="34" charset="0"/>
              </a:rPr>
              <a:t>هي </a:t>
            </a:r>
            <a:r>
              <a:rPr lang="ar-SA" sz="2800" dirty="0">
                <a:latin typeface="Alexandria"/>
                <a:ea typeface="Calibri" panose="020F0502020204030204" pitchFamily="34" charset="0"/>
              </a:rPr>
              <a:t>التي تصنع التمايز بين المنظمات المتنافسة في عالم اليوم، وقد اتجه ممارسو العلاقات العامة في السنوات الأخيرة نحو إدارة السمعة باعتبارها مفهوماً يمكن عن طريقه إظهار قيمة العلاقات العامة.</a:t>
            </a:r>
            <a:endParaRPr lang="en-US" sz="2800" dirty="0">
              <a:effectLst/>
              <a:latin typeface="Alexandria"/>
              <a:ea typeface="Calibri" panose="020F0502020204030204" pitchFamily="34" charset="0"/>
            </a:endParaRPr>
          </a:p>
        </p:txBody>
      </p:sp>
      <p:pic>
        <p:nvPicPr>
          <p:cNvPr id="6" name="صورة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96887" y="1516284"/>
            <a:ext cx="3071872" cy="4271057"/>
          </a:xfrm>
          <a:prstGeom prst="rect">
            <a:avLst/>
          </a:prstGeom>
        </p:spPr>
      </p:pic>
    </p:spTree>
    <p:extLst>
      <p:ext uri="{BB962C8B-B14F-4D97-AF65-F5344CB8AC3E}">
        <p14:creationId xmlns:p14="http://schemas.microsoft.com/office/powerpoint/2010/main" val="331706959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nodePh="1">
                                  <p:stCondLst>
                                    <p:cond delay="0"/>
                                  </p:stCondLst>
                                  <p:endCondLst>
                                    <p:cond evt="begin" delay="0">
                                      <p:tn val="15"/>
                                    </p:cond>
                                  </p:endCondLst>
                                  <p:childTnLst>
                                    <p:set>
                                      <p:cBhvr>
                                        <p:cTn id="16"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17" dur="500"/>
                                        <p:tgtEl>
                                          <p:spTgt spid="2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75140"/>
            <a:ext cx="65178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40344" y="1253706"/>
            <a:ext cx="10000022"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9005104" y="89590"/>
            <a:ext cx="2921424"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النشأة والتطور</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36192" y="1622335"/>
            <a:ext cx="2893671" cy="4409955"/>
          </a:xfrm>
          <a:prstGeom prst="rect">
            <a:avLst/>
          </a:prstGeom>
        </p:spPr>
      </p:pic>
      <p:sp>
        <p:nvSpPr>
          <p:cNvPr id="11" name="مستطيل 10"/>
          <p:cNvSpPr/>
          <p:nvPr/>
        </p:nvSpPr>
        <p:spPr>
          <a:xfrm>
            <a:off x="659119" y="1639264"/>
            <a:ext cx="9399281" cy="3939540"/>
          </a:xfrm>
          <a:prstGeom prst="rect">
            <a:avLst/>
          </a:prstGeom>
        </p:spPr>
        <p:txBody>
          <a:bodyPr wrap="square">
            <a:spAutoFit/>
          </a:bodyPr>
          <a:lstStyle/>
          <a:p>
            <a:pPr algn="justLow" rtl="1">
              <a:lnSpc>
                <a:spcPts val="5000"/>
              </a:lnSpc>
              <a:spcAft>
                <a:spcPts val="0"/>
              </a:spcAft>
            </a:pPr>
            <a:r>
              <a:rPr lang="ar-SA" sz="2800" b="1" dirty="0" smtClean="0">
                <a:solidFill>
                  <a:srgbClr val="FF0000"/>
                </a:solidFill>
                <a:latin typeface="Alexandria"/>
                <a:ea typeface="Calibri" panose="020F0502020204030204" pitchFamily="34" charset="0"/>
              </a:rPr>
              <a:t>مرت السمعة بثلاث مراحل أثناء تطورها التاريخي:</a:t>
            </a:r>
          </a:p>
          <a:p>
            <a:pPr algn="justLow" rtl="1">
              <a:lnSpc>
                <a:spcPts val="5000"/>
              </a:lnSpc>
              <a:spcAft>
                <a:spcPts val="0"/>
              </a:spcAft>
            </a:pPr>
            <a:r>
              <a:rPr lang="ar-SA" sz="2800" b="1" dirty="0" smtClean="0">
                <a:effectLst/>
                <a:latin typeface="Alexandria"/>
                <a:ea typeface="Calibri" panose="020F0502020204030204" pitchFamily="34" charset="0"/>
              </a:rPr>
              <a:t>المرحلة الأولى:</a:t>
            </a:r>
            <a:r>
              <a:rPr lang="ar-SA" sz="2800" dirty="0" smtClean="0">
                <a:effectLst/>
                <a:latin typeface="Alexandria"/>
                <a:ea typeface="Calibri" panose="020F0502020204030204" pitchFamily="34" charset="0"/>
              </a:rPr>
              <a:t> امتدت بين عامي (1950-1970)، في أثناء هذه المرحلة ركز الباحثون والكتاب في أميركا الشمالية على مفهوم صورة المنظمة وإدارتها بعدها مفهوماً يعبر عن السمعة المؤسسية، وشاعت في هذه المرحلة ثلاثة مداخل بينية في دراسة السمعة: هي النموذج النفسي، ونموذج الهوية المرئية ممثلة في التصاميم والرسوم البيانية للمنظمة، ونموذج التسويق والعلاقات العامة.</a:t>
            </a:r>
            <a:endParaRPr lang="en-US" sz="2800" dirty="0">
              <a:effectLst/>
              <a:latin typeface="Alexandria"/>
              <a:ea typeface="Calibri" panose="020F0502020204030204" pitchFamily="34" charset="0"/>
            </a:endParaRPr>
          </a:p>
        </p:txBody>
      </p:sp>
    </p:spTree>
    <p:extLst>
      <p:ext uri="{BB962C8B-B14F-4D97-AF65-F5344CB8AC3E}">
        <p14:creationId xmlns:p14="http://schemas.microsoft.com/office/powerpoint/2010/main" val="177900572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75140"/>
            <a:ext cx="65178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40344" y="1253706"/>
            <a:ext cx="10000022"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9005104" y="89590"/>
            <a:ext cx="2921424"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النشأة والتطور</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a:off x="659119" y="1639264"/>
            <a:ext cx="9399281" cy="3939540"/>
          </a:xfrm>
          <a:prstGeom prst="rect">
            <a:avLst/>
          </a:prstGeom>
        </p:spPr>
        <p:txBody>
          <a:bodyPr wrap="square">
            <a:spAutoFit/>
          </a:bodyPr>
          <a:lstStyle/>
          <a:p>
            <a:pPr algn="justLow" rtl="1">
              <a:lnSpc>
                <a:spcPts val="5000"/>
              </a:lnSpc>
              <a:spcAft>
                <a:spcPts val="0"/>
              </a:spcAft>
            </a:pPr>
            <a:r>
              <a:rPr lang="ar-SA" sz="2800" b="1" dirty="0" smtClean="0">
                <a:effectLst/>
                <a:latin typeface="Alexandria"/>
                <a:ea typeface="Calibri" panose="020F0502020204030204" pitchFamily="34" charset="0"/>
              </a:rPr>
              <a:t>المرحلة الثانية:</a:t>
            </a:r>
            <a:r>
              <a:rPr lang="ar-SA" sz="2800" dirty="0" smtClean="0">
                <a:effectLst/>
                <a:latin typeface="Alexandria"/>
                <a:ea typeface="Calibri" panose="020F0502020204030204" pitchFamily="34" charset="0"/>
              </a:rPr>
              <a:t> امتدت بين عامي (1970-1980)، وشهدت صعود هوية المنظمة وشخصيتها إلى صدارة اهتمام الباحثين والممارسين في أميركا، حيث تم استخدام الهوية والشخصية المؤسسية بعدها مفهوماً يعبر عن السمعة في وضعها الحالي، وانتقل هذه الاهتمام بهوية وشخصية المنظمات إلى أوروبا ولا سيما إلى بريطانيا، التي شهدت نمواً في الكتابات والاستشارات في مجال هوية المنظمات واتصالاتها المؤسسية في أثناء هذه المرحلة.</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58400" y="1493134"/>
            <a:ext cx="2569464" cy="4539156"/>
          </a:xfrm>
          <a:prstGeom prst="rect">
            <a:avLst/>
          </a:prstGeom>
        </p:spPr>
      </p:pic>
    </p:spTree>
    <p:extLst>
      <p:ext uri="{BB962C8B-B14F-4D97-AF65-F5344CB8AC3E}">
        <p14:creationId xmlns:p14="http://schemas.microsoft.com/office/powerpoint/2010/main" val="89440126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75140"/>
            <a:ext cx="65178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40344" y="1253706"/>
            <a:ext cx="10000022"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9005104" y="89590"/>
            <a:ext cx="2921424"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النشأة والتطور</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1" name="مستطيل 10"/>
          <p:cNvSpPr/>
          <p:nvPr/>
        </p:nvSpPr>
        <p:spPr>
          <a:xfrm>
            <a:off x="659119" y="1639264"/>
            <a:ext cx="9399281" cy="4580741"/>
          </a:xfrm>
          <a:prstGeom prst="rect">
            <a:avLst/>
          </a:prstGeom>
        </p:spPr>
        <p:txBody>
          <a:bodyPr wrap="square">
            <a:spAutoFit/>
          </a:bodyPr>
          <a:lstStyle/>
          <a:p>
            <a:pPr algn="justLow" rtl="1">
              <a:lnSpc>
                <a:spcPts val="5000"/>
              </a:lnSpc>
              <a:spcAft>
                <a:spcPts val="0"/>
              </a:spcAft>
            </a:pPr>
            <a:r>
              <a:rPr lang="ar-SA" sz="2800" b="1" dirty="0" smtClean="0">
                <a:effectLst/>
                <a:latin typeface="Alexandria"/>
                <a:ea typeface="Calibri" panose="020F0502020204030204" pitchFamily="34" charset="0"/>
              </a:rPr>
              <a:t>المرحلة الثالثة:</a:t>
            </a:r>
            <a:r>
              <a:rPr lang="ar-SA" sz="2800" dirty="0" smtClean="0">
                <a:effectLst/>
                <a:latin typeface="Alexandria"/>
                <a:ea typeface="Calibri" panose="020F0502020204030204" pitchFamily="34" charset="0"/>
              </a:rPr>
              <a:t> بدأت مع بداية العام 1990 وركزت على إدارة سمعة المنظمات، وتم تبنيها في كتابات باحثين كثر أمثال: </a:t>
            </a:r>
            <a:r>
              <a:rPr lang="ar-SA" sz="2800" dirty="0" err="1" smtClean="0">
                <a:effectLst/>
                <a:latin typeface="Alexandria"/>
                <a:ea typeface="Calibri" panose="020F0502020204030204" pitchFamily="34" charset="0"/>
              </a:rPr>
              <a:t>بروملي</a:t>
            </a:r>
            <a:r>
              <a:rPr lang="ar-SA" sz="2800" dirty="0" smtClean="0">
                <a:effectLst/>
                <a:latin typeface="Alexandria"/>
                <a:ea typeface="Calibri" panose="020F0502020204030204" pitchFamily="34" charset="0"/>
              </a:rPr>
              <a:t> (1993)، وبراون (1995)، وكارونا (1996)، </a:t>
            </a:r>
            <a:r>
              <a:rPr lang="ar-SA" sz="2800" dirty="0" err="1" smtClean="0">
                <a:effectLst/>
                <a:latin typeface="Alexandria"/>
                <a:ea typeface="Calibri" panose="020F0502020204030204" pitchFamily="34" charset="0"/>
              </a:rPr>
              <a:t>وفومبرون</a:t>
            </a:r>
            <a:r>
              <a:rPr lang="ar-SA" sz="2800" dirty="0" smtClean="0">
                <a:effectLst/>
                <a:latin typeface="Alexandria"/>
                <a:ea typeface="Calibri" panose="020F0502020204030204" pitchFamily="34" charset="0"/>
              </a:rPr>
              <a:t> (1996)، وجراي وبالمر (1998)، وشهدت هذه المرحلة ظهور أول دورية متخصصة تهتم بإدارة سمعة المنظمات باسم (</a:t>
            </a:r>
            <a:r>
              <a:rPr lang="en-US" sz="2800" dirty="0" smtClean="0">
                <a:latin typeface="Alexandria"/>
                <a:ea typeface="Calibri" panose="020F0502020204030204" pitchFamily="34" charset="0"/>
                <a:cs typeface="+mj-cs"/>
              </a:rPr>
              <a:t>Corporate Reputation Review</a:t>
            </a:r>
            <a:r>
              <a:rPr lang="ar-SA" sz="2800" dirty="0" smtClean="0">
                <a:effectLst/>
                <a:latin typeface="Alexandria"/>
                <a:ea typeface="Calibri" panose="020F0502020204030204" pitchFamily="34" charset="0"/>
              </a:rPr>
              <a:t>) والتي صدرت بإشراف عالمي السمعة الشهيرين </a:t>
            </a:r>
            <a:r>
              <a:rPr lang="ar-SA" sz="2800" dirty="0" err="1" smtClean="0">
                <a:effectLst/>
                <a:latin typeface="Alexandria"/>
                <a:ea typeface="Calibri" panose="020F0502020204030204" pitchFamily="34" charset="0"/>
              </a:rPr>
              <a:t>فومبرون</a:t>
            </a:r>
            <a:r>
              <a:rPr lang="ar-SA" sz="2800" dirty="0" smtClean="0">
                <a:effectLst/>
                <a:latin typeface="Alexandria"/>
                <a:ea typeface="Calibri" panose="020F0502020204030204" pitchFamily="34" charset="0"/>
              </a:rPr>
              <a:t> وفان ريل، ومع بداية عام 2001، وحتى الآن  تضاعف معدل اهتمام الباحثين والممارسين بالسمعة.  </a:t>
            </a:r>
            <a:endParaRPr lang="en-US" sz="2800" dirty="0">
              <a:effectLst/>
              <a:latin typeface="Alexandria"/>
              <a:ea typeface="Calibri" panose="020F050202020403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58400" y="1565475"/>
            <a:ext cx="3034014" cy="4599491"/>
          </a:xfrm>
          <a:prstGeom prst="rect">
            <a:avLst/>
          </a:prstGeom>
        </p:spPr>
      </p:pic>
    </p:spTree>
    <p:extLst>
      <p:ext uri="{BB962C8B-B14F-4D97-AF65-F5344CB8AC3E}">
        <p14:creationId xmlns:p14="http://schemas.microsoft.com/office/powerpoint/2010/main" val="34250581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36879"/>
            <a:ext cx="4654297" cy="839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40343" y="1253706"/>
            <a:ext cx="10995443"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7141580" y="89590"/>
            <a:ext cx="478494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مفهوم 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590309" y="1503158"/>
            <a:ext cx="10451939" cy="1937390"/>
          </a:xfrm>
          <a:prstGeom prst="rect">
            <a:avLst/>
          </a:prstGeom>
        </p:spPr>
        <p:txBody>
          <a:bodyPr wrap="square">
            <a:spAutoFit/>
          </a:bodyPr>
          <a:lstStyle/>
          <a:p>
            <a:pPr algn="justLow" rtl="1">
              <a:lnSpc>
                <a:spcPts val="5000"/>
              </a:lnSpc>
              <a:spcAft>
                <a:spcPts val="0"/>
              </a:spcAft>
            </a:pPr>
            <a:r>
              <a:rPr lang="ar-SA" sz="2800" b="1" dirty="0" smtClean="0">
                <a:latin typeface="Alexandria"/>
                <a:ea typeface="Calibri" panose="020F0502020204030204" pitchFamily="34" charset="0"/>
              </a:rPr>
              <a:t>لغتاً: </a:t>
            </a:r>
            <a:r>
              <a:rPr lang="ar-SA" sz="2800" dirty="0" smtClean="0">
                <a:latin typeface="Alexandria"/>
                <a:ea typeface="Calibri" panose="020F0502020204030204" pitchFamily="34" charset="0"/>
              </a:rPr>
              <a:t>عرف قاموس أوكسفورد السمعة بأنها: ما يعتقد أو يقال عن خصائص الشخص أو الشيء، أما مجمع اللغة العربية فعرفها بأنها: ما يُسمع به من صيت وذكر حسن أو سيء، ويقال فعل ذلك رياءً وسمعةً: أي ليراه الناس ويسمعوه. </a:t>
            </a:r>
            <a:endParaRPr lang="en-US" sz="2800" dirty="0">
              <a:effectLst/>
              <a:latin typeface="Alexandria"/>
              <a:ea typeface="Calibri" panose="020F0502020204030204" pitchFamily="34" charset="0"/>
            </a:endParaRPr>
          </a:p>
        </p:txBody>
      </p:sp>
      <p:sp>
        <p:nvSpPr>
          <p:cNvPr id="11" name="Google Shape;8424;p58"/>
          <p:cNvSpPr/>
          <p:nvPr/>
        </p:nvSpPr>
        <p:spPr>
          <a:xfrm>
            <a:off x="11631169" y="4159521"/>
            <a:ext cx="460213" cy="442257"/>
          </a:xfrm>
          <a:custGeom>
            <a:avLst/>
            <a:gdLst/>
            <a:ahLst/>
            <a:cxnLst/>
            <a:rect l="l" t="t" r="r" b="b"/>
            <a:pathLst>
              <a:path w="7657" h="11878" extrusionOk="0">
                <a:moveTo>
                  <a:pt x="3813" y="1387"/>
                </a:moveTo>
                <a:cubicBezTo>
                  <a:pt x="4254" y="1387"/>
                  <a:pt x="4664" y="1670"/>
                  <a:pt x="4821" y="2112"/>
                </a:cubicBezTo>
                <a:lnTo>
                  <a:pt x="2836" y="2112"/>
                </a:lnTo>
                <a:cubicBezTo>
                  <a:pt x="2994" y="1702"/>
                  <a:pt x="3372" y="1387"/>
                  <a:pt x="3813" y="1387"/>
                </a:cubicBezTo>
                <a:close/>
                <a:moveTo>
                  <a:pt x="4947" y="2805"/>
                </a:moveTo>
                <a:cubicBezTo>
                  <a:pt x="5199" y="2805"/>
                  <a:pt x="5357" y="3057"/>
                  <a:pt x="5294" y="3277"/>
                </a:cubicBezTo>
                <a:lnTo>
                  <a:pt x="4947" y="4222"/>
                </a:lnTo>
                <a:lnTo>
                  <a:pt x="2679" y="4222"/>
                </a:lnTo>
                <a:lnTo>
                  <a:pt x="2364" y="3277"/>
                </a:lnTo>
                <a:cubicBezTo>
                  <a:pt x="2332" y="3025"/>
                  <a:pt x="2490" y="2805"/>
                  <a:pt x="2710" y="2805"/>
                </a:cubicBezTo>
                <a:close/>
                <a:moveTo>
                  <a:pt x="4916" y="4852"/>
                </a:moveTo>
                <a:lnTo>
                  <a:pt x="5514" y="8381"/>
                </a:lnTo>
                <a:lnTo>
                  <a:pt x="2175" y="8381"/>
                </a:lnTo>
                <a:lnTo>
                  <a:pt x="2773" y="4852"/>
                </a:lnTo>
                <a:close/>
                <a:moveTo>
                  <a:pt x="5955" y="9074"/>
                </a:moveTo>
                <a:cubicBezTo>
                  <a:pt x="6144" y="9074"/>
                  <a:pt x="6302" y="9232"/>
                  <a:pt x="6302" y="9421"/>
                </a:cubicBezTo>
                <a:lnTo>
                  <a:pt x="6302" y="9799"/>
                </a:lnTo>
                <a:lnTo>
                  <a:pt x="1450" y="9799"/>
                </a:lnTo>
                <a:lnTo>
                  <a:pt x="1450" y="9421"/>
                </a:lnTo>
                <a:cubicBezTo>
                  <a:pt x="1419" y="9232"/>
                  <a:pt x="1576" y="9074"/>
                  <a:pt x="1765" y="9074"/>
                </a:cubicBezTo>
                <a:close/>
                <a:moveTo>
                  <a:pt x="6648" y="10460"/>
                </a:moveTo>
                <a:cubicBezTo>
                  <a:pt x="6806" y="10460"/>
                  <a:pt x="6964" y="10618"/>
                  <a:pt x="6964" y="10807"/>
                </a:cubicBezTo>
                <a:lnTo>
                  <a:pt x="6964" y="11153"/>
                </a:lnTo>
                <a:lnTo>
                  <a:pt x="757" y="11153"/>
                </a:lnTo>
                <a:lnTo>
                  <a:pt x="757" y="10807"/>
                </a:lnTo>
                <a:cubicBezTo>
                  <a:pt x="757" y="10618"/>
                  <a:pt x="915" y="10460"/>
                  <a:pt x="1104" y="10460"/>
                </a:cubicBezTo>
                <a:close/>
                <a:moveTo>
                  <a:pt x="3782" y="1"/>
                </a:moveTo>
                <a:cubicBezTo>
                  <a:pt x="3592" y="1"/>
                  <a:pt x="3435" y="158"/>
                  <a:pt x="3435" y="379"/>
                </a:cubicBezTo>
                <a:lnTo>
                  <a:pt x="3435" y="757"/>
                </a:lnTo>
                <a:cubicBezTo>
                  <a:pt x="2679" y="914"/>
                  <a:pt x="2143" y="1544"/>
                  <a:pt x="2049" y="2301"/>
                </a:cubicBezTo>
                <a:cubicBezTo>
                  <a:pt x="1702" y="2521"/>
                  <a:pt x="1545" y="3025"/>
                  <a:pt x="1671" y="3466"/>
                </a:cubicBezTo>
                <a:lnTo>
                  <a:pt x="1891" y="4191"/>
                </a:lnTo>
                <a:lnTo>
                  <a:pt x="1702" y="4191"/>
                </a:lnTo>
                <a:cubicBezTo>
                  <a:pt x="1513" y="4191"/>
                  <a:pt x="1356" y="4348"/>
                  <a:pt x="1356" y="4537"/>
                </a:cubicBezTo>
                <a:cubicBezTo>
                  <a:pt x="1356" y="4758"/>
                  <a:pt x="1513" y="4915"/>
                  <a:pt x="1702" y="4915"/>
                </a:cubicBezTo>
                <a:lnTo>
                  <a:pt x="1986" y="4915"/>
                </a:lnTo>
                <a:lnTo>
                  <a:pt x="1387" y="8444"/>
                </a:lnTo>
                <a:cubicBezTo>
                  <a:pt x="1009" y="8570"/>
                  <a:pt x="726" y="8948"/>
                  <a:pt x="726" y="9421"/>
                </a:cubicBezTo>
                <a:lnTo>
                  <a:pt x="726" y="9830"/>
                </a:lnTo>
                <a:cubicBezTo>
                  <a:pt x="316" y="9988"/>
                  <a:pt x="1" y="10334"/>
                  <a:pt x="1" y="10807"/>
                </a:cubicBezTo>
                <a:lnTo>
                  <a:pt x="1" y="11531"/>
                </a:lnTo>
                <a:cubicBezTo>
                  <a:pt x="1" y="11720"/>
                  <a:pt x="158" y="11878"/>
                  <a:pt x="347" y="11878"/>
                </a:cubicBezTo>
                <a:lnTo>
                  <a:pt x="7279" y="11878"/>
                </a:lnTo>
                <a:cubicBezTo>
                  <a:pt x="7499" y="11878"/>
                  <a:pt x="7657" y="11720"/>
                  <a:pt x="7657" y="11531"/>
                </a:cubicBezTo>
                <a:lnTo>
                  <a:pt x="7657" y="10807"/>
                </a:lnTo>
                <a:cubicBezTo>
                  <a:pt x="7657" y="10366"/>
                  <a:pt x="7373" y="9988"/>
                  <a:pt x="6932" y="9830"/>
                </a:cubicBezTo>
                <a:lnTo>
                  <a:pt x="6932" y="9421"/>
                </a:lnTo>
                <a:cubicBezTo>
                  <a:pt x="6932" y="8948"/>
                  <a:pt x="6617" y="8570"/>
                  <a:pt x="6176" y="8444"/>
                </a:cubicBezTo>
                <a:lnTo>
                  <a:pt x="5609" y="4915"/>
                </a:lnTo>
                <a:lnTo>
                  <a:pt x="5861" y="4915"/>
                </a:lnTo>
                <a:cubicBezTo>
                  <a:pt x="6081" y="4915"/>
                  <a:pt x="6207" y="4758"/>
                  <a:pt x="6207" y="4537"/>
                </a:cubicBezTo>
                <a:cubicBezTo>
                  <a:pt x="6207" y="4348"/>
                  <a:pt x="6081" y="4191"/>
                  <a:pt x="5861" y="4191"/>
                </a:cubicBezTo>
                <a:lnTo>
                  <a:pt x="5672" y="4191"/>
                </a:lnTo>
                <a:lnTo>
                  <a:pt x="5924" y="3466"/>
                </a:lnTo>
                <a:cubicBezTo>
                  <a:pt x="6081" y="3025"/>
                  <a:pt x="5861" y="2584"/>
                  <a:pt x="5514" y="2301"/>
                </a:cubicBezTo>
                <a:cubicBezTo>
                  <a:pt x="5451" y="1513"/>
                  <a:pt x="4884" y="914"/>
                  <a:pt x="4128" y="757"/>
                </a:cubicBezTo>
                <a:lnTo>
                  <a:pt x="4128" y="379"/>
                </a:lnTo>
                <a:cubicBezTo>
                  <a:pt x="4128" y="158"/>
                  <a:pt x="3971" y="1"/>
                  <a:pt x="3782" y="1"/>
                </a:cubicBezTo>
                <a:close/>
              </a:path>
            </a:pathLst>
          </a:custGeom>
          <a:solidFill>
            <a:srgbClr val="FF0000"/>
          </a:solidFill>
          <a:ln>
            <a:noFill/>
          </a:ln>
        </p:spPr>
        <p:txBody>
          <a:bodyPr spcFirstLastPara="1" wrap="square" lIns="121900" tIns="121900" rIns="121900" bIns="121900" anchor="ctr" anchorCtr="0">
            <a:noAutofit/>
          </a:bodyPr>
          <a:lstStyle/>
          <a:p>
            <a:pPr algn="r" rtl="1"/>
            <a:endParaRPr sz="1865" dirty="0">
              <a:solidFill>
                <a:srgbClr val="FF0000"/>
              </a:solidFill>
            </a:endParaRPr>
          </a:p>
        </p:txBody>
      </p:sp>
      <p:sp>
        <p:nvSpPr>
          <p:cNvPr id="12" name="مستطيل 11"/>
          <p:cNvSpPr/>
          <p:nvPr/>
        </p:nvSpPr>
        <p:spPr>
          <a:xfrm>
            <a:off x="590309" y="4159521"/>
            <a:ext cx="10451939" cy="654988"/>
          </a:xfrm>
          <a:prstGeom prst="rect">
            <a:avLst/>
          </a:prstGeom>
        </p:spPr>
        <p:txBody>
          <a:bodyPr wrap="square">
            <a:spAutoFit/>
          </a:bodyPr>
          <a:lstStyle/>
          <a:p>
            <a:pPr algn="justLow" rtl="1">
              <a:lnSpc>
                <a:spcPts val="5000"/>
              </a:lnSpc>
              <a:spcAft>
                <a:spcPts val="0"/>
              </a:spcAft>
            </a:pPr>
            <a:r>
              <a:rPr lang="ar-SA" sz="2800" b="1" dirty="0" smtClean="0">
                <a:latin typeface="Alexandria"/>
                <a:ea typeface="Calibri" panose="020F0502020204030204" pitchFamily="34" charset="0"/>
              </a:rPr>
              <a:t>اصطلاحاً</a:t>
            </a:r>
            <a:r>
              <a:rPr lang="ar-SA" sz="2800" dirty="0" smtClean="0">
                <a:latin typeface="Alexandria"/>
                <a:ea typeface="Calibri" panose="020F0502020204030204" pitchFamily="34" charset="0"/>
              </a:rPr>
              <a:t>: أصل غير ملموس يصعب على المنافسين تقليده أو حيازته أو استبداله.</a:t>
            </a:r>
            <a:endParaRPr lang="en-US" sz="2800" dirty="0">
              <a:effectLst/>
              <a:latin typeface="Alexandria"/>
              <a:ea typeface="Calibri" panose="020F0502020204030204" pitchFamily="34" charset="0"/>
            </a:endParaRPr>
          </a:p>
        </p:txBody>
      </p:sp>
      <p:sp>
        <p:nvSpPr>
          <p:cNvPr id="13" name="Google Shape;8424;p58"/>
          <p:cNvSpPr/>
          <p:nvPr/>
        </p:nvSpPr>
        <p:spPr>
          <a:xfrm>
            <a:off x="11631168" y="1627688"/>
            <a:ext cx="460213" cy="442257"/>
          </a:xfrm>
          <a:custGeom>
            <a:avLst/>
            <a:gdLst/>
            <a:ahLst/>
            <a:cxnLst/>
            <a:rect l="l" t="t" r="r" b="b"/>
            <a:pathLst>
              <a:path w="7657" h="11878" extrusionOk="0">
                <a:moveTo>
                  <a:pt x="3813" y="1387"/>
                </a:moveTo>
                <a:cubicBezTo>
                  <a:pt x="4254" y="1387"/>
                  <a:pt x="4664" y="1670"/>
                  <a:pt x="4821" y="2112"/>
                </a:cubicBezTo>
                <a:lnTo>
                  <a:pt x="2836" y="2112"/>
                </a:lnTo>
                <a:cubicBezTo>
                  <a:pt x="2994" y="1702"/>
                  <a:pt x="3372" y="1387"/>
                  <a:pt x="3813" y="1387"/>
                </a:cubicBezTo>
                <a:close/>
                <a:moveTo>
                  <a:pt x="4947" y="2805"/>
                </a:moveTo>
                <a:cubicBezTo>
                  <a:pt x="5199" y="2805"/>
                  <a:pt x="5357" y="3057"/>
                  <a:pt x="5294" y="3277"/>
                </a:cubicBezTo>
                <a:lnTo>
                  <a:pt x="4947" y="4222"/>
                </a:lnTo>
                <a:lnTo>
                  <a:pt x="2679" y="4222"/>
                </a:lnTo>
                <a:lnTo>
                  <a:pt x="2364" y="3277"/>
                </a:lnTo>
                <a:cubicBezTo>
                  <a:pt x="2332" y="3025"/>
                  <a:pt x="2490" y="2805"/>
                  <a:pt x="2710" y="2805"/>
                </a:cubicBezTo>
                <a:close/>
                <a:moveTo>
                  <a:pt x="4916" y="4852"/>
                </a:moveTo>
                <a:lnTo>
                  <a:pt x="5514" y="8381"/>
                </a:lnTo>
                <a:lnTo>
                  <a:pt x="2175" y="8381"/>
                </a:lnTo>
                <a:lnTo>
                  <a:pt x="2773" y="4852"/>
                </a:lnTo>
                <a:close/>
                <a:moveTo>
                  <a:pt x="5955" y="9074"/>
                </a:moveTo>
                <a:cubicBezTo>
                  <a:pt x="6144" y="9074"/>
                  <a:pt x="6302" y="9232"/>
                  <a:pt x="6302" y="9421"/>
                </a:cubicBezTo>
                <a:lnTo>
                  <a:pt x="6302" y="9799"/>
                </a:lnTo>
                <a:lnTo>
                  <a:pt x="1450" y="9799"/>
                </a:lnTo>
                <a:lnTo>
                  <a:pt x="1450" y="9421"/>
                </a:lnTo>
                <a:cubicBezTo>
                  <a:pt x="1419" y="9232"/>
                  <a:pt x="1576" y="9074"/>
                  <a:pt x="1765" y="9074"/>
                </a:cubicBezTo>
                <a:close/>
                <a:moveTo>
                  <a:pt x="6648" y="10460"/>
                </a:moveTo>
                <a:cubicBezTo>
                  <a:pt x="6806" y="10460"/>
                  <a:pt x="6964" y="10618"/>
                  <a:pt x="6964" y="10807"/>
                </a:cubicBezTo>
                <a:lnTo>
                  <a:pt x="6964" y="11153"/>
                </a:lnTo>
                <a:lnTo>
                  <a:pt x="757" y="11153"/>
                </a:lnTo>
                <a:lnTo>
                  <a:pt x="757" y="10807"/>
                </a:lnTo>
                <a:cubicBezTo>
                  <a:pt x="757" y="10618"/>
                  <a:pt x="915" y="10460"/>
                  <a:pt x="1104" y="10460"/>
                </a:cubicBezTo>
                <a:close/>
                <a:moveTo>
                  <a:pt x="3782" y="1"/>
                </a:moveTo>
                <a:cubicBezTo>
                  <a:pt x="3592" y="1"/>
                  <a:pt x="3435" y="158"/>
                  <a:pt x="3435" y="379"/>
                </a:cubicBezTo>
                <a:lnTo>
                  <a:pt x="3435" y="757"/>
                </a:lnTo>
                <a:cubicBezTo>
                  <a:pt x="2679" y="914"/>
                  <a:pt x="2143" y="1544"/>
                  <a:pt x="2049" y="2301"/>
                </a:cubicBezTo>
                <a:cubicBezTo>
                  <a:pt x="1702" y="2521"/>
                  <a:pt x="1545" y="3025"/>
                  <a:pt x="1671" y="3466"/>
                </a:cubicBezTo>
                <a:lnTo>
                  <a:pt x="1891" y="4191"/>
                </a:lnTo>
                <a:lnTo>
                  <a:pt x="1702" y="4191"/>
                </a:lnTo>
                <a:cubicBezTo>
                  <a:pt x="1513" y="4191"/>
                  <a:pt x="1356" y="4348"/>
                  <a:pt x="1356" y="4537"/>
                </a:cubicBezTo>
                <a:cubicBezTo>
                  <a:pt x="1356" y="4758"/>
                  <a:pt x="1513" y="4915"/>
                  <a:pt x="1702" y="4915"/>
                </a:cubicBezTo>
                <a:lnTo>
                  <a:pt x="1986" y="4915"/>
                </a:lnTo>
                <a:lnTo>
                  <a:pt x="1387" y="8444"/>
                </a:lnTo>
                <a:cubicBezTo>
                  <a:pt x="1009" y="8570"/>
                  <a:pt x="726" y="8948"/>
                  <a:pt x="726" y="9421"/>
                </a:cubicBezTo>
                <a:lnTo>
                  <a:pt x="726" y="9830"/>
                </a:lnTo>
                <a:cubicBezTo>
                  <a:pt x="316" y="9988"/>
                  <a:pt x="1" y="10334"/>
                  <a:pt x="1" y="10807"/>
                </a:cubicBezTo>
                <a:lnTo>
                  <a:pt x="1" y="11531"/>
                </a:lnTo>
                <a:cubicBezTo>
                  <a:pt x="1" y="11720"/>
                  <a:pt x="158" y="11878"/>
                  <a:pt x="347" y="11878"/>
                </a:cubicBezTo>
                <a:lnTo>
                  <a:pt x="7279" y="11878"/>
                </a:lnTo>
                <a:cubicBezTo>
                  <a:pt x="7499" y="11878"/>
                  <a:pt x="7657" y="11720"/>
                  <a:pt x="7657" y="11531"/>
                </a:cubicBezTo>
                <a:lnTo>
                  <a:pt x="7657" y="10807"/>
                </a:lnTo>
                <a:cubicBezTo>
                  <a:pt x="7657" y="10366"/>
                  <a:pt x="7373" y="9988"/>
                  <a:pt x="6932" y="9830"/>
                </a:cubicBezTo>
                <a:lnTo>
                  <a:pt x="6932" y="9421"/>
                </a:lnTo>
                <a:cubicBezTo>
                  <a:pt x="6932" y="8948"/>
                  <a:pt x="6617" y="8570"/>
                  <a:pt x="6176" y="8444"/>
                </a:cubicBezTo>
                <a:lnTo>
                  <a:pt x="5609" y="4915"/>
                </a:lnTo>
                <a:lnTo>
                  <a:pt x="5861" y="4915"/>
                </a:lnTo>
                <a:cubicBezTo>
                  <a:pt x="6081" y="4915"/>
                  <a:pt x="6207" y="4758"/>
                  <a:pt x="6207" y="4537"/>
                </a:cubicBezTo>
                <a:cubicBezTo>
                  <a:pt x="6207" y="4348"/>
                  <a:pt x="6081" y="4191"/>
                  <a:pt x="5861" y="4191"/>
                </a:cubicBezTo>
                <a:lnTo>
                  <a:pt x="5672" y="4191"/>
                </a:lnTo>
                <a:lnTo>
                  <a:pt x="5924" y="3466"/>
                </a:lnTo>
                <a:cubicBezTo>
                  <a:pt x="6081" y="3025"/>
                  <a:pt x="5861" y="2584"/>
                  <a:pt x="5514" y="2301"/>
                </a:cubicBezTo>
                <a:cubicBezTo>
                  <a:pt x="5451" y="1513"/>
                  <a:pt x="4884" y="914"/>
                  <a:pt x="4128" y="757"/>
                </a:cubicBezTo>
                <a:lnTo>
                  <a:pt x="4128" y="379"/>
                </a:lnTo>
                <a:cubicBezTo>
                  <a:pt x="4128" y="158"/>
                  <a:pt x="3971" y="1"/>
                  <a:pt x="3782" y="1"/>
                </a:cubicBezTo>
                <a:close/>
              </a:path>
            </a:pathLst>
          </a:custGeom>
          <a:solidFill>
            <a:srgbClr val="FF0000"/>
          </a:solidFill>
          <a:ln>
            <a:noFill/>
          </a:ln>
        </p:spPr>
        <p:txBody>
          <a:bodyPr spcFirstLastPara="1" wrap="square" lIns="121900" tIns="121900" rIns="121900" bIns="121900" anchor="ctr" anchorCtr="0">
            <a:noAutofit/>
          </a:bodyPr>
          <a:lstStyle/>
          <a:p>
            <a:pPr algn="r" rtl="1"/>
            <a:endParaRPr sz="1865" dirty="0">
              <a:solidFill>
                <a:srgbClr val="FF0000"/>
              </a:solidFill>
            </a:endParaRPr>
          </a:p>
        </p:txBody>
      </p:sp>
    </p:spTree>
    <p:extLst>
      <p:ext uri="{BB962C8B-B14F-4D97-AF65-F5344CB8AC3E}">
        <p14:creationId xmlns:p14="http://schemas.microsoft.com/office/powerpoint/2010/main" val="384942372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randombar(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animBg="1"/>
      <p:bldP spid="12" grpId="0"/>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36879"/>
            <a:ext cx="4654297" cy="839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40343" y="1253706"/>
            <a:ext cx="10995443"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7141580" y="89590"/>
            <a:ext cx="478494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مفهوم 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590309" y="1503158"/>
            <a:ext cx="10451939" cy="2657138"/>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التراكم الزمني لنتائج حققتها المنظمة في البيئة الداخلية والخارجية لها، بالشكل الذي يحقق الولاء لعملاء المنظمة. وقد أكد "</a:t>
            </a:r>
            <a:r>
              <a:rPr lang="ar-SA" sz="2800" dirty="0" err="1" smtClean="0">
                <a:latin typeface="Alexandria"/>
                <a:ea typeface="Calibri" panose="020F0502020204030204" pitchFamily="34" charset="0"/>
              </a:rPr>
              <a:t>بانتي</a:t>
            </a:r>
            <a:r>
              <a:rPr lang="ar-SA" sz="2800" dirty="0" smtClean="0">
                <a:latin typeface="Alexandria"/>
                <a:ea typeface="Calibri" panose="020F0502020204030204" pitchFamily="34" charset="0"/>
              </a:rPr>
              <a:t> فوردي" أن سمعة المنظمة تمثل مجموعة من الأحكام المتراكمة عبر فترة زمنية من قبل المنظمات المنافسة، وتتعلق تلك الأحكام بالأعمال الجوهرية للمنظمة.</a:t>
            </a:r>
            <a:endParaRPr lang="en-US" sz="2800" dirty="0">
              <a:effectLst/>
              <a:latin typeface="Alexandria"/>
              <a:ea typeface="Calibri" panose="020F0502020204030204" pitchFamily="34" charset="0"/>
            </a:endParaRPr>
          </a:p>
        </p:txBody>
      </p:sp>
      <p:sp>
        <p:nvSpPr>
          <p:cNvPr id="11" name="Google Shape;8424;p58"/>
          <p:cNvSpPr/>
          <p:nvPr/>
        </p:nvSpPr>
        <p:spPr>
          <a:xfrm>
            <a:off x="11631169" y="4159521"/>
            <a:ext cx="460213" cy="442257"/>
          </a:xfrm>
          <a:custGeom>
            <a:avLst/>
            <a:gdLst/>
            <a:ahLst/>
            <a:cxnLst/>
            <a:rect l="l" t="t" r="r" b="b"/>
            <a:pathLst>
              <a:path w="7657" h="11878" extrusionOk="0">
                <a:moveTo>
                  <a:pt x="3813" y="1387"/>
                </a:moveTo>
                <a:cubicBezTo>
                  <a:pt x="4254" y="1387"/>
                  <a:pt x="4664" y="1670"/>
                  <a:pt x="4821" y="2112"/>
                </a:cubicBezTo>
                <a:lnTo>
                  <a:pt x="2836" y="2112"/>
                </a:lnTo>
                <a:cubicBezTo>
                  <a:pt x="2994" y="1702"/>
                  <a:pt x="3372" y="1387"/>
                  <a:pt x="3813" y="1387"/>
                </a:cubicBezTo>
                <a:close/>
                <a:moveTo>
                  <a:pt x="4947" y="2805"/>
                </a:moveTo>
                <a:cubicBezTo>
                  <a:pt x="5199" y="2805"/>
                  <a:pt x="5357" y="3057"/>
                  <a:pt x="5294" y="3277"/>
                </a:cubicBezTo>
                <a:lnTo>
                  <a:pt x="4947" y="4222"/>
                </a:lnTo>
                <a:lnTo>
                  <a:pt x="2679" y="4222"/>
                </a:lnTo>
                <a:lnTo>
                  <a:pt x="2364" y="3277"/>
                </a:lnTo>
                <a:cubicBezTo>
                  <a:pt x="2332" y="3025"/>
                  <a:pt x="2490" y="2805"/>
                  <a:pt x="2710" y="2805"/>
                </a:cubicBezTo>
                <a:close/>
                <a:moveTo>
                  <a:pt x="4916" y="4852"/>
                </a:moveTo>
                <a:lnTo>
                  <a:pt x="5514" y="8381"/>
                </a:lnTo>
                <a:lnTo>
                  <a:pt x="2175" y="8381"/>
                </a:lnTo>
                <a:lnTo>
                  <a:pt x="2773" y="4852"/>
                </a:lnTo>
                <a:close/>
                <a:moveTo>
                  <a:pt x="5955" y="9074"/>
                </a:moveTo>
                <a:cubicBezTo>
                  <a:pt x="6144" y="9074"/>
                  <a:pt x="6302" y="9232"/>
                  <a:pt x="6302" y="9421"/>
                </a:cubicBezTo>
                <a:lnTo>
                  <a:pt x="6302" y="9799"/>
                </a:lnTo>
                <a:lnTo>
                  <a:pt x="1450" y="9799"/>
                </a:lnTo>
                <a:lnTo>
                  <a:pt x="1450" y="9421"/>
                </a:lnTo>
                <a:cubicBezTo>
                  <a:pt x="1419" y="9232"/>
                  <a:pt x="1576" y="9074"/>
                  <a:pt x="1765" y="9074"/>
                </a:cubicBezTo>
                <a:close/>
                <a:moveTo>
                  <a:pt x="6648" y="10460"/>
                </a:moveTo>
                <a:cubicBezTo>
                  <a:pt x="6806" y="10460"/>
                  <a:pt x="6964" y="10618"/>
                  <a:pt x="6964" y="10807"/>
                </a:cubicBezTo>
                <a:lnTo>
                  <a:pt x="6964" y="11153"/>
                </a:lnTo>
                <a:lnTo>
                  <a:pt x="757" y="11153"/>
                </a:lnTo>
                <a:lnTo>
                  <a:pt x="757" y="10807"/>
                </a:lnTo>
                <a:cubicBezTo>
                  <a:pt x="757" y="10618"/>
                  <a:pt x="915" y="10460"/>
                  <a:pt x="1104" y="10460"/>
                </a:cubicBezTo>
                <a:close/>
                <a:moveTo>
                  <a:pt x="3782" y="1"/>
                </a:moveTo>
                <a:cubicBezTo>
                  <a:pt x="3592" y="1"/>
                  <a:pt x="3435" y="158"/>
                  <a:pt x="3435" y="379"/>
                </a:cubicBezTo>
                <a:lnTo>
                  <a:pt x="3435" y="757"/>
                </a:lnTo>
                <a:cubicBezTo>
                  <a:pt x="2679" y="914"/>
                  <a:pt x="2143" y="1544"/>
                  <a:pt x="2049" y="2301"/>
                </a:cubicBezTo>
                <a:cubicBezTo>
                  <a:pt x="1702" y="2521"/>
                  <a:pt x="1545" y="3025"/>
                  <a:pt x="1671" y="3466"/>
                </a:cubicBezTo>
                <a:lnTo>
                  <a:pt x="1891" y="4191"/>
                </a:lnTo>
                <a:lnTo>
                  <a:pt x="1702" y="4191"/>
                </a:lnTo>
                <a:cubicBezTo>
                  <a:pt x="1513" y="4191"/>
                  <a:pt x="1356" y="4348"/>
                  <a:pt x="1356" y="4537"/>
                </a:cubicBezTo>
                <a:cubicBezTo>
                  <a:pt x="1356" y="4758"/>
                  <a:pt x="1513" y="4915"/>
                  <a:pt x="1702" y="4915"/>
                </a:cubicBezTo>
                <a:lnTo>
                  <a:pt x="1986" y="4915"/>
                </a:lnTo>
                <a:lnTo>
                  <a:pt x="1387" y="8444"/>
                </a:lnTo>
                <a:cubicBezTo>
                  <a:pt x="1009" y="8570"/>
                  <a:pt x="726" y="8948"/>
                  <a:pt x="726" y="9421"/>
                </a:cubicBezTo>
                <a:lnTo>
                  <a:pt x="726" y="9830"/>
                </a:lnTo>
                <a:cubicBezTo>
                  <a:pt x="316" y="9988"/>
                  <a:pt x="1" y="10334"/>
                  <a:pt x="1" y="10807"/>
                </a:cubicBezTo>
                <a:lnTo>
                  <a:pt x="1" y="11531"/>
                </a:lnTo>
                <a:cubicBezTo>
                  <a:pt x="1" y="11720"/>
                  <a:pt x="158" y="11878"/>
                  <a:pt x="347" y="11878"/>
                </a:cubicBezTo>
                <a:lnTo>
                  <a:pt x="7279" y="11878"/>
                </a:lnTo>
                <a:cubicBezTo>
                  <a:pt x="7499" y="11878"/>
                  <a:pt x="7657" y="11720"/>
                  <a:pt x="7657" y="11531"/>
                </a:cubicBezTo>
                <a:lnTo>
                  <a:pt x="7657" y="10807"/>
                </a:lnTo>
                <a:cubicBezTo>
                  <a:pt x="7657" y="10366"/>
                  <a:pt x="7373" y="9988"/>
                  <a:pt x="6932" y="9830"/>
                </a:cubicBezTo>
                <a:lnTo>
                  <a:pt x="6932" y="9421"/>
                </a:lnTo>
                <a:cubicBezTo>
                  <a:pt x="6932" y="8948"/>
                  <a:pt x="6617" y="8570"/>
                  <a:pt x="6176" y="8444"/>
                </a:cubicBezTo>
                <a:lnTo>
                  <a:pt x="5609" y="4915"/>
                </a:lnTo>
                <a:lnTo>
                  <a:pt x="5861" y="4915"/>
                </a:lnTo>
                <a:cubicBezTo>
                  <a:pt x="6081" y="4915"/>
                  <a:pt x="6207" y="4758"/>
                  <a:pt x="6207" y="4537"/>
                </a:cubicBezTo>
                <a:cubicBezTo>
                  <a:pt x="6207" y="4348"/>
                  <a:pt x="6081" y="4191"/>
                  <a:pt x="5861" y="4191"/>
                </a:cubicBezTo>
                <a:lnTo>
                  <a:pt x="5672" y="4191"/>
                </a:lnTo>
                <a:lnTo>
                  <a:pt x="5924" y="3466"/>
                </a:lnTo>
                <a:cubicBezTo>
                  <a:pt x="6081" y="3025"/>
                  <a:pt x="5861" y="2584"/>
                  <a:pt x="5514" y="2301"/>
                </a:cubicBezTo>
                <a:cubicBezTo>
                  <a:pt x="5451" y="1513"/>
                  <a:pt x="4884" y="914"/>
                  <a:pt x="4128" y="757"/>
                </a:cubicBezTo>
                <a:lnTo>
                  <a:pt x="4128" y="379"/>
                </a:lnTo>
                <a:cubicBezTo>
                  <a:pt x="4128" y="158"/>
                  <a:pt x="3971" y="1"/>
                  <a:pt x="3782" y="1"/>
                </a:cubicBezTo>
                <a:close/>
              </a:path>
            </a:pathLst>
          </a:custGeom>
          <a:solidFill>
            <a:srgbClr val="FF0000"/>
          </a:solidFill>
          <a:ln>
            <a:noFill/>
          </a:ln>
        </p:spPr>
        <p:txBody>
          <a:bodyPr spcFirstLastPara="1" wrap="square" lIns="121900" tIns="121900" rIns="121900" bIns="121900" anchor="ctr" anchorCtr="0">
            <a:noAutofit/>
          </a:bodyPr>
          <a:lstStyle/>
          <a:p>
            <a:pPr algn="r" rtl="1"/>
            <a:endParaRPr sz="1865" dirty="0">
              <a:solidFill>
                <a:srgbClr val="FF0000"/>
              </a:solidFill>
            </a:endParaRPr>
          </a:p>
        </p:txBody>
      </p:sp>
      <p:sp>
        <p:nvSpPr>
          <p:cNvPr id="12" name="مستطيل 11"/>
          <p:cNvSpPr/>
          <p:nvPr/>
        </p:nvSpPr>
        <p:spPr>
          <a:xfrm>
            <a:off x="590309" y="4159521"/>
            <a:ext cx="10451939" cy="1296189"/>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الأحكام  الجماعية للمنظمة بناءً على تقييم للآثار المالية، والاجتماعية، والبيئية، والتي يتم تشكيلها من خلال مراقبة سلوكيات الماضي، وأشكال الحاضر، وتوقعات المستقبل.</a:t>
            </a:r>
            <a:endParaRPr lang="en-US" sz="2800" dirty="0">
              <a:effectLst/>
              <a:latin typeface="Alexandria"/>
              <a:ea typeface="Calibri" panose="020F0502020204030204" pitchFamily="34" charset="0"/>
            </a:endParaRPr>
          </a:p>
        </p:txBody>
      </p:sp>
      <p:sp>
        <p:nvSpPr>
          <p:cNvPr id="13" name="Google Shape;8424;p58"/>
          <p:cNvSpPr/>
          <p:nvPr/>
        </p:nvSpPr>
        <p:spPr>
          <a:xfrm>
            <a:off x="11631168" y="1627688"/>
            <a:ext cx="460213" cy="442257"/>
          </a:xfrm>
          <a:custGeom>
            <a:avLst/>
            <a:gdLst/>
            <a:ahLst/>
            <a:cxnLst/>
            <a:rect l="l" t="t" r="r" b="b"/>
            <a:pathLst>
              <a:path w="7657" h="11878" extrusionOk="0">
                <a:moveTo>
                  <a:pt x="3813" y="1387"/>
                </a:moveTo>
                <a:cubicBezTo>
                  <a:pt x="4254" y="1387"/>
                  <a:pt x="4664" y="1670"/>
                  <a:pt x="4821" y="2112"/>
                </a:cubicBezTo>
                <a:lnTo>
                  <a:pt x="2836" y="2112"/>
                </a:lnTo>
                <a:cubicBezTo>
                  <a:pt x="2994" y="1702"/>
                  <a:pt x="3372" y="1387"/>
                  <a:pt x="3813" y="1387"/>
                </a:cubicBezTo>
                <a:close/>
                <a:moveTo>
                  <a:pt x="4947" y="2805"/>
                </a:moveTo>
                <a:cubicBezTo>
                  <a:pt x="5199" y="2805"/>
                  <a:pt x="5357" y="3057"/>
                  <a:pt x="5294" y="3277"/>
                </a:cubicBezTo>
                <a:lnTo>
                  <a:pt x="4947" y="4222"/>
                </a:lnTo>
                <a:lnTo>
                  <a:pt x="2679" y="4222"/>
                </a:lnTo>
                <a:lnTo>
                  <a:pt x="2364" y="3277"/>
                </a:lnTo>
                <a:cubicBezTo>
                  <a:pt x="2332" y="3025"/>
                  <a:pt x="2490" y="2805"/>
                  <a:pt x="2710" y="2805"/>
                </a:cubicBezTo>
                <a:close/>
                <a:moveTo>
                  <a:pt x="4916" y="4852"/>
                </a:moveTo>
                <a:lnTo>
                  <a:pt x="5514" y="8381"/>
                </a:lnTo>
                <a:lnTo>
                  <a:pt x="2175" y="8381"/>
                </a:lnTo>
                <a:lnTo>
                  <a:pt x="2773" y="4852"/>
                </a:lnTo>
                <a:close/>
                <a:moveTo>
                  <a:pt x="5955" y="9074"/>
                </a:moveTo>
                <a:cubicBezTo>
                  <a:pt x="6144" y="9074"/>
                  <a:pt x="6302" y="9232"/>
                  <a:pt x="6302" y="9421"/>
                </a:cubicBezTo>
                <a:lnTo>
                  <a:pt x="6302" y="9799"/>
                </a:lnTo>
                <a:lnTo>
                  <a:pt x="1450" y="9799"/>
                </a:lnTo>
                <a:lnTo>
                  <a:pt x="1450" y="9421"/>
                </a:lnTo>
                <a:cubicBezTo>
                  <a:pt x="1419" y="9232"/>
                  <a:pt x="1576" y="9074"/>
                  <a:pt x="1765" y="9074"/>
                </a:cubicBezTo>
                <a:close/>
                <a:moveTo>
                  <a:pt x="6648" y="10460"/>
                </a:moveTo>
                <a:cubicBezTo>
                  <a:pt x="6806" y="10460"/>
                  <a:pt x="6964" y="10618"/>
                  <a:pt x="6964" y="10807"/>
                </a:cubicBezTo>
                <a:lnTo>
                  <a:pt x="6964" y="11153"/>
                </a:lnTo>
                <a:lnTo>
                  <a:pt x="757" y="11153"/>
                </a:lnTo>
                <a:lnTo>
                  <a:pt x="757" y="10807"/>
                </a:lnTo>
                <a:cubicBezTo>
                  <a:pt x="757" y="10618"/>
                  <a:pt x="915" y="10460"/>
                  <a:pt x="1104" y="10460"/>
                </a:cubicBezTo>
                <a:close/>
                <a:moveTo>
                  <a:pt x="3782" y="1"/>
                </a:moveTo>
                <a:cubicBezTo>
                  <a:pt x="3592" y="1"/>
                  <a:pt x="3435" y="158"/>
                  <a:pt x="3435" y="379"/>
                </a:cubicBezTo>
                <a:lnTo>
                  <a:pt x="3435" y="757"/>
                </a:lnTo>
                <a:cubicBezTo>
                  <a:pt x="2679" y="914"/>
                  <a:pt x="2143" y="1544"/>
                  <a:pt x="2049" y="2301"/>
                </a:cubicBezTo>
                <a:cubicBezTo>
                  <a:pt x="1702" y="2521"/>
                  <a:pt x="1545" y="3025"/>
                  <a:pt x="1671" y="3466"/>
                </a:cubicBezTo>
                <a:lnTo>
                  <a:pt x="1891" y="4191"/>
                </a:lnTo>
                <a:lnTo>
                  <a:pt x="1702" y="4191"/>
                </a:lnTo>
                <a:cubicBezTo>
                  <a:pt x="1513" y="4191"/>
                  <a:pt x="1356" y="4348"/>
                  <a:pt x="1356" y="4537"/>
                </a:cubicBezTo>
                <a:cubicBezTo>
                  <a:pt x="1356" y="4758"/>
                  <a:pt x="1513" y="4915"/>
                  <a:pt x="1702" y="4915"/>
                </a:cubicBezTo>
                <a:lnTo>
                  <a:pt x="1986" y="4915"/>
                </a:lnTo>
                <a:lnTo>
                  <a:pt x="1387" y="8444"/>
                </a:lnTo>
                <a:cubicBezTo>
                  <a:pt x="1009" y="8570"/>
                  <a:pt x="726" y="8948"/>
                  <a:pt x="726" y="9421"/>
                </a:cubicBezTo>
                <a:lnTo>
                  <a:pt x="726" y="9830"/>
                </a:lnTo>
                <a:cubicBezTo>
                  <a:pt x="316" y="9988"/>
                  <a:pt x="1" y="10334"/>
                  <a:pt x="1" y="10807"/>
                </a:cubicBezTo>
                <a:lnTo>
                  <a:pt x="1" y="11531"/>
                </a:lnTo>
                <a:cubicBezTo>
                  <a:pt x="1" y="11720"/>
                  <a:pt x="158" y="11878"/>
                  <a:pt x="347" y="11878"/>
                </a:cubicBezTo>
                <a:lnTo>
                  <a:pt x="7279" y="11878"/>
                </a:lnTo>
                <a:cubicBezTo>
                  <a:pt x="7499" y="11878"/>
                  <a:pt x="7657" y="11720"/>
                  <a:pt x="7657" y="11531"/>
                </a:cubicBezTo>
                <a:lnTo>
                  <a:pt x="7657" y="10807"/>
                </a:lnTo>
                <a:cubicBezTo>
                  <a:pt x="7657" y="10366"/>
                  <a:pt x="7373" y="9988"/>
                  <a:pt x="6932" y="9830"/>
                </a:cubicBezTo>
                <a:lnTo>
                  <a:pt x="6932" y="9421"/>
                </a:lnTo>
                <a:cubicBezTo>
                  <a:pt x="6932" y="8948"/>
                  <a:pt x="6617" y="8570"/>
                  <a:pt x="6176" y="8444"/>
                </a:cubicBezTo>
                <a:lnTo>
                  <a:pt x="5609" y="4915"/>
                </a:lnTo>
                <a:lnTo>
                  <a:pt x="5861" y="4915"/>
                </a:lnTo>
                <a:cubicBezTo>
                  <a:pt x="6081" y="4915"/>
                  <a:pt x="6207" y="4758"/>
                  <a:pt x="6207" y="4537"/>
                </a:cubicBezTo>
                <a:cubicBezTo>
                  <a:pt x="6207" y="4348"/>
                  <a:pt x="6081" y="4191"/>
                  <a:pt x="5861" y="4191"/>
                </a:cubicBezTo>
                <a:lnTo>
                  <a:pt x="5672" y="4191"/>
                </a:lnTo>
                <a:lnTo>
                  <a:pt x="5924" y="3466"/>
                </a:lnTo>
                <a:cubicBezTo>
                  <a:pt x="6081" y="3025"/>
                  <a:pt x="5861" y="2584"/>
                  <a:pt x="5514" y="2301"/>
                </a:cubicBezTo>
                <a:cubicBezTo>
                  <a:pt x="5451" y="1513"/>
                  <a:pt x="4884" y="914"/>
                  <a:pt x="4128" y="757"/>
                </a:cubicBezTo>
                <a:lnTo>
                  <a:pt x="4128" y="379"/>
                </a:lnTo>
                <a:cubicBezTo>
                  <a:pt x="4128" y="158"/>
                  <a:pt x="3971" y="1"/>
                  <a:pt x="3782" y="1"/>
                </a:cubicBezTo>
                <a:close/>
              </a:path>
            </a:pathLst>
          </a:custGeom>
          <a:solidFill>
            <a:srgbClr val="FF0000"/>
          </a:solidFill>
          <a:ln>
            <a:noFill/>
          </a:ln>
        </p:spPr>
        <p:txBody>
          <a:bodyPr spcFirstLastPara="1" wrap="square" lIns="121900" tIns="121900" rIns="121900" bIns="121900" anchor="ctr" anchorCtr="0">
            <a:noAutofit/>
          </a:bodyPr>
          <a:lstStyle/>
          <a:p>
            <a:pPr algn="r" rtl="1"/>
            <a:endParaRPr sz="1865" dirty="0">
              <a:solidFill>
                <a:srgbClr val="FF0000"/>
              </a:solidFill>
            </a:endParaRPr>
          </a:p>
        </p:txBody>
      </p:sp>
    </p:spTree>
    <p:extLst>
      <p:ext uri="{BB962C8B-B14F-4D97-AF65-F5344CB8AC3E}">
        <p14:creationId xmlns:p14="http://schemas.microsoft.com/office/powerpoint/2010/main" val="275378906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randombar(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animBg="1"/>
      <p:bldP spid="12" grpId="0"/>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36879"/>
            <a:ext cx="4654297" cy="839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40343" y="1253706"/>
            <a:ext cx="10995443"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7141580" y="89590"/>
            <a:ext cx="478494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مفهوم 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590309" y="1503158"/>
            <a:ext cx="10451939" cy="1937390"/>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وفق "</a:t>
            </a:r>
            <a:r>
              <a:rPr lang="ar-SA" sz="2800" dirty="0" err="1" smtClean="0">
                <a:latin typeface="Alexandria"/>
                <a:ea typeface="Calibri" panose="020F0502020204030204" pitchFamily="34" charset="0"/>
              </a:rPr>
              <a:t>كورني</a:t>
            </a:r>
            <a:r>
              <a:rPr lang="ar-SA" sz="2800" dirty="0" smtClean="0">
                <a:latin typeface="Alexandria"/>
                <a:ea typeface="Calibri" panose="020F0502020204030204" pitchFamily="34" charset="0"/>
              </a:rPr>
              <a:t> </a:t>
            </a:r>
            <a:r>
              <a:rPr lang="ar-SA" sz="2800" dirty="0" err="1" smtClean="0">
                <a:latin typeface="Alexandria"/>
                <a:ea typeface="Calibri" panose="020F0502020204030204" pitchFamily="34" charset="0"/>
              </a:rPr>
              <a:t>ديكمانز</a:t>
            </a:r>
            <a:r>
              <a:rPr lang="ar-SA" sz="2800" dirty="0">
                <a:latin typeface="Alexandria"/>
                <a:ea typeface="Calibri" panose="020F0502020204030204" pitchFamily="34" charset="0"/>
              </a:rPr>
              <a:t>"</a:t>
            </a:r>
            <a:r>
              <a:rPr lang="ar-SA" sz="2800" dirty="0" smtClean="0">
                <a:latin typeface="Alexandria"/>
                <a:ea typeface="Calibri" panose="020F0502020204030204" pitchFamily="34" charset="0"/>
              </a:rPr>
              <a:t> أحد علماء السمعة هي أصل غير ملموس يتطلب إدارته وجود قنوات اتصالات فعالة مع العملاء، وتعد مواقع التواصل الاجتماعي أفضل قنوات الاتصال لتكوين سمعة متميزة للمنظمة لدى عملائها.</a:t>
            </a:r>
            <a:endParaRPr lang="en-US" sz="2800" dirty="0">
              <a:effectLst/>
              <a:latin typeface="Alexandria"/>
              <a:ea typeface="Calibri" panose="020F0502020204030204" pitchFamily="34" charset="0"/>
            </a:endParaRPr>
          </a:p>
        </p:txBody>
      </p:sp>
      <p:sp>
        <p:nvSpPr>
          <p:cNvPr id="11" name="Google Shape;8424;p58"/>
          <p:cNvSpPr/>
          <p:nvPr/>
        </p:nvSpPr>
        <p:spPr>
          <a:xfrm>
            <a:off x="11631169" y="4159521"/>
            <a:ext cx="460213" cy="442257"/>
          </a:xfrm>
          <a:custGeom>
            <a:avLst/>
            <a:gdLst/>
            <a:ahLst/>
            <a:cxnLst/>
            <a:rect l="l" t="t" r="r" b="b"/>
            <a:pathLst>
              <a:path w="7657" h="11878" extrusionOk="0">
                <a:moveTo>
                  <a:pt x="3813" y="1387"/>
                </a:moveTo>
                <a:cubicBezTo>
                  <a:pt x="4254" y="1387"/>
                  <a:pt x="4664" y="1670"/>
                  <a:pt x="4821" y="2112"/>
                </a:cubicBezTo>
                <a:lnTo>
                  <a:pt x="2836" y="2112"/>
                </a:lnTo>
                <a:cubicBezTo>
                  <a:pt x="2994" y="1702"/>
                  <a:pt x="3372" y="1387"/>
                  <a:pt x="3813" y="1387"/>
                </a:cubicBezTo>
                <a:close/>
                <a:moveTo>
                  <a:pt x="4947" y="2805"/>
                </a:moveTo>
                <a:cubicBezTo>
                  <a:pt x="5199" y="2805"/>
                  <a:pt x="5357" y="3057"/>
                  <a:pt x="5294" y="3277"/>
                </a:cubicBezTo>
                <a:lnTo>
                  <a:pt x="4947" y="4222"/>
                </a:lnTo>
                <a:lnTo>
                  <a:pt x="2679" y="4222"/>
                </a:lnTo>
                <a:lnTo>
                  <a:pt x="2364" y="3277"/>
                </a:lnTo>
                <a:cubicBezTo>
                  <a:pt x="2332" y="3025"/>
                  <a:pt x="2490" y="2805"/>
                  <a:pt x="2710" y="2805"/>
                </a:cubicBezTo>
                <a:close/>
                <a:moveTo>
                  <a:pt x="4916" y="4852"/>
                </a:moveTo>
                <a:lnTo>
                  <a:pt x="5514" y="8381"/>
                </a:lnTo>
                <a:lnTo>
                  <a:pt x="2175" y="8381"/>
                </a:lnTo>
                <a:lnTo>
                  <a:pt x="2773" y="4852"/>
                </a:lnTo>
                <a:close/>
                <a:moveTo>
                  <a:pt x="5955" y="9074"/>
                </a:moveTo>
                <a:cubicBezTo>
                  <a:pt x="6144" y="9074"/>
                  <a:pt x="6302" y="9232"/>
                  <a:pt x="6302" y="9421"/>
                </a:cubicBezTo>
                <a:lnTo>
                  <a:pt x="6302" y="9799"/>
                </a:lnTo>
                <a:lnTo>
                  <a:pt x="1450" y="9799"/>
                </a:lnTo>
                <a:lnTo>
                  <a:pt x="1450" y="9421"/>
                </a:lnTo>
                <a:cubicBezTo>
                  <a:pt x="1419" y="9232"/>
                  <a:pt x="1576" y="9074"/>
                  <a:pt x="1765" y="9074"/>
                </a:cubicBezTo>
                <a:close/>
                <a:moveTo>
                  <a:pt x="6648" y="10460"/>
                </a:moveTo>
                <a:cubicBezTo>
                  <a:pt x="6806" y="10460"/>
                  <a:pt x="6964" y="10618"/>
                  <a:pt x="6964" y="10807"/>
                </a:cubicBezTo>
                <a:lnTo>
                  <a:pt x="6964" y="11153"/>
                </a:lnTo>
                <a:lnTo>
                  <a:pt x="757" y="11153"/>
                </a:lnTo>
                <a:lnTo>
                  <a:pt x="757" y="10807"/>
                </a:lnTo>
                <a:cubicBezTo>
                  <a:pt x="757" y="10618"/>
                  <a:pt x="915" y="10460"/>
                  <a:pt x="1104" y="10460"/>
                </a:cubicBezTo>
                <a:close/>
                <a:moveTo>
                  <a:pt x="3782" y="1"/>
                </a:moveTo>
                <a:cubicBezTo>
                  <a:pt x="3592" y="1"/>
                  <a:pt x="3435" y="158"/>
                  <a:pt x="3435" y="379"/>
                </a:cubicBezTo>
                <a:lnTo>
                  <a:pt x="3435" y="757"/>
                </a:lnTo>
                <a:cubicBezTo>
                  <a:pt x="2679" y="914"/>
                  <a:pt x="2143" y="1544"/>
                  <a:pt x="2049" y="2301"/>
                </a:cubicBezTo>
                <a:cubicBezTo>
                  <a:pt x="1702" y="2521"/>
                  <a:pt x="1545" y="3025"/>
                  <a:pt x="1671" y="3466"/>
                </a:cubicBezTo>
                <a:lnTo>
                  <a:pt x="1891" y="4191"/>
                </a:lnTo>
                <a:lnTo>
                  <a:pt x="1702" y="4191"/>
                </a:lnTo>
                <a:cubicBezTo>
                  <a:pt x="1513" y="4191"/>
                  <a:pt x="1356" y="4348"/>
                  <a:pt x="1356" y="4537"/>
                </a:cubicBezTo>
                <a:cubicBezTo>
                  <a:pt x="1356" y="4758"/>
                  <a:pt x="1513" y="4915"/>
                  <a:pt x="1702" y="4915"/>
                </a:cubicBezTo>
                <a:lnTo>
                  <a:pt x="1986" y="4915"/>
                </a:lnTo>
                <a:lnTo>
                  <a:pt x="1387" y="8444"/>
                </a:lnTo>
                <a:cubicBezTo>
                  <a:pt x="1009" y="8570"/>
                  <a:pt x="726" y="8948"/>
                  <a:pt x="726" y="9421"/>
                </a:cubicBezTo>
                <a:lnTo>
                  <a:pt x="726" y="9830"/>
                </a:lnTo>
                <a:cubicBezTo>
                  <a:pt x="316" y="9988"/>
                  <a:pt x="1" y="10334"/>
                  <a:pt x="1" y="10807"/>
                </a:cubicBezTo>
                <a:lnTo>
                  <a:pt x="1" y="11531"/>
                </a:lnTo>
                <a:cubicBezTo>
                  <a:pt x="1" y="11720"/>
                  <a:pt x="158" y="11878"/>
                  <a:pt x="347" y="11878"/>
                </a:cubicBezTo>
                <a:lnTo>
                  <a:pt x="7279" y="11878"/>
                </a:lnTo>
                <a:cubicBezTo>
                  <a:pt x="7499" y="11878"/>
                  <a:pt x="7657" y="11720"/>
                  <a:pt x="7657" y="11531"/>
                </a:cubicBezTo>
                <a:lnTo>
                  <a:pt x="7657" y="10807"/>
                </a:lnTo>
                <a:cubicBezTo>
                  <a:pt x="7657" y="10366"/>
                  <a:pt x="7373" y="9988"/>
                  <a:pt x="6932" y="9830"/>
                </a:cubicBezTo>
                <a:lnTo>
                  <a:pt x="6932" y="9421"/>
                </a:lnTo>
                <a:cubicBezTo>
                  <a:pt x="6932" y="8948"/>
                  <a:pt x="6617" y="8570"/>
                  <a:pt x="6176" y="8444"/>
                </a:cubicBezTo>
                <a:lnTo>
                  <a:pt x="5609" y="4915"/>
                </a:lnTo>
                <a:lnTo>
                  <a:pt x="5861" y="4915"/>
                </a:lnTo>
                <a:cubicBezTo>
                  <a:pt x="6081" y="4915"/>
                  <a:pt x="6207" y="4758"/>
                  <a:pt x="6207" y="4537"/>
                </a:cubicBezTo>
                <a:cubicBezTo>
                  <a:pt x="6207" y="4348"/>
                  <a:pt x="6081" y="4191"/>
                  <a:pt x="5861" y="4191"/>
                </a:cubicBezTo>
                <a:lnTo>
                  <a:pt x="5672" y="4191"/>
                </a:lnTo>
                <a:lnTo>
                  <a:pt x="5924" y="3466"/>
                </a:lnTo>
                <a:cubicBezTo>
                  <a:pt x="6081" y="3025"/>
                  <a:pt x="5861" y="2584"/>
                  <a:pt x="5514" y="2301"/>
                </a:cubicBezTo>
                <a:cubicBezTo>
                  <a:pt x="5451" y="1513"/>
                  <a:pt x="4884" y="914"/>
                  <a:pt x="4128" y="757"/>
                </a:cubicBezTo>
                <a:lnTo>
                  <a:pt x="4128" y="379"/>
                </a:lnTo>
                <a:cubicBezTo>
                  <a:pt x="4128" y="158"/>
                  <a:pt x="3971" y="1"/>
                  <a:pt x="3782" y="1"/>
                </a:cubicBezTo>
                <a:close/>
              </a:path>
            </a:pathLst>
          </a:custGeom>
          <a:solidFill>
            <a:srgbClr val="FF0000"/>
          </a:solidFill>
          <a:ln>
            <a:noFill/>
          </a:ln>
        </p:spPr>
        <p:txBody>
          <a:bodyPr spcFirstLastPara="1" wrap="square" lIns="121900" tIns="121900" rIns="121900" bIns="121900" anchor="ctr" anchorCtr="0">
            <a:noAutofit/>
          </a:bodyPr>
          <a:lstStyle/>
          <a:p>
            <a:pPr algn="r" rtl="1"/>
            <a:endParaRPr sz="1865" dirty="0">
              <a:solidFill>
                <a:srgbClr val="FF0000"/>
              </a:solidFill>
            </a:endParaRPr>
          </a:p>
        </p:txBody>
      </p:sp>
      <p:sp>
        <p:nvSpPr>
          <p:cNvPr id="12" name="مستطيل 11"/>
          <p:cNvSpPr/>
          <p:nvPr/>
        </p:nvSpPr>
        <p:spPr>
          <a:xfrm>
            <a:off x="712094" y="4033289"/>
            <a:ext cx="10451939" cy="1296189"/>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أما "</a:t>
            </a:r>
            <a:r>
              <a:rPr lang="ar-SA" sz="2800" dirty="0" err="1" smtClean="0">
                <a:latin typeface="Alexandria"/>
                <a:ea typeface="Calibri" panose="020F0502020204030204" pitchFamily="34" charset="0"/>
              </a:rPr>
              <a:t>مارتينز</a:t>
            </a:r>
            <a:r>
              <a:rPr lang="ar-SA" sz="2800" dirty="0" smtClean="0">
                <a:latin typeface="Alexandria"/>
                <a:ea typeface="Calibri" panose="020F0502020204030204" pitchFamily="34" charset="0"/>
              </a:rPr>
              <a:t> </a:t>
            </a:r>
            <a:r>
              <a:rPr lang="ar-SA" sz="2800" dirty="0" err="1" smtClean="0">
                <a:latin typeface="Alexandria"/>
                <a:ea typeface="Calibri" panose="020F0502020204030204" pitchFamily="34" charset="0"/>
              </a:rPr>
              <a:t>أولميدو</a:t>
            </a:r>
            <a:r>
              <a:rPr lang="ar-SA" sz="2800" dirty="0" smtClean="0">
                <a:latin typeface="Alexandria"/>
                <a:ea typeface="Calibri" panose="020F0502020204030204" pitchFamily="34" charset="0"/>
              </a:rPr>
              <a:t>" فيرى أن سمعة المنظمة عبارة عن تخمينات في أذهان عملاء المنظمة وجمهورها متعلقة بصورة المنظمة ومستوى أدائها فيما تقدمه من منتجات.</a:t>
            </a:r>
            <a:endParaRPr lang="en-US" sz="2800" dirty="0">
              <a:effectLst/>
              <a:latin typeface="Alexandria"/>
              <a:ea typeface="Calibri" panose="020F0502020204030204" pitchFamily="34" charset="0"/>
            </a:endParaRPr>
          </a:p>
        </p:txBody>
      </p:sp>
      <p:sp>
        <p:nvSpPr>
          <p:cNvPr id="13" name="Google Shape;8424;p58"/>
          <p:cNvSpPr/>
          <p:nvPr/>
        </p:nvSpPr>
        <p:spPr>
          <a:xfrm>
            <a:off x="11631168" y="1627688"/>
            <a:ext cx="460213" cy="442257"/>
          </a:xfrm>
          <a:custGeom>
            <a:avLst/>
            <a:gdLst/>
            <a:ahLst/>
            <a:cxnLst/>
            <a:rect l="l" t="t" r="r" b="b"/>
            <a:pathLst>
              <a:path w="7657" h="11878" extrusionOk="0">
                <a:moveTo>
                  <a:pt x="3813" y="1387"/>
                </a:moveTo>
                <a:cubicBezTo>
                  <a:pt x="4254" y="1387"/>
                  <a:pt x="4664" y="1670"/>
                  <a:pt x="4821" y="2112"/>
                </a:cubicBezTo>
                <a:lnTo>
                  <a:pt x="2836" y="2112"/>
                </a:lnTo>
                <a:cubicBezTo>
                  <a:pt x="2994" y="1702"/>
                  <a:pt x="3372" y="1387"/>
                  <a:pt x="3813" y="1387"/>
                </a:cubicBezTo>
                <a:close/>
                <a:moveTo>
                  <a:pt x="4947" y="2805"/>
                </a:moveTo>
                <a:cubicBezTo>
                  <a:pt x="5199" y="2805"/>
                  <a:pt x="5357" y="3057"/>
                  <a:pt x="5294" y="3277"/>
                </a:cubicBezTo>
                <a:lnTo>
                  <a:pt x="4947" y="4222"/>
                </a:lnTo>
                <a:lnTo>
                  <a:pt x="2679" y="4222"/>
                </a:lnTo>
                <a:lnTo>
                  <a:pt x="2364" y="3277"/>
                </a:lnTo>
                <a:cubicBezTo>
                  <a:pt x="2332" y="3025"/>
                  <a:pt x="2490" y="2805"/>
                  <a:pt x="2710" y="2805"/>
                </a:cubicBezTo>
                <a:close/>
                <a:moveTo>
                  <a:pt x="4916" y="4852"/>
                </a:moveTo>
                <a:lnTo>
                  <a:pt x="5514" y="8381"/>
                </a:lnTo>
                <a:lnTo>
                  <a:pt x="2175" y="8381"/>
                </a:lnTo>
                <a:lnTo>
                  <a:pt x="2773" y="4852"/>
                </a:lnTo>
                <a:close/>
                <a:moveTo>
                  <a:pt x="5955" y="9074"/>
                </a:moveTo>
                <a:cubicBezTo>
                  <a:pt x="6144" y="9074"/>
                  <a:pt x="6302" y="9232"/>
                  <a:pt x="6302" y="9421"/>
                </a:cubicBezTo>
                <a:lnTo>
                  <a:pt x="6302" y="9799"/>
                </a:lnTo>
                <a:lnTo>
                  <a:pt x="1450" y="9799"/>
                </a:lnTo>
                <a:lnTo>
                  <a:pt x="1450" y="9421"/>
                </a:lnTo>
                <a:cubicBezTo>
                  <a:pt x="1419" y="9232"/>
                  <a:pt x="1576" y="9074"/>
                  <a:pt x="1765" y="9074"/>
                </a:cubicBezTo>
                <a:close/>
                <a:moveTo>
                  <a:pt x="6648" y="10460"/>
                </a:moveTo>
                <a:cubicBezTo>
                  <a:pt x="6806" y="10460"/>
                  <a:pt x="6964" y="10618"/>
                  <a:pt x="6964" y="10807"/>
                </a:cubicBezTo>
                <a:lnTo>
                  <a:pt x="6964" y="11153"/>
                </a:lnTo>
                <a:lnTo>
                  <a:pt x="757" y="11153"/>
                </a:lnTo>
                <a:lnTo>
                  <a:pt x="757" y="10807"/>
                </a:lnTo>
                <a:cubicBezTo>
                  <a:pt x="757" y="10618"/>
                  <a:pt x="915" y="10460"/>
                  <a:pt x="1104" y="10460"/>
                </a:cubicBezTo>
                <a:close/>
                <a:moveTo>
                  <a:pt x="3782" y="1"/>
                </a:moveTo>
                <a:cubicBezTo>
                  <a:pt x="3592" y="1"/>
                  <a:pt x="3435" y="158"/>
                  <a:pt x="3435" y="379"/>
                </a:cubicBezTo>
                <a:lnTo>
                  <a:pt x="3435" y="757"/>
                </a:lnTo>
                <a:cubicBezTo>
                  <a:pt x="2679" y="914"/>
                  <a:pt x="2143" y="1544"/>
                  <a:pt x="2049" y="2301"/>
                </a:cubicBezTo>
                <a:cubicBezTo>
                  <a:pt x="1702" y="2521"/>
                  <a:pt x="1545" y="3025"/>
                  <a:pt x="1671" y="3466"/>
                </a:cubicBezTo>
                <a:lnTo>
                  <a:pt x="1891" y="4191"/>
                </a:lnTo>
                <a:lnTo>
                  <a:pt x="1702" y="4191"/>
                </a:lnTo>
                <a:cubicBezTo>
                  <a:pt x="1513" y="4191"/>
                  <a:pt x="1356" y="4348"/>
                  <a:pt x="1356" y="4537"/>
                </a:cubicBezTo>
                <a:cubicBezTo>
                  <a:pt x="1356" y="4758"/>
                  <a:pt x="1513" y="4915"/>
                  <a:pt x="1702" y="4915"/>
                </a:cubicBezTo>
                <a:lnTo>
                  <a:pt x="1986" y="4915"/>
                </a:lnTo>
                <a:lnTo>
                  <a:pt x="1387" y="8444"/>
                </a:lnTo>
                <a:cubicBezTo>
                  <a:pt x="1009" y="8570"/>
                  <a:pt x="726" y="8948"/>
                  <a:pt x="726" y="9421"/>
                </a:cubicBezTo>
                <a:lnTo>
                  <a:pt x="726" y="9830"/>
                </a:lnTo>
                <a:cubicBezTo>
                  <a:pt x="316" y="9988"/>
                  <a:pt x="1" y="10334"/>
                  <a:pt x="1" y="10807"/>
                </a:cubicBezTo>
                <a:lnTo>
                  <a:pt x="1" y="11531"/>
                </a:lnTo>
                <a:cubicBezTo>
                  <a:pt x="1" y="11720"/>
                  <a:pt x="158" y="11878"/>
                  <a:pt x="347" y="11878"/>
                </a:cubicBezTo>
                <a:lnTo>
                  <a:pt x="7279" y="11878"/>
                </a:lnTo>
                <a:cubicBezTo>
                  <a:pt x="7499" y="11878"/>
                  <a:pt x="7657" y="11720"/>
                  <a:pt x="7657" y="11531"/>
                </a:cubicBezTo>
                <a:lnTo>
                  <a:pt x="7657" y="10807"/>
                </a:lnTo>
                <a:cubicBezTo>
                  <a:pt x="7657" y="10366"/>
                  <a:pt x="7373" y="9988"/>
                  <a:pt x="6932" y="9830"/>
                </a:cubicBezTo>
                <a:lnTo>
                  <a:pt x="6932" y="9421"/>
                </a:lnTo>
                <a:cubicBezTo>
                  <a:pt x="6932" y="8948"/>
                  <a:pt x="6617" y="8570"/>
                  <a:pt x="6176" y="8444"/>
                </a:cubicBezTo>
                <a:lnTo>
                  <a:pt x="5609" y="4915"/>
                </a:lnTo>
                <a:lnTo>
                  <a:pt x="5861" y="4915"/>
                </a:lnTo>
                <a:cubicBezTo>
                  <a:pt x="6081" y="4915"/>
                  <a:pt x="6207" y="4758"/>
                  <a:pt x="6207" y="4537"/>
                </a:cubicBezTo>
                <a:cubicBezTo>
                  <a:pt x="6207" y="4348"/>
                  <a:pt x="6081" y="4191"/>
                  <a:pt x="5861" y="4191"/>
                </a:cubicBezTo>
                <a:lnTo>
                  <a:pt x="5672" y="4191"/>
                </a:lnTo>
                <a:lnTo>
                  <a:pt x="5924" y="3466"/>
                </a:lnTo>
                <a:cubicBezTo>
                  <a:pt x="6081" y="3025"/>
                  <a:pt x="5861" y="2584"/>
                  <a:pt x="5514" y="2301"/>
                </a:cubicBezTo>
                <a:cubicBezTo>
                  <a:pt x="5451" y="1513"/>
                  <a:pt x="4884" y="914"/>
                  <a:pt x="4128" y="757"/>
                </a:cubicBezTo>
                <a:lnTo>
                  <a:pt x="4128" y="379"/>
                </a:lnTo>
                <a:cubicBezTo>
                  <a:pt x="4128" y="158"/>
                  <a:pt x="3971" y="1"/>
                  <a:pt x="3782" y="1"/>
                </a:cubicBezTo>
                <a:close/>
              </a:path>
            </a:pathLst>
          </a:custGeom>
          <a:solidFill>
            <a:srgbClr val="FF0000"/>
          </a:solidFill>
          <a:ln>
            <a:noFill/>
          </a:ln>
        </p:spPr>
        <p:txBody>
          <a:bodyPr spcFirstLastPara="1" wrap="square" lIns="121900" tIns="121900" rIns="121900" bIns="121900" anchor="ctr" anchorCtr="0">
            <a:noAutofit/>
          </a:bodyPr>
          <a:lstStyle/>
          <a:p>
            <a:pPr algn="r" rtl="1"/>
            <a:endParaRPr sz="1865" dirty="0">
              <a:solidFill>
                <a:srgbClr val="FF0000"/>
              </a:solidFill>
            </a:endParaRPr>
          </a:p>
        </p:txBody>
      </p:sp>
    </p:spTree>
    <p:extLst>
      <p:ext uri="{BB962C8B-B14F-4D97-AF65-F5344CB8AC3E}">
        <p14:creationId xmlns:p14="http://schemas.microsoft.com/office/powerpoint/2010/main" val="6934653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randombar(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11" grpId="0" animBg="1"/>
      <p:bldP spid="12" grpId="0"/>
      <p:bldP spid="1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36879"/>
            <a:ext cx="4654297" cy="839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40344" y="1253706"/>
            <a:ext cx="10000022"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7141580" y="89590"/>
            <a:ext cx="478494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مفهوم 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1672449" y="1578507"/>
            <a:ext cx="7096051" cy="733534"/>
          </a:xfrm>
          <a:prstGeom prst="rect">
            <a:avLst/>
          </a:prstGeom>
        </p:spPr>
        <p:txBody>
          <a:bodyPr wrap="square">
            <a:spAutoFit/>
          </a:bodyPr>
          <a:lstStyle/>
          <a:p>
            <a:pPr algn="justLow" rtl="1">
              <a:lnSpc>
                <a:spcPts val="5000"/>
              </a:lnSpc>
              <a:spcAft>
                <a:spcPts val="0"/>
              </a:spcAft>
            </a:pPr>
            <a:r>
              <a:rPr lang="ar-SA" sz="2800" b="1" dirty="0" smtClean="0">
                <a:solidFill>
                  <a:srgbClr val="FF0000"/>
                </a:solidFill>
                <a:latin typeface="Alexandria"/>
                <a:ea typeface="Calibri" panose="020F0502020204030204" pitchFamily="34" charset="0"/>
              </a:rPr>
              <a:t>يتفق جميع الباحثين أن تعريف إدارة السمعة في ثلاثة فئات:</a:t>
            </a:r>
          </a:p>
        </p:txBody>
      </p:sp>
      <p:sp>
        <p:nvSpPr>
          <p:cNvPr id="4" name="دمعة 3"/>
          <p:cNvSpPr/>
          <p:nvPr/>
        </p:nvSpPr>
        <p:spPr>
          <a:xfrm>
            <a:off x="7141580" y="2882214"/>
            <a:ext cx="2949677" cy="2185411"/>
          </a:xfrm>
          <a:prstGeom prst="teardrop">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b="1" u="sng" dirty="0" smtClean="0"/>
              <a:t>السمعة كوعي</a:t>
            </a:r>
          </a:p>
          <a:p>
            <a:pPr algn="ctr"/>
            <a:r>
              <a:rPr lang="ar-SA" sz="2400" dirty="0" smtClean="0"/>
              <a:t>تشير إلى المراقبين وأصحاب المصالح الذين لديهم وعي بالمنظمة</a:t>
            </a:r>
            <a:endParaRPr lang="ar-SA" sz="2400" dirty="0"/>
          </a:p>
        </p:txBody>
      </p:sp>
      <p:sp>
        <p:nvSpPr>
          <p:cNvPr id="12" name="دمعة 11"/>
          <p:cNvSpPr/>
          <p:nvPr/>
        </p:nvSpPr>
        <p:spPr>
          <a:xfrm>
            <a:off x="3824403" y="2871701"/>
            <a:ext cx="2949677" cy="2185411"/>
          </a:xfrm>
          <a:prstGeom prst="teardrop">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b="1" u="sng" dirty="0" smtClean="0"/>
              <a:t>السمعة كتقييم</a:t>
            </a:r>
          </a:p>
          <a:p>
            <a:pPr algn="ctr"/>
            <a:r>
              <a:rPr lang="ar-SA" sz="2400" dirty="0" smtClean="0"/>
              <a:t>تشير إلى المراقبين وأصحاب المصالح الذين يشتركون في تقييم المنظمة</a:t>
            </a:r>
            <a:endParaRPr lang="ar-SA" sz="2400" dirty="0"/>
          </a:p>
        </p:txBody>
      </p:sp>
      <p:sp>
        <p:nvSpPr>
          <p:cNvPr id="13" name="دمعة 12"/>
          <p:cNvSpPr/>
          <p:nvPr/>
        </p:nvSpPr>
        <p:spPr>
          <a:xfrm>
            <a:off x="657535" y="2882214"/>
            <a:ext cx="2949677" cy="2185411"/>
          </a:xfrm>
          <a:prstGeom prst="teardrop">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b="1" u="sng" dirty="0" smtClean="0"/>
              <a:t>السمعة كثروة</a:t>
            </a:r>
          </a:p>
          <a:p>
            <a:pPr algn="ctr"/>
            <a:r>
              <a:rPr lang="ar-SA" sz="2400" dirty="0" smtClean="0"/>
              <a:t>وتدمج بين الوعي والتقييم اللذان يمنحان أهمية للمنظمة</a:t>
            </a:r>
            <a:endParaRPr lang="ar-SA" sz="2400" dirty="0"/>
          </a:p>
        </p:txBody>
      </p:sp>
    </p:spTree>
    <p:extLst>
      <p:ext uri="{BB962C8B-B14F-4D97-AF65-F5344CB8AC3E}">
        <p14:creationId xmlns:p14="http://schemas.microsoft.com/office/powerpoint/2010/main" val="423461294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4" grpId="0" animBg="1"/>
      <p:bldP spid="12" grpId="0" animBg="1"/>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36879"/>
            <a:ext cx="4654297" cy="839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40344" y="1253706"/>
            <a:ext cx="10000022"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7141580" y="89590"/>
            <a:ext cx="478494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مفهوم 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740276" y="1405321"/>
            <a:ext cx="8981954" cy="4580741"/>
          </a:xfrm>
          <a:prstGeom prst="rect">
            <a:avLst/>
          </a:prstGeom>
        </p:spPr>
        <p:txBody>
          <a:bodyPr wrap="square">
            <a:spAutoFit/>
          </a:bodyPr>
          <a:lstStyle/>
          <a:p>
            <a:pPr algn="justLow" rtl="1">
              <a:lnSpc>
                <a:spcPts val="5000"/>
              </a:lnSpc>
              <a:spcAft>
                <a:spcPts val="0"/>
              </a:spcAft>
            </a:pPr>
            <a:r>
              <a:rPr lang="ar-SA" sz="2800" b="1" dirty="0" smtClean="0">
                <a:solidFill>
                  <a:srgbClr val="FF0000"/>
                </a:solidFill>
                <a:latin typeface="Alexandria"/>
                <a:ea typeface="Calibri" panose="020F0502020204030204" pitchFamily="34" charset="0"/>
              </a:rPr>
              <a:t>كتعريف جامع لكل ما سبق:</a:t>
            </a:r>
          </a:p>
          <a:p>
            <a:pPr algn="justLow" rtl="1">
              <a:lnSpc>
                <a:spcPts val="5000"/>
              </a:lnSpc>
              <a:spcAft>
                <a:spcPts val="0"/>
              </a:spcAft>
            </a:pPr>
            <a:r>
              <a:rPr lang="ar-SA" sz="2800" dirty="0" smtClean="0">
                <a:effectLst/>
                <a:latin typeface="Alexandria"/>
                <a:ea typeface="Calibri" panose="020F0502020204030204" pitchFamily="34" charset="0"/>
              </a:rPr>
              <a:t>سمعة المؤسسة عبارة عن أصول غير ملموسة تتكون من مجموعة أحكام جماعية ثابتة نسبياً ولفترات طويلة الأجل من عملاء المنظمة (أطراف داخلية وأخرى خارجية)، متعلقة بنتائج سلسلة زمنية حققت مخرجات ذات قيمة لعملاء المنظمة وتتسم سمعة المؤسسة بمجموعة خصائص تتمثل في أنها عملية معرفية، ونفسية، وعملية إدراك (مكون معلوماتي، مكون عاطفي، مكون سلوكي)، وكذلك عملية نسبية تتأثر بثقافة الفرد والمجتمع.</a:t>
            </a:r>
            <a:endParaRPr lang="en-US" sz="2800" dirty="0">
              <a:effectLst/>
              <a:latin typeface="Alexandria"/>
              <a:ea typeface="Calibri" panose="020F050202020403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22230" y="1503158"/>
            <a:ext cx="3611048" cy="4529132"/>
          </a:xfrm>
          <a:prstGeom prst="rect">
            <a:avLst/>
          </a:prstGeom>
        </p:spPr>
      </p:pic>
    </p:spTree>
    <p:extLst>
      <p:ext uri="{BB962C8B-B14F-4D97-AF65-F5344CB8AC3E}">
        <p14:creationId xmlns:p14="http://schemas.microsoft.com/office/powerpoint/2010/main" val="210756428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36879"/>
            <a:ext cx="4654297" cy="839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0000022"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7141580" y="89590"/>
            <a:ext cx="478494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مفهوم 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843515" y="1259565"/>
            <a:ext cx="8981954" cy="654988"/>
          </a:xfrm>
          <a:prstGeom prst="rect">
            <a:avLst/>
          </a:prstGeom>
        </p:spPr>
        <p:txBody>
          <a:bodyPr wrap="square">
            <a:spAutoFit/>
          </a:bodyPr>
          <a:lstStyle/>
          <a:p>
            <a:pPr algn="justLow" rtl="1">
              <a:lnSpc>
                <a:spcPts val="5000"/>
              </a:lnSpc>
              <a:spcAft>
                <a:spcPts val="0"/>
              </a:spcAft>
            </a:pPr>
            <a:r>
              <a:rPr lang="ar-SA" sz="2800" b="1" dirty="0" smtClean="0">
                <a:solidFill>
                  <a:srgbClr val="FF0000"/>
                </a:solidFill>
                <a:latin typeface="Alexandria"/>
                <a:ea typeface="Calibri" panose="020F0502020204030204" pitchFamily="34" charset="0"/>
              </a:rPr>
              <a:t>بناءً عليه يمكن الخروج ببعض المؤشرات حول مفهوم السمعة كالآتي:</a:t>
            </a:r>
          </a:p>
        </p:txBody>
      </p:sp>
      <p:sp>
        <p:nvSpPr>
          <p:cNvPr id="9" name="مستطيل 8"/>
          <p:cNvSpPr/>
          <p:nvPr/>
        </p:nvSpPr>
        <p:spPr>
          <a:xfrm>
            <a:off x="5122772" y="1886978"/>
            <a:ext cx="4870011" cy="654988"/>
          </a:xfrm>
          <a:prstGeom prst="rect">
            <a:avLst/>
          </a:prstGeom>
        </p:spPr>
        <p:txBody>
          <a:bodyPr wrap="square">
            <a:spAutoFit/>
          </a:bodyPr>
          <a:lstStyle/>
          <a:p>
            <a:pPr algn="justLow" rtl="1">
              <a:lnSpc>
                <a:spcPts val="5000"/>
              </a:lnSpc>
              <a:spcAft>
                <a:spcPts val="0"/>
              </a:spcAft>
            </a:pPr>
            <a:r>
              <a:rPr lang="ar-SA" sz="2800" dirty="0" smtClean="0">
                <a:latin typeface="Alexandria"/>
                <a:ea typeface="Calibri" panose="020F0502020204030204" pitchFamily="34" charset="0"/>
              </a:rPr>
              <a:t>1) إن السمعة أصل غير منظور.</a:t>
            </a:r>
          </a:p>
        </p:txBody>
      </p:sp>
      <p:sp>
        <p:nvSpPr>
          <p:cNvPr id="11" name="مستطيل 10"/>
          <p:cNvSpPr/>
          <p:nvPr/>
        </p:nvSpPr>
        <p:spPr>
          <a:xfrm>
            <a:off x="907590" y="2546220"/>
            <a:ext cx="9085193" cy="959558"/>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2) إن السمعة تشير إلى تقييم عام لخصائص المنظمات وسماتها وأدائها من مجموعات المصالح التي تؤثر بأفعال المنظمة وتتأثر بها</a:t>
            </a:r>
          </a:p>
        </p:txBody>
      </p:sp>
      <p:sp>
        <p:nvSpPr>
          <p:cNvPr id="12" name="مستطيل 11"/>
          <p:cNvSpPr/>
          <p:nvPr/>
        </p:nvSpPr>
        <p:spPr>
          <a:xfrm>
            <a:off x="843514" y="3521429"/>
            <a:ext cx="9085193" cy="1408399"/>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3) إن هذا التقييم يتم بناؤه لدى مجموعات المصالح بناءً على معرفتهم أو معلوماتهم حول السلوكيات والتصرفات الماضية والحالية، والسلوكيات المستقبلية المتوقعة للمنظمة.</a:t>
            </a:r>
          </a:p>
        </p:txBody>
      </p:sp>
      <p:sp>
        <p:nvSpPr>
          <p:cNvPr id="13" name="مستطيل 12"/>
          <p:cNvSpPr/>
          <p:nvPr/>
        </p:nvSpPr>
        <p:spPr>
          <a:xfrm>
            <a:off x="907590" y="4798923"/>
            <a:ext cx="9085193" cy="959558"/>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4) السمعة مفهوم متعدد الأبعاد يتضمن مكونات عدة تشكل في النهاية بناء سمعة المنظمة، وتبنى هذه المكونات اعتماداً على المدركات</a:t>
            </a:r>
          </a:p>
        </p:txBody>
      </p:sp>
    </p:spTree>
    <p:extLst>
      <p:ext uri="{BB962C8B-B14F-4D97-AF65-F5344CB8AC3E}">
        <p14:creationId xmlns:p14="http://schemas.microsoft.com/office/powerpoint/2010/main" val="194154867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randombar(horizontal)">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randombar(horizont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randombar(horizontal)">
                                      <p:cBhvr>
                                        <p:cTn id="3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1" grpId="0"/>
      <p:bldP spid="12"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36879"/>
            <a:ext cx="4654297" cy="8398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0000022"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7141580" y="89590"/>
            <a:ext cx="478494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مفهوم 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0" name="مستطيل 9"/>
          <p:cNvSpPr/>
          <p:nvPr/>
        </p:nvSpPr>
        <p:spPr>
          <a:xfrm>
            <a:off x="843515" y="1259565"/>
            <a:ext cx="8981954" cy="654988"/>
          </a:xfrm>
          <a:prstGeom prst="rect">
            <a:avLst/>
          </a:prstGeom>
        </p:spPr>
        <p:txBody>
          <a:bodyPr wrap="square">
            <a:spAutoFit/>
          </a:bodyPr>
          <a:lstStyle/>
          <a:p>
            <a:pPr algn="justLow" rtl="1">
              <a:lnSpc>
                <a:spcPts val="5000"/>
              </a:lnSpc>
              <a:spcAft>
                <a:spcPts val="0"/>
              </a:spcAft>
            </a:pPr>
            <a:r>
              <a:rPr lang="ar-SA" sz="2800" b="1" dirty="0" smtClean="0">
                <a:solidFill>
                  <a:srgbClr val="FF0000"/>
                </a:solidFill>
                <a:latin typeface="Alexandria"/>
                <a:ea typeface="Calibri" panose="020F0502020204030204" pitchFamily="34" charset="0"/>
              </a:rPr>
              <a:t>بناءً عليه يمكن الخروج ببعض المؤشرات حول مفهوم السمعة كالآتي:</a:t>
            </a:r>
          </a:p>
        </p:txBody>
      </p:sp>
      <p:sp>
        <p:nvSpPr>
          <p:cNvPr id="9" name="مستطيل 8"/>
          <p:cNvSpPr/>
          <p:nvPr/>
        </p:nvSpPr>
        <p:spPr>
          <a:xfrm>
            <a:off x="643847" y="2069783"/>
            <a:ext cx="9471673" cy="959558"/>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5) تعكس السمعة مبدأ المعاملة بالمثل، بمعنى إذا تعاملت المنظمة مع مجموعات المصالح بإيجابية نتج عن ذلك سمعة طيبة عنها لديهم.  </a:t>
            </a:r>
          </a:p>
        </p:txBody>
      </p:sp>
      <p:sp>
        <p:nvSpPr>
          <p:cNvPr id="11" name="مستطيل 10"/>
          <p:cNvSpPr/>
          <p:nvPr/>
        </p:nvSpPr>
        <p:spPr>
          <a:xfrm>
            <a:off x="757085" y="3146126"/>
            <a:ext cx="9358436" cy="990015"/>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6) تتضمن السمعة مدركات مجموعة المصالح لأداء المنظمات سواء الأداء المالي أو الأداء الاجتماعي، أو الأداء الأخلاقي.</a:t>
            </a:r>
          </a:p>
        </p:txBody>
      </p:sp>
      <p:sp>
        <p:nvSpPr>
          <p:cNvPr id="12" name="مستطيل 11"/>
          <p:cNvSpPr/>
          <p:nvPr/>
        </p:nvSpPr>
        <p:spPr>
          <a:xfrm>
            <a:off x="1030326" y="4418839"/>
            <a:ext cx="9085193" cy="959558"/>
          </a:xfrm>
          <a:prstGeom prst="rect">
            <a:avLst/>
          </a:prstGeom>
        </p:spPr>
        <p:txBody>
          <a:bodyPr wrap="square">
            <a:spAutoFit/>
          </a:bodyPr>
          <a:lstStyle/>
          <a:p>
            <a:pPr algn="justLow" rtl="1">
              <a:lnSpc>
                <a:spcPts val="3500"/>
              </a:lnSpc>
              <a:spcAft>
                <a:spcPts val="0"/>
              </a:spcAft>
            </a:pPr>
            <a:r>
              <a:rPr lang="ar-SA" sz="2800" dirty="0" smtClean="0">
                <a:latin typeface="Alexandria"/>
                <a:ea typeface="Calibri" panose="020F0502020204030204" pitchFamily="34" charset="0"/>
              </a:rPr>
              <a:t>7) تشير السمعة إلى قدرة المنظمات على الجذب والاستمالة، وتحقيق مصالح الجماهير.</a:t>
            </a: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15519" y="1386699"/>
            <a:ext cx="2949678" cy="4116424"/>
          </a:xfrm>
          <a:prstGeom prst="rect">
            <a:avLst/>
          </a:prstGeom>
        </p:spPr>
      </p:pic>
    </p:spTree>
    <p:extLst>
      <p:ext uri="{BB962C8B-B14F-4D97-AF65-F5344CB8AC3E}">
        <p14:creationId xmlns:p14="http://schemas.microsoft.com/office/powerpoint/2010/main" val="102738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randombar(horizont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0" grpId="0"/>
      <p:bldP spid="9" grpId="0"/>
      <p:bldP spid="11"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50875" y="487680"/>
            <a:ext cx="3501285" cy="591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0000022"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760720" y="89590"/>
            <a:ext cx="616580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مفاهيم السمعة والصورة والهوية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4" name="مخطط انسيابي: رابط 3"/>
          <p:cNvSpPr/>
          <p:nvPr/>
        </p:nvSpPr>
        <p:spPr>
          <a:xfrm rot="10800000" flipV="1">
            <a:off x="5161935" y="2416007"/>
            <a:ext cx="1767597" cy="1723374"/>
          </a:xfrm>
          <a:prstGeom prst="flowChartConnector">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800" dirty="0" smtClean="0"/>
              <a:t>السمعة</a:t>
            </a:r>
            <a:endParaRPr lang="ar-SA" sz="2800" dirty="0"/>
          </a:p>
        </p:txBody>
      </p:sp>
      <p:sp>
        <p:nvSpPr>
          <p:cNvPr id="13" name="مخطط انسيابي: رابط 12"/>
          <p:cNvSpPr/>
          <p:nvPr/>
        </p:nvSpPr>
        <p:spPr>
          <a:xfrm rot="10800000" flipV="1">
            <a:off x="3682590" y="2665459"/>
            <a:ext cx="1767597" cy="1723374"/>
          </a:xfrm>
          <a:prstGeom prst="flowChartConnector">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800" dirty="0" smtClean="0"/>
              <a:t>الهوية</a:t>
            </a:r>
            <a:endParaRPr lang="ar-SA" sz="2800" dirty="0"/>
          </a:p>
        </p:txBody>
      </p:sp>
      <p:sp>
        <p:nvSpPr>
          <p:cNvPr id="14" name="مخطط انسيابي: رابط 13"/>
          <p:cNvSpPr/>
          <p:nvPr/>
        </p:nvSpPr>
        <p:spPr>
          <a:xfrm rot="10800000" flipV="1">
            <a:off x="4694229" y="3828911"/>
            <a:ext cx="1767597" cy="1723374"/>
          </a:xfrm>
          <a:prstGeom prst="flowChartConnector">
            <a:avLst/>
          </a:prstGeom>
          <a:solidFill>
            <a:srgbClr val="FFD20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800" dirty="0" smtClean="0"/>
              <a:t>الصورة الذهنية</a:t>
            </a:r>
            <a:endParaRPr lang="ar-SA" sz="2800" dirty="0"/>
          </a:p>
        </p:txBody>
      </p:sp>
      <p:sp>
        <p:nvSpPr>
          <p:cNvPr id="15" name="Google Shape;6475;p53"/>
          <p:cNvSpPr/>
          <p:nvPr/>
        </p:nvSpPr>
        <p:spPr>
          <a:xfrm>
            <a:off x="8026186" y="2416006"/>
            <a:ext cx="1396181" cy="2519788"/>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00B050"/>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75382350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randombar(horizontal)">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randombar(horizont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randombar(horizontal)">
                                      <p:cBhvr>
                                        <p:cTn id="3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4" grpId="0" animBg="1"/>
      <p:bldP spid="13" grpId="0" animBg="1"/>
      <p:bldP spid="14" grpId="0" animBg="1"/>
      <p:bldP spid="1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03899" y="537433"/>
            <a:ext cx="826410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0000022"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10332720" y="89590"/>
            <a:ext cx="159380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الهوية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79740" y="1439835"/>
            <a:ext cx="2638733" cy="4415474"/>
          </a:xfrm>
          <a:prstGeom prst="rect">
            <a:avLst/>
          </a:prstGeom>
        </p:spPr>
      </p:pic>
      <p:sp>
        <p:nvSpPr>
          <p:cNvPr id="12" name="مستطيل 11"/>
          <p:cNvSpPr/>
          <p:nvPr/>
        </p:nvSpPr>
        <p:spPr>
          <a:xfrm>
            <a:off x="672362" y="1890159"/>
            <a:ext cx="9085193" cy="3540393"/>
          </a:xfrm>
          <a:prstGeom prst="rect">
            <a:avLst/>
          </a:prstGeom>
        </p:spPr>
        <p:txBody>
          <a:bodyPr wrap="square">
            <a:spAutoFit/>
          </a:bodyPr>
          <a:lstStyle/>
          <a:p>
            <a:pPr algn="justLow" rtl="1">
              <a:lnSpc>
                <a:spcPts val="7000"/>
              </a:lnSpc>
              <a:spcAft>
                <a:spcPts val="0"/>
              </a:spcAft>
            </a:pPr>
            <a:r>
              <a:rPr lang="ar-SA" sz="2800" b="1" dirty="0" smtClean="0">
                <a:solidFill>
                  <a:srgbClr val="FF0000"/>
                </a:solidFill>
                <a:latin typeface="Alexandria"/>
                <a:ea typeface="Calibri" panose="020F0502020204030204" pitchFamily="34" charset="0"/>
              </a:rPr>
              <a:t>الهوية</a:t>
            </a:r>
            <a:r>
              <a:rPr lang="ar-SA" sz="2800" dirty="0" smtClean="0">
                <a:latin typeface="Alexandria"/>
                <a:ea typeface="Calibri" panose="020F0502020204030204" pitchFamily="34" charset="0"/>
              </a:rPr>
              <a:t>: هي مجموعة المعاني التي عن طريقها تعرِّف المنظمة بنفسها، وتسمح من عبرها للناس بأن يصفوها ويتذكروها ويرتبطوا بها، وهوية المنظمة هي الشيء الذي يميزها عن المنظمات المنافسة لها، وتتضمن عوامل مرئية وأخرى حسيّة يتم عن طريقها تقديم الشركة للسوق التي تعمل بها</a:t>
            </a:r>
          </a:p>
        </p:txBody>
      </p:sp>
    </p:spTree>
    <p:extLst>
      <p:ext uri="{BB962C8B-B14F-4D97-AF65-F5344CB8AC3E}">
        <p14:creationId xmlns:p14="http://schemas.microsoft.com/office/powerpoint/2010/main" val="369814371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50876" y="494753"/>
            <a:ext cx="443338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5" y="1155869"/>
            <a:ext cx="11309205"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6784258" y="89590"/>
            <a:ext cx="5142270"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العلاقة بين السمعة والهوية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0342" y="1936798"/>
            <a:ext cx="5105050" cy="3244646"/>
          </a:xfrm>
          <a:prstGeom prst="ellipse">
            <a:avLst/>
          </a:prstGeom>
          <a:ln>
            <a:noFill/>
          </a:ln>
          <a:effectLst>
            <a:softEdge rad="112500"/>
          </a:effectLst>
        </p:spPr>
      </p:pic>
      <p:pic>
        <p:nvPicPr>
          <p:cNvPr id="6" name="صورة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84026" y="1936798"/>
            <a:ext cx="4237703" cy="3244645"/>
          </a:xfrm>
          <a:prstGeom prst="ellipse">
            <a:avLst/>
          </a:prstGeom>
          <a:ln>
            <a:noFill/>
          </a:ln>
          <a:effectLst>
            <a:softEdge rad="112500"/>
          </a:effectLst>
        </p:spPr>
      </p:pic>
      <p:pic>
        <p:nvPicPr>
          <p:cNvPr id="7" name="صورة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83043" y="2113935"/>
            <a:ext cx="1600983" cy="2526891"/>
          </a:xfrm>
          <a:prstGeom prst="rect">
            <a:avLst/>
          </a:prstGeom>
          <a:noFill/>
          <a:ln>
            <a:noFill/>
          </a:ln>
        </p:spPr>
      </p:pic>
    </p:spTree>
    <p:extLst>
      <p:ext uri="{BB962C8B-B14F-4D97-AF65-F5344CB8AC3E}">
        <p14:creationId xmlns:p14="http://schemas.microsoft.com/office/powerpoint/2010/main" val="321303540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randombar(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randombar(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40716" y="504913"/>
            <a:ext cx="452744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6786880" y="89590"/>
            <a:ext cx="513964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العلاقة بين السمعة والهوية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731449" y="1411324"/>
            <a:ext cx="10726993" cy="4598375"/>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ما يميز الهوية عن السمعة هو أن  هوية المنظمة تشير إلى السمات الأساسية والمحورية المميزة التي تستخدمها المنظمة لوصف نفسها ، سواء من حيث التصور الذاتي لنفسها أو التعبير عن ذاتها، فيما تشير سمعة المنظمة إلى مدركات الآخرين عنها، ومن ثم فإن الهوية تتعلق بالتصورات التي تنشأ من داخل المنظمة، في حين تعتمد السمعة على المدركات التي توجد خارج المنظمة، وبالتالي فالهوية المؤسسية هي ما تقوله المنظمة أو </a:t>
            </a:r>
            <a:r>
              <a:rPr lang="ar-SA" sz="2800" dirty="0" err="1" smtClean="0">
                <a:latin typeface="Alexandria"/>
                <a:ea typeface="Calibri" panose="020F0502020204030204" pitchFamily="34" charset="0"/>
              </a:rPr>
              <a:t>منتسبيها</a:t>
            </a:r>
            <a:r>
              <a:rPr lang="ar-SA" sz="2800" dirty="0" smtClean="0">
                <a:latin typeface="Alexandria"/>
                <a:ea typeface="Calibri" panose="020F0502020204030204" pitchFamily="34" charset="0"/>
              </a:rPr>
              <a:t>، والسمعة ما يقوله الآخرون عن المنظمة</a:t>
            </a:r>
          </a:p>
        </p:txBody>
      </p:sp>
    </p:spTree>
    <p:extLst>
      <p:ext uri="{BB962C8B-B14F-4D97-AF65-F5344CB8AC3E}">
        <p14:creationId xmlns:p14="http://schemas.microsoft.com/office/powerpoint/2010/main" val="39478458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10236" y="531333"/>
            <a:ext cx="8073284" cy="6193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7" y="1155869"/>
            <a:ext cx="9529566"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9979743" y="89590"/>
            <a:ext cx="194678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الصورة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731449" y="1780405"/>
            <a:ext cx="8481377" cy="3540393"/>
          </a:xfrm>
          <a:prstGeom prst="rect">
            <a:avLst/>
          </a:prstGeom>
        </p:spPr>
        <p:txBody>
          <a:bodyPr wrap="square">
            <a:spAutoFit/>
          </a:bodyPr>
          <a:lstStyle/>
          <a:p>
            <a:pPr algn="justLow" rtl="1">
              <a:lnSpc>
                <a:spcPts val="7000"/>
              </a:lnSpc>
              <a:spcAft>
                <a:spcPts val="0"/>
              </a:spcAft>
            </a:pPr>
            <a:r>
              <a:rPr lang="ar-SA" sz="2800" b="1" dirty="0" smtClean="0">
                <a:solidFill>
                  <a:srgbClr val="FF0000"/>
                </a:solidFill>
                <a:latin typeface="Alexandria"/>
                <a:ea typeface="Calibri" panose="020F0502020204030204" pitchFamily="34" charset="0"/>
              </a:rPr>
              <a:t>الصورة</a:t>
            </a:r>
            <a:r>
              <a:rPr lang="ar-SA" sz="2800" dirty="0" smtClean="0">
                <a:latin typeface="Alexandria"/>
                <a:ea typeface="Calibri" panose="020F0502020204030204" pitchFamily="34" charset="0"/>
              </a:rPr>
              <a:t>: صورة المنظمة هي تقييم المعلومات الواردة من قنوات متعددة حول المنظمة وتفسيرها، ويتم تفسيرها على وفق المواقف والمفاهيم والإشارات الموجودة في أذهان الأفراد حول المنظمة، وتتشكل هذه الصور في أذهان المحيطين بها، وتصبح صورة ذهنية لدى الأفراد تجاه المنظمة</a:t>
            </a: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94098" y="1411324"/>
            <a:ext cx="3799595" cy="4428490"/>
          </a:xfrm>
          <a:prstGeom prst="rect">
            <a:avLst/>
          </a:prstGeom>
        </p:spPr>
      </p:pic>
    </p:spTree>
    <p:extLst>
      <p:ext uri="{BB962C8B-B14F-4D97-AF65-F5344CB8AC3E}">
        <p14:creationId xmlns:p14="http://schemas.microsoft.com/office/powerpoint/2010/main" val="221694385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50876" y="494753"/>
            <a:ext cx="443338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5" y="1155869"/>
            <a:ext cx="11309205"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5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6390968" y="89590"/>
            <a:ext cx="5535560" cy="764184"/>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العلاقة بين الصورة </a:t>
            </a:r>
            <a:r>
              <a:rPr lang="ar-SA" sz="4400" b="1" dirty="0">
                <a:solidFill>
                  <a:srgbClr val="00AEEF"/>
                </a:solidFill>
                <a:latin typeface="Alexandria"/>
                <a:ea typeface="Calibri" panose="020F0502020204030204" pitchFamily="34" charset="0"/>
              </a:rPr>
              <a:t>و</a:t>
            </a:r>
            <a:r>
              <a:rPr lang="ar-SA" sz="4400" b="1" dirty="0" smtClean="0">
                <a:solidFill>
                  <a:srgbClr val="00AEEF"/>
                </a:solidFill>
                <a:latin typeface="Alexandria"/>
                <a:ea typeface="Calibri" panose="020F0502020204030204" pitchFamily="34" charset="0"/>
              </a:rPr>
              <a:t>السمعة</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0342" y="1936798"/>
            <a:ext cx="5105050" cy="3244646"/>
          </a:xfrm>
          <a:prstGeom prst="ellipse">
            <a:avLst/>
          </a:prstGeom>
          <a:ln>
            <a:noFill/>
          </a:ln>
          <a:effectLst>
            <a:softEdge rad="112500"/>
          </a:effectLst>
        </p:spPr>
      </p:pic>
      <p:pic>
        <p:nvPicPr>
          <p:cNvPr id="7" name="صورة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83043" y="2113935"/>
            <a:ext cx="1600983" cy="2526891"/>
          </a:xfrm>
          <a:prstGeom prst="rect">
            <a:avLst/>
          </a:prstGeom>
          <a:noFill/>
          <a:ln>
            <a:noFill/>
          </a:ln>
        </p:spPr>
      </p:pic>
      <p:pic>
        <p:nvPicPr>
          <p:cNvPr id="2" name="صورة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00071" y="1858297"/>
            <a:ext cx="4143263" cy="3527244"/>
          </a:xfrm>
          <a:prstGeom prst="ellipse">
            <a:avLst/>
          </a:prstGeom>
          <a:ln>
            <a:noFill/>
          </a:ln>
          <a:effectLst>
            <a:softEdge rad="112500"/>
          </a:effectLst>
        </p:spPr>
      </p:pic>
    </p:spTree>
    <p:extLst>
      <p:ext uri="{BB962C8B-B14F-4D97-AF65-F5344CB8AC3E}">
        <p14:creationId xmlns:p14="http://schemas.microsoft.com/office/powerpoint/2010/main" val="379956132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randombar(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randombar(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randombar(horizontal)">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50876" y="494753"/>
            <a:ext cx="4236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6587613" y="89590"/>
            <a:ext cx="533891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العلاقة بين السمعة والصورة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731447" y="1786908"/>
            <a:ext cx="10726993" cy="751168"/>
          </a:xfrm>
          <a:prstGeom prst="rect">
            <a:avLst/>
          </a:prstGeom>
        </p:spPr>
        <p:txBody>
          <a:bodyPr wrap="square">
            <a:spAutoFit/>
          </a:bodyPr>
          <a:lstStyle/>
          <a:p>
            <a:pPr algn="ctr" rtl="1">
              <a:lnSpc>
                <a:spcPts val="6000"/>
              </a:lnSpc>
              <a:spcAft>
                <a:spcPts val="0"/>
              </a:spcAft>
            </a:pPr>
            <a:r>
              <a:rPr lang="ar-SA" sz="2800" b="1" dirty="0" smtClean="0">
                <a:solidFill>
                  <a:srgbClr val="FF0000"/>
                </a:solidFill>
                <a:latin typeface="Alexandria"/>
                <a:ea typeface="Calibri" panose="020F0502020204030204" pitchFamily="34" charset="0"/>
              </a:rPr>
              <a:t>للتمييز بين الصورة والسمعة برزت مدرستان هما مدرسة التشابه ومدرسة التمايز:</a:t>
            </a:r>
          </a:p>
        </p:txBody>
      </p:sp>
      <p:sp>
        <p:nvSpPr>
          <p:cNvPr id="9" name="مستطيل 8"/>
          <p:cNvSpPr/>
          <p:nvPr/>
        </p:nvSpPr>
        <p:spPr>
          <a:xfrm>
            <a:off x="731448" y="2975891"/>
            <a:ext cx="10726993" cy="1520609"/>
          </a:xfrm>
          <a:prstGeom prst="rect">
            <a:avLst/>
          </a:prstGeom>
        </p:spPr>
        <p:txBody>
          <a:bodyPr wrap="square">
            <a:spAutoFit/>
          </a:bodyPr>
          <a:lstStyle/>
          <a:p>
            <a:pPr algn="r" rtl="1">
              <a:lnSpc>
                <a:spcPts val="6000"/>
              </a:lnSpc>
              <a:spcAft>
                <a:spcPts val="0"/>
              </a:spcAft>
            </a:pPr>
            <a:r>
              <a:rPr lang="ar-SA" sz="2800" dirty="0" smtClean="0">
                <a:latin typeface="Alexandria"/>
                <a:ea typeface="Calibri" panose="020F0502020204030204" pitchFamily="34" charset="0"/>
              </a:rPr>
              <a:t>مدرسة التشابه: ترى مدرسة التشابه أن الصورة والسمعة هما نفس المفهوم، واستخدم علماء هذه المدرسة المفهومين مكان بعض بشكل متبادل بدون تمييز.</a:t>
            </a:r>
          </a:p>
        </p:txBody>
      </p:sp>
    </p:spTree>
    <p:extLst>
      <p:ext uri="{BB962C8B-B14F-4D97-AF65-F5344CB8AC3E}">
        <p14:creationId xmlns:p14="http://schemas.microsoft.com/office/powerpoint/2010/main" val="36703160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50876" y="494753"/>
            <a:ext cx="4236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6587613" y="89590"/>
            <a:ext cx="533891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العلاقة بين السمعة والصورة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872085" y="1521814"/>
            <a:ext cx="10726993" cy="1520609"/>
          </a:xfrm>
          <a:prstGeom prst="rect">
            <a:avLst/>
          </a:prstGeom>
        </p:spPr>
        <p:txBody>
          <a:bodyPr wrap="square">
            <a:spAutoFit/>
          </a:bodyPr>
          <a:lstStyle/>
          <a:p>
            <a:pPr algn="justLow" rtl="1">
              <a:lnSpc>
                <a:spcPts val="6000"/>
              </a:lnSpc>
              <a:spcAft>
                <a:spcPts val="0"/>
              </a:spcAft>
            </a:pPr>
            <a:r>
              <a:rPr lang="ar-SA" sz="2800" b="1" dirty="0" smtClean="0">
                <a:solidFill>
                  <a:srgbClr val="FF0000"/>
                </a:solidFill>
                <a:latin typeface="Alexandria"/>
                <a:ea typeface="Calibri" panose="020F0502020204030204" pitchFamily="34" charset="0"/>
              </a:rPr>
              <a:t>مدرسة التمايز: </a:t>
            </a:r>
            <a:r>
              <a:rPr lang="ar-SA" sz="2800" dirty="0" smtClean="0">
                <a:latin typeface="Alexandria"/>
                <a:ea typeface="Calibri" panose="020F0502020204030204" pitchFamily="34" charset="0"/>
              </a:rPr>
              <a:t>ترى أن كل مفهوم مستقل عن الآخر، وقد برزت ثلاث رؤى لعلماء هذه المدرسة في دراستهم العلاقة بين الصورة والسمعة:</a:t>
            </a:r>
          </a:p>
        </p:txBody>
      </p:sp>
      <p:sp>
        <p:nvSpPr>
          <p:cNvPr id="9" name="مستطيل 8"/>
          <p:cNvSpPr/>
          <p:nvPr/>
        </p:nvSpPr>
        <p:spPr>
          <a:xfrm>
            <a:off x="872084" y="3342710"/>
            <a:ext cx="10726993" cy="2290050"/>
          </a:xfrm>
          <a:prstGeom prst="rect">
            <a:avLst/>
          </a:prstGeom>
        </p:spPr>
        <p:txBody>
          <a:bodyPr wrap="square">
            <a:spAutoFit/>
          </a:bodyPr>
          <a:lstStyle/>
          <a:p>
            <a:pPr algn="justLow" rtl="1">
              <a:lnSpc>
                <a:spcPts val="6000"/>
              </a:lnSpc>
              <a:spcAft>
                <a:spcPts val="0"/>
              </a:spcAft>
            </a:pPr>
            <a:r>
              <a:rPr lang="ar-SA" sz="2800" b="1" dirty="0" smtClean="0">
                <a:latin typeface="Alexandria"/>
                <a:ea typeface="Calibri" panose="020F0502020204030204" pitchFamily="34" charset="0"/>
              </a:rPr>
              <a:t>الرؤية الأولى: </a:t>
            </a:r>
            <a:r>
              <a:rPr lang="ar-SA" sz="2800" dirty="0" smtClean="0">
                <a:latin typeface="Alexandria"/>
                <a:ea typeface="Calibri" panose="020F0502020204030204" pitchFamily="34" charset="0"/>
              </a:rPr>
              <a:t>يرى أنصار هذه الرؤية أمثال براون </a:t>
            </a:r>
            <a:r>
              <a:rPr lang="ar-SA" sz="2800" dirty="0" err="1" smtClean="0">
                <a:latin typeface="Alexandria"/>
                <a:ea typeface="Calibri" panose="020F0502020204030204" pitchFamily="34" charset="0"/>
              </a:rPr>
              <a:t>وداسين</a:t>
            </a:r>
            <a:r>
              <a:rPr lang="ar-SA" sz="2800" dirty="0" smtClean="0">
                <a:latin typeface="Alexandria"/>
                <a:ea typeface="Calibri" panose="020F0502020204030204" pitchFamily="34" charset="0"/>
              </a:rPr>
              <a:t> إن كلا المفهومين مستقل عن الآخر، وأن هناك ارتباطات سلبية بين الصورة والسمعة، وعلى وفق هذه الرؤية فإن الصورة يمكن أن تكون خادعة ولا تعكس الواقع الحقيقي للمنظمة.</a:t>
            </a:r>
          </a:p>
        </p:txBody>
      </p:sp>
    </p:spTree>
    <p:extLst>
      <p:ext uri="{BB962C8B-B14F-4D97-AF65-F5344CB8AC3E}">
        <p14:creationId xmlns:p14="http://schemas.microsoft.com/office/powerpoint/2010/main" val="164696370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50876" y="494753"/>
            <a:ext cx="4236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6587613" y="89590"/>
            <a:ext cx="5338915"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العلاقة بين السمعة والصورة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872084" y="1383544"/>
            <a:ext cx="10726993" cy="1631216"/>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الرؤية الثانية:</a:t>
            </a:r>
            <a:r>
              <a:rPr lang="ar-SA" sz="2800" dirty="0" smtClean="0">
                <a:latin typeface="Alexandria"/>
                <a:ea typeface="Calibri" panose="020F0502020204030204" pitchFamily="34" charset="0"/>
              </a:rPr>
              <a:t> أصحاب هذه الرؤية يرون أن السمعة أحد أبعاد الصورة المؤسسية، إذ تمثل الصورة مدركات مجموعات المصالح تجاه الشركة، فيما تعد السمعة أحد المكونات التي تشكل هذه المدركات.</a:t>
            </a:r>
          </a:p>
        </p:txBody>
      </p:sp>
      <p:sp>
        <p:nvSpPr>
          <p:cNvPr id="9" name="مستطيل 8"/>
          <p:cNvSpPr/>
          <p:nvPr/>
        </p:nvSpPr>
        <p:spPr>
          <a:xfrm>
            <a:off x="872083" y="3239985"/>
            <a:ext cx="10726993" cy="2610651"/>
          </a:xfrm>
          <a:prstGeom prst="rect">
            <a:avLst/>
          </a:prstGeom>
        </p:spPr>
        <p:txBody>
          <a:bodyPr wrap="square">
            <a:spAutoFit/>
          </a:bodyPr>
          <a:lstStyle/>
          <a:p>
            <a:pPr algn="justLow" rtl="1">
              <a:lnSpc>
                <a:spcPts val="4000"/>
              </a:lnSpc>
              <a:spcAft>
                <a:spcPts val="0"/>
              </a:spcAft>
            </a:pPr>
            <a:r>
              <a:rPr lang="ar-SA" sz="2800" b="1" dirty="0" smtClean="0">
                <a:latin typeface="Alexandria"/>
                <a:ea typeface="Calibri" panose="020F0502020204030204" pitchFamily="34" charset="0"/>
              </a:rPr>
              <a:t>الرؤية الثالثة:</a:t>
            </a:r>
            <a:r>
              <a:rPr lang="ar-SA" sz="2800" dirty="0" smtClean="0">
                <a:latin typeface="Alexandria"/>
                <a:ea typeface="Calibri" panose="020F0502020204030204" pitchFamily="34" charset="0"/>
              </a:rPr>
              <a:t> يرى أنصارها أن الصورة مكوناً من مكونات السمعة، وأن للسمعة بعدين، الأول: مدركات مجموعات المصالح المتنوعة، والآخر تاريخ المنظمة وتطورها، وعلى وفق هذه الرؤية فإن الصورة هي مدركات مجموعات المصالح الخارجية تجاه المؤسسة، والهوية مدركات مجموعات المصالح الداخلية تجاه المؤسسة، والسمعة تمثل كل المدركات لمجموعات المصالح الداخلية والخارجية.</a:t>
            </a:r>
          </a:p>
        </p:txBody>
      </p:sp>
    </p:spTree>
    <p:extLst>
      <p:ext uri="{BB962C8B-B14F-4D97-AF65-F5344CB8AC3E}">
        <p14:creationId xmlns:p14="http://schemas.microsoft.com/office/powerpoint/2010/main" val="228983848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50877" y="530500"/>
            <a:ext cx="276976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4988560" y="89590"/>
            <a:ext cx="6937969"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العلاقة بين السمعة والهوية والصورة</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10" name="صورة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170" y="2973439"/>
            <a:ext cx="3623552" cy="2529684"/>
          </a:xfrm>
          <a:prstGeom prst="ellipse">
            <a:avLst/>
          </a:prstGeom>
          <a:ln>
            <a:noFill/>
          </a:ln>
          <a:effectLst>
            <a:softEdge rad="112500"/>
          </a:effectLst>
        </p:spPr>
      </p:pic>
      <p:pic>
        <p:nvPicPr>
          <p:cNvPr id="11" name="صورة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25490" y="3001787"/>
            <a:ext cx="3261334" cy="2459461"/>
          </a:xfrm>
          <a:prstGeom prst="ellipse">
            <a:avLst/>
          </a:prstGeom>
          <a:ln>
            <a:noFill/>
          </a:ln>
          <a:effectLst>
            <a:softEdge rad="112500"/>
          </a:effectLst>
        </p:spPr>
      </p:pic>
      <p:pic>
        <p:nvPicPr>
          <p:cNvPr id="13" name="صورة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3279" y="3001787"/>
            <a:ext cx="3286999" cy="2459461"/>
          </a:xfrm>
          <a:prstGeom prst="ellipse">
            <a:avLst/>
          </a:prstGeom>
          <a:ln>
            <a:noFill/>
          </a:ln>
          <a:effectLst>
            <a:softEdge rad="112500"/>
          </a:effectLst>
        </p:spPr>
      </p:pic>
      <p:pic>
        <p:nvPicPr>
          <p:cNvPr id="14" name="صورة 1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602944" y="1331421"/>
            <a:ext cx="2984003" cy="1616048"/>
          </a:xfrm>
          <a:prstGeom prst="rect">
            <a:avLst/>
          </a:prstGeom>
          <a:noFill/>
          <a:ln>
            <a:noFill/>
          </a:ln>
        </p:spPr>
      </p:pic>
    </p:spTree>
    <p:extLst>
      <p:ext uri="{BB962C8B-B14F-4D97-AF65-F5344CB8AC3E}">
        <p14:creationId xmlns:p14="http://schemas.microsoft.com/office/powerpoint/2010/main" val="223546663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randombar(horizont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91517" y="429900"/>
            <a:ext cx="270880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008881" y="89590"/>
            <a:ext cx="691764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العلاقة بين السمعة والهوية والصورة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831444" y="1618707"/>
            <a:ext cx="10726993" cy="3828933"/>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يشير بروزان إلى أن المكونات الأساسية للسمعة تعود جذورها إلى الصورة والهوية، إذ يرى أن السمعة هي الرؤية العامة المتكاملة المتكونة لدى مجموعات مصالح متنوعة حول الشركة، في حين أن الصورة هي مدركات المراقبين والجماهير وتصوراتهم الخارجية تجاه الشركة، فيما تعني الهوية مدركات الموظفين والمديرين نحو شركتهم، ومن هذا المنظور يتضح لنا أن السمعة أوسع وأشمل وتتضمن أبعاد الصورة والهوية.</a:t>
            </a:r>
          </a:p>
        </p:txBody>
      </p:sp>
    </p:spTree>
    <p:extLst>
      <p:ext uri="{BB962C8B-B14F-4D97-AF65-F5344CB8AC3E}">
        <p14:creationId xmlns:p14="http://schemas.microsoft.com/office/powerpoint/2010/main" val="77433487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91517" y="429900"/>
            <a:ext cx="270880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008881" y="89590"/>
            <a:ext cx="691764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العلاقة بين السمعة والهوية والصورة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731449" y="2203439"/>
            <a:ext cx="10726993" cy="3059492"/>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يرى </a:t>
            </a:r>
            <a:r>
              <a:rPr lang="ar-SA" sz="2800" dirty="0" err="1" smtClean="0">
                <a:latin typeface="Alexandria"/>
                <a:ea typeface="Calibri" panose="020F0502020204030204" pitchFamily="34" charset="0"/>
              </a:rPr>
              <a:t>فومبون</a:t>
            </a:r>
            <a:r>
              <a:rPr lang="ar-SA" sz="2800" dirty="0" smtClean="0">
                <a:latin typeface="Alexandria"/>
                <a:ea typeface="Calibri" panose="020F0502020204030204" pitchFamily="34" charset="0"/>
              </a:rPr>
              <a:t> وفان ريل أن الهوية والصورة من المكونات الأساسية للسمعة، إذ تشير الهوية إلى مدركات الجمهور الداخلي المتمثل في الموظفين والمديرين، فيما الصورة تعني انطباعات الجمهور الخارجي نحو المنظمة، وبالتالي السمعة هي حاصل مدركات الجمهور الداخلي والخارجي نحو المنظمة.</a:t>
            </a:r>
          </a:p>
        </p:txBody>
      </p:sp>
    </p:spTree>
    <p:extLst>
      <p:ext uri="{BB962C8B-B14F-4D97-AF65-F5344CB8AC3E}">
        <p14:creationId xmlns:p14="http://schemas.microsoft.com/office/powerpoint/2010/main" val="37887552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91517" y="429900"/>
            <a:ext cx="270880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008881" y="89590"/>
            <a:ext cx="691764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العلاقة بين السمعة والهوية والصورة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609529" y="1493889"/>
            <a:ext cx="10726993" cy="4598375"/>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أما بالمر فيشير إلى أن الهوية الحقيقية للشركات هي السلوكيات التي تميز الشركة عن الكيانات الأخرى في المجال نفسه، والسلوكيات التي تقوم بها: كالأنشطة التنظيمية المختلفة، والأسواق التي تخدمها، وملكية الشركة، وهيكلها التنظيمي، وفلسفتها وتاريخها، أما الصورة فتتوقف على مدركات الجمهور الحالية والقابلة للتغيير إلى مفاهيم أخرى كالاتجاهات والمعتقدات والمصداقية، وبالتالي تتشكل السمعة عن طريق التصورات والمدركات العامة للجمهور تجاه الأصول والسمات المختلفة المكونة لهوية الشركة.</a:t>
            </a:r>
          </a:p>
        </p:txBody>
      </p:sp>
    </p:spTree>
    <p:extLst>
      <p:ext uri="{BB962C8B-B14F-4D97-AF65-F5344CB8AC3E}">
        <p14:creationId xmlns:p14="http://schemas.microsoft.com/office/powerpoint/2010/main" val="128710489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91517" y="429900"/>
            <a:ext cx="270880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77240" y="574306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5008881" y="89590"/>
            <a:ext cx="6917648"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العلاقة بين السمعة والهوية والصورة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1056640" y="1373097"/>
            <a:ext cx="9690602" cy="861774"/>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لكي نقترب أكثر من الفروق الجوهرية بين هذه المصطلحات نستعرض الجدول الآتي</a:t>
            </a:r>
          </a:p>
        </p:txBody>
      </p:sp>
      <p:graphicFrame>
        <p:nvGraphicFramePr>
          <p:cNvPr id="2" name="جدول 1"/>
          <p:cNvGraphicFramePr>
            <a:graphicFrameLocks noGrp="1"/>
          </p:cNvGraphicFramePr>
          <p:nvPr>
            <p:extLst>
              <p:ext uri="{D42A27DB-BD31-4B8C-83A1-F6EECF244321}">
                <p14:modId xmlns:p14="http://schemas.microsoft.com/office/powerpoint/2010/main" val="4162179473"/>
              </p:ext>
            </p:extLst>
          </p:nvPr>
        </p:nvGraphicFramePr>
        <p:xfrm>
          <a:off x="688771" y="2232212"/>
          <a:ext cx="10516655" cy="3352800"/>
        </p:xfrm>
        <a:graphic>
          <a:graphicData uri="http://schemas.openxmlformats.org/drawingml/2006/table">
            <a:tbl>
              <a:tblPr rtl="1" firstRow="1" bandRow="1">
                <a:tableStyleId>{5C22544A-7EE6-4342-B048-85BDC9FD1C3A}</a:tableStyleId>
              </a:tblPr>
              <a:tblGrid>
                <a:gridCol w="2325586">
                  <a:extLst>
                    <a:ext uri="{9D8B030D-6E8A-4147-A177-3AD203B41FA5}">
                      <a16:colId xmlns:a16="http://schemas.microsoft.com/office/drawing/2014/main" val="1973803961"/>
                    </a:ext>
                  </a:extLst>
                </a:gridCol>
                <a:gridCol w="3200400">
                  <a:extLst>
                    <a:ext uri="{9D8B030D-6E8A-4147-A177-3AD203B41FA5}">
                      <a16:colId xmlns:a16="http://schemas.microsoft.com/office/drawing/2014/main" val="213516145"/>
                    </a:ext>
                  </a:extLst>
                </a:gridCol>
                <a:gridCol w="4990669">
                  <a:extLst>
                    <a:ext uri="{9D8B030D-6E8A-4147-A177-3AD203B41FA5}">
                      <a16:colId xmlns:a16="http://schemas.microsoft.com/office/drawing/2014/main" val="119588669"/>
                    </a:ext>
                  </a:extLst>
                </a:gridCol>
              </a:tblGrid>
              <a:tr h="370840">
                <a:tc>
                  <a:txBody>
                    <a:bodyPr/>
                    <a:lstStyle/>
                    <a:p>
                      <a:pPr algn="ctr" rtl="1"/>
                      <a:r>
                        <a:rPr lang="ar-SA" sz="2800" dirty="0" smtClean="0"/>
                        <a:t>المفهوم</a:t>
                      </a:r>
                      <a:endParaRPr lang="ar-SA" sz="2800" dirty="0"/>
                    </a:p>
                  </a:txBody>
                  <a:tcPr/>
                </a:tc>
                <a:tc>
                  <a:txBody>
                    <a:bodyPr/>
                    <a:lstStyle/>
                    <a:p>
                      <a:pPr algn="ctr" rtl="1"/>
                      <a:r>
                        <a:rPr lang="ar-SA" sz="2800" dirty="0" smtClean="0"/>
                        <a:t>السؤال المعبر عنه</a:t>
                      </a:r>
                      <a:endParaRPr lang="ar-SA" sz="2800" dirty="0"/>
                    </a:p>
                  </a:txBody>
                  <a:tcPr/>
                </a:tc>
                <a:tc>
                  <a:txBody>
                    <a:bodyPr/>
                    <a:lstStyle/>
                    <a:p>
                      <a:pPr algn="ctr" rtl="1"/>
                      <a:r>
                        <a:rPr lang="ar-SA" sz="2800" dirty="0" smtClean="0"/>
                        <a:t>التفسير المبسط</a:t>
                      </a:r>
                      <a:r>
                        <a:rPr lang="ar-SA" sz="2800" baseline="0" dirty="0" smtClean="0"/>
                        <a:t> له</a:t>
                      </a:r>
                      <a:endParaRPr lang="ar-SA" sz="2800" dirty="0"/>
                    </a:p>
                  </a:txBody>
                  <a:tcPr/>
                </a:tc>
                <a:extLst>
                  <a:ext uri="{0D108BD9-81ED-4DB2-BD59-A6C34878D82A}">
                    <a16:rowId xmlns:a16="http://schemas.microsoft.com/office/drawing/2014/main" val="2377295283"/>
                  </a:ext>
                </a:extLst>
              </a:tr>
              <a:tr h="370840">
                <a:tc>
                  <a:txBody>
                    <a:bodyPr/>
                    <a:lstStyle/>
                    <a:p>
                      <a:pPr algn="ctr" rtl="1"/>
                      <a:r>
                        <a:rPr lang="ar-SA" sz="2800" dirty="0" smtClean="0"/>
                        <a:t>هوية المنظمة</a:t>
                      </a:r>
                      <a:endParaRPr lang="ar-SA" sz="2800" dirty="0"/>
                    </a:p>
                  </a:txBody>
                  <a:tcPr/>
                </a:tc>
                <a:tc>
                  <a:txBody>
                    <a:bodyPr/>
                    <a:lstStyle/>
                    <a:p>
                      <a:pPr algn="ctr" rtl="1"/>
                      <a:r>
                        <a:rPr lang="ar-SA" sz="2800" dirty="0" smtClean="0"/>
                        <a:t>ماذا عنا نحن؟</a:t>
                      </a:r>
                      <a:endParaRPr lang="ar-SA" sz="2800" dirty="0"/>
                    </a:p>
                  </a:txBody>
                  <a:tcPr/>
                </a:tc>
                <a:tc>
                  <a:txBody>
                    <a:bodyPr/>
                    <a:lstStyle/>
                    <a:p>
                      <a:pPr algn="ctr" rtl="1"/>
                      <a:r>
                        <a:rPr lang="ar-SA" sz="2800" dirty="0" smtClean="0"/>
                        <a:t>طبيعة</a:t>
                      </a:r>
                      <a:r>
                        <a:rPr lang="ar-SA" sz="2800" baseline="0" dirty="0" smtClean="0"/>
                        <a:t> عمل المنظمة، أسواقها، أدائها، استراتيجيتها، تاريخها.</a:t>
                      </a:r>
                      <a:endParaRPr lang="ar-SA" sz="2800" dirty="0"/>
                    </a:p>
                  </a:txBody>
                  <a:tcPr/>
                </a:tc>
                <a:extLst>
                  <a:ext uri="{0D108BD9-81ED-4DB2-BD59-A6C34878D82A}">
                    <a16:rowId xmlns:a16="http://schemas.microsoft.com/office/drawing/2014/main" val="2985578467"/>
                  </a:ext>
                </a:extLst>
              </a:tr>
              <a:tr h="370840">
                <a:tc>
                  <a:txBody>
                    <a:bodyPr/>
                    <a:lstStyle/>
                    <a:p>
                      <a:pPr algn="ctr" rtl="1"/>
                      <a:r>
                        <a:rPr lang="ar-SA" sz="2800" dirty="0" smtClean="0"/>
                        <a:t>الصورة الذهنية</a:t>
                      </a:r>
                      <a:endParaRPr lang="ar-SA" sz="2800" dirty="0"/>
                    </a:p>
                  </a:txBody>
                  <a:tcPr/>
                </a:tc>
                <a:tc>
                  <a:txBody>
                    <a:bodyPr/>
                    <a:lstStyle/>
                    <a:p>
                      <a:pPr algn="ctr" rtl="1"/>
                      <a:r>
                        <a:rPr lang="ar-SA" sz="2800" dirty="0" smtClean="0"/>
                        <a:t>ما الانطباعات</a:t>
                      </a:r>
                      <a:r>
                        <a:rPr lang="ar-SA" sz="2800" baseline="0" dirty="0" smtClean="0"/>
                        <a:t> الحالية للجمهور عن المنظمة؟</a:t>
                      </a:r>
                      <a:endParaRPr lang="ar-SA" sz="2800" dirty="0"/>
                    </a:p>
                  </a:txBody>
                  <a:tcPr/>
                </a:tc>
                <a:tc>
                  <a:txBody>
                    <a:bodyPr/>
                    <a:lstStyle/>
                    <a:p>
                      <a:pPr algn="ctr" rtl="1"/>
                      <a:r>
                        <a:rPr lang="ar-SA" sz="2800" dirty="0" smtClean="0"/>
                        <a:t>المدركات</a:t>
                      </a:r>
                      <a:r>
                        <a:rPr lang="ar-SA" sz="2800" baseline="0" dirty="0" smtClean="0"/>
                        <a:t> العقلية الحالية عن المنظمة لدى الأفراد، والجماعات والرأي العام</a:t>
                      </a:r>
                      <a:endParaRPr lang="ar-SA" sz="2800" dirty="0"/>
                    </a:p>
                  </a:txBody>
                  <a:tcPr/>
                </a:tc>
                <a:extLst>
                  <a:ext uri="{0D108BD9-81ED-4DB2-BD59-A6C34878D82A}">
                    <a16:rowId xmlns:a16="http://schemas.microsoft.com/office/drawing/2014/main" val="2669406001"/>
                  </a:ext>
                </a:extLst>
              </a:tr>
              <a:tr h="370840">
                <a:tc>
                  <a:txBody>
                    <a:bodyPr/>
                    <a:lstStyle/>
                    <a:p>
                      <a:pPr algn="ctr" rtl="1"/>
                      <a:r>
                        <a:rPr lang="ar-SA" sz="2800" dirty="0" smtClean="0"/>
                        <a:t>السمعة</a:t>
                      </a:r>
                      <a:endParaRPr lang="ar-SA" sz="2800" dirty="0"/>
                    </a:p>
                  </a:txBody>
                  <a:tcPr/>
                </a:tc>
                <a:tc>
                  <a:txBody>
                    <a:bodyPr/>
                    <a:lstStyle/>
                    <a:p>
                      <a:pPr algn="ctr" rtl="1"/>
                      <a:r>
                        <a:rPr lang="ar-SA" sz="2800" dirty="0" smtClean="0"/>
                        <a:t>ما الصفات المنسوبة للمنظمة</a:t>
                      </a:r>
                      <a:endParaRPr lang="ar-SA" sz="2800" dirty="0"/>
                    </a:p>
                  </a:txBody>
                  <a:tcPr/>
                </a:tc>
                <a:tc>
                  <a:txBody>
                    <a:bodyPr/>
                    <a:lstStyle/>
                    <a:p>
                      <a:pPr algn="ctr" rtl="1"/>
                      <a:r>
                        <a:rPr lang="ar-SA" sz="2800" dirty="0" smtClean="0"/>
                        <a:t>الانطباعات الثابتة عن المنظمة لدى الأفراد والجماعات والرأي العام</a:t>
                      </a:r>
                      <a:endParaRPr lang="ar-SA" sz="2800" dirty="0"/>
                    </a:p>
                  </a:txBody>
                  <a:tcPr/>
                </a:tc>
                <a:extLst>
                  <a:ext uri="{0D108BD9-81ED-4DB2-BD59-A6C34878D82A}">
                    <a16:rowId xmlns:a16="http://schemas.microsoft.com/office/drawing/2014/main" val="2159167661"/>
                  </a:ext>
                </a:extLst>
              </a:tr>
            </a:tbl>
          </a:graphicData>
        </a:graphic>
      </p:graphicFrame>
    </p:spTree>
    <p:extLst>
      <p:ext uri="{BB962C8B-B14F-4D97-AF65-F5344CB8AC3E}">
        <p14:creationId xmlns:p14="http://schemas.microsoft.com/office/powerpoint/2010/main" val="40208864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23958" y="452284"/>
            <a:ext cx="393685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6299200" y="89590"/>
            <a:ext cx="5627329"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أهمية إدارة 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921" y="1155869"/>
            <a:ext cx="11363795" cy="5274416"/>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364207370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87680"/>
            <a:ext cx="5044295" cy="560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7314023" y="89590"/>
            <a:ext cx="4612506"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أهمية 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9" name="مستطيل 8"/>
          <p:cNvSpPr/>
          <p:nvPr/>
        </p:nvSpPr>
        <p:spPr>
          <a:xfrm>
            <a:off x="980405" y="1405321"/>
            <a:ext cx="10229082" cy="2290050"/>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تُعدّ السمعة الجيدة أداة مؤثرة بيد المنظمات لتحقيق أهدافها الاستراتيجية التي تتمثل بخلق القيمة ونمو الربحية، وتحقيق الميزة التنافسية المستدامة التي تسهم في بقاءها ونموها الشامل وللسمعة الجيدة أهمية كبيرة  للمنظمة تظهر من خلال الآتي:</a:t>
            </a:r>
          </a:p>
        </p:txBody>
      </p:sp>
      <p:pic>
        <p:nvPicPr>
          <p:cNvPr id="7" name="صورة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39593" y="3944823"/>
            <a:ext cx="6142990" cy="2387600"/>
          </a:xfrm>
          <a:prstGeom prst="rect">
            <a:avLst/>
          </a:prstGeom>
        </p:spPr>
      </p:pic>
    </p:spTree>
    <p:extLst>
      <p:ext uri="{BB962C8B-B14F-4D97-AF65-F5344CB8AC3E}">
        <p14:creationId xmlns:p14="http://schemas.microsoft.com/office/powerpoint/2010/main" val="260391986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randombar(horizont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87680"/>
            <a:ext cx="5044295" cy="560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7314023" y="89590"/>
            <a:ext cx="4612506"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أهمية 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8249920" y="2831452"/>
            <a:ext cx="3239002" cy="751168"/>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2) زيادة أرباح الشركة.</a:t>
            </a: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861" y="1294715"/>
            <a:ext cx="2733040" cy="2287905"/>
          </a:xfrm>
          <a:prstGeom prst="rect">
            <a:avLst/>
          </a:prstGeom>
        </p:spPr>
      </p:pic>
      <p:sp>
        <p:nvSpPr>
          <p:cNvPr id="9" name="مستطيل 8"/>
          <p:cNvSpPr/>
          <p:nvPr/>
        </p:nvSpPr>
        <p:spPr>
          <a:xfrm>
            <a:off x="8249920" y="1646289"/>
            <a:ext cx="3239002" cy="861774"/>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1) زيادة الحصة السوقية</a:t>
            </a:r>
          </a:p>
        </p:txBody>
      </p:sp>
      <p:pic>
        <p:nvPicPr>
          <p:cNvPr id="4" name="صورة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44583" y="2145316"/>
            <a:ext cx="2316480" cy="2123440"/>
          </a:xfrm>
          <a:prstGeom prst="rect">
            <a:avLst/>
          </a:prstGeom>
        </p:spPr>
      </p:pic>
      <p:sp>
        <p:nvSpPr>
          <p:cNvPr id="11" name="مستطيل 10"/>
          <p:cNvSpPr/>
          <p:nvPr/>
        </p:nvSpPr>
        <p:spPr>
          <a:xfrm>
            <a:off x="7135253" y="4236690"/>
            <a:ext cx="4353669" cy="861774"/>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3) منح منتج الشركة قيمة مضافة.</a:t>
            </a:r>
          </a:p>
        </p:txBody>
      </p:sp>
      <p:pic>
        <p:nvPicPr>
          <p:cNvPr id="6" name="صورة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66784" y="4880903"/>
            <a:ext cx="2724215" cy="1274520"/>
          </a:xfrm>
          <a:prstGeom prst="rect">
            <a:avLst/>
          </a:prstGeom>
        </p:spPr>
      </p:pic>
    </p:spTree>
    <p:extLst>
      <p:ext uri="{BB962C8B-B14F-4D97-AF65-F5344CB8AC3E}">
        <p14:creationId xmlns:p14="http://schemas.microsoft.com/office/powerpoint/2010/main" val="232779873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randombar(horizontal)">
                                      <p:cBhvr>
                                        <p:cTn id="32" dur="500"/>
                                        <p:tgtEl>
                                          <p:spTgt spid="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randombar(horizontal)">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9" grpId="0"/>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87680"/>
            <a:ext cx="5044295" cy="560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7314023" y="89590"/>
            <a:ext cx="4612506"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أهمية 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1333001" y="3167175"/>
            <a:ext cx="10066522" cy="751168"/>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5) استقطاب الموارد البشرية ذات الكفاءة العالية للعمل في المنظمة والاحتفاظ بهم.</a:t>
            </a:r>
          </a:p>
        </p:txBody>
      </p:sp>
      <p:sp>
        <p:nvSpPr>
          <p:cNvPr id="9" name="مستطيل 8"/>
          <p:cNvSpPr/>
          <p:nvPr/>
        </p:nvSpPr>
        <p:spPr>
          <a:xfrm>
            <a:off x="7457999" y="1646289"/>
            <a:ext cx="4030923" cy="861774"/>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4) زيادة رضا العاملين وولائهم</a:t>
            </a:r>
          </a:p>
        </p:txBody>
      </p:sp>
      <p:pic>
        <p:nvPicPr>
          <p:cNvPr id="7" name="صورة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3521" y="4084320"/>
            <a:ext cx="4516755" cy="2072723"/>
          </a:xfrm>
          <a:prstGeom prst="rect">
            <a:avLst/>
          </a:prstGeom>
        </p:spPr>
      </p:pic>
      <p:pic>
        <p:nvPicPr>
          <p:cNvPr id="10" name="صورة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33001" y="1336331"/>
            <a:ext cx="4318000" cy="1965669"/>
          </a:xfrm>
          <a:prstGeom prst="rect">
            <a:avLst/>
          </a:prstGeom>
        </p:spPr>
      </p:pic>
    </p:spTree>
    <p:extLst>
      <p:ext uri="{BB962C8B-B14F-4D97-AF65-F5344CB8AC3E}">
        <p14:creationId xmlns:p14="http://schemas.microsoft.com/office/powerpoint/2010/main" val="236935768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randombar(horizontal)">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87680"/>
            <a:ext cx="5044295" cy="560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7314023" y="89590"/>
            <a:ext cx="4612506"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أهمية 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2824479" y="3167175"/>
            <a:ext cx="8575043" cy="751168"/>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7) تعزيز قوة المنظمة في مجال جذب شركاء الأعمال والمستثمرين الجدد.</a:t>
            </a:r>
          </a:p>
        </p:txBody>
      </p:sp>
      <p:sp>
        <p:nvSpPr>
          <p:cNvPr id="9" name="مستطيل 8"/>
          <p:cNvSpPr/>
          <p:nvPr/>
        </p:nvSpPr>
        <p:spPr>
          <a:xfrm>
            <a:off x="6197601" y="1646289"/>
            <a:ext cx="5291322" cy="1520609"/>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6) سهولة الوصول لأفضل مقدمي الخدمات مثل وكالات الإعلان المتميزة وغيرها</a:t>
            </a:r>
          </a:p>
        </p:txBody>
      </p:sp>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11544" y="1320801"/>
            <a:ext cx="3517656" cy="1864848"/>
          </a:xfrm>
          <a:prstGeom prst="rect">
            <a:avLst/>
          </a:prstGeom>
        </p:spPr>
      </p:pic>
      <p:pic>
        <p:nvPicPr>
          <p:cNvPr id="4" name="صورة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96217" y="4227923"/>
            <a:ext cx="4508183" cy="1969677"/>
          </a:xfrm>
          <a:prstGeom prst="rect">
            <a:avLst/>
          </a:prstGeom>
        </p:spPr>
      </p:pic>
    </p:spTree>
    <p:extLst>
      <p:ext uri="{BB962C8B-B14F-4D97-AF65-F5344CB8AC3E}">
        <p14:creationId xmlns:p14="http://schemas.microsoft.com/office/powerpoint/2010/main" val="21158051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randombar(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randombar(horizontal)">
                                      <p:cBhvr>
                                        <p:cTn id="3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87680"/>
            <a:ext cx="5044295" cy="560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7314023" y="89590"/>
            <a:ext cx="4612506"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أهمية 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7406639" y="3167175"/>
            <a:ext cx="3992883" cy="861774"/>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9) جذب عملاء جدد</a:t>
            </a:r>
          </a:p>
        </p:txBody>
      </p:sp>
      <p:sp>
        <p:nvSpPr>
          <p:cNvPr id="9" name="مستطيل 8"/>
          <p:cNvSpPr/>
          <p:nvPr/>
        </p:nvSpPr>
        <p:spPr>
          <a:xfrm>
            <a:off x="6197601" y="1646289"/>
            <a:ext cx="5291322" cy="751168"/>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8) تثبيط دخول منافسين جدد</a:t>
            </a:r>
          </a:p>
        </p:txBody>
      </p:sp>
      <p:pic>
        <p:nvPicPr>
          <p:cNvPr id="6" name="صورة 5"/>
          <p:cNvPicPr>
            <a:picLocks noChangeAspect="1"/>
          </p:cNvPicPr>
          <p:nvPr/>
        </p:nvPicPr>
        <p:blipFill rotWithShape="1">
          <a:blip r:embed="rId3" cstate="print">
            <a:extLst>
              <a:ext uri="{28A0092B-C50C-407E-A947-70E740481C1C}">
                <a14:useLocalDpi xmlns:a14="http://schemas.microsoft.com/office/drawing/2010/main" val="0"/>
              </a:ext>
            </a:extLst>
          </a:blip>
          <a:srcRect r="38567"/>
          <a:stretch/>
        </p:blipFill>
        <p:spPr>
          <a:xfrm>
            <a:off x="1333001" y="1646289"/>
            <a:ext cx="3879079" cy="1700008"/>
          </a:xfrm>
          <a:prstGeom prst="rect">
            <a:avLst/>
          </a:prstGeom>
        </p:spPr>
      </p:pic>
      <p:pic>
        <p:nvPicPr>
          <p:cNvPr id="7" name="صورة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24400" y="3434143"/>
            <a:ext cx="3911600" cy="2862165"/>
          </a:xfrm>
          <a:prstGeom prst="rect">
            <a:avLst/>
          </a:prstGeom>
        </p:spPr>
      </p:pic>
    </p:spTree>
    <p:extLst>
      <p:ext uri="{BB962C8B-B14F-4D97-AF65-F5344CB8AC3E}">
        <p14:creationId xmlns:p14="http://schemas.microsoft.com/office/powerpoint/2010/main" val="92536311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randombar(horizontal)">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87680"/>
            <a:ext cx="5044295" cy="5604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937640" y="574061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7314023" y="89590"/>
            <a:ext cx="4612506"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أهمية السمعة المؤسسية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6977881" y="3898695"/>
            <a:ext cx="4511042" cy="861774"/>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11) فتح آفاق عمل جديدة أمام المنظمة</a:t>
            </a:r>
          </a:p>
        </p:txBody>
      </p:sp>
      <p:sp>
        <p:nvSpPr>
          <p:cNvPr id="9" name="مستطيل 8"/>
          <p:cNvSpPr/>
          <p:nvPr/>
        </p:nvSpPr>
        <p:spPr>
          <a:xfrm>
            <a:off x="6004560" y="1646289"/>
            <a:ext cx="5484363" cy="1631216"/>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10) تحسين علاقة المنظمة مع الموردين والموزعين وأصحاب المصلحة المباشرين.</a:t>
            </a: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78967" y="4204627"/>
            <a:ext cx="4398913" cy="1847683"/>
          </a:xfrm>
          <a:prstGeom prst="rect">
            <a:avLst/>
          </a:prstGeom>
        </p:spPr>
      </p:pic>
      <p:pic>
        <p:nvPicPr>
          <p:cNvPr id="4" name="صورة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5608" y="1572055"/>
            <a:ext cx="4348480" cy="2326640"/>
          </a:xfrm>
          <a:prstGeom prst="rect">
            <a:avLst/>
          </a:prstGeom>
        </p:spPr>
      </p:pic>
    </p:spTree>
    <p:extLst>
      <p:ext uri="{BB962C8B-B14F-4D97-AF65-F5344CB8AC3E}">
        <p14:creationId xmlns:p14="http://schemas.microsoft.com/office/powerpoint/2010/main" val="38682443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randombar(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randombar(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randombar(horizontal)">
                                      <p:cBhvr>
                                        <p:cTn id="3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77520"/>
            <a:ext cx="8041496" cy="765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10129519" y="89590"/>
            <a:ext cx="1797009"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الخاتمة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sp>
        <p:nvSpPr>
          <p:cNvPr id="12" name="مستطيل 11"/>
          <p:cNvSpPr/>
          <p:nvPr/>
        </p:nvSpPr>
        <p:spPr>
          <a:xfrm>
            <a:off x="609529" y="1493889"/>
            <a:ext cx="10726993" cy="3828933"/>
          </a:xfrm>
          <a:prstGeom prst="rect">
            <a:avLst/>
          </a:prstGeom>
        </p:spPr>
        <p:txBody>
          <a:bodyPr wrap="square">
            <a:spAutoFit/>
          </a:bodyPr>
          <a:lstStyle/>
          <a:p>
            <a:pPr algn="justLow" rtl="1">
              <a:lnSpc>
                <a:spcPts val="6000"/>
              </a:lnSpc>
              <a:spcAft>
                <a:spcPts val="0"/>
              </a:spcAft>
            </a:pPr>
            <a:r>
              <a:rPr lang="ar-SA" sz="2800" dirty="0" smtClean="0">
                <a:latin typeface="Alexandria"/>
                <a:ea typeface="Calibri" panose="020F0502020204030204" pitchFamily="34" charset="0"/>
              </a:rPr>
              <a:t>لقد أصبحت اليوم عملية إدارة السمعة من الأدوار الأساسية التي تخطط لها المنظمة بالاتساق مع استراتيجية المنظمة، فبدون السمعة لا وجود لكيان المنظمة، ومتى أدارت المنظمة سمعتها بشكل فاعل فإنها حتماً ستحظى برضا الجمهورين الداخلي والخارجي وولائهما، وتقتضي إدارة السمعة أن تكون هناك سياسات وخطط اتصالية تتضمن أفعال المنظمة في الماضي والحاضر والمستقبل</a:t>
            </a:r>
          </a:p>
        </p:txBody>
      </p:sp>
    </p:spTree>
    <p:extLst>
      <p:ext uri="{BB962C8B-B14F-4D97-AF65-F5344CB8AC3E}">
        <p14:creationId xmlns:p14="http://schemas.microsoft.com/office/powerpoint/2010/main" val="14494248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randombar(horizontal)">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362344" y="477520"/>
            <a:ext cx="8041496" cy="765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50176" y="1155869"/>
            <a:ext cx="11289540" cy="5274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4000"/>
              </a:lnSpc>
            </a:pPr>
            <a:endParaRPr lang="en-US"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مستطيل 2"/>
          <p:cNvSpPr/>
          <p:nvPr/>
        </p:nvSpPr>
        <p:spPr>
          <a:xfrm>
            <a:off x="10129519" y="89590"/>
            <a:ext cx="1797009" cy="816827"/>
          </a:xfrm>
          <a:prstGeom prst="rect">
            <a:avLst/>
          </a:prstGeom>
        </p:spPr>
        <p:txBody>
          <a:bodyPr wrap="square">
            <a:spAutoFit/>
          </a:bodyPr>
          <a:lstStyle/>
          <a:p>
            <a:pPr algn="r" rtl="1">
              <a:lnSpc>
                <a:spcPct val="107000"/>
              </a:lnSpc>
              <a:spcAft>
                <a:spcPts val="800"/>
              </a:spcAft>
            </a:pPr>
            <a:r>
              <a:rPr lang="ar-SA" sz="4400" b="1" dirty="0" smtClean="0">
                <a:solidFill>
                  <a:srgbClr val="00AEEF"/>
                </a:solidFill>
                <a:latin typeface="Alexandria"/>
                <a:ea typeface="Calibri" panose="020F0502020204030204" pitchFamily="34" charset="0"/>
              </a:rPr>
              <a:t>الخاتمة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0176" y="1155869"/>
            <a:ext cx="11289540" cy="5274416"/>
          </a:xfrm>
          <a:prstGeom prst="rect">
            <a:avLst/>
          </a:prstGeom>
        </p:spPr>
      </p:pic>
      <p:sp>
        <p:nvSpPr>
          <p:cNvPr id="8" name="Rectangle: Rounded Corners 33"/>
          <p:cNvSpPr/>
          <p:nvPr/>
        </p:nvSpPr>
        <p:spPr>
          <a:xfrm>
            <a:off x="-246760" y="55031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Tree>
    <p:extLst>
      <p:ext uri="{BB962C8B-B14F-4D97-AF65-F5344CB8AC3E}">
        <p14:creationId xmlns:p14="http://schemas.microsoft.com/office/powerpoint/2010/main" val="20688258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214369" cy="660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9431" y="1711848"/>
            <a:ext cx="8776755" cy="49342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ts val="7000"/>
              </a:lnSpc>
            </a:pPr>
            <a:r>
              <a:rPr lang="ar-SA" sz="2800" b="1" u="sng" dirty="0" smtClean="0">
                <a:solidFill>
                  <a:schemeClr val="tx1"/>
                </a:solidFill>
                <a:latin typeface="Alexandria"/>
              </a:rPr>
              <a:t>ستتمحور المحاضرة القادمة حول الأمور الآتية:</a:t>
            </a:r>
          </a:p>
          <a:p>
            <a:pPr marL="457200" indent="-457200" algn="justLow" rtl="1">
              <a:lnSpc>
                <a:spcPts val="7000"/>
              </a:lnSpc>
              <a:buFont typeface="Arial" panose="020B0604020202020204" pitchFamily="34" charset="0"/>
              <a:buChar char="•"/>
            </a:pPr>
            <a:r>
              <a:rPr lang="ar-SA" sz="2800" dirty="0" smtClean="0">
                <a:solidFill>
                  <a:schemeClr val="tx1"/>
                </a:solidFill>
                <a:latin typeface="Alexandria"/>
              </a:rPr>
              <a:t>أبعاد إدارة السمعة المؤسساتية:</a:t>
            </a:r>
            <a:endParaRPr lang="ar-SA" sz="2800" dirty="0">
              <a:solidFill>
                <a:schemeClr val="tx1"/>
              </a:solidFill>
              <a:latin typeface="Alexandria"/>
            </a:endParaRPr>
          </a:p>
          <a:p>
            <a:pPr marL="457200" indent="-457200" algn="justLow" rtl="1">
              <a:lnSpc>
                <a:spcPts val="7000"/>
              </a:lnSpc>
              <a:buFont typeface="Arial" panose="020B0604020202020204" pitchFamily="34" charset="0"/>
              <a:buChar char="•"/>
            </a:pPr>
            <a:r>
              <a:rPr lang="ar-SA" sz="2800" dirty="0" smtClean="0">
                <a:solidFill>
                  <a:schemeClr val="tx1"/>
                </a:solidFill>
                <a:latin typeface="Alexandria"/>
              </a:rPr>
              <a:t>معوقات بناء السمعة المؤسساتية.</a:t>
            </a:r>
            <a:endParaRPr lang="ar-SA" sz="2800" dirty="0">
              <a:solidFill>
                <a:schemeClr val="tx1"/>
              </a:solidFill>
              <a:latin typeface="Alexandria"/>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33"/>
          <p:cNvSpPr/>
          <p:nvPr/>
        </p:nvSpPr>
        <p:spPr>
          <a:xfrm>
            <a:off x="-325733" y="5889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smtClean="0">
                <a:solidFill>
                  <a:schemeClr val="bg1"/>
                </a:solidFill>
                <a:latin typeface="Alexandria"/>
              </a:rPr>
              <a:t>First </a:t>
            </a:r>
            <a:r>
              <a:rPr lang="en-US" sz="2800" dirty="0">
                <a:solidFill>
                  <a:schemeClr val="bg1"/>
                </a:solidFill>
                <a:latin typeface="Alexandria"/>
              </a:rPr>
              <a:t>Lecture</a:t>
            </a:r>
            <a:endParaRPr lang="en-US" sz="2800" b="1" dirty="0">
              <a:solidFill>
                <a:schemeClr val="bg1"/>
              </a:solidFill>
              <a:latin typeface="Alexandria"/>
              <a:cs typeface="Alexandria" charset="0"/>
            </a:endParaRPr>
          </a:p>
        </p:txBody>
      </p:sp>
      <p:sp>
        <p:nvSpPr>
          <p:cNvPr id="3" name="مستطيل 2"/>
          <p:cNvSpPr/>
          <p:nvPr/>
        </p:nvSpPr>
        <p:spPr>
          <a:xfrm>
            <a:off x="2139671" y="833005"/>
            <a:ext cx="7595119" cy="764184"/>
          </a:xfrm>
          <a:prstGeom prst="rect">
            <a:avLst/>
          </a:prstGeom>
        </p:spPr>
        <p:txBody>
          <a:bodyPr wrap="square">
            <a:spAutoFit/>
          </a:bodyPr>
          <a:lstStyle/>
          <a:p>
            <a:pPr algn="ctr" rtl="1">
              <a:lnSpc>
                <a:spcPct val="107000"/>
              </a:lnSpc>
              <a:spcAft>
                <a:spcPts val="800"/>
              </a:spcAft>
            </a:pPr>
            <a:r>
              <a:rPr lang="ar-SA" sz="4400" b="1" dirty="0" smtClean="0">
                <a:solidFill>
                  <a:srgbClr val="00AEEF"/>
                </a:solidFill>
                <a:latin typeface="Alexandria"/>
                <a:ea typeface="Calibri" panose="020F0502020204030204" pitchFamily="34" charset="0"/>
              </a:rPr>
              <a:t>موضوعات المحاضرة القادمة</a:t>
            </a:r>
            <a:endParaRPr lang="en-US" sz="4000" b="1" dirty="0">
              <a:solidFill>
                <a:srgbClr val="00AEEF"/>
              </a:solidFill>
              <a:latin typeface="Alexandria"/>
              <a:ea typeface="Calibri" panose="020F0502020204030204" pitchFamily="34" charset="0"/>
              <a:cs typeface="Arial" panose="020B0604020202020204" pitchFamily="34" charset="0"/>
            </a:endParaRPr>
          </a:p>
        </p:txBody>
      </p:sp>
      <p:grpSp>
        <p:nvGrpSpPr>
          <p:cNvPr id="9" name="Google Shape;5364;p51"/>
          <p:cNvGrpSpPr/>
          <p:nvPr/>
        </p:nvGrpSpPr>
        <p:grpSpPr>
          <a:xfrm>
            <a:off x="9293602" y="2133600"/>
            <a:ext cx="2713703" cy="3755922"/>
            <a:chOff x="-48237000" y="2342650"/>
            <a:chExt cx="256800" cy="300225"/>
          </a:xfrm>
          <a:solidFill>
            <a:srgbClr val="FF0000"/>
          </a:solidFill>
        </p:grpSpPr>
        <p:sp>
          <p:nvSpPr>
            <p:cNvPr id="10" name="Google Shape;5365;p51"/>
            <p:cNvSpPr/>
            <p:nvPr/>
          </p:nvSpPr>
          <p:spPr>
            <a:xfrm>
              <a:off x="-48237000" y="2342650"/>
              <a:ext cx="256800" cy="300225"/>
            </a:xfrm>
            <a:custGeom>
              <a:avLst/>
              <a:gdLst/>
              <a:ahLst/>
              <a:cxnLst/>
              <a:rect l="l" t="t" r="r" b="b"/>
              <a:pathLst>
                <a:path w="10272" h="12009" extrusionOk="0">
                  <a:moveTo>
                    <a:pt x="4507" y="679"/>
                  </a:moveTo>
                  <a:cubicBezTo>
                    <a:pt x="4774" y="679"/>
                    <a:pt x="5048" y="706"/>
                    <a:pt x="5325" y="762"/>
                  </a:cubicBezTo>
                  <a:cubicBezTo>
                    <a:pt x="6774" y="1077"/>
                    <a:pt x="7940" y="2274"/>
                    <a:pt x="8255" y="3723"/>
                  </a:cubicBezTo>
                  <a:cubicBezTo>
                    <a:pt x="8381" y="4227"/>
                    <a:pt x="8381" y="4763"/>
                    <a:pt x="8318" y="5267"/>
                  </a:cubicBezTo>
                  <a:cubicBezTo>
                    <a:pt x="8318" y="5330"/>
                    <a:pt x="8318" y="5424"/>
                    <a:pt x="8350" y="5487"/>
                  </a:cubicBezTo>
                  <a:lnTo>
                    <a:pt x="9263" y="7220"/>
                  </a:lnTo>
                  <a:cubicBezTo>
                    <a:pt x="9389" y="7441"/>
                    <a:pt x="9232" y="7756"/>
                    <a:pt x="8980" y="7756"/>
                  </a:cubicBezTo>
                  <a:lnTo>
                    <a:pt x="8034" y="7756"/>
                  </a:lnTo>
                  <a:cubicBezTo>
                    <a:pt x="7845" y="7756"/>
                    <a:pt x="7688" y="7913"/>
                    <a:pt x="7688" y="8102"/>
                  </a:cubicBezTo>
                  <a:lnTo>
                    <a:pt x="7688" y="9867"/>
                  </a:lnTo>
                  <a:lnTo>
                    <a:pt x="5892" y="9867"/>
                  </a:lnTo>
                  <a:cubicBezTo>
                    <a:pt x="5703" y="9867"/>
                    <a:pt x="5546" y="10024"/>
                    <a:pt x="5546" y="10213"/>
                  </a:cubicBezTo>
                  <a:lnTo>
                    <a:pt x="5546" y="11284"/>
                  </a:lnTo>
                  <a:lnTo>
                    <a:pt x="2049" y="11284"/>
                  </a:lnTo>
                  <a:lnTo>
                    <a:pt x="2049" y="7693"/>
                  </a:lnTo>
                  <a:cubicBezTo>
                    <a:pt x="2049" y="7598"/>
                    <a:pt x="2017" y="7504"/>
                    <a:pt x="1923" y="7441"/>
                  </a:cubicBezTo>
                  <a:cubicBezTo>
                    <a:pt x="1103" y="6685"/>
                    <a:pt x="631" y="5645"/>
                    <a:pt x="631" y="4542"/>
                  </a:cubicBezTo>
                  <a:cubicBezTo>
                    <a:pt x="631" y="2387"/>
                    <a:pt x="2372" y="679"/>
                    <a:pt x="4507" y="679"/>
                  </a:cubicBezTo>
                  <a:close/>
                  <a:moveTo>
                    <a:pt x="4570" y="0"/>
                  </a:moveTo>
                  <a:cubicBezTo>
                    <a:pt x="2059" y="0"/>
                    <a:pt x="1" y="1999"/>
                    <a:pt x="1" y="4542"/>
                  </a:cubicBezTo>
                  <a:cubicBezTo>
                    <a:pt x="1" y="5802"/>
                    <a:pt x="505" y="7000"/>
                    <a:pt x="1418" y="7850"/>
                  </a:cubicBezTo>
                  <a:lnTo>
                    <a:pt x="1418" y="11631"/>
                  </a:lnTo>
                  <a:cubicBezTo>
                    <a:pt x="1418" y="11851"/>
                    <a:pt x="1576" y="12009"/>
                    <a:pt x="1765" y="12009"/>
                  </a:cubicBezTo>
                  <a:lnTo>
                    <a:pt x="5987" y="12009"/>
                  </a:lnTo>
                  <a:cubicBezTo>
                    <a:pt x="6176" y="12009"/>
                    <a:pt x="6333" y="11851"/>
                    <a:pt x="6333" y="11631"/>
                  </a:cubicBezTo>
                  <a:lnTo>
                    <a:pt x="6333" y="10591"/>
                  </a:lnTo>
                  <a:lnTo>
                    <a:pt x="8097" y="10591"/>
                  </a:lnTo>
                  <a:cubicBezTo>
                    <a:pt x="8287" y="10591"/>
                    <a:pt x="8444" y="10434"/>
                    <a:pt x="8444" y="10213"/>
                  </a:cubicBezTo>
                  <a:lnTo>
                    <a:pt x="8444" y="8449"/>
                  </a:lnTo>
                  <a:lnTo>
                    <a:pt x="9043" y="8449"/>
                  </a:lnTo>
                  <a:cubicBezTo>
                    <a:pt x="9799" y="8417"/>
                    <a:pt x="10271" y="7598"/>
                    <a:pt x="9925" y="6874"/>
                  </a:cubicBezTo>
                  <a:lnTo>
                    <a:pt x="9043" y="5267"/>
                  </a:lnTo>
                  <a:cubicBezTo>
                    <a:pt x="9137" y="4700"/>
                    <a:pt x="9137" y="4164"/>
                    <a:pt x="9011" y="3597"/>
                  </a:cubicBezTo>
                  <a:cubicBezTo>
                    <a:pt x="8665" y="1864"/>
                    <a:pt x="7247" y="510"/>
                    <a:pt x="5546" y="100"/>
                  </a:cubicBezTo>
                  <a:cubicBezTo>
                    <a:pt x="5215" y="33"/>
                    <a:pt x="4889" y="0"/>
                    <a:pt x="4570" y="0"/>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1" name="Google Shape;5366;p51"/>
            <p:cNvSpPr/>
            <p:nvPr/>
          </p:nvSpPr>
          <p:spPr>
            <a:xfrm>
              <a:off x="-48195250" y="2377425"/>
              <a:ext cx="144150" cy="140225"/>
            </a:xfrm>
            <a:custGeom>
              <a:avLst/>
              <a:gdLst/>
              <a:ahLst/>
              <a:cxnLst/>
              <a:rect l="l" t="t" r="r" b="b"/>
              <a:pathLst>
                <a:path w="5766" h="5609" extrusionOk="0">
                  <a:moveTo>
                    <a:pt x="3214" y="757"/>
                  </a:moveTo>
                  <a:lnTo>
                    <a:pt x="3214" y="883"/>
                  </a:lnTo>
                  <a:cubicBezTo>
                    <a:pt x="3214" y="1040"/>
                    <a:pt x="3277" y="1135"/>
                    <a:pt x="3435" y="1198"/>
                  </a:cubicBezTo>
                  <a:cubicBezTo>
                    <a:pt x="3624" y="1261"/>
                    <a:pt x="3844" y="1387"/>
                    <a:pt x="4002" y="1513"/>
                  </a:cubicBezTo>
                  <a:cubicBezTo>
                    <a:pt x="4061" y="1553"/>
                    <a:pt x="4146" y="1593"/>
                    <a:pt x="4233" y="1593"/>
                  </a:cubicBezTo>
                  <a:cubicBezTo>
                    <a:pt x="4283" y="1593"/>
                    <a:pt x="4333" y="1579"/>
                    <a:pt x="4380" y="1545"/>
                  </a:cubicBezTo>
                  <a:lnTo>
                    <a:pt x="4506" y="1482"/>
                  </a:lnTo>
                  <a:lnTo>
                    <a:pt x="4852" y="2049"/>
                  </a:lnTo>
                  <a:lnTo>
                    <a:pt x="4726" y="2143"/>
                  </a:lnTo>
                  <a:cubicBezTo>
                    <a:pt x="4632" y="2206"/>
                    <a:pt x="4537" y="2364"/>
                    <a:pt x="4569" y="2490"/>
                  </a:cubicBezTo>
                  <a:cubicBezTo>
                    <a:pt x="4632" y="2710"/>
                    <a:pt x="4632" y="2899"/>
                    <a:pt x="4569" y="3120"/>
                  </a:cubicBezTo>
                  <a:cubicBezTo>
                    <a:pt x="4537" y="3277"/>
                    <a:pt x="4632" y="3403"/>
                    <a:pt x="4726" y="3466"/>
                  </a:cubicBezTo>
                  <a:lnTo>
                    <a:pt x="4852" y="3561"/>
                  </a:lnTo>
                  <a:lnTo>
                    <a:pt x="4506" y="4159"/>
                  </a:lnTo>
                  <a:lnTo>
                    <a:pt x="4380" y="4065"/>
                  </a:lnTo>
                  <a:cubicBezTo>
                    <a:pt x="4323" y="4037"/>
                    <a:pt x="4260" y="4021"/>
                    <a:pt x="4199" y="4021"/>
                  </a:cubicBezTo>
                  <a:cubicBezTo>
                    <a:pt x="4125" y="4021"/>
                    <a:pt x="4054" y="4044"/>
                    <a:pt x="4002" y="4096"/>
                  </a:cubicBezTo>
                  <a:cubicBezTo>
                    <a:pt x="3844" y="4254"/>
                    <a:pt x="3624" y="4348"/>
                    <a:pt x="3435" y="4411"/>
                  </a:cubicBezTo>
                  <a:cubicBezTo>
                    <a:pt x="3277" y="4475"/>
                    <a:pt x="3214" y="4632"/>
                    <a:pt x="3214" y="4727"/>
                  </a:cubicBezTo>
                  <a:lnTo>
                    <a:pt x="3214" y="4853"/>
                  </a:lnTo>
                  <a:lnTo>
                    <a:pt x="2489" y="4853"/>
                  </a:lnTo>
                  <a:lnTo>
                    <a:pt x="2489" y="4727"/>
                  </a:lnTo>
                  <a:cubicBezTo>
                    <a:pt x="2489" y="4569"/>
                    <a:pt x="2426" y="4475"/>
                    <a:pt x="2269" y="4411"/>
                  </a:cubicBezTo>
                  <a:cubicBezTo>
                    <a:pt x="2048" y="4348"/>
                    <a:pt x="1859" y="4222"/>
                    <a:pt x="1702" y="4096"/>
                  </a:cubicBezTo>
                  <a:cubicBezTo>
                    <a:pt x="1622" y="4057"/>
                    <a:pt x="1530" y="4017"/>
                    <a:pt x="1449" y="4017"/>
                  </a:cubicBezTo>
                  <a:cubicBezTo>
                    <a:pt x="1402" y="4017"/>
                    <a:pt x="1358" y="4030"/>
                    <a:pt x="1324" y="4065"/>
                  </a:cubicBezTo>
                  <a:lnTo>
                    <a:pt x="1198" y="4159"/>
                  </a:lnTo>
                  <a:lnTo>
                    <a:pt x="851" y="3561"/>
                  </a:lnTo>
                  <a:lnTo>
                    <a:pt x="946" y="3466"/>
                  </a:lnTo>
                  <a:cubicBezTo>
                    <a:pt x="1072" y="3403"/>
                    <a:pt x="1166" y="3246"/>
                    <a:pt x="1103" y="3120"/>
                  </a:cubicBezTo>
                  <a:cubicBezTo>
                    <a:pt x="1072" y="2899"/>
                    <a:pt x="1072" y="2710"/>
                    <a:pt x="1103" y="2490"/>
                  </a:cubicBezTo>
                  <a:cubicBezTo>
                    <a:pt x="1166" y="2332"/>
                    <a:pt x="1072" y="2206"/>
                    <a:pt x="946" y="2143"/>
                  </a:cubicBezTo>
                  <a:lnTo>
                    <a:pt x="851" y="2049"/>
                  </a:lnTo>
                  <a:lnTo>
                    <a:pt x="1198" y="1482"/>
                  </a:lnTo>
                  <a:lnTo>
                    <a:pt x="1324" y="1545"/>
                  </a:lnTo>
                  <a:cubicBezTo>
                    <a:pt x="1366" y="1573"/>
                    <a:pt x="1421" y="1588"/>
                    <a:pt x="1481" y="1588"/>
                  </a:cubicBezTo>
                  <a:cubicBezTo>
                    <a:pt x="1553" y="1588"/>
                    <a:pt x="1632" y="1565"/>
                    <a:pt x="1702" y="1513"/>
                  </a:cubicBezTo>
                  <a:cubicBezTo>
                    <a:pt x="1859" y="1356"/>
                    <a:pt x="2048" y="1261"/>
                    <a:pt x="2269" y="1198"/>
                  </a:cubicBezTo>
                  <a:cubicBezTo>
                    <a:pt x="2426" y="1135"/>
                    <a:pt x="2489" y="977"/>
                    <a:pt x="2489" y="883"/>
                  </a:cubicBezTo>
                  <a:lnTo>
                    <a:pt x="2489" y="757"/>
                  </a:lnTo>
                  <a:close/>
                  <a:moveTo>
                    <a:pt x="2174" y="1"/>
                  </a:moveTo>
                  <a:cubicBezTo>
                    <a:pt x="1985" y="1"/>
                    <a:pt x="1828" y="158"/>
                    <a:pt x="1828" y="379"/>
                  </a:cubicBezTo>
                  <a:lnTo>
                    <a:pt x="1828" y="599"/>
                  </a:lnTo>
                  <a:cubicBezTo>
                    <a:pt x="1702" y="631"/>
                    <a:pt x="1576" y="725"/>
                    <a:pt x="1513" y="788"/>
                  </a:cubicBezTo>
                  <a:lnTo>
                    <a:pt x="1324" y="694"/>
                  </a:lnTo>
                  <a:cubicBezTo>
                    <a:pt x="1265" y="658"/>
                    <a:pt x="1192" y="641"/>
                    <a:pt x="1122" y="641"/>
                  </a:cubicBezTo>
                  <a:cubicBezTo>
                    <a:pt x="1004" y="641"/>
                    <a:pt x="890" y="690"/>
                    <a:pt x="851" y="788"/>
                  </a:cubicBezTo>
                  <a:lnTo>
                    <a:pt x="126" y="2017"/>
                  </a:lnTo>
                  <a:cubicBezTo>
                    <a:pt x="63" y="2175"/>
                    <a:pt x="95" y="2427"/>
                    <a:pt x="253" y="2490"/>
                  </a:cubicBezTo>
                  <a:lnTo>
                    <a:pt x="442" y="2616"/>
                  </a:lnTo>
                  <a:lnTo>
                    <a:pt x="442" y="2994"/>
                  </a:lnTo>
                  <a:lnTo>
                    <a:pt x="253" y="3120"/>
                  </a:lnTo>
                  <a:cubicBezTo>
                    <a:pt x="95" y="3214"/>
                    <a:pt x="0" y="3435"/>
                    <a:pt x="126" y="3592"/>
                  </a:cubicBezTo>
                  <a:lnTo>
                    <a:pt x="851" y="4821"/>
                  </a:lnTo>
                  <a:cubicBezTo>
                    <a:pt x="894" y="4928"/>
                    <a:pt x="1024" y="4991"/>
                    <a:pt x="1152" y="4991"/>
                  </a:cubicBezTo>
                  <a:cubicBezTo>
                    <a:pt x="1213" y="4991"/>
                    <a:pt x="1273" y="4977"/>
                    <a:pt x="1324" y="4947"/>
                  </a:cubicBezTo>
                  <a:lnTo>
                    <a:pt x="1513" y="4821"/>
                  </a:lnTo>
                  <a:cubicBezTo>
                    <a:pt x="1639" y="4884"/>
                    <a:pt x="1733" y="4979"/>
                    <a:pt x="1828" y="5010"/>
                  </a:cubicBezTo>
                  <a:lnTo>
                    <a:pt x="1828" y="5262"/>
                  </a:lnTo>
                  <a:cubicBezTo>
                    <a:pt x="1828" y="5451"/>
                    <a:pt x="1985" y="5609"/>
                    <a:pt x="2174" y="5609"/>
                  </a:cubicBezTo>
                  <a:lnTo>
                    <a:pt x="3592" y="5609"/>
                  </a:lnTo>
                  <a:cubicBezTo>
                    <a:pt x="3781" y="5609"/>
                    <a:pt x="3939" y="5451"/>
                    <a:pt x="3939" y="5262"/>
                  </a:cubicBezTo>
                  <a:lnTo>
                    <a:pt x="3939" y="5010"/>
                  </a:lnTo>
                  <a:cubicBezTo>
                    <a:pt x="4065" y="4979"/>
                    <a:pt x="4191" y="4884"/>
                    <a:pt x="4254" y="4821"/>
                  </a:cubicBezTo>
                  <a:lnTo>
                    <a:pt x="4474" y="4947"/>
                  </a:lnTo>
                  <a:cubicBezTo>
                    <a:pt x="4524" y="4967"/>
                    <a:pt x="4580" y="4978"/>
                    <a:pt x="4637" y="4978"/>
                  </a:cubicBezTo>
                  <a:cubicBezTo>
                    <a:pt x="4759" y="4978"/>
                    <a:pt x="4882" y="4929"/>
                    <a:pt x="4947" y="4821"/>
                  </a:cubicBezTo>
                  <a:lnTo>
                    <a:pt x="5640" y="3592"/>
                  </a:lnTo>
                  <a:cubicBezTo>
                    <a:pt x="5734" y="3435"/>
                    <a:pt x="5671" y="3214"/>
                    <a:pt x="5514" y="3120"/>
                  </a:cubicBezTo>
                  <a:lnTo>
                    <a:pt x="5325" y="2994"/>
                  </a:lnTo>
                  <a:lnTo>
                    <a:pt x="5325" y="2616"/>
                  </a:lnTo>
                  <a:lnTo>
                    <a:pt x="5514" y="2490"/>
                  </a:lnTo>
                  <a:cubicBezTo>
                    <a:pt x="5671" y="2427"/>
                    <a:pt x="5766" y="2206"/>
                    <a:pt x="5640" y="2017"/>
                  </a:cubicBezTo>
                  <a:lnTo>
                    <a:pt x="4947" y="788"/>
                  </a:lnTo>
                  <a:cubicBezTo>
                    <a:pt x="4887" y="689"/>
                    <a:pt x="4777" y="627"/>
                    <a:pt x="4664" y="627"/>
                  </a:cubicBezTo>
                  <a:cubicBezTo>
                    <a:pt x="4598" y="627"/>
                    <a:pt x="4532" y="648"/>
                    <a:pt x="4474" y="694"/>
                  </a:cubicBezTo>
                  <a:lnTo>
                    <a:pt x="4254" y="788"/>
                  </a:lnTo>
                  <a:cubicBezTo>
                    <a:pt x="4159" y="725"/>
                    <a:pt x="4033" y="631"/>
                    <a:pt x="3939" y="599"/>
                  </a:cubicBezTo>
                  <a:lnTo>
                    <a:pt x="3939" y="379"/>
                  </a:lnTo>
                  <a:cubicBezTo>
                    <a:pt x="3939" y="158"/>
                    <a:pt x="3781" y="1"/>
                    <a:pt x="3592"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sp>
          <p:nvSpPr>
            <p:cNvPr id="12" name="Google Shape;5367;p51"/>
            <p:cNvSpPr/>
            <p:nvPr/>
          </p:nvSpPr>
          <p:spPr>
            <a:xfrm>
              <a:off x="-48150350" y="2422325"/>
              <a:ext cx="52775" cy="52800"/>
            </a:xfrm>
            <a:custGeom>
              <a:avLst/>
              <a:gdLst/>
              <a:ahLst/>
              <a:cxnLst/>
              <a:rect l="l" t="t" r="r" b="b"/>
              <a:pathLst>
                <a:path w="2111" h="2112" extrusionOk="0">
                  <a:moveTo>
                    <a:pt x="1040" y="662"/>
                  </a:moveTo>
                  <a:cubicBezTo>
                    <a:pt x="1260" y="662"/>
                    <a:pt x="1418" y="820"/>
                    <a:pt x="1418" y="1009"/>
                  </a:cubicBezTo>
                  <a:cubicBezTo>
                    <a:pt x="1418" y="1198"/>
                    <a:pt x="1260" y="1355"/>
                    <a:pt x="1040" y="1355"/>
                  </a:cubicBezTo>
                  <a:cubicBezTo>
                    <a:pt x="851" y="1355"/>
                    <a:pt x="693" y="1198"/>
                    <a:pt x="693" y="1009"/>
                  </a:cubicBezTo>
                  <a:cubicBezTo>
                    <a:pt x="693" y="820"/>
                    <a:pt x="851" y="662"/>
                    <a:pt x="1040" y="662"/>
                  </a:cubicBezTo>
                  <a:close/>
                  <a:moveTo>
                    <a:pt x="1040" y="1"/>
                  </a:moveTo>
                  <a:cubicBezTo>
                    <a:pt x="473" y="1"/>
                    <a:pt x="0" y="473"/>
                    <a:pt x="0" y="1040"/>
                  </a:cubicBezTo>
                  <a:cubicBezTo>
                    <a:pt x="0" y="1639"/>
                    <a:pt x="473" y="2111"/>
                    <a:pt x="1040" y="2111"/>
                  </a:cubicBezTo>
                  <a:cubicBezTo>
                    <a:pt x="1639" y="2111"/>
                    <a:pt x="2111" y="1639"/>
                    <a:pt x="2111" y="1040"/>
                  </a:cubicBezTo>
                  <a:cubicBezTo>
                    <a:pt x="2111" y="473"/>
                    <a:pt x="1639" y="1"/>
                    <a:pt x="1040" y="1"/>
                  </a:cubicBezTo>
                  <a:close/>
                </a:path>
              </a:pathLst>
            </a:custGeom>
            <a:grpFill/>
            <a:ln>
              <a:noFill/>
            </a:ln>
          </p:spPr>
          <p:txBody>
            <a:bodyPr spcFirstLastPara="1" wrap="square" lIns="121900" tIns="121900" rIns="121900" bIns="121900" anchor="ctr" anchorCtr="0">
              <a:noAutofit/>
            </a:bodyPr>
            <a:lstStyle/>
            <a:p>
              <a:endParaRPr sz="1865">
                <a:solidFill>
                  <a:srgbClr val="FF0000"/>
                </a:solidFill>
              </a:endParaRPr>
            </a:p>
          </p:txBody>
        </p:sp>
      </p:grpSp>
    </p:spTree>
    <p:extLst>
      <p:ext uri="{BB962C8B-B14F-4D97-AF65-F5344CB8AC3E}">
        <p14:creationId xmlns:p14="http://schemas.microsoft.com/office/powerpoint/2010/main" val="297601238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randombar(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5">
                                            <p:txEl>
                                              <p:pRg st="0" end="0"/>
                                            </p:txEl>
                                          </p:spTgt>
                                        </p:tgtEl>
                                        <p:attrNameLst>
                                          <p:attrName>style.visibility</p:attrName>
                                        </p:attrNameLst>
                                      </p:cBhvr>
                                      <p:to>
                                        <p:strVal val="visible"/>
                                      </p:to>
                                    </p:set>
                                    <p:animEffect transition="in" filter="randombar(horizontal)">
                                      <p:cBhvr>
                                        <p:cTn id="22" dur="500"/>
                                        <p:tgtEl>
                                          <p:spTgt spid="25">
                                            <p:txEl>
                                              <p:pRg st="0" end="0"/>
                                            </p:txEl>
                                          </p:spTgt>
                                        </p:tgtEl>
                                      </p:cBhvr>
                                    </p:animEffect>
                                  </p:childTnLst>
                                </p:cTn>
                              </p:par>
                              <p:par>
                                <p:cTn id="23" presetID="14" presetClass="entr" presetSubtype="10" fill="hold" nodeType="withEffect">
                                  <p:stCondLst>
                                    <p:cond delay="0"/>
                                  </p:stCondLst>
                                  <p:childTnLst>
                                    <p:set>
                                      <p:cBhvr>
                                        <p:cTn id="24" dur="1" fill="hold">
                                          <p:stCondLst>
                                            <p:cond delay="0"/>
                                          </p:stCondLst>
                                        </p:cTn>
                                        <p:tgtEl>
                                          <p:spTgt spid="25">
                                            <p:txEl>
                                              <p:pRg st="1" end="1"/>
                                            </p:txEl>
                                          </p:spTgt>
                                        </p:tgtEl>
                                        <p:attrNameLst>
                                          <p:attrName>style.visibility</p:attrName>
                                        </p:attrNameLst>
                                      </p:cBhvr>
                                      <p:to>
                                        <p:strVal val="visible"/>
                                      </p:to>
                                    </p:set>
                                    <p:animEffect transition="in" filter="randombar(horizontal)">
                                      <p:cBhvr>
                                        <p:cTn id="25" dur="500"/>
                                        <p:tgtEl>
                                          <p:spTgt spid="25">
                                            <p:txEl>
                                              <p:pRg st="1" end="1"/>
                                            </p:txEl>
                                          </p:spTgt>
                                        </p:tgtEl>
                                      </p:cBhvr>
                                    </p:animEffect>
                                  </p:childTnLst>
                                </p:cTn>
                              </p:par>
                              <p:par>
                                <p:cTn id="26" presetID="14" presetClass="entr" presetSubtype="10" fill="hold" nodeType="withEffect">
                                  <p:stCondLst>
                                    <p:cond delay="0"/>
                                  </p:stCondLst>
                                  <p:childTnLst>
                                    <p:set>
                                      <p:cBhvr>
                                        <p:cTn id="27" dur="1" fill="hold">
                                          <p:stCondLst>
                                            <p:cond delay="0"/>
                                          </p:stCondLst>
                                        </p:cTn>
                                        <p:tgtEl>
                                          <p:spTgt spid="25">
                                            <p:txEl>
                                              <p:pRg st="2" end="2"/>
                                            </p:txEl>
                                          </p:spTgt>
                                        </p:tgtEl>
                                        <p:attrNameLst>
                                          <p:attrName>style.visibility</p:attrName>
                                        </p:attrNameLst>
                                      </p:cBhvr>
                                      <p:to>
                                        <p:strVal val="visible"/>
                                      </p:to>
                                    </p:set>
                                    <p:animEffect transition="in" filter="randombar(horizontal)">
                                      <p:cBhvr>
                                        <p:cTn id="28" dur="500"/>
                                        <p:tgtEl>
                                          <p:spTgt spid="2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comb/>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9FF5E964-5968-4405-9D95-9C21A57E51D8}"/>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http://purl.org/dc/dcmitype/"/>
    <ds:schemaRef ds:uri="http://schemas.openxmlformats.org/package/2006/metadata/core-properties"/>
    <ds:schemaRef ds:uri="http://purl.org/dc/elements/1.1/"/>
    <ds:schemaRef ds:uri="http://schemas.microsoft.com/office/infopath/2007/PartnerControls"/>
    <ds:schemaRef ds:uri="http://schemas.microsoft.com/office/2006/metadata/properties"/>
    <ds:schemaRef ds:uri="http://schemas.microsoft.com/office/2006/documentManagement/types"/>
    <ds:schemaRef ds:uri="aca13214-df29-4e3c-a050-857c0bf7bd8e"/>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1832</TotalTime>
  <Words>1890</Words>
  <Application>Microsoft Office PowerPoint</Application>
  <PresentationFormat>شاشة عريضة</PresentationFormat>
  <Paragraphs>172</Paragraphs>
  <Slides>40</Slides>
  <Notes>3</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40</vt:i4>
      </vt:variant>
    </vt:vector>
  </HeadingPairs>
  <TitlesOfParts>
    <vt:vector size="45" baseType="lpstr">
      <vt:lpstr>Alexandria</vt:lpstr>
      <vt:lpstr>Arial</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VIVOBOOK</cp:lastModifiedBy>
  <cp:revision>117</cp:revision>
  <dcterms:created xsi:type="dcterms:W3CDTF">2023-04-29T09:08:00Z</dcterms:created>
  <dcterms:modified xsi:type="dcterms:W3CDTF">2026-01-20T22:41:47Z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