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480" r:id="rId2"/>
    <p:sldId id="303" r:id="rId3"/>
    <p:sldId id="313" r:id="rId4"/>
    <p:sldId id="271" r:id="rId5"/>
    <p:sldId id="482" r:id="rId6"/>
    <p:sldId id="276" r:id="rId7"/>
    <p:sldId id="481" r:id="rId8"/>
    <p:sldId id="483" r:id="rId9"/>
    <p:sldId id="256" r:id="rId10"/>
    <p:sldId id="484" r:id="rId11"/>
    <p:sldId id="306" r:id="rId12"/>
    <p:sldId id="485" r:id="rId13"/>
    <p:sldId id="486" r:id="rId14"/>
    <p:sldId id="487" r:id="rId15"/>
    <p:sldId id="488"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482"/>
            <p14:sldId id="276"/>
            <p14:sldId id="481"/>
            <p14:sldId id="483"/>
            <p14:sldId id="256"/>
            <p14:sldId id="484"/>
            <p14:sldId id="306"/>
            <p14:sldId id="485"/>
            <p14:sldId id="486"/>
            <p14:sldId id="487"/>
            <p14:sldId id="488"/>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1080" y="-2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Galal Elmasry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46265" y="2347846"/>
            <a:ext cx="4667003" cy="1446550"/>
          </a:xfrm>
          <a:prstGeom prst="rect">
            <a:avLst/>
          </a:prstGeom>
          <a:noFill/>
        </p:spPr>
        <p:txBody>
          <a:bodyPr wrap="square" rtlCol="0">
            <a:spAutoFit/>
          </a:bodyPr>
          <a:lstStyle/>
          <a:p>
            <a:pPr algn="ctr"/>
            <a:r>
              <a:rPr lang="ar-EG" sz="4400" b="1" dirty="0" smtClean="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smtClean="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0" y="582254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Introductory</a:t>
            </a: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459185" y="-4354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7" y="2590711"/>
            <a:ext cx="5638967" cy="1446550"/>
          </a:xfrm>
          <a:prstGeom prst="rect">
            <a:avLst/>
          </a:prstGeom>
          <a:noFill/>
        </p:spPr>
        <p:txBody>
          <a:bodyPr wrap="square" rtlCol="0">
            <a:spAutoFit/>
          </a:bodyPr>
          <a:lstStyle/>
          <a:p>
            <a:pPr algn="ctr"/>
            <a:r>
              <a:rPr lang="ar-EG" sz="4400" b="1" dirty="0" smtClean="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smtClean="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222670" y="4232260"/>
            <a:ext cx="36786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Introductory</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154932" cy="400110"/>
          </a:xfrm>
          <a:prstGeom prst="rect">
            <a:avLst/>
          </a:prstGeom>
          <a:noFill/>
        </p:spPr>
        <p:txBody>
          <a:bodyPr wrap="none" rtlCol="0">
            <a:spAutoFit/>
          </a:bodyPr>
          <a:lstStyle/>
          <a:p>
            <a:r>
              <a:rPr lang="en-US" sz="2000" b="1" smtClean="0">
                <a:latin typeface="Times New Roman" panose="02020603050405020304" pitchFamily="18" charset="0"/>
                <a:cs typeface="Times New Roman" panose="02020603050405020304" pitchFamily="18" charset="0"/>
              </a:rPr>
              <a:t>LAW626</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Galal Elmasry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951234"/>
            <a:ext cx="4113898" cy="584775"/>
          </a:xfrm>
          <a:prstGeom prst="rect">
            <a:avLst/>
          </a:prstGeom>
          <a:noFill/>
        </p:spPr>
        <p:txBody>
          <a:bodyPr wrap="square" rtlCol="0">
            <a:spAutoFit/>
          </a:bodyPr>
          <a:lstStyle/>
          <a:p>
            <a:pPr algn="ctr" rtl="1"/>
            <a:r>
              <a:rPr lang="ar-EG" sz="3200" b="1" dirty="0" smtClean="0">
                <a:solidFill>
                  <a:srgbClr val="00B0F0"/>
                </a:solidFill>
                <a:latin typeface="Times New Roman" panose="02020603050405020304" pitchFamily="18" charset="0"/>
                <a:cs typeface="Times New Roman" panose="02020603050405020304" pitchFamily="18" charset="0"/>
              </a:rPr>
              <a:t>كلمة ترحيبية </a:t>
            </a:r>
            <a:r>
              <a:rPr lang="ar-EG" sz="3200" b="1" dirty="0" smtClean="0">
                <a:solidFill>
                  <a:srgbClr val="00B0F0"/>
                </a:solidFill>
                <a:latin typeface="Times New Roman" panose="02020603050405020304" pitchFamily="18" charset="0"/>
                <a:cs typeface="Times New Roman" panose="02020603050405020304" pitchFamily="18" charset="0"/>
              </a:rPr>
              <a:t>بالطلاب: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80972" y="2388150"/>
            <a:ext cx="11834598" cy="3416320"/>
          </a:xfrm>
          <a:prstGeom prst="rect">
            <a:avLst/>
          </a:prstGeom>
          <a:noFill/>
        </p:spPr>
        <p:txBody>
          <a:bodyPr wrap="square" rtlCol="0">
            <a:spAutoFit/>
          </a:bodyPr>
          <a:lstStyle/>
          <a:p>
            <a:pPr marL="342900" indent="-342900" algn="just" rtl="1">
              <a:buFont typeface="Wingdings" pitchFamily="2" charset="2"/>
              <a:buChar char="§"/>
            </a:pPr>
            <a:r>
              <a:rPr lang="ar-EG" sz="2400" dirty="0">
                <a:solidFill>
                  <a:schemeClr val="bg1"/>
                </a:solidFill>
                <a:latin typeface="Times New Roman" panose="02020603050405020304" pitchFamily="18" charset="0"/>
              </a:rPr>
              <a:t>أعزائي طلاب المستوى الثاني ببرنامج ماجستير القانون الرقمي بجامعة </a:t>
            </a:r>
            <a:r>
              <a:rPr lang="ar-EG" sz="2400" dirty="0" smtClean="0">
                <a:solidFill>
                  <a:schemeClr val="bg1"/>
                </a:solidFill>
                <a:latin typeface="Times New Roman" panose="02020603050405020304" pitchFamily="18" charset="0"/>
              </a:rPr>
              <a:t>ميدأوشن.....</a:t>
            </a:r>
            <a:endParaRPr lang="ar-EG" sz="2400" dirty="0">
              <a:solidFill>
                <a:schemeClr val="bg1"/>
              </a:solidFill>
              <a:latin typeface="Times New Roman" panose="02020603050405020304" pitchFamily="18" charset="0"/>
            </a:endParaRPr>
          </a:p>
          <a:p>
            <a:pPr marL="342900" indent="-342900" algn="just" rtl="1">
              <a:buFont typeface="Wingdings" pitchFamily="2" charset="2"/>
              <a:buChar char="§"/>
            </a:pPr>
            <a:r>
              <a:rPr lang="ar-EG" sz="2400" dirty="0">
                <a:solidFill>
                  <a:schemeClr val="bg1"/>
                </a:solidFill>
                <a:latin typeface="Times New Roman" panose="02020603050405020304" pitchFamily="18" charset="0"/>
              </a:rPr>
              <a:t>يسعدني أن أرحب بكم جميعًا في بداية هذا الفصل الدراسي الجديد، آملاً لكم التوفيق والنجاح خلال رحلتكم الأكاديمية</a:t>
            </a:r>
            <a:r>
              <a:rPr lang="ar-EG" sz="2400" dirty="0" smtClean="0">
                <a:solidFill>
                  <a:schemeClr val="bg1"/>
                </a:solidFill>
                <a:latin typeface="Times New Roman" panose="02020603050405020304" pitchFamily="18" charset="0"/>
              </a:rPr>
              <a:t>.</a:t>
            </a:r>
            <a:endParaRPr lang="ar-EG" sz="2400" dirty="0">
              <a:solidFill>
                <a:schemeClr val="bg1"/>
              </a:solidFill>
              <a:latin typeface="Times New Roman" panose="02020603050405020304" pitchFamily="18" charset="0"/>
            </a:endParaRPr>
          </a:p>
          <a:p>
            <a:pPr marL="342900" indent="-342900" algn="just" rtl="1">
              <a:buFont typeface="Wingdings" pitchFamily="2" charset="2"/>
              <a:buChar char="§"/>
            </a:pPr>
            <a:r>
              <a:rPr lang="ar-EG" sz="2400" dirty="0">
                <a:solidFill>
                  <a:schemeClr val="bg1"/>
                </a:solidFill>
                <a:latin typeface="Times New Roman" panose="02020603050405020304" pitchFamily="18" charset="0"/>
              </a:rPr>
              <a:t>إنه لمن دواعي سروري أن أكون معكم هذا العام في تدريس </a:t>
            </a:r>
            <a:r>
              <a:rPr lang="ar-EG" sz="2400" b="1" u="sng" dirty="0">
                <a:solidFill>
                  <a:schemeClr val="bg1"/>
                </a:solidFill>
                <a:latin typeface="Times New Roman" panose="02020603050405020304" pitchFamily="18" charset="0"/>
              </a:rPr>
              <a:t>مقرر التنظيم القانوني للذكاء الاصطناعي</a:t>
            </a:r>
            <a:r>
              <a:rPr lang="ar-EG" sz="2400" dirty="0">
                <a:solidFill>
                  <a:schemeClr val="bg1"/>
                </a:solidFill>
                <a:latin typeface="Times New Roman" panose="02020603050405020304" pitchFamily="18" charset="0"/>
              </a:rPr>
              <a:t>، كونه من المقررات المهمة والحيوية في مجال القانون الرقمي. </a:t>
            </a:r>
          </a:p>
          <a:p>
            <a:pPr marL="342900" indent="-342900" algn="just" rtl="1">
              <a:buFont typeface="Wingdings" pitchFamily="2" charset="2"/>
              <a:buChar char="§"/>
            </a:pPr>
            <a:r>
              <a:rPr lang="ar-EG" sz="2400" dirty="0">
                <a:solidFill>
                  <a:schemeClr val="bg1"/>
                </a:solidFill>
                <a:latin typeface="Times New Roman" panose="02020603050405020304" pitchFamily="18" charset="0"/>
              </a:rPr>
              <a:t>سنتعاون معًا لاستكشاف التحديات والفرص القانونية المتعلقة بتقنية الذكاء الاصطناعي وكيفية تنظيمها بما يُحقق المصلحة العامة. سأبذل قصارى جهدي لإثراء هذا المقرر بالمعرفة والمهارات التي ستفيدكم في مشواركم المهني والعلمي</a:t>
            </a:r>
            <a:r>
              <a:rPr lang="ar-EG" sz="2400" dirty="0" smtClean="0">
                <a:solidFill>
                  <a:schemeClr val="bg1"/>
                </a:solidFill>
                <a:latin typeface="Times New Roman" panose="02020603050405020304" pitchFamily="18" charset="0"/>
              </a:rPr>
              <a:t>.</a:t>
            </a:r>
            <a:endParaRPr lang="ar-EG" sz="2400" dirty="0">
              <a:solidFill>
                <a:schemeClr val="bg1"/>
              </a:solidFill>
              <a:latin typeface="Times New Roman" panose="02020603050405020304" pitchFamily="18" charset="0"/>
            </a:endParaRPr>
          </a:p>
          <a:p>
            <a:pPr marL="342900" indent="-342900" algn="just" rtl="1">
              <a:buFont typeface="Wingdings" pitchFamily="2" charset="2"/>
              <a:buChar char="§"/>
            </a:pPr>
            <a:r>
              <a:rPr lang="ar-EG" sz="2400" dirty="0">
                <a:solidFill>
                  <a:schemeClr val="bg1"/>
                </a:solidFill>
                <a:latin typeface="Times New Roman" panose="02020603050405020304" pitchFamily="18" charset="0"/>
              </a:rPr>
              <a:t>أتطلع للتفاعل معكم داخل </a:t>
            </a:r>
            <a:r>
              <a:rPr lang="ar-EG" sz="2400" dirty="0" smtClean="0">
                <a:solidFill>
                  <a:schemeClr val="bg1"/>
                </a:solidFill>
                <a:latin typeface="Times New Roman" panose="02020603050405020304" pitchFamily="18" charset="0"/>
              </a:rPr>
              <a:t>حلقات النقاش، </a:t>
            </a:r>
            <a:r>
              <a:rPr lang="ar-EG" sz="2400" dirty="0">
                <a:solidFill>
                  <a:schemeClr val="bg1"/>
                </a:solidFill>
                <a:latin typeface="Times New Roman" panose="02020603050405020304" pitchFamily="18" charset="0"/>
              </a:rPr>
              <a:t>وأتمنى لكم فصلاً دراسيًا مليئًا بالنجاح والازدهار</a:t>
            </a:r>
            <a:r>
              <a:rPr lang="ar-EG" sz="2400" dirty="0" smtClean="0">
                <a:solidFill>
                  <a:schemeClr val="bg1"/>
                </a:solidFill>
                <a:latin typeface="Times New Roman" panose="02020603050405020304" pitchFamily="18" charset="0"/>
              </a:rPr>
              <a:t>.</a:t>
            </a:r>
            <a:endParaRPr lang="ar-EG" sz="2400" dirty="0">
              <a:solidFill>
                <a:schemeClr val="bg1"/>
              </a:solidFill>
              <a:latin typeface="Times New Roman" panose="02020603050405020304" pitchFamily="18" charset="0"/>
            </a:endParaRPr>
          </a:p>
          <a:p>
            <a:pPr rtl="1"/>
            <a:r>
              <a:rPr lang="ar-EG" sz="2400" b="1" dirty="0">
                <a:solidFill>
                  <a:schemeClr val="bg1"/>
                </a:solidFill>
                <a:latin typeface="Times New Roman" panose="02020603050405020304" pitchFamily="18" charset="0"/>
              </a:rPr>
              <a:t>مع تحياتي وتقديري</a:t>
            </a:r>
            <a:r>
              <a:rPr lang="ar-EG" sz="2400" b="1" dirty="0" smtClean="0">
                <a:solidFill>
                  <a:schemeClr val="bg1"/>
                </a:solidFill>
                <a:latin typeface="Times New Roman" panose="02020603050405020304" pitchFamily="18" charset="0"/>
              </a:rPr>
              <a:t>،</a:t>
            </a:r>
            <a:endParaRPr lang="ar-EG" sz="2400" b="1" dirty="0">
              <a:solidFill>
                <a:schemeClr val="bg1"/>
              </a:solidFill>
              <a:latin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4389" y="99511"/>
            <a:ext cx="1389413" cy="800219"/>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Lecture Introductory</a:t>
            </a:r>
          </a:p>
          <a:p>
            <a:pPr algn="ct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10966" y="712320"/>
            <a:ext cx="1378447"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0" y="667426"/>
            <a:ext cx="9595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2861953" y="879181"/>
            <a:ext cx="6483928" cy="1077218"/>
          </a:xfrm>
          <a:prstGeom prst="rect">
            <a:avLst/>
          </a:prstGeom>
          <a:noFill/>
        </p:spPr>
        <p:txBody>
          <a:bodyPr wrap="square" rtlCol="0">
            <a:spAutoFit/>
          </a:bodyPr>
          <a:lstStyle/>
          <a:p>
            <a:pPr algn="ctr"/>
            <a:r>
              <a:rPr lang="ar-EG" sz="3200" b="1" dirty="0" smtClean="0">
                <a:solidFill>
                  <a:srgbClr val="00B0F0"/>
                </a:solidFill>
                <a:latin typeface="Times New Roman" panose="02020603050405020304" pitchFamily="18" charset="0"/>
                <a:cs typeface="Times New Roman" panose="02020603050405020304" pitchFamily="18" charset="0"/>
              </a:rPr>
              <a:t>محاضرة تعريفية</a:t>
            </a:r>
            <a:endParaRPr lang="ar-EG" sz="3200" b="1" dirty="0">
              <a:solidFill>
                <a:srgbClr val="00B0F0"/>
              </a:solidFill>
              <a:latin typeface="Times New Roman" panose="02020603050405020304" pitchFamily="18" charset="0"/>
              <a:cs typeface="Times New Roman" panose="02020603050405020304" pitchFamily="18" charset="0"/>
            </a:endParaRPr>
          </a:p>
          <a:p>
            <a:pPr algn="ctr"/>
            <a:r>
              <a:rPr lang="ar-EG" sz="3200" b="1" dirty="0">
                <a:solidFill>
                  <a:srgbClr val="00B0F0"/>
                </a:solidFill>
                <a:latin typeface="Times New Roman" panose="02020603050405020304" pitchFamily="18" charset="0"/>
                <a:cs typeface="Times New Roman" panose="02020603050405020304" pitchFamily="18" charset="0"/>
              </a:rPr>
              <a:t>في مقرر التنظيم القانوني للذكاء الاصطناعي</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0" y="725292"/>
            <a:ext cx="1389413" cy="800219"/>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Lecture Introductory</a:t>
            </a:r>
          </a:p>
          <a:p>
            <a:pPr algn="ct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130629" y="2018423"/>
            <a:ext cx="11946576" cy="3108543"/>
          </a:xfrm>
          <a:prstGeom prst="rect">
            <a:avLst/>
          </a:prstGeom>
        </p:spPr>
        <p:txBody>
          <a:bodyPr wrap="square">
            <a:spAutoFit/>
          </a:bodyPr>
          <a:lstStyle/>
          <a:p>
            <a:pPr algn="just" rtl="1"/>
            <a:r>
              <a:rPr lang="ar-EG" sz="2800" b="1" u="sng" dirty="0">
                <a:solidFill>
                  <a:schemeClr val="bg1"/>
                </a:solidFill>
                <a:effectLst>
                  <a:outerShdw blurRad="38100" dist="38100" dir="2700000" algn="tl">
                    <a:srgbClr val="000000">
                      <a:alpha val="43137"/>
                    </a:srgbClr>
                  </a:outerShdw>
                </a:effectLst>
              </a:rPr>
              <a:t>أهم المحاور الأساسية للمحاضرة:</a:t>
            </a:r>
            <a:endParaRPr lang="en-US" sz="2800" u="sng" dirty="0">
              <a:solidFill>
                <a:schemeClr val="bg1"/>
              </a:solidFill>
              <a:effectLst>
                <a:outerShdw blurRad="38100" dist="38100" dir="2700000" algn="tl">
                  <a:srgbClr val="000000">
                    <a:alpha val="43137"/>
                  </a:srgbClr>
                </a:outerShdw>
              </a:effectLst>
            </a:endParaRPr>
          </a:p>
          <a:p>
            <a:pPr algn="just" rtl="1"/>
            <a:r>
              <a:rPr lang="ar-EG" sz="2800" b="1" dirty="0" smtClean="0">
                <a:solidFill>
                  <a:schemeClr val="bg1"/>
                </a:solidFill>
              </a:rPr>
              <a:t>1- تعريف </a:t>
            </a:r>
            <a:r>
              <a:rPr lang="ar-EG" sz="2800" b="1" dirty="0">
                <a:solidFill>
                  <a:schemeClr val="bg1"/>
                </a:solidFill>
              </a:rPr>
              <a:t>الطلاب بوصف </a:t>
            </a:r>
            <a:r>
              <a:rPr lang="ar-EG" sz="2800" b="1" dirty="0" smtClean="0">
                <a:solidFill>
                  <a:schemeClr val="bg1"/>
                </a:solidFill>
              </a:rPr>
              <a:t>المقرر.</a:t>
            </a:r>
            <a:endParaRPr lang="en-US" sz="2800" dirty="0">
              <a:solidFill>
                <a:schemeClr val="bg1"/>
              </a:solidFill>
            </a:endParaRPr>
          </a:p>
          <a:p>
            <a:pPr algn="just" rtl="1"/>
            <a:r>
              <a:rPr lang="ar-EG" sz="2800" b="1" dirty="0" smtClean="0">
                <a:solidFill>
                  <a:schemeClr val="bg1"/>
                </a:solidFill>
              </a:rPr>
              <a:t>2- المحاور </a:t>
            </a:r>
            <a:r>
              <a:rPr lang="ar-EG" sz="2800" b="1" dirty="0">
                <a:solidFill>
                  <a:schemeClr val="bg1"/>
                </a:solidFill>
              </a:rPr>
              <a:t>المتضمنة </a:t>
            </a:r>
            <a:r>
              <a:rPr lang="ar-EG" sz="2800" b="1" dirty="0" smtClean="0">
                <a:solidFill>
                  <a:schemeClr val="bg1"/>
                </a:solidFill>
              </a:rPr>
              <a:t>للمقرر.</a:t>
            </a:r>
            <a:endParaRPr lang="en-US" sz="2800" dirty="0">
              <a:solidFill>
                <a:schemeClr val="bg1"/>
              </a:solidFill>
            </a:endParaRPr>
          </a:p>
          <a:p>
            <a:pPr algn="just" rtl="1"/>
            <a:r>
              <a:rPr lang="ar-EG" sz="2800" b="1" dirty="0" smtClean="0">
                <a:solidFill>
                  <a:schemeClr val="bg1"/>
                </a:solidFill>
              </a:rPr>
              <a:t>3- الأهداف </a:t>
            </a:r>
            <a:r>
              <a:rPr lang="ar-EG" sz="2800" b="1" dirty="0">
                <a:solidFill>
                  <a:schemeClr val="bg1"/>
                </a:solidFill>
              </a:rPr>
              <a:t>المعرفية والمهارية العامة </a:t>
            </a:r>
            <a:r>
              <a:rPr lang="ar-EG" sz="2800" b="1" dirty="0" smtClean="0">
                <a:solidFill>
                  <a:schemeClr val="bg1"/>
                </a:solidFill>
              </a:rPr>
              <a:t>للمقرر.</a:t>
            </a:r>
            <a:endParaRPr lang="en-US" sz="2800" dirty="0">
              <a:solidFill>
                <a:schemeClr val="bg1"/>
              </a:solidFill>
            </a:endParaRPr>
          </a:p>
          <a:p>
            <a:pPr algn="just" rtl="1"/>
            <a:r>
              <a:rPr lang="ar-EG" sz="2800" b="1" dirty="0" smtClean="0">
                <a:solidFill>
                  <a:schemeClr val="bg1"/>
                </a:solidFill>
              </a:rPr>
              <a:t>4- المخرجات </a:t>
            </a:r>
            <a:r>
              <a:rPr lang="ar-EG" sz="2800" b="1" dirty="0">
                <a:solidFill>
                  <a:schemeClr val="bg1"/>
                </a:solidFill>
              </a:rPr>
              <a:t>التعليمية المستهدفة </a:t>
            </a:r>
            <a:r>
              <a:rPr lang="ar-EG" sz="2800" b="1" dirty="0" smtClean="0">
                <a:solidFill>
                  <a:schemeClr val="bg1"/>
                </a:solidFill>
              </a:rPr>
              <a:t>للمقرر.</a:t>
            </a:r>
            <a:endParaRPr lang="en-US" sz="2800" dirty="0">
              <a:solidFill>
                <a:schemeClr val="bg1"/>
              </a:solidFill>
            </a:endParaRPr>
          </a:p>
          <a:p>
            <a:pPr algn="just" rtl="1"/>
            <a:r>
              <a:rPr lang="ar-EG" sz="2800" b="1" dirty="0" smtClean="0">
                <a:solidFill>
                  <a:schemeClr val="bg1"/>
                </a:solidFill>
              </a:rPr>
              <a:t>5- أهم </a:t>
            </a:r>
            <a:r>
              <a:rPr lang="ar-EG" sz="2800" b="1" dirty="0">
                <a:solidFill>
                  <a:schemeClr val="bg1"/>
                </a:solidFill>
              </a:rPr>
              <a:t>استراتيجيات التدريس في </a:t>
            </a:r>
            <a:r>
              <a:rPr lang="ar-EG" sz="2800" b="1" dirty="0" smtClean="0">
                <a:solidFill>
                  <a:schemeClr val="bg1"/>
                </a:solidFill>
              </a:rPr>
              <a:t>المقرر.</a:t>
            </a:r>
            <a:endParaRPr lang="en-US" sz="2800" dirty="0">
              <a:solidFill>
                <a:schemeClr val="bg1"/>
              </a:solidFill>
            </a:endParaRPr>
          </a:p>
          <a:p>
            <a:pPr algn="just" rtl="1"/>
            <a:r>
              <a:rPr lang="ar-EG" sz="2800" b="1" dirty="0" smtClean="0">
                <a:solidFill>
                  <a:schemeClr val="bg1"/>
                </a:solidFill>
              </a:rPr>
              <a:t>6- أهم </a:t>
            </a:r>
            <a:r>
              <a:rPr lang="ar-EG" sz="2800" b="1" dirty="0">
                <a:solidFill>
                  <a:schemeClr val="bg1"/>
                </a:solidFill>
              </a:rPr>
              <a:t>المراجع الموصى بها في </a:t>
            </a:r>
            <a:r>
              <a:rPr lang="ar-EG" sz="2800" b="1" dirty="0" smtClean="0">
                <a:solidFill>
                  <a:schemeClr val="bg1"/>
                </a:solidFill>
              </a:rPr>
              <a:t>المقرر.</a:t>
            </a:r>
            <a:endParaRPr lang="en-US" sz="2800" dirty="0">
              <a:solidFill>
                <a:schemeClr val="bg1"/>
              </a:solidFill>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951234"/>
            <a:ext cx="4113898" cy="523220"/>
          </a:xfrm>
          <a:prstGeom prst="rect">
            <a:avLst/>
          </a:prstGeom>
          <a:noFill/>
        </p:spPr>
        <p:txBody>
          <a:bodyPr wrap="square" rtlCol="0">
            <a:spAutoFit/>
          </a:bodyPr>
          <a:lstStyle/>
          <a:p>
            <a:pPr algn="just" rtl="1"/>
            <a:r>
              <a:rPr lang="ar-EG" sz="2800" b="1" dirty="0" smtClean="0">
                <a:solidFill>
                  <a:srgbClr val="00B0F0"/>
                </a:solidFill>
                <a:latin typeface="Times New Roman" panose="02020603050405020304" pitchFamily="18" charset="0"/>
                <a:cs typeface="Times New Roman" panose="02020603050405020304" pitchFamily="18" charset="0"/>
              </a:rPr>
              <a:t>1- تعريف الطلاب بوصف المقرر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6227" y="2245782"/>
            <a:ext cx="11834598" cy="4154984"/>
          </a:xfrm>
          <a:prstGeom prst="rect">
            <a:avLst/>
          </a:prstGeom>
          <a:noFill/>
        </p:spPr>
        <p:txBody>
          <a:bodyPr wrap="square" rtlCol="0">
            <a:spAutoFit/>
          </a:bodyPr>
          <a:lstStyle/>
          <a:p>
            <a:pPr marL="342900" indent="-342900" algn="just" rtl="1">
              <a:buFont typeface="Wingdings" pitchFamily="2" charset="2"/>
              <a:buChar char="§"/>
            </a:pPr>
            <a:r>
              <a:rPr lang="ar-EG" sz="2400" dirty="0" smtClean="0">
                <a:solidFill>
                  <a:schemeClr val="bg1"/>
                </a:solidFill>
                <a:latin typeface="Times New Roman" panose="02020603050405020304" pitchFamily="18" charset="0"/>
              </a:rPr>
              <a:t>يعد </a:t>
            </a:r>
            <a:r>
              <a:rPr lang="ar-EG" sz="2400" b="1" u="sng" dirty="0">
                <a:solidFill>
                  <a:schemeClr val="bg1"/>
                </a:solidFill>
                <a:latin typeface="Times New Roman" panose="02020603050405020304" pitchFamily="18" charset="0"/>
              </a:rPr>
              <a:t>مقرر التنظيم القانوني للذكاء الاصطناعي </a:t>
            </a:r>
            <a:r>
              <a:rPr lang="ar-EG" sz="2400" dirty="0">
                <a:solidFill>
                  <a:schemeClr val="bg1"/>
                </a:solidFill>
                <a:latin typeface="Times New Roman" panose="02020603050405020304" pitchFamily="18" charset="0"/>
              </a:rPr>
              <a:t>أحد المقررات الأساسية في برنامج ماجستير القانون الرقمي، حيث يركز على دراسة الجوانب القانونية والتشريعية المتعلقة بتقنية الذكاء الاصطناعي وتطبيقاتها المختلفة</a:t>
            </a:r>
            <a:r>
              <a:rPr lang="ar-EG" sz="2400" dirty="0" smtClean="0">
                <a:solidFill>
                  <a:schemeClr val="bg1"/>
                </a:solidFill>
                <a:latin typeface="Times New Roman" panose="02020603050405020304" pitchFamily="18" charset="0"/>
              </a:rPr>
              <a:t>.</a:t>
            </a:r>
            <a:endParaRPr lang="ar-EG" sz="2400" dirty="0">
              <a:solidFill>
                <a:schemeClr val="bg1"/>
              </a:solidFill>
              <a:latin typeface="Times New Roman" panose="02020603050405020304" pitchFamily="18" charset="0"/>
            </a:endParaRPr>
          </a:p>
          <a:p>
            <a:pPr marL="342900" indent="-342900" algn="just" rtl="1">
              <a:buFont typeface="Wingdings" pitchFamily="2" charset="2"/>
              <a:buChar char="§"/>
            </a:pPr>
            <a:r>
              <a:rPr lang="ar-EG" sz="2400" dirty="0">
                <a:solidFill>
                  <a:schemeClr val="bg1"/>
                </a:solidFill>
                <a:latin typeface="Times New Roman" panose="02020603050405020304" pitchFamily="18" charset="0"/>
              </a:rPr>
              <a:t>يبدأ المقرر بالتعريف بمفهوم الذكاء الاصطناعي وخصائصه وأنواعه وتطبيقاته، ومن ثم التطرق لأهمية هذه التقنية وتمييزها عن غيرها من المفاهيم المشابهة. كما يتناول المقرر الطبيعة المادية والشخصية للذكاء الاصطناعي، وتأثيره على الحقوق والحريات والمجال الاجتماعي بشكل عام</a:t>
            </a:r>
            <a:r>
              <a:rPr lang="ar-EG" sz="2400" dirty="0" smtClean="0">
                <a:solidFill>
                  <a:schemeClr val="bg1"/>
                </a:solidFill>
                <a:latin typeface="Times New Roman" panose="02020603050405020304" pitchFamily="18" charset="0"/>
              </a:rPr>
              <a:t>.</a:t>
            </a:r>
            <a:endParaRPr lang="ar-EG" sz="2400" dirty="0">
              <a:solidFill>
                <a:schemeClr val="bg1"/>
              </a:solidFill>
              <a:latin typeface="Times New Roman" panose="02020603050405020304" pitchFamily="18" charset="0"/>
            </a:endParaRPr>
          </a:p>
          <a:p>
            <a:pPr marL="342900" indent="-342900" algn="just" rtl="1">
              <a:buFont typeface="Wingdings" pitchFamily="2" charset="2"/>
              <a:buChar char="§"/>
            </a:pPr>
            <a:r>
              <a:rPr lang="ar-EG" sz="2400" dirty="0">
                <a:solidFill>
                  <a:schemeClr val="bg1"/>
                </a:solidFill>
                <a:latin typeface="Times New Roman" panose="02020603050405020304" pitchFamily="18" charset="0"/>
              </a:rPr>
              <a:t>ويركز المقرر بشكل خاص على الجوانب المتعلقة بالمسؤولية القانونية عن أضرار وجرائم الذكاء الاصطناعي، سواء المسؤولية المدنية أو الجنائية، والآثار المترتبة على ذلك. كما يتضمن المقرر مناقشات ودراسات حالة تطبيقية، وعروض وواجبات لإكساب الطلاب المهارات والخبرات العملية</a:t>
            </a:r>
            <a:r>
              <a:rPr lang="ar-EG" sz="2400" dirty="0" smtClean="0">
                <a:solidFill>
                  <a:schemeClr val="bg1"/>
                </a:solidFill>
                <a:latin typeface="Times New Roman" panose="02020603050405020304" pitchFamily="18" charset="0"/>
              </a:rPr>
              <a:t>.</a:t>
            </a:r>
            <a:endParaRPr lang="ar-EG" sz="2400" dirty="0">
              <a:solidFill>
                <a:schemeClr val="bg1"/>
              </a:solidFill>
              <a:latin typeface="Times New Roman" panose="02020603050405020304" pitchFamily="18" charset="0"/>
            </a:endParaRPr>
          </a:p>
          <a:p>
            <a:pPr marL="342900" indent="-342900" algn="just" rtl="1">
              <a:buFont typeface="Wingdings" pitchFamily="2" charset="2"/>
              <a:buChar char="§"/>
            </a:pPr>
            <a:r>
              <a:rPr lang="ar-EG" sz="2400" dirty="0">
                <a:solidFill>
                  <a:schemeClr val="bg1"/>
                </a:solidFill>
                <a:latin typeface="Times New Roman" panose="02020603050405020304" pitchFamily="18" charset="0"/>
              </a:rPr>
              <a:t>ويهدف المقرر في النهاية إلى تخريج طلاب قادرين على فهم التحديات القانونية الناشئة مع تطبيقات الذكاء الاصطناعي، والمساهمة في وضع الحلول والسياسات والتشريعات الكفيلة بتنظيم هذه التقنية واستخداماتها بما يحقق المصلحة العامة.</a:t>
            </a:r>
            <a:endParaRPr lang="en-US" sz="2400" dirty="0">
              <a:solidFill>
                <a:schemeClr val="bg1"/>
              </a:solidFill>
              <a:latin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60048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926314" y="495849"/>
            <a:ext cx="3902032" cy="523220"/>
          </a:xfrm>
          <a:prstGeom prst="rect">
            <a:avLst/>
          </a:prstGeom>
          <a:noFill/>
        </p:spPr>
        <p:txBody>
          <a:bodyPr wrap="square" rtlCol="0">
            <a:spAutoFit/>
          </a:bodyPr>
          <a:lstStyle/>
          <a:p>
            <a:pPr algn="just" rtl="1"/>
            <a:r>
              <a:rPr lang="ar-EG" sz="2800" b="1" dirty="0">
                <a:solidFill>
                  <a:srgbClr val="00B0F0"/>
                </a:solidFill>
                <a:latin typeface="Times New Roman" panose="02020603050405020304" pitchFamily="18" charset="0"/>
                <a:cs typeface="Times New Roman" panose="02020603050405020304" pitchFamily="18" charset="0"/>
              </a:rPr>
              <a:t>2-المحاور المتضمنة للمقرر: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69330"/>
            <a:ext cx="10541000" cy="3785652"/>
          </a:xfrm>
          <a:prstGeom prst="rect">
            <a:avLst/>
          </a:prstGeom>
          <a:noFill/>
        </p:spPr>
        <p:txBody>
          <a:bodyPr wrap="square" rtlCol="0">
            <a:spAutoFit/>
          </a:bodyPr>
          <a:lstStyle/>
          <a:p>
            <a:pPr algn="just" rtl="1"/>
            <a:r>
              <a:rPr lang="ar-EG" sz="2400" b="1" dirty="0">
                <a:solidFill>
                  <a:srgbClr val="2D3956"/>
                </a:solidFill>
                <a:latin typeface="Times New Roman" panose="02020603050405020304" pitchFamily="18" charset="0"/>
              </a:rPr>
              <a:t>المحاضرة الأولى: </a:t>
            </a:r>
            <a:r>
              <a:rPr lang="ar-EG" sz="2400" dirty="0">
                <a:solidFill>
                  <a:srgbClr val="2D3956"/>
                </a:solidFill>
                <a:latin typeface="Times New Roman" panose="02020603050405020304" pitchFamily="18" charset="0"/>
              </a:rPr>
              <a:t>مفهوم الذكاء الاصطناعي.</a:t>
            </a:r>
          </a:p>
          <a:p>
            <a:pPr algn="just" rtl="1"/>
            <a:r>
              <a:rPr lang="ar-EG" sz="2400" b="1" dirty="0">
                <a:solidFill>
                  <a:srgbClr val="2D3956"/>
                </a:solidFill>
                <a:latin typeface="Times New Roman" panose="02020603050405020304" pitchFamily="18" charset="0"/>
              </a:rPr>
              <a:t>المحاضرة الثانية: </a:t>
            </a:r>
            <a:r>
              <a:rPr lang="ar-EG" sz="2400" dirty="0">
                <a:solidFill>
                  <a:srgbClr val="2D3956"/>
                </a:solidFill>
                <a:latin typeface="Times New Roman" panose="02020603050405020304" pitchFamily="18" charset="0"/>
              </a:rPr>
              <a:t>أهمية الذكاء الاصطناعي وتمييزه عن غيره مما يشتبه به.</a:t>
            </a:r>
          </a:p>
          <a:p>
            <a:pPr algn="just" rtl="1"/>
            <a:r>
              <a:rPr lang="ar-EG" sz="2400" b="1" dirty="0">
                <a:solidFill>
                  <a:srgbClr val="2D3956"/>
                </a:solidFill>
                <a:latin typeface="Times New Roman" panose="02020603050405020304" pitchFamily="18" charset="0"/>
              </a:rPr>
              <a:t>المحاضرة الثالثة: </a:t>
            </a:r>
            <a:r>
              <a:rPr lang="ar-EG" sz="2400" dirty="0">
                <a:solidFill>
                  <a:srgbClr val="2D3956"/>
                </a:solidFill>
                <a:latin typeface="Times New Roman" panose="02020603050405020304" pitchFamily="18" charset="0"/>
              </a:rPr>
              <a:t>الطبيعة المادية للذكاء الاصطناعي.</a:t>
            </a:r>
          </a:p>
          <a:p>
            <a:pPr algn="just" rtl="1"/>
            <a:r>
              <a:rPr lang="ar-EG" sz="2400" b="1" dirty="0">
                <a:solidFill>
                  <a:srgbClr val="2D3956"/>
                </a:solidFill>
                <a:latin typeface="Times New Roman" panose="02020603050405020304" pitchFamily="18" charset="0"/>
              </a:rPr>
              <a:t>المحاضرة الرابعة: </a:t>
            </a:r>
            <a:r>
              <a:rPr lang="ar-EG" sz="2400" dirty="0">
                <a:solidFill>
                  <a:srgbClr val="2D3956"/>
                </a:solidFill>
                <a:latin typeface="Times New Roman" panose="02020603050405020304" pitchFamily="18" charset="0"/>
              </a:rPr>
              <a:t>الطبيعة الشخصية للذكاء الاصطناعي.</a:t>
            </a:r>
          </a:p>
          <a:p>
            <a:pPr algn="just" rtl="1"/>
            <a:r>
              <a:rPr lang="ar-EG" sz="2400" b="1" dirty="0">
                <a:solidFill>
                  <a:srgbClr val="2D3956"/>
                </a:solidFill>
                <a:latin typeface="Times New Roman" panose="02020603050405020304" pitchFamily="18" charset="0"/>
              </a:rPr>
              <a:t>المحاضرة الخامسة: </a:t>
            </a:r>
            <a:r>
              <a:rPr lang="ar-EG" sz="2400" dirty="0">
                <a:solidFill>
                  <a:srgbClr val="2D3956"/>
                </a:solidFill>
                <a:latin typeface="Times New Roman" panose="02020603050405020304" pitchFamily="18" charset="0"/>
              </a:rPr>
              <a:t>تأثير الذكاء الاصطناعي على حقوق الإنسان. </a:t>
            </a:r>
          </a:p>
          <a:p>
            <a:pPr algn="just" rtl="1"/>
            <a:r>
              <a:rPr lang="ar-EG" sz="2400" b="1" dirty="0">
                <a:solidFill>
                  <a:srgbClr val="2D3956"/>
                </a:solidFill>
                <a:latin typeface="Times New Roman" panose="02020603050405020304" pitchFamily="18" charset="0"/>
              </a:rPr>
              <a:t>المحاضرة السادسة: </a:t>
            </a:r>
            <a:r>
              <a:rPr lang="ar-EG" sz="2400" dirty="0">
                <a:solidFill>
                  <a:srgbClr val="2D3956"/>
                </a:solidFill>
                <a:latin typeface="Times New Roman" panose="02020603050405020304" pitchFamily="18" charset="0"/>
              </a:rPr>
              <a:t>تأثير الذكاء الاصطناعي على المجال الاجتماعي.</a:t>
            </a:r>
          </a:p>
          <a:p>
            <a:pPr algn="just" rtl="1"/>
            <a:r>
              <a:rPr lang="ar-EG" sz="2400" b="1" dirty="0">
                <a:solidFill>
                  <a:srgbClr val="2D3956"/>
                </a:solidFill>
                <a:latin typeface="Times New Roman" panose="02020603050405020304" pitchFamily="18" charset="0"/>
              </a:rPr>
              <a:t>المحاضرة السابعة: </a:t>
            </a:r>
            <a:r>
              <a:rPr lang="ar-EG" sz="2400" dirty="0">
                <a:solidFill>
                  <a:srgbClr val="2D3956"/>
                </a:solidFill>
                <a:latin typeface="Times New Roman" panose="02020603050405020304" pitchFamily="18" charset="0"/>
              </a:rPr>
              <a:t>قيام المسئولية المدنية عن أضرار الذكاء الاصطناعي.</a:t>
            </a:r>
          </a:p>
          <a:p>
            <a:pPr algn="just" rtl="1"/>
            <a:r>
              <a:rPr lang="ar-EG" sz="2400" b="1" dirty="0">
                <a:solidFill>
                  <a:srgbClr val="2D3956"/>
                </a:solidFill>
                <a:latin typeface="Times New Roman" panose="02020603050405020304" pitchFamily="18" charset="0"/>
              </a:rPr>
              <a:t>المحاضرة الثامنة: </a:t>
            </a:r>
            <a:r>
              <a:rPr lang="ar-EG" sz="2400" dirty="0">
                <a:solidFill>
                  <a:srgbClr val="2D3956"/>
                </a:solidFill>
                <a:latin typeface="Times New Roman" panose="02020603050405020304" pitchFamily="18" charset="0"/>
              </a:rPr>
              <a:t>آثار المسئولية المدنية عن أضرار الذكاء الاصطناعي.</a:t>
            </a:r>
          </a:p>
          <a:p>
            <a:pPr algn="just" rtl="1"/>
            <a:r>
              <a:rPr lang="ar-EG" sz="2400" b="1" dirty="0">
                <a:solidFill>
                  <a:srgbClr val="2D3956"/>
                </a:solidFill>
                <a:latin typeface="Times New Roman" panose="02020603050405020304" pitchFamily="18" charset="0"/>
              </a:rPr>
              <a:t>المحاضرة التاسعة: </a:t>
            </a:r>
            <a:r>
              <a:rPr lang="ar-EG" sz="2400" dirty="0">
                <a:solidFill>
                  <a:srgbClr val="2D3956"/>
                </a:solidFill>
                <a:latin typeface="Times New Roman" panose="02020603050405020304" pitchFamily="18" charset="0"/>
              </a:rPr>
              <a:t>قيام المسئولية الجنائية عن جرائم الذكاء الاصطناعي:</a:t>
            </a:r>
          </a:p>
          <a:p>
            <a:pPr algn="just" rtl="1"/>
            <a:r>
              <a:rPr lang="ar-EG" sz="2400" b="1" dirty="0">
                <a:solidFill>
                  <a:srgbClr val="2D3956"/>
                </a:solidFill>
                <a:latin typeface="Times New Roman" panose="02020603050405020304" pitchFamily="18" charset="0"/>
              </a:rPr>
              <a:t>المحاضرة العاشرة: </a:t>
            </a:r>
            <a:r>
              <a:rPr lang="ar-EG" sz="2400" dirty="0">
                <a:solidFill>
                  <a:srgbClr val="2D3956"/>
                </a:solidFill>
                <a:latin typeface="Times New Roman" panose="02020603050405020304" pitchFamily="18" charset="0"/>
              </a:rPr>
              <a:t>الآثار القانونية الناتجة عن تحقق المسئولية الجنائية للذكاء الاصطناعي.</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72891" y="2676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00209" y="807523"/>
            <a:ext cx="3682724" cy="878774"/>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953297" y="2495164"/>
            <a:ext cx="10285405" cy="2308324"/>
          </a:xfrm>
          <a:prstGeom prst="rect">
            <a:avLst/>
          </a:prstGeom>
          <a:noFill/>
        </p:spPr>
        <p:txBody>
          <a:bodyPr wrap="square" rtlCol="0">
            <a:spAutoFit/>
          </a:bodyPr>
          <a:lstStyle/>
          <a:p>
            <a:pPr algn="just" rtl="1"/>
            <a:r>
              <a:rPr lang="ar-EG" sz="2400" b="1" dirty="0">
                <a:solidFill>
                  <a:srgbClr val="2D3956"/>
                </a:solidFill>
                <a:latin typeface="Times New Roman" panose="02020603050405020304" pitchFamily="18" charset="0"/>
              </a:rPr>
              <a:t>تهدف دراسة مقرر التنظيم القانوني للذكاء الاصطناعي إلى تحقيق مجموعة من الأهداف المعرفية والمهارية للطالب، ومن أبرزها</a:t>
            </a:r>
            <a:r>
              <a:rPr lang="ar-EG" sz="2400" b="1" dirty="0" smtClean="0">
                <a:solidFill>
                  <a:srgbClr val="2D3956"/>
                </a:solidFill>
                <a:latin typeface="Times New Roman" panose="02020603050405020304" pitchFamily="18" charset="0"/>
              </a:rPr>
              <a:t>:</a:t>
            </a:r>
            <a:endParaRPr lang="ar-EG" sz="2400" b="1" dirty="0">
              <a:solidFill>
                <a:srgbClr val="2D3956"/>
              </a:solidFill>
              <a:latin typeface="Times New Roman" panose="02020603050405020304" pitchFamily="18" charset="0"/>
            </a:endParaRPr>
          </a:p>
          <a:p>
            <a:pPr algn="just" rtl="1"/>
            <a:r>
              <a:rPr lang="ar-EG" sz="2400" dirty="0">
                <a:solidFill>
                  <a:srgbClr val="2D3956"/>
                </a:solidFill>
                <a:latin typeface="Times New Roman" panose="02020603050405020304" pitchFamily="18" charset="0"/>
              </a:rPr>
              <a:t>1. التعرف على ماهية الذكاء الاصطناعي وخصائصه وتطبيقاته المختلفة</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algn="just" rtl="1"/>
            <a:r>
              <a:rPr lang="ar-EG" sz="2400" dirty="0">
                <a:solidFill>
                  <a:srgbClr val="2D3956"/>
                </a:solidFill>
                <a:latin typeface="Times New Roman" panose="02020603050405020304" pitchFamily="18" charset="0"/>
              </a:rPr>
              <a:t>2. فهم التحديات والقضايا القانونية والأخلاقية المتعلقة بالذكاء الاصطناعي</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algn="just" rtl="1"/>
            <a:r>
              <a:rPr lang="ar-EG" sz="2400" dirty="0">
                <a:solidFill>
                  <a:srgbClr val="2D3956"/>
                </a:solidFill>
                <a:latin typeface="Times New Roman" panose="02020603050405020304" pitchFamily="18" charset="0"/>
              </a:rPr>
              <a:t>3. دراسة وتحليل الأطر والتشريعات القانونية الحالية ذات الصلة بالذكاء الاصطناعي. </a:t>
            </a:r>
          </a:p>
          <a:p>
            <a:pPr algn="just" rtl="1"/>
            <a:r>
              <a:rPr lang="ar-EG" sz="2400" dirty="0">
                <a:solidFill>
                  <a:srgbClr val="2D3956"/>
                </a:solidFill>
                <a:latin typeface="Times New Roman" panose="02020603050405020304" pitchFamily="18" charset="0"/>
              </a:rPr>
              <a:t>4. اكتساب القدرة على تقييم مدى كفاية القوانين الحالية لمواكبة تطورات الذكاء الاصطناعي</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6" name="Rectangle 5">
            <a:extLst>
              <a:ext uri="{FF2B5EF4-FFF2-40B4-BE49-F238E27FC236}">
                <a16:creationId xmlns="" xmlns:a16="http://schemas.microsoft.com/office/drawing/2014/main" id="{6FE380F3-A68B-26EA-9084-2C15BB9E43F9}"/>
              </a:ext>
            </a:extLst>
          </p:cNvPr>
          <p:cNvSpPr/>
          <p:nvPr/>
        </p:nvSpPr>
        <p:spPr>
          <a:xfrm>
            <a:off x="852540" y="555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2702455" y="1795976"/>
            <a:ext cx="5367648" cy="523220"/>
          </a:xfrm>
          <a:prstGeom prst="rect">
            <a:avLst/>
          </a:prstGeom>
          <a:noFill/>
        </p:spPr>
        <p:txBody>
          <a:bodyPr wrap="square" rtlCol="0">
            <a:spAutoFit/>
          </a:bodyPr>
          <a:lstStyle/>
          <a:p>
            <a:pPr algn="just" rtl="1"/>
            <a:r>
              <a:rPr lang="ar-EG" sz="2800" b="1" dirty="0" smtClean="0">
                <a:solidFill>
                  <a:srgbClr val="00B0F0"/>
                </a:solidFill>
                <a:latin typeface="Times New Roman" panose="02020603050405020304" pitchFamily="18" charset="0"/>
                <a:cs typeface="Times New Roman" panose="02020603050405020304" pitchFamily="18" charset="0"/>
              </a:rPr>
              <a:t>3-الأهداف المعرفية والمهارية العامة للمقرر</a:t>
            </a:r>
            <a:r>
              <a:rPr lang="ar-EG" sz="2800" b="1" dirty="0">
                <a:solidFill>
                  <a:srgbClr val="00B0F0"/>
                </a:solidFill>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72891" y="2676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00209" y="807523"/>
            <a:ext cx="3682724" cy="878774"/>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953297" y="2495164"/>
            <a:ext cx="10285405" cy="2677656"/>
          </a:xfrm>
          <a:prstGeom prst="rect">
            <a:avLst/>
          </a:prstGeom>
          <a:noFill/>
        </p:spPr>
        <p:txBody>
          <a:bodyPr wrap="square" rtlCol="0">
            <a:spAutoFit/>
          </a:bodyPr>
          <a:lstStyle/>
          <a:p>
            <a:pPr algn="just" rtl="1"/>
            <a:r>
              <a:rPr lang="ar-EG" sz="2400" b="1" dirty="0">
                <a:solidFill>
                  <a:srgbClr val="2D3956"/>
                </a:solidFill>
                <a:latin typeface="Times New Roman" panose="02020603050405020304" pitchFamily="18" charset="0"/>
              </a:rPr>
              <a:t>تهدف دراسة مقرر التنظيم القانوني للذكاء الاصطناعي إلى تحقيق مجموعة من الأهداف المعرفية والمهارية للطالب، ومن أبرزها</a:t>
            </a:r>
            <a:r>
              <a:rPr lang="ar-EG" sz="2400" b="1" dirty="0" smtClean="0">
                <a:solidFill>
                  <a:srgbClr val="2D3956"/>
                </a:solidFill>
                <a:latin typeface="Times New Roman" panose="02020603050405020304" pitchFamily="18" charset="0"/>
              </a:rPr>
              <a:t>:</a:t>
            </a:r>
            <a:endParaRPr lang="ar-EG" sz="2400" b="1" dirty="0">
              <a:solidFill>
                <a:srgbClr val="2D3956"/>
              </a:solidFill>
              <a:latin typeface="Times New Roman" panose="02020603050405020304" pitchFamily="18" charset="0"/>
            </a:endParaRPr>
          </a:p>
          <a:p>
            <a:pPr algn="just" rtl="1"/>
            <a:r>
              <a:rPr lang="ar-EG" sz="2400" dirty="0">
                <a:solidFill>
                  <a:srgbClr val="2D3956"/>
                </a:solidFill>
                <a:latin typeface="Times New Roman" panose="02020603050405020304" pitchFamily="18" charset="0"/>
              </a:rPr>
              <a:t>5. تنمية مهارات البحث والتحليل والاستنتاج وحل المشكلات القانونية المتعلقة بالموضوع.</a:t>
            </a:r>
          </a:p>
          <a:p>
            <a:pPr algn="just" rtl="1"/>
            <a:r>
              <a:rPr lang="ar-EG" sz="2400" dirty="0">
                <a:solidFill>
                  <a:srgbClr val="2D3956"/>
                </a:solidFill>
                <a:latin typeface="Times New Roman" panose="02020603050405020304" pitchFamily="18" charset="0"/>
              </a:rPr>
              <a:t>6. صياغة الحلول والمقترحات التشريعية المناسبة لسد الفراغات القانونية في مجال تنظيم الذكاء الاصطناعي. </a:t>
            </a:r>
          </a:p>
          <a:p>
            <a:pPr algn="just" rtl="1"/>
            <a:r>
              <a:rPr lang="ar-EG" sz="2400" dirty="0">
                <a:solidFill>
                  <a:srgbClr val="2D3956"/>
                </a:solidFill>
                <a:latin typeface="Times New Roman" panose="02020603050405020304" pitchFamily="18" charset="0"/>
              </a:rPr>
              <a:t>7. إعداد الطالب ليكون خبيراً قانونياً مؤهلاً في مجال تقنية الذكاء الاصطناعي وقادراً على المساهمة في تطوير التشريعات المنظمة لها.</a:t>
            </a:r>
            <a:endParaRPr lang="en-US" sz="2400" dirty="0">
              <a:solidFill>
                <a:srgbClr val="2D3956"/>
              </a:solidFill>
              <a:latin typeface="Times New Roman" panose="02020603050405020304" pitchFamily="18" charset="0"/>
            </a:endParaRPr>
          </a:p>
        </p:txBody>
      </p:sp>
      <p:sp>
        <p:nvSpPr>
          <p:cNvPr id="6" name="Rectangle 5">
            <a:extLst>
              <a:ext uri="{FF2B5EF4-FFF2-40B4-BE49-F238E27FC236}">
                <a16:creationId xmlns="" xmlns:a16="http://schemas.microsoft.com/office/drawing/2014/main" id="{6FE380F3-A68B-26EA-9084-2C15BB9E43F9}"/>
              </a:ext>
            </a:extLst>
          </p:cNvPr>
          <p:cNvSpPr/>
          <p:nvPr/>
        </p:nvSpPr>
        <p:spPr>
          <a:xfrm>
            <a:off x="852540" y="58680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2434442" y="1795976"/>
            <a:ext cx="5367648" cy="523220"/>
          </a:xfrm>
          <a:prstGeom prst="rect">
            <a:avLst/>
          </a:prstGeom>
          <a:noFill/>
        </p:spPr>
        <p:txBody>
          <a:bodyPr wrap="square" rtlCol="0">
            <a:spAutoFit/>
          </a:bodyPr>
          <a:lstStyle/>
          <a:p>
            <a:pPr algn="just" rtl="1"/>
            <a:r>
              <a:rPr lang="ar-EG" sz="2800" b="1" dirty="0" smtClean="0">
                <a:solidFill>
                  <a:srgbClr val="00B0F0"/>
                </a:solidFill>
                <a:latin typeface="Times New Roman" panose="02020603050405020304" pitchFamily="18" charset="0"/>
                <a:cs typeface="Times New Roman" panose="02020603050405020304" pitchFamily="18" charset="0"/>
              </a:rPr>
              <a:t>3-الأهداف المعرفية والمهارية العامة للمقرر</a:t>
            </a:r>
            <a:r>
              <a:rPr lang="ar-EG" sz="2800" b="1" dirty="0">
                <a:solidFill>
                  <a:srgbClr val="00B0F0"/>
                </a:solidFill>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7198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6925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00644" y="2110910"/>
            <a:ext cx="10666293" cy="412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878774" y="2447046"/>
            <a:ext cx="10488163" cy="2800767"/>
          </a:xfrm>
          <a:prstGeom prst="rect">
            <a:avLst/>
          </a:prstGeom>
          <a:noFill/>
        </p:spPr>
        <p:txBody>
          <a:bodyPr wrap="square" rtlCol="0">
            <a:spAutoFit/>
          </a:bodyPr>
          <a:lstStyle/>
          <a:p>
            <a:pPr algn="just" rtl="1"/>
            <a:r>
              <a:rPr lang="ar-EG" sz="2800" b="1" dirty="0">
                <a:solidFill>
                  <a:srgbClr val="2D3956"/>
                </a:solidFill>
                <a:latin typeface="Times New Roman" panose="02020603050405020304" pitchFamily="18" charset="0"/>
                <a:cs typeface="Times New Roman" panose="02020603050405020304" pitchFamily="18" charset="0"/>
              </a:rPr>
              <a:t>يستهدف مقرر التنظيم القانوني للذكاء الاصطناعي تحقيق مجموعة من المخرجات التعليمية للطالب عند اكتمال دراسته للمقرر، ومن أهم هذه المخرجات</a:t>
            </a:r>
            <a:r>
              <a:rPr lang="ar-EG" sz="2800" b="1" dirty="0" smtClean="0">
                <a:solidFill>
                  <a:srgbClr val="2D3956"/>
                </a:solidFill>
                <a:latin typeface="Times New Roman" panose="02020603050405020304" pitchFamily="18" charset="0"/>
                <a:cs typeface="Times New Roman" panose="02020603050405020304" pitchFamily="18" charset="0"/>
              </a:rPr>
              <a:t>:</a:t>
            </a:r>
            <a:endParaRPr lang="ar-EG" sz="2800" b="1"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 القدرة على تعريف الذكاء الاصطناعي وشرح خصائصه وأنواعه وتطبيقاته المختلفة</a:t>
            </a:r>
            <a:r>
              <a:rPr lang="ar-EG" sz="2400" dirty="0" smtClean="0">
                <a:solidFill>
                  <a:srgbClr val="2D3956"/>
                </a:solidFill>
                <a:latin typeface="Times New Roman" panose="02020603050405020304" pitchFamily="18" charset="0"/>
                <a:cs typeface="Times New Roman" panose="02020603050405020304" pitchFamily="18" charset="0"/>
              </a:rPr>
              <a:t>.</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 القدرة على تحليل ومناقشة القضايا والتحديات الأخلاقية والقانونية المثارة بشأن تطبيقات الذكاء الاصطناعي. </a:t>
            </a:r>
          </a:p>
          <a:p>
            <a:pPr algn="just" rtl="1"/>
            <a:r>
              <a:rPr lang="ar-EG" sz="2400" dirty="0">
                <a:solidFill>
                  <a:srgbClr val="2D3956"/>
                </a:solidFill>
                <a:latin typeface="Times New Roman" panose="02020603050405020304" pitchFamily="18" charset="0"/>
                <a:cs typeface="Times New Roman" panose="02020603050405020304" pitchFamily="18" charset="0"/>
              </a:rPr>
              <a:t>- القدرة على تقييم ونقد التشريعات القانونية الحالية ذات الصلة بتنظيم الذكاء الاصطناعي</a:t>
            </a:r>
            <a:r>
              <a:rPr lang="ar-EG" sz="2400" dirty="0" smtClean="0">
                <a:solidFill>
                  <a:srgbClr val="2D3956"/>
                </a:solidFill>
                <a:latin typeface="Times New Roman" panose="02020603050405020304" pitchFamily="18" charset="0"/>
                <a:cs typeface="Times New Roman" panose="02020603050405020304" pitchFamily="18" charset="0"/>
              </a:rPr>
              <a:t>.</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 القدرة على اقتراح الحلول والإصلاحات التشريعية اللازمة لسد الفراغات القانونية في هذا المجال</a:t>
            </a:r>
            <a:r>
              <a:rPr lang="ar-EG" sz="2400" dirty="0" smtClean="0">
                <a:solidFill>
                  <a:srgbClr val="2D3956"/>
                </a:solidFill>
                <a:latin typeface="Times New Roman" panose="02020603050405020304" pitchFamily="18" charset="0"/>
                <a:cs typeface="Times New Roman" panose="02020603050405020304" pitchFamily="18" charset="0"/>
              </a:rPr>
              <a:t>.</a:t>
            </a: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0" y="658403"/>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FE380F3-A68B-26EA-9084-2C15BB9E43F9}"/>
              </a:ext>
            </a:extLst>
          </p:cNvPr>
          <p:cNvSpPr/>
          <p:nvPr/>
        </p:nvSpPr>
        <p:spPr>
          <a:xfrm>
            <a:off x="0" y="704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34442" y="951234"/>
            <a:ext cx="5367648"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4- المخرجات </a:t>
            </a:r>
            <a:r>
              <a:rPr lang="ar-EG" sz="2800" b="1" dirty="0">
                <a:solidFill>
                  <a:srgbClr val="00B0F0"/>
                </a:solidFill>
                <a:latin typeface="Times New Roman" panose="02020603050405020304" pitchFamily="18" charset="0"/>
                <a:cs typeface="Times New Roman" panose="02020603050405020304" pitchFamily="18" charset="0"/>
              </a:rPr>
              <a:t>التعليمية المستهدفة للمقرر: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6925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00644" y="2110910"/>
            <a:ext cx="10682059" cy="412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878774" y="2447046"/>
            <a:ext cx="10503929" cy="2431435"/>
          </a:xfrm>
          <a:prstGeom prst="rect">
            <a:avLst/>
          </a:prstGeom>
          <a:noFill/>
        </p:spPr>
        <p:txBody>
          <a:bodyPr wrap="square" rtlCol="0">
            <a:spAutoFit/>
          </a:bodyPr>
          <a:lstStyle/>
          <a:p>
            <a:pPr algn="just" rtl="1"/>
            <a:r>
              <a:rPr lang="ar-EG" sz="2800" b="1" dirty="0">
                <a:solidFill>
                  <a:srgbClr val="2D3956"/>
                </a:solidFill>
                <a:latin typeface="Times New Roman" panose="02020603050405020304" pitchFamily="18" charset="0"/>
                <a:cs typeface="Times New Roman" panose="02020603050405020304" pitchFamily="18" charset="0"/>
              </a:rPr>
              <a:t>يستهدف مقرر التنظيم القانوني للذكاء الاصطناعي تحقيق مجموعة من المخرجات التعليمية للطالب عند اكتمال دراسته للمقرر، ومن أهم هذه المخرجات</a:t>
            </a:r>
            <a:r>
              <a:rPr lang="ar-EG" sz="2800" b="1" dirty="0" smtClean="0">
                <a:solidFill>
                  <a:srgbClr val="2D3956"/>
                </a:solidFill>
                <a:latin typeface="Times New Roman" panose="02020603050405020304" pitchFamily="18" charset="0"/>
                <a:cs typeface="Times New Roman" panose="02020603050405020304" pitchFamily="18" charset="0"/>
              </a:rPr>
              <a:t>:</a:t>
            </a:r>
            <a:endParaRPr lang="ar-EG" sz="2800" b="1" dirty="0">
              <a:solidFill>
                <a:srgbClr val="2D3956"/>
              </a:solidFill>
              <a:latin typeface="Times New Roman" panose="02020603050405020304" pitchFamily="18" charset="0"/>
              <a:cs typeface="Times New Roman" panose="02020603050405020304" pitchFamily="18" charset="0"/>
            </a:endParaRPr>
          </a:p>
          <a:p>
            <a:pPr algn="just" rtl="1"/>
            <a:r>
              <a:rPr lang="ar-EG" sz="2400" dirty="0" smtClean="0">
                <a:solidFill>
                  <a:srgbClr val="2D3956"/>
                </a:solidFill>
                <a:latin typeface="Times New Roman" panose="02020603050405020304" pitchFamily="18" charset="0"/>
                <a:cs typeface="Times New Roman" panose="02020603050405020304" pitchFamily="18" charset="0"/>
              </a:rPr>
              <a:t>-القدرة </a:t>
            </a:r>
            <a:r>
              <a:rPr lang="ar-EG" sz="2400" dirty="0">
                <a:solidFill>
                  <a:srgbClr val="2D3956"/>
                </a:solidFill>
                <a:latin typeface="Times New Roman" panose="02020603050405020304" pitchFamily="18" charset="0"/>
                <a:cs typeface="Times New Roman" panose="02020603050405020304" pitchFamily="18" charset="0"/>
              </a:rPr>
              <a:t>على إجراء البحوث والدراسات المتخصصة حول الجوانب القانونية لتقنية الذكاء الاصطناعي.</a:t>
            </a:r>
          </a:p>
          <a:p>
            <a:pPr algn="just" rtl="1"/>
            <a:r>
              <a:rPr lang="ar-EG" sz="2400" dirty="0">
                <a:solidFill>
                  <a:srgbClr val="2D3956"/>
                </a:solidFill>
                <a:latin typeface="Times New Roman" panose="02020603050405020304" pitchFamily="18" charset="0"/>
                <a:cs typeface="Times New Roman" panose="02020603050405020304" pitchFamily="18" charset="0"/>
              </a:rPr>
              <a:t>- امتلاك مهارات التفكير النقدي والاستنتاج المنطقي حول قضايا الذكاء الاصطناعي.</a:t>
            </a:r>
          </a:p>
          <a:p>
            <a:pPr algn="just" rtl="1"/>
            <a:r>
              <a:rPr lang="ar-EG" sz="2400" dirty="0">
                <a:solidFill>
                  <a:srgbClr val="2D3956"/>
                </a:solidFill>
                <a:latin typeface="Times New Roman" panose="02020603050405020304" pitchFamily="18" charset="0"/>
                <a:cs typeface="Times New Roman" panose="02020603050405020304" pitchFamily="18" charset="0"/>
              </a:rPr>
              <a:t>- القدرة على صياغة تقارير قانونية متكاملة حول مختلف جوانب تنظيم الذكاء الاصطناعي.</a:t>
            </a:r>
          </a:p>
          <a:p>
            <a:pPr algn="just" rtl="1"/>
            <a:r>
              <a:rPr lang="ar-EG" sz="2400" dirty="0">
                <a:solidFill>
                  <a:srgbClr val="2D3956"/>
                </a:solidFill>
                <a:latin typeface="Times New Roman" panose="02020603050405020304" pitchFamily="18" charset="0"/>
                <a:cs typeface="Times New Roman" panose="02020603050405020304" pitchFamily="18" charset="0"/>
              </a:rPr>
              <a:t>- فهم شامل لدور المحامي أو الخبير القانوني في هذا المجال الحديث والمعقد.</a:t>
            </a:r>
          </a:p>
        </p:txBody>
      </p:sp>
      <p:pic>
        <p:nvPicPr>
          <p:cNvPr id="3" name="Picture 2">
            <a:extLst>
              <a:ext uri="{FF2B5EF4-FFF2-40B4-BE49-F238E27FC236}">
                <a16:creationId xmlns=""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0" y="658403"/>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FE380F3-A68B-26EA-9084-2C15BB9E43F9}"/>
              </a:ext>
            </a:extLst>
          </p:cNvPr>
          <p:cNvSpPr/>
          <p:nvPr/>
        </p:nvSpPr>
        <p:spPr>
          <a:xfrm>
            <a:off x="0" y="704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34442" y="951234"/>
            <a:ext cx="5367648"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4- المخرجات </a:t>
            </a:r>
            <a:r>
              <a:rPr lang="ar-EG" sz="2800" b="1" dirty="0">
                <a:solidFill>
                  <a:srgbClr val="00B0F0"/>
                </a:solidFill>
                <a:latin typeface="Times New Roman" panose="02020603050405020304" pitchFamily="18" charset="0"/>
                <a:cs typeface="Times New Roman" panose="02020603050405020304" pitchFamily="18" charset="0"/>
              </a:rPr>
              <a:t>التعليمية المستهدفة للمقرر: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4723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49795" y="1639832"/>
            <a:ext cx="11944284" cy="4172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444964" y="2135516"/>
            <a:ext cx="11435861" cy="3194721"/>
          </a:xfrm>
          <a:prstGeom prst="rect">
            <a:avLst/>
          </a:prstGeom>
        </p:spPr>
        <p:txBody>
          <a:bodyPr wrap="square">
            <a:spAutoFit/>
          </a:bodyPr>
          <a:lstStyle/>
          <a:p>
            <a:pPr algn="just" rtl="1">
              <a:lnSpc>
                <a:spcPct val="120000"/>
              </a:lnSpc>
            </a:pPr>
            <a:r>
              <a:rPr lang="ar-EG" sz="2400" b="1" dirty="0">
                <a:solidFill>
                  <a:srgbClr val="000000"/>
                </a:solidFill>
                <a:latin typeface="Times New Roman" panose="02020603050405020304" pitchFamily="18" charset="0"/>
              </a:rPr>
              <a:t>1- المحاضرات المسجلة </a:t>
            </a:r>
            <a:r>
              <a:rPr lang="ar-EG" sz="2400" dirty="0">
                <a:solidFill>
                  <a:srgbClr val="000000"/>
                </a:solidFill>
                <a:latin typeface="Times New Roman" panose="02020603050405020304" pitchFamily="18" charset="0"/>
              </a:rPr>
              <a:t>وترفع بداية كل اسبوع في يوم </a:t>
            </a:r>
            <a:r>
              <a:rPr lang="ar-EG" sz="2400" dirty="0" smtClean="0">
                <a:solidFill>
                  <a:srgbClr val="000000"/>
                </a:solidFill>
                <a:latin typeface="Times New Roman" panose="02020603050405020304" pitchFamily="18" charset="0"/>
              </a:rPr>
              <a:t>السبت.</a:t>
            </a:r>
          </a:p>
          <a:p>
            <a:pPr algn="just" rtl="1">
              <a:lnSpc>
                <a:spcPct val="120000"/>
              </a:lnSpc>
            </a:pPr>
            <a:r>
              <a:rPr lang="ar-EG" sz="2400" b="1" dirty="0">
                <a:solidFill>
                  <a:srgbClr val="000000"/>
                </a:solidFill>
                <a:latin typeface="Times New Roman" panose="02020603050405020304" pitchFamily="18" charset="0"/>
              </a:rPr>
              <a:t>2- حلقات نقاش </a:t>
            </a:r>
            <a:r>
              <a:rPr lang="ar-EG" sz="2400" dirty="0">
                <a:solidFill>
                  <a:srgbClr val="000000"/>
                </a:solidFill>
                <a:latin typeface="Times New Roman" panose="02020603050405020304" pitchFamily="18" charset="0"/>
              </a:rPr>
              <a:t>بتكون محاضرة </a:t>
            </a:r>
            <a:r>
              <a:rPr lang="ar-EG" sz="2400" dirty="0" smtClean="0">
                <a:solidFill>
                  <a:srgbClr val="000000"/>
                </a:solidFill>
                <a:latin typeface="Times New Roman" panose="02020603050405020304" pitchFamily="18" charset="0"/>
              </a:rPr>
              <a:t>أسبوعياً </a:t>
            </a:r>
            <a:r>
              <a:rPr lang="ar-EG" sz="2400" dirty="0">
                <a:solidFill>
                  <a:srgbClr val="000000"/>
                </a:solidFill>
                <a:latin typeface="Times New Roman" panose="02020603050405020304" pitchFamily="18" charset="0"/>
              </a:rPr>
              <a:t>بنلتقي فيها مع حضراتكم لمدة ساعة لمراجعة على ما تم تناوله في المحاضرة المسجلة والرد على كافة استفساراتكم </a:t>
            </a:r>
            <a:r>
              <a:rPr lang="ar-EG" sz="2400" dirty="0" smtClean="0">
                <a:solidFill>
                  <a:srgbClr val="000000"/>
                </a:solidFill>
                <a:latin typeface="Times New Roman" panose="02020603050405020304" pitchFamily="18" charset="0"/>
              </a:rPr>
              <a:t>وتساؤلاتكم.</a:t>
            </a:r>
          </a:p>
          <a:p>
            <a:pPr marL="342900" indent="-342900" algn="just" rtl="1">
              <a:lnSpc>
                <a:spcPct val="120000"/>
              </a:lnSpc>
              <a:buFont typeface="Arial" pitchFamily="34" charset="0"/>
              <a:buChar char="•"/>
            </a:pPr>
            <a:r>
              <a:rPr lang="ar-EG" sz="2400" b="1" dirty="0">
                <a:solidFill>
                  <a:srgbClr val="000000"/>
                </a:solidFill>
                <a:latin typeface="Times New Roman" panose="02020603050405020304" pitchFamily="18" charset="0"/>
              </a:rPr>
              <a:t>الاختبارات للمقرر هتنقسم لقسمين اختبارات اسبوعية قصيرة واختبار </a:t>
            </a:r>
            <a:r>
              <a:rPr lang="ar-EG" sz="2400" b="1" dirty="0" smtClean="0">
                <a:solidFill>
                  <a:srgbClr val="000000"/>
                </a:solidFill>
                <a:latin typeface="Times New Roman" panose="02020603050405020304" pitchFamily="18" charset="0"/>
              </a:rPr>
              <a:t>نهائي. </a:t>
            </a:r>
            <a:endParaRPr lang="ar-EG" sz="2400" b="1" dirty="0">
              <a:solidFill>
                <a:srgbClr val="000000"/>
              </a:solidFill>
              <a:latin typeface="Times New Roman" panose="02020603050405020304" pitchFamily="18" charset="0"/>
            </a:endParaRPr>
          </a:p>
          <a:p>
            <a:pPr marL="342900" indent="-342900" algn="just" rtl="1">
              <a:lnSpc>
                <a:spcPct val="120000"/>
              </a:lnSpc>
              <a:buFont typeface="Arial" pitchFamily="34" charset="0"/>
              <a:buChar char="•"/>
            </a:pPr>
            <a:r>
              <a:rPr lang="ar-EG" sz="2400" b="1" dirty="0">
                <a:solidFill>
                  <a:srgbClr val="000000"/>
                </a:solidFill>
                <a:latin typeface="Times New Roman" panose="02020603050405020304" pitchFamily="18" charset="0"/>
              </a:rPr>
              <a:t>عدد الاختبارات الاسبوعية 10 اختبارات على مدار الفصل الدراسي عليهم 80 درجة.</a:t>
            </a:r>
          </a:p>
          <a:p>
            <a:pPr marL="342900" indent="-342900" algn="just" rtl="1">
              <a:lnSpc>
                <a:spcPct val="120000"/>
              </a:lnSpc>
              <a:buFont typeface="Arial" pitchFamily="34" charset="0"/>
              <a:buChar char="•"/>
            </a:pPr>
            <a:r>
              <a:rPr lang="ar-EG" sz="2400" b="1" dirty="0">
                <a:solidFill>
                  <a:srgbClr val="000000"/>
                </a:solidFill>
                <a:latin typeface="Times New Roman" panose="02020603050405020304" pitchFamily="18" charset="0"/>
              </a:rPr>
              <a:t>والاختبار النهائي من 20 درجة والدرجة الكاملة للمقرر 100 درجة.</a:t>
            </a:r>
          </a:p>
          <a:p>
            <a:pPr algn="just" rtl="1">
              <a:lnSpc>
                <a:spcPct val="120000"/>
              </a:lnSpc>
            </a:pP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194462" y="993502"/>
            <a:ext cx="4951932" cy="523220"/>
          </a:xfrm>
          <a:prstGeom prst="rect">
            <a:avLst/>
          </a:prstGeom>
          <a:noFill/>
        </p:spPr>
        <p:txBody>
          <a:bodyPr wrap="square" rtlCol="0">
            <a:spAutoFit/>
          </a:bodyPr>
          <a:lstStyle/>
          <a:p>
            <a:r>
              <a:rPr lang="ar-EG" sz="2800" b="1" dirty="0" smtClean="0">
                <a:solidFill>
                  <a:srgbClr val="00B0F0"/>
                </a:solidFill>
                <a:latin typeface="Times New Roman" panose="02020603050405020304" pitchFamily="18" charset="0"/>
                <a:cs typeface="Times New Roman" panose="02020603050405020304" pitchFamily="18" charset="0"/>
              </a:rPr>
              <a:t>5- أهم </a:t>
            </a:r>
            <a:r>
              <a:rPr lang="ar-EG" sz="2800" b="1" dirty="0">
                <a:solidFill>
                  <a:srgbClr val="00B0F0"/>
                </a:solidFill>
                <a:latin typeface="Times New Roman" panose="02020603050405020304" pitchFamily="18" charset="0"/>
                <a:cs typeface="Times New Roman" panose="02020603050405020304" pitchFamily="18" charset="0"/>
              </a:rPr>
              <a:t>استراتيجيات التدريس في 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3194462" y="993502"/>
            <a:ext cx="4951932" cy="523220"/>
          </a:xfrm>
          <a:prstGeom prst="rect">
            <a:avLst/>
          </a:prstGeom>
          <a:noFill/>
        </p:spPr>
        <p:txBody>
          <a:bodyPr wrap="square" rtlCol="0">
            <a:spAutoFit/>
          </a:bodyPr>
          <a:lstStyle/>
          <a:p>
            <a:r>
              <a:rPr lang="ar-EG" sz="2800" b="1" dirty="0" smtClean="0">
                <a:solidFill>
                  <a:srgbClr val="00B0F0"/>
                </a:solidFill>
                <a:latin typeface="Times New Roman" panose="02020603050405020304" pitchFamily="18" charset="0"/>
                <a:cs typeface="Times New Roman" panose="02020603050405020304" pitchFamily="18" charset="0"/>
              </a:rPr>
              <a:t>6- أهم المراجع الموصى بها في </a:t>
            </a:r>
            <a:r>
              <a:rPr lang="ar-EG" sz="2800" b="1" dirty="0">
                <a:solidFill>
                  <a:srgbClr val="00B0F0"/>
                </a:solidFill>
                <a:latin typeface="Times New Roman" panose="02020603050405020304" pitchFamily="18" charset="0"/>
                <a:cs typeface="Times New Roman" panose="02020603050405020304" pitchFamily="18" charset="0"/>
              </a:rPr>
              <a:t>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1026" name="Picture 2" descr="D:\القانون الرقمي\الفصل الدراسي الثاني 2023\مقرر التنظيم القانوني للذكاء الاصطناعي\المادة العلمية\Screenshot 2023-09-21 at 21-50-36 Rp_Legal-regulation-of-artificial-intelligence-A-Comparative-study-.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2578" y="1516722"/>
            <a:ext cx="5664528" cy="4884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7573730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3194462" y="993502"/>
            <a:ext cx="4951932" cy="523220"/>
          </a:xfrm>
          <a:prstGeom prst="rect">
            <a:avLst/>
          </a:prstGeom>
          <a:noFill/>
        </p:spPr>
        <p:txBody>
          <a:bodyPr wrap="square" rtlCol="0">
            <a:spAutoFit/>
          </a:bodyPr>
          <a:lstStyle/>
          <a:p>
            <a:r>
              <a:rPr lang="ar-EG" sz="2800" b="1" dirty="0" smtClean="0">
                <a:solidFill>
                  <a:srgbClr val="00B0F0"/>
                </a:solidFill>
                <a:latin typeface="Times New Roman" panose="02020603050405020304" pitchFamily="18" charset="0"/>
                <a:cs typeface="Times New Roman" panose="02020603050405020304" pitchFamily="18" charset="0"/>
              </a:rPr>
              <a:t>6- أهم المراجع الموصى بها في </a:t>
            </a:r>
            <a:r>
              <a:rPr lang="ar-EG" sz="2800" b="1" dirty="0">
                <a:solidFill>
                  <a:srgbClr val="00B0F0"/>
                </a:solidFill>
                <a:latin typeface="Times New Roman" panose="02020603050405020304" pitchFamily="18" charset="0"/>
                <a:cs typeface="Times New Roman" panose="02020603050405020304" pitchFamily="18" charset="0"/>
              </a:rPr>
              <a:t>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2050" name="Picture 2" descr="D:\القانون الرقمي\الفصل الدراسي الثاني 2023\مقرر التنظيم القانوني للذكاء الاصطناعي\المادة العلمية\Screenshot 2023-09-21 at 21-52-04 المملكة المغربية - القانون_في_مواجهة_الذكاء_الاصطناعي_.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0696" y="1516723"/>
            <a:ext cx="5688201" cy="4670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80092439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3194462" y="993502"/>
            <a:ext cx="4951932" cy="523220"/>
          </a:xfrm>
          <a:prstGeom prst="rect">
            <a:avLst/>
          </a:prstGeom>
          <a:noFill/>
        </p:spPr>
        <p:txBody>
          <a:bodyPr wrap="square" rtlCol="0">
            <a:spAutoFit/>
          </a:bodyPr>
          <a:lstStyle/>
          <a:p>
            <a:r>
              <a:rPr lang="ar-EG" sz="2800" b="1" dirty="0" smtClean="0">
                <a:solidFill>
                  <a:srgbClr val="00B0F0"/>
                </a:solidFill>
                <a:latin typeface="Times New Roman" panose="02020603050405020304" pitchFamily="18" charset="0"/>
                <a:cs typeface="Times New Roman" panose="02020603050405020304" pitchFamily="18" charset="0"/>
              </a:rPr>
              <a:t>6- أهم المراجع الموصى بها في </a:t>
            </a:r>
            <a:r>
              <a:rPr lang="ar-EG" sz="2800" b="1" dirty="0">
                <a:solidFill>
                  <a:srgbClr val="00B0F0"/>
                </a:solidFill>
                <a:latin typeface="Times New Roman" panose="02020603050405020304" pitchFamily="18" charset="0"/>
                <a:cs typeface="Times New Roman" panose="02020603050405020304" pitchFamily="18" charset="0"/>
              </a:rPr>
              <a:t>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3074" name="Picture 2" descr="D:\القانون الرقمي\الفصل الدراسي الثاني 2023\مقرر التنظيم القانوني للذكاء الاصطناعي\المادة العلمية\Screenshot 2023-09-21 at 21-51-19 LALEXU_Volume 2.2022_Issue 1_Pages 213-2.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1319" y="1590315"/>
            <a:ext cx="5874019" cy="4708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85059603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3194462" y="993502"/>
            <a:ext cx="4951932" cy="523220"/>
          </a:xfrm>
          <a:prstGeom prst="rect">
            <a:avLst/>
          </a:prstGeom>
          <a:noFill/>
        </p:spPr>
        <p:txBody>
          <a:bodyPr wrap="square" rtlCol="0">
            <a:spAutoFit/>
          </a:bodyPr>
          <a:lstStyle/>
          <a:p>
            <a:r>
              <a:rPr lang="ar-EG" sz="2800" b="1" dirty="0" smtClean="0">
                <a:solidFill>
                  <a:srgbClr val="00B0F0"/>
                </a:solidFill>
                <a:latin typeface="Times New Roman" panose="02020603050405020304" pitchFamily="18" charset="0"/>
                <a:cs typeface="Times New Roman" panose="02020603050405020304" pitchFamily="18" charset="0"/>
              </a:rPr>
              <a:t>6- أهم المراجع الموصى بها في </a:t>
            </a:r>
            <a:r>
              <a:rPr lang="ar-EG" sz="2800" b="1" dirty="0">
                <a:solidFill>
                  <a:srgbClr val="00B0F0"/>
                </a:solidFill>
                <a:latin typeface="Times New Roman" panose="02020603050405020304" pitchFamily="18" charset="0"/>
                <a:cs typeface="Times New Roman" panose="02020603050405020304" pitchFamily="18" charset="0"/>
              </a:rPr>
              <a:t>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4098" name="Picture 2" descr="D:\القانون الرقمي\الفصل الدراسي الثاني 2023\مقرر التنظيم القانوني للذكاء الاصطناعي\المادة العلمية\Screenshot 2023-09-21 at 21-52-29 المسؤولية_المدنية_الناشئة_عن_استخدام_تقنيات_الذكاء_الاصطناعي.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372" y="1590314"/>
            <a:ext cx="5482022" cy="48104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7132671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922</Words>
  <Application>Microsoft Office PowerPoint</Application>
  <PresentationFormat>Custom</PresentationFormat>
  <Paragraphs>109</Paragraphs>
  <Slides>16</Slides>
  <Notes>5</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42</cp:revision>
  <dcterms:created xsi:type="dcterms:W3CDTF">2023-04-29T09:08:23Z</dcterms:created>
  <dcterms:modified xsi:type="dcterms:W3CDTF">2023-09-24T21:35:36Z</dcterms:modified>
</cp:coreProperties>
</file>