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sldIdLst>
    <p:sldId id="303" r:id="rId5"/>
    <p:sldId id="271" r:id="rId6"/>
    <p:sldId id="507" r:id="rId7"/>
    <p:sldId id="313" r:id="rId8"/>
    <p:sldId id="510" r:id="rId9"/>
    <p:sldId id="511" r:id="rId10"/>
    <p:sldId id="559" r:id="rId11"/>
    <p:sldId id="513" r:id="rId12"/>
    <p:sldId id="516" r:id="rId13"/>
    <p:sldId id="517" r:id="rId14"/>
    <p:sldId id="518" r:id="rId15"/>
    <p:sldId id="519" r:id="rId16"/>
    <p:sldId id="520" r:id="rId17"/>
    <p:sldId id="521" r:id="rId18"/>
    <p:sldId id="523" r:id="rId19"/>
    <p:sldId id="526" r:id="rId20"/>
    <p:sldId id="527" r:id="rId21"/>
    <p:sldId id="528" r:id="rId22"/>
    <p:sldId id="530" r:id="rId23"/>
    <p:sldId id="529" r:id="rId24"/>
    <p:sldId id="532" r:id="rId25"/>
    <p:sldId id="533" r:id="rId26"/>
    <p:sldId id="534" r:id="rId27"/>
    <p:sldId id="535" r:id="rId28"/>
    <p:sldId id="536" r:id="rId29"/>
    <p:sldId id="538" r:id="rId30"/>
    <p:sldId id="539" r:id="rId31"/>
    <p:sldId id="540" r:id="rId32"/>
    <p:sldId id="541" r:id="rId33"/>
    <p:sldId id="543" r:id="rId34"/>
    <p:sldId id="545" r:id="rId35"/>
    <p:sldId id="546" r:id="rId36"/>
    <p:sldId id="547" r:id="rId37"/>
    <p:sldId id="550" r:id="rId38"/>
    <p:sldId id="551" r:id="rId39"/>
    <p:sldId id="552" r:id="rId40"/>
    <p:sldId id="553" r:id="rId41"/>
    <p:sldId id="554" r:id="rId42"/>
    <p:sldId id="555" r:id="rId43"/>
    <p:sldId id="567" r:id="rId44"/>
    <p:sldId id="569" r:id="rId45"/>
    <p:sldId id="560" r:id="rId46"/>
    <p:sldId id="563" r:id="rId47"/>
    <p:sldId id="565" r:id="rId48"/>
    <p:sldId id="506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507"/>
            <p14:sldId id="313"/>
            <p14:sldId id="510"/>
            <p14:sldId id="511"/>
            <p14:sldId id="559"/>
            <p14:sldId id="513"/>
            <p14:sldId id="516"/>
            <p14:sldId id="517"/>
            <p14:sldId id="518"/>
            <p14:sldId id="519"/>
            <p14:sldId id="520"/>
            <p14:sldId id="521"/>
            <p14:sldId id="523"/>
            <p14:sldId id="526"/>
            <p14:sldId id="527"/>
            <p14:sldId id="528"/>
            <p14:sldId id="530"/>
            <p14:sldId id="529"/>
            <p14:sldId id="532"/>
            <p14:sldId id="533"/>
            <p14:sldId id="534"/>
            <p14:sldId id="535"/>
            <p14:sldId id="536"/>
            <p14:sldId id="538"/>
            <p14:sldId id="539"/>
            <p14:sldId id="540"/>
            <p14:sldId id="541"/>
            <p14:sldId id="543"/>
            <p14:sldId id="545"/>
            <p14:sldId id="546"/>
            <p14:sldId id="547"/>
            <p14:sldId id="550"/>
            <p14:sldId id="551"/>
            <p14:sldId id="552"/>
            <p14:sldId id="553"/>
            <p14:sldId id="554"/>
            <p14:sldId id="555"/>
            <p14:sldId id="567"/>
            <p14:sldId id="569"/>
            <p14:sldId id="560"/>
            <p14:sldId id="563"/>
            <p14:sldId id="565"/>
            <p14:sldId id="5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44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071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sv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-34283"/>
            <a:ext cx="12088141" cy="49995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6016752" cy="3683005"/>
          </a:xfrm>
        </p:spPr>
      </p:pic>
      <p:sp>
        <p:nvSpPr>
          <p:cNvPr id="9" name="TextBox 8"/>
          <p:cNvSpPr txBox="1"/>
          <p:nvPr/>
        </p:nvSpPr>
        <p:spPr>
          <a:xfrm>
            <a:off x="5001768" y="1801592"/>
            <a:ext cx="651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Digital Media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389120" y="2790643"/>
            <a:ext cx="6903720" cy="9666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The Digital Media Economy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58095" y="3853478"/>
            <a:ext cx="217841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latin typeface="Alexandria" charset="0"/>
                <a:cs typeface="Alexandria" charset="0"/>
              </a:rPr>
              <a:t>DGM 711</a:t>
            </a:r>
          </a:p>
          <a:p>
            <a:pPr algn="ctr"/>
            <a:r>
              <a:rPr lang="en-US" sz="3600" b="1">
                <a:latin typeface="Alexandria" charset="0"/>
                <a:cs typeface="Alexandria" charset="0"/>
              </a:rPr>
              <a:t>Lecture 10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8641" y="5575698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Dr. Shereen Kedwany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047660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50"/>
    </mc:Choice>
    <mc:Fallback xmlns="">
      <p:transition spd="slow" advTm="11395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65466" y="898111"/>
            <a:ext cx="1376399" cy="51737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53610" y="335579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265466" y="1377072"/>
            <a:ext cx="9802078" cy="5442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Power relations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now also systematically organized around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networked public sphere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There has been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increase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 number of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citizens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information and participate in political debates through digital media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divide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difference in access to network technologies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occurs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between rich countries and poor countries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which depends on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type of society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Policies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related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to and transparency of information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Several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Western governments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operate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surveillance systems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allow them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record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all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phone and online interactions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corporations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capture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users' data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improve their services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provide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personalized advertising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choose specific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strategies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resist surveillance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encryption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refusal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participation in the  commercial web services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640391" y="827083"/>
            <a:ext cx="2895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Reminder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65466" y="985426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9BBA30-D533-FFFC-843F-E058D8A945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2650" y="95049"/>
            <a:ext cx="2938527" cy="11766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883"/>
    </mc:Choice>
    <mc:Fallback xmlns="">
      <p:transition spd="slow" advTm="26588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02CB7-4F09-6DB1-2C65-FDEA27D03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A57EB8E-6DBA-2003-4A39-3DD46E9F0F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7123176" y="642881"/>
            <a:ext cx="4822394" cy="2237384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73A92A-D925-A6A8-5515-C0C3B9E6C9AE}"/>
              </a:ext>
            </a:extLst>
          </p:cNvPr>
          <p:cNvSpPr/>
          <p:nvPr/>
        </p:nvSpPr>
        <p:spPr>
          <a:xfrm>
            <a:off x="265466" y="1181026"/>
            <a:ext cx="1376399" cy="58054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1782B7-C973-80D8-C5AD-72E478846300}"/>
              </a:ext>
            </a:extLst>
          </p:cNvPr>
          <p:cNvSpPr/>
          <p:nvPr/>
        </p:nvSpPr>
        <p:spPr>
          <a:xfrm flipV="1">
            <a:off x="2626179" y="455181"/>
            <a:ext cx="931939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C26BC33-9259-4B42-F863-C4A9F07AD0F5}"/>
              </a:ext>
            </a:extLst>
          </p:cNvPr>
          <p:cNvSpPr/>
          <p:nvPr/>
        </p:nvSpPr>
        <p:spPr>
          <a:xfrm>
            <a:off x="474244" y="1903932"/>
            <a:ext cx="10077932" cy="4536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I. The Digital Capitalism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: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II. Digital Media Economic Models and Actors.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III. The Startup Economy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IV. The Sharing Economy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V. The influencer economy 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VI.  AI- Artificial Intelligence and Content Creation  Economy.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V. Conclusion.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3BBA96-5537-7897-9412-BD87C45513EE}"/>
              </a:ext>
            </a:extLst>
          </p:cNvPr>
          <p:cNvSpPr txBox="1"/>
          <p:nvPr/>
        </p:nvSpPr>
        <p:spPr>
          <a:xfrm>
            <a:off x="1822654" y="1038667"/>
            <a:ext cx="1771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Outline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747906-611C-E2D0-C8B6-7F7163078BD9}"/>
              </a:ext>
            </a:extLst>
          </p:cNvPr>
          <p:cNvSpPr txBox="1"/>
          <p:nvPr/>
        </p:nvSpPr>
        <p:spPr>
          <a:xfrm>
            <a:off x="265466" y="1264903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CBA60F-D835-A451-75A2-29F530F2CE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0" y="-3767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55"/>
    </mc:Choice>
    <mc:Fallback xmlns="">
      <p:transition spd="slow" advTm="3445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BEC19E7-F70F-48BC-7401-B41D22D7489B}"/>
              </a:ext>
            </a:extLst>
          </p:cNvPr>
          <p:cNvSpPr/>
          <p:nvPr/>
        </p:nvSpPr>
        <p:spPr>
          <a:xfrm>
            <a:off x="103332" y="1033518"/>
            <a:ext cx="11817162" cy="55981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ight Triangle 1"/>
          <p:cNvSpPr/>
          <p:nvPr/>
        </p:nvSpPr>
        <p:spPr>
          <a:xfrm rot="5400000">
            <a:off x="-213074" y="-447595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2404338" y="307220"/>
            <a:ext cx="7215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I. The Digital Capitalism :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71506" y="1006330"/>
            <a:ext cx="8598174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 dynamic economic sector, dominated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players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changed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organization of production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have contributed to transforming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labor and consumption.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Yet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 to the information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not homogeneous, and phenomena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concentration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monopolies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at play.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Inequalities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between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poorest and richest regions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world have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disappeared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02926" y="215826"/>
            <a:ext cx="1660951" cy="74193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5045" y="356409"/>
            <a:ext cx="14759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  <a:p>
            <a:pPr algn="ctr"/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552176" y="59790"/>
            <a:ext cx="1535964" cy="7171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B38272-7690-8AFA-B2FB-F184CC7607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7019" y="1749868"/>
            <a:ext cx="2490313" cy="2164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294"/>
    </mc:Choice>
    <mc:Fallback xmlns="">
      <p:transition spd="slow" advTm="7629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6F4FA-9D98-9A00-9E38-D58434DFE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0FD241-E5EB-A441-0216-9638C939AB59}"/>
              </a:ext>
            </a:extLst>
          </p:cNvPr>
          <p:cNvSpPr/>
          <p:nvPr/>
        </p:nvSpPr>
        <p:spPr>
          <a:xfrm>
            <a:off x="259080" y="871001"/>
            <a:ext cx="11752343" cy="5871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DDE819-B9CD-24A1-1435-670E7D343431}"/>
              </a:ext>
            </a:extLst>
          </p:cNvPr>
          <p:cNvSpPr txBox="1"/>
          <p:nvPr/>
        </p:nvSpPr>
        <p:spPr>
          <a:xfrm>
            <a:off x="2746826" y="171114"/>
            <a:ext cx="7535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8CBC06-F4BF-0663-70D7-5C0F65C5C9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6F35E0-EBBD-AE5D-8A25-2FC4D3416835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AD840B5-AFCF-263D-1FB0-AE2CA49675D9}"/>
              </a:ext>
            </a:extLst>
          </p:cNvPr>
          <p:cNvSpPr txBox="1"/>
          <p:nvPr/>
        </p:nvSpPr>
        <p:spPr>
          <a:xfrm>
            <a:off x="387095" y="930293"/>
            <a:ext cx="11125201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success of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produce and manage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 or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immense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magnates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economy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among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wealthiest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individuals in the world, and in some cases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value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exceeded even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global oil corporations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101449-0E0F-6F6E-C30D-BEAF8C479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E958918-548C-735F-C3D2-9966BBD929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935" y="4717617"/>
            <a:ext cx="2621507" cy="17436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1333CB-EFF1-375B-68F7-B9441B8A6E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3588" y="4793823"/>
            <a:ext cx="2877561" cy="15911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62B21F-784E-8F50-223D-0065E7C47A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8295" y="4815161"/>
            <a:ext cx="2780017" cy="164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76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951"/>
    </mc:Choice>
    <mc:Fallback xmlns="">
      <p:transition advTm="11695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C19E-12D1-BD36-E1B6-29F70A453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76B51E-4AD7-80A7-7125-FB1E0AC3C1CB}"/>
              </a:ext>
            </a:extLst>
          </p:cNvPr>
          <p:cNvSpPr/>
          <p:nvPr/>
        </p:nvSpPr>
        <p:spPr>
          <a:xfrm>
            <a:off x="91440" y="712242"/>
            <a:ext cx="12033504" cy="60369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B60EF7-8298-6E6A-F790-D71DB1736E9C}"/>
              </a:ext>
            </a:extLst>
          </p:cNvPr>
          <p:cNvSpPr txBox="1"/>
          <p:nvPr/>
        </p:nvSpPr>
        <p:spPr>
          <a:xfrm>
            <a:off x="2917425" y="178003"/>
            <a:ext cx="7248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FCC428-35E4-CF4A-C8B8-52ABF7CE633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ED389B-95B4-045E-6C26-FCB8BB18CD5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E80AA3F-7473-A12C-DBEB-4E8750ED239E}"/>
              </a:ext>
            </a:extLst>
          </p:cNvPr>
          <p:cNvSpPr txBox="1"/>
          <p:nvPr/>
        </p:nvSpPr>
        <p:spPr>
          <a:xfrm>
            <a:off x="208009" y="952935"/>
            <a:ext cx="6925399" cy="4819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According to estimates, in early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2018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Google, Amazon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Apple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had a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 value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more than $700 billion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each, followed by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Microsoft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at respectively about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$600 and $400 billion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giants are so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rich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to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influence the development of global capitalism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their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4E1486-2C26-EB75-1A13-EC01FC287F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57D6CA-C06B-644D-09E2-A132881A2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225" y="6118654"/>
            <a:ext cx="1312238" cy="4592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3E33143-1482-994A-8C9C-590C4F9340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574" y="6081037"/>
            <a:ext cx="1029313" cy="5023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E26245-BBCC-0F4A-770A-DA7466630B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6551" y="6086492"/>
            <a:ext cx="1384135" cy="4914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977983-1F35-1CB5-9155-9257001FE0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30686" y="6142380"/>
            <a:ext cx="1384136" cy="4785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98B5604-93BE-755E-07B8-A4B00CFF3D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91679" y="6197957"/>
            <a:ext cx="1551903" cy="42296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E4BE04-1E1F-194B-D5A7-E9DF70B204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6510" y="734824"/>
            <a:ext cx="4525187" cy="565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4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659"/>
    </mc:Choice>
    <mc:Fallback xmlns="">
      <p:transition advTm="20065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49567-ACE9-80E8-1229-B6B1A0F2BA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42D93D-5C07-D8A2-D00C-A11CA2751249}"/>
              </a:ext>
            </a:extLst>
          </p:cNvPr>
          <p:cNvSpPr/>
          <p:nvPr/>
        </p:nvSpPr>
        <p:spPr>
          <a:xfrm>
            <a:off x="219828" y="582669"/>
            <a:ext cx="11752343" cy="61598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1668D4-0228-3F4B-9B70-75DE4ACF8ED3}"/>
              </a:ext>
            </a:extLst>
          </p:cNvPr>
          <p:cNvSpPr txBox="1"/>
          <p:nvPr/>
        </p:nvSpPr>
        <p:spPr>
          <a:xfrm>
            <a:off x="2511551" y="35922"/>
            <a:ext cx="7168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5C40A2-D138-ED92-F91C-DF222CD7D068}"/>
              </a:ext>
            </a:extLst>
          </p:cNvPr>
          <p:cNvSpPr/>
          <p:nvPr/>
        </p:nvSpPr>
        <p:spPr>
          <a:xfrm>
            <a:off x="675050" y="25891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7D5CA10-8327-FE9B-BBB1-D8D2B7B454B9}"/>
              </a:ext>
            </a:extLst>
          </p:cNvPr>
          <p:cNvSpPr txBox="1"/>
          <p:nvPr/>
        </p:nvSpPr>
        <p:spPr>
          <a:xfrm>
            <a:off x="617281" y="49418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6B87A14-A32C-65CD-4E94-32E4FCEB3BE0}"/>
              </a:ext>
            </a:extLst>
          </p:cNvPr>
          <p:cNvSpPr txBox="1"/>
          <p:nvPr/>
        </p:nvSpPr>
        <p:spPr>
          <a:xfrm>
            <a:off x="551689" y="692283"/>
            <a:ext cx="10771381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power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combined with the ability to participate in the evolution of the dominant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underpin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Western societies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Bill Gates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himself talked about a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frictionless capitalism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mediated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in which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flows of capital, information, goods, and labor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not hindered by regulations or borders.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54B5D4-AE13-97A6-3045-2A981BAEFE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908792" y="19851"/>
            <a:ext cx="1102631" cy="5148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E5F84C6-130F-A210-2D81-341FD0EE49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673" y="4187952"/>
            <a:ext cx="3133586" cy="19777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B53D79-A6EC-2A4E-BD7D-6E185AD8DC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4690" y="3767328"/>
            <a:ext cx="3168703" cy="2878182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6133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941"/>
    </mc:Choice>
    <mc:Fallback xmlns="">
      <p:transition advTm="15394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5DC3-E3DB-26AD-73F5-35B48D6B9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1DAC13-375C-B070-1FD5-04DB9EE181DC}"/>
              </a:ext>
            </a:extLst>
          </p:cNvPr>
          <p:cNvSpPr/>
          <p:nvPr/>
        </p:nvSpPr>
        <p:spPr>
          <a:xfrm>
            <a:off x="266940" y="678641"/>
            <a:ext cx="11752343" cy="6070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A5EC1B-CE49-E63A-76F9-FBF0A1ACCE0B}"/>
              </a:ext>
            </a:extLst>
          </p:cNvPr>
          <p:cNvSpPr txBox="1"/>
          <p:nvPr/>
        </p:nvSpPr>
        <p:spPr>
          <a:xfrm>
            <a:off x="2583555" y="87636"/>
            <a:ext cx="7306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0F28E8-331E-A154-BDB3-626796CE7D50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EAF293-A100-C978-FA95-56C157A76B5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C9ED754-ED19-3483-7379-5CFC3C985CD3}"/>
              </a:ext>
            </a:extLst>
          </p:cNvPr>
          <p:cNvSpPr txBox="1"/>
          <p:nvPr/>
        </p:nvSpPr>
        <p:spPr>
          <a:xfrm>
            <a:off x="413383" y="827402"/>
            <a:ext cx="8538593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 sense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kind of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advocated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Bill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Gates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would be based on the fusion of technocratic and liberal ideals, and corresponds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project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fully capitalist information society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which barriers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enterprise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overcome through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deregulation of labor and financial markets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weakening of nation‐states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evolution of digital 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theories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transformation toward digital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represent an attempt at explaining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evolution of information societies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8FDC7F-2392-1CD9-80D5-9352C1B911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4D32291-5E69-1A1C-4240-85747D3C27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0833" y="1797088"/>
            <a:ext cx="2661712" cy="250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1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497"/>
    </mc:Choice>
    <mc:Fallback xmlns="">
      <p:transition advTm="9049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AF9A8-DE36-8842-56A9-F03DB79FA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97C948-DC3F-2946-77E5-1D877C8A5B66}"/>
              </a:ext>
            </a:extLst>
          </p:cNvPr>
          <p:cNvSpPr/>
          <p:nvPr/>
        </p:nvSpPr>
        <p:spPr>
          <a:xfrm>
            <a:off x="219828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531D28-03A0-89B6-FDCC-88C9646D4C65}"/>
              </a:ext>
            </a:extLst>
          </p:cNvPr>
          <p:cNvSpPr txBox="1"/>
          <p:nvPr/>
        </p:nvSpPr>
        <p:spPr>
          <a:xfrm>
            <a:off x="2377440" y="208356"/>
            <a:ext cx="746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9759D2-AE78-A5D6-0776-5FD2A5541BD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2B8D94-4F65-4E3D-8EC1-3185D891DBF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4E33A6-1C9E-9107-336A-67D2A08A1041}"/>
              </a:ext>
            </a:extLst>
          </p:cNvPr>
          <p:cNvSpPr txBox="1"/>
          <p:nvPr/>
        </p:nvSpPr>
        <p:spPr>
          <a:xfrm>
            <a:off x="337705" y="949588"/>
            <a:ext cx="8659991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Scholars have depicted the birth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communicative capitalism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which affective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communicative skills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the main elements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capitalist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(Dean 2005).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this model,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communication activities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commodified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their main feature is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circulation in spaces mediated by digital technologies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rather than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Yet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developed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not neutral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but rather designed and adopted to tame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control human labor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extract value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it.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B1A26C-D476-CECD-89CC-3CA17BA70B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F5ED50-0360-67AE-F1BC-F65581AF4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6691" y="2057064"/>
            <a:ext cx="2627604" cy="156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14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433"/>
    </mc:Choice>
    <mc:Fallback xmlns="">
      <p:transition advTm="10343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917B7-AD54-4072-CB60-210B668CD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1C8633-3CF4-7774-1877-28B0439CB199}"/>
              </a:ext>
            </a:extLst>
          </p:cNvPr>
          <p:cNvSpPr/>
          <p:nvPr/>
        </p:nvSpPr>
        <p:spPr>
          <a:xfrm>
            <a:off x="266940" y="678641"/>
            <a:ext cx="11752343" cy="6070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D262B8-9845-EEE4-E2CE-87E65AFEB640}"/>
              </a:ext>
            </a:extLst>
          </p:cNvPr>
          <p:cNvSpPr txBox="1"/>
          <p:nvPr/>
        </p:nvSpPr>
        <p:spPr>
          <a:xfrm>
            <a:off x="2640848" y="159032"/>
            <a:ext cx="7191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7316B8-206A-2D17-0278-44B80FAB057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BA4A76-03F1-E0E9-D3C0-B81D22DDCF3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0DF0C3B-7432-1791-FE9C-26C170DFA777}"/>
              </a:ext>
            </a:extLst>
          </p:cNvPr>
          <p:cNvSpPr txBox="1"/>
          <p:nvPr/>
        </p:nvSpPr>
        <p:spPr>
          <a:xfrm>
            <a:off x="541248" y="1046617"/>
            <a:ext cx="812726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evolves out of older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industrial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media industries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But it has also shown it has the ability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change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co‐opting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 production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Non‐profit institutions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Wikipedia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would thus provide a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cultural infrastructure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that represent a kind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and cooperative production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which takes place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enterprises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0CB6CA-CD27-E0BA-3F7D-BFCD27E9B5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78E1C44-A1E6-56B7-F953-7939F5DDF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5388" y="1579959"/>
            <a:ext cx="3036071" cy="2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961"/>
    </mc:Choice>
    <mc:Fallback xmlns="">
      <p:transition advTm="10396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A3497-4027-25E9-0220-BD9C198E9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BD2B4A-36A3-D1F3-F8D5-FD03AEF60EE4}"/>
              </a:ext>
            </a:extLst>
          </p:cNvPr>
          <p:cNvSpPr/>
          <p:nvPr/>
        </p:nvSpPr>
        <p:spPr>
          <a:xfrm>
            <a:off x="259080" y="820753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E0DC60-A841-AC93-C3BA-9978A67FB51A}"/>
              </a:ext>
            </a:extLst>
          </p:cNvPr>
          <p:cNvSpPr txBox="1"/>
          <p:nvPr/>
        </p:nvSpPr>
        <p:spPr>
          <a:xfrm>
            <a:off x="2671608" y="227085"/>
            <a:ext cx="7319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I. The Digital Capitalism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E36EB7-05C5-0829-F293-CA626B240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A38E2-A56C-21E7-2EEE-45717F35C3D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58A35B-CA85-77CE-AB3E-CC4C94FC6A78}"/>
              </a:ext>
            </a:extLst>
          </p:cNvPr>
          <p:cNvSpPr txBox="1"/>
          <p:nvPr/>
        </p:nvSpPr>
        <p:spPr>
          <a:xfrm>
            <a:off x="384112" y="936016"/>
            <a:ext cx="8558720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Countercultures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co‐opted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too,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 technologies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or organizational practices developed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hacker communities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provide a source of ideas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capitalism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hackatons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design‐centered events traditionally used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hacker groups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collectively write a piece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software or an application.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Independent hacker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Internet Relay Chat (IRC),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 early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text‐only chat technology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have inspired commercial social media such as X(Twitter)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D15C02-5A1E-7C47-4EF1-4807FF63B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AC0B8F-7989-AB18-5F18-58739ED39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2016" y="871695"/>
            <a:ext cx="2395936" cy="23837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591CD4-79F9-A37D-7865-7A51BC5930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2016" y="3429000"/>
            <a:ext cx="2475191" cy="224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0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782"/>
    </mc:Choice>
    <mc:Fallback xmlns="">
      <p:transition advTm="9878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C97A5-A4F6-28C3-7D88-35A12C272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F4C816-23B9-DDF1-2728-F342A1C74F71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1EF64B-45F3-C7FF-DB64-0A95BEA1FB75}"/>
              </a:ext>
            </a:extLst>
          </p:cNvPr>
          <p:cNvSpPr txBox="1"/>
          <p:nvPr/>
        </p:nvSpPr>
        <p:spPr>
          <a:xfrm>
            <a:off x="2480059" y="144850"/>
            <a:ext cx="7231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AA136F-A23C-B6A8-F59B-78D57C5E532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BB9041-C994-44C4-223D-BAE70A63B78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3AC2E09-6E04-5CEA-FC82-320B4325EE3A}"/>
              </a:ext>
            </a:extLst>
          </p:cNvPr>
          <p:cNvSpPr txBox="1"/>
          <p:nvPr/>
        </p:nvSpPr>
        <p:spPr>
          <a:xfrm>
            <a:off x="340092" y="1265186"/>
            <a:ext cx="803177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 great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relevance.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technologies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personal computers, smartphones, digital televisions, or tablets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are part of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 market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consumer products.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supports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economies of areas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produce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hardware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components,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East Asia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others that manage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 and marketing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processes, such as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United States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C228EE-2E19-F107-9BF0-F3B0421B31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B877FD-E1E7-2E52-0753-983587E25A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582" y="936330"/>
            <a:ext cx="3347988" cy="237473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22D3EC-A4D0-3AC7-6551-D9D9BBC0B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3684" y="3546936"/>
            <a:ext cx="3267739" cy="204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22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230"/>
    </mc:Choice>
    <mc:Fallback xmlns="">
      <p:transition advTm="932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25B2B-6951-09C3-9DF1-5E79D107F3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E4AD7A-C00C-CB4A-137A-3BB45B1867E6}"/>
              </a:ext>
            </a:extLst>
          </p:cNvPr>
          <p:cNvSpPr/>
          <p:nvPr/>
        </p:nvSpPr>
        <p:spPr>
          <a:xfrm>
            <a:off x="26694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6BE233-BA90-C138-1FDA-DF0D0C421C06}"/>
              </a:ext>
            </a:extLst>
          </p:cNvPr>
          <p:cNvSpPr txBox="1"/>
          <p:nvPr/>
        </p:nvSpPr>
        <p:spPr>
          <a:xfrm>
            <a:off x="2764384" y="153472"/>
            <a:ext cx="723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966158-E96D-1910-37CF-A30ED368694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76E17F-2124-0A80-D981-9792FAE4B2C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D220759-A50B-732D-191E-268B2A49589C}"/>
              </a:ext>
            </a:extLst>
          </p:cNvPr>
          <p:cNvSpPr txBox="1"/>
          <p:nvPr/>
        </p:nvSpPr>
        <p:spPr>
          <a:xfrm>
            <a:off x="395073" y="903302"/>
            <a:ext cx="8356805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addition to the market in hardware,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given rise to an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is directly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based on web services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search engines, social media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for content distribution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Since the mid‐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mass consumer access to the internet has unleashed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successive waves of investments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business models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support these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 the other hand,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innovation based on digital technologies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introduced new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possibilities and constraints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all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that produce and exchange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  <a:endParaRPr kumimoji="0" lang="en-US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0B31E8-99DA-B8A9-7AE7-6FD9F39880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F7D3553-DE20-D79D-72BA-E7A94CD7A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4234" y="1804324"/>
            <a:ext cx="2822693" cy="2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642"/>
    </mc:Choice>
    <mc:Fallback xmlns="">
      <p:transition advTm="7364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34C4B-BAB9-F298-8128-C140F2747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826446-6B46-4B20-72F1-FE3B594C421D}"/>
              </a:ext>
            </a:extLst>
          </p:cNvPr>
          <p:cNvSpPr/>
          <p:nvPr/>
        </p:nvSpPr>
        <p:spPr>
          <a:xfrm>
            <a:off x="219828" y="776013"/>
            <a:ext cx="11752343" cy="599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CDBAA8-0AE0-BBC2-A77C-F9E8B36DADEB}"/>
              </a:ext>
            </a:extLst>
          </p:cNvPr>
          <p:cNvSpPr txBox="1"/>
          <p:nvPr/>
        </p:nvSpPr>
        <p:spPr>
          <a:xfrm>
            <a:off x="2596247" y="152389"/>
            <a:ext cx="7685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A76177-16F4-F8C1-6229-870A2D7CBDA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766F4F-7970-7849-40B7-E81026BB4C0D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EC96409-E56A-DE26-2EB3-C6D10A399E75}"/>
              </a:ext>
            </a:extLst>
          </p:cNvPr>
          <p:cNvSpPr txBox="1"/>
          <p:nvPr/>
        </p:nvSpPr>
        <p:spPr>
          <a:xfrm>
            <a:off x="434706" y="927806"/>
            <a:ext cx="1087642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many case, this means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deep change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terms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models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production, commercialization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funding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While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wealthiest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economy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Google, Amazon, Apple, Facebook, and Microsoft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tend to be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visible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press and public discourse,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media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a broader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impact on contemporary economies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2DC6E6-3ABA-510F-2A66-C9FC6A9149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0AC2D38-7F84-83AC-15A8-08F5256654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5393" y="4830893"/>
            <a:ext cx="3109229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1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265"/>
    </mc:Choice>
    <mc:Fallback xmlns="">
      <p:transition advTm="9826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A4D53C-6D64-0F52-6020-DE1933725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573400-6D1A-48DA-6745-A9A88FC388B9}"/>
              </a:ext>
            </a:extLst>
          </p:cNvPr>
          <p:cNvSpPr/>
          <p:nvPr/>
        </p:nvSpPr>
        <p:spPr>
          <a:xfrm>
            <a:off x="259080" y="79676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53999E-ADFF-DA8D-1624-4AAE132A3EE6}"/>
              </a:ext>
            </a:extLst>
          </p:cNvPr>
          <p:cNvSpPr txBox="1"/>
          <p:nvPr/>
        </p:nvSpPr>
        <p:spPr>
          <a:xfrm>
            <a:off x="2731846" y="159032"/>
            <a:ext cx="7889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7B1E57-DA6B-F226-AE32-F3CBC853B41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0F9F1A-5922-AE7E-9D9F-C632840EF5F2}"/>
              </a:ext>
            </a:extLst>
          </p:cNvPr>
          <p:cNvSpPr txBox="1"/>
          <p:nvPr/>
        </p:nvSpPr>
        <p:spPr>
          <a:xfrm>
            <a:off x="617281" y="139426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0AC11D5-97CF-B008-452A-66EB83091BCC}"/>
              </a:ext>
            </a:extLst>
          </p:cNvPr>
          <p:cNvSpPr txBox="1"/>
          <p:nvPr/>
        </p:nvSpPr>
        <p:spPr>
          <a:xfrm>
            <a:off x="349408" y="875063"/>
            <a:ext cx="8382898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 will analyze some of the most common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capitalism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Some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simply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content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was the idea behind the so‐called “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dot‐com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1990s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that is that the web was a “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library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that could be accessed by a mass of customers.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content distribution model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customers can be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charged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accessing online content.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still exists in some sectors but has become less and less sustainable in others.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5B3B0B-8654-CF78-40EA-2A9B6CA9A6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C3862B-966B-4AEF-A3F7-92C8550CA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8246" y="1122274"/>
            <a:ext cx="2864674" cy="22834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26CF2DD-F10C-E04B-EDE9-BF0BB083D3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4752" y="3700581"/>
            <a:ext cx="2450804" cy="128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15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212"/>
    </mc:Choice>
    <mc:Fallback xmlns="">
      <p:transition advTm="6221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9E873-7143-D06A-8439-408EDC789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B0BF27-63A7-2C11-717A-F8555197CF7C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E8A668-5103-C830-FF62-98BE4AD4A9E8}"/>
              </a:ext>
            </a:extLst>
          </p:cNvPr>
          <p:cNvSpPr txBox="1"/>
          <p:nvPr/>
        </p:nvSpPr>
        <p:spPr>
          <a:xfrm>
            <a:off x="2797254" y="156171"/>
            <a:ext cx="71488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03A821-80E4-E325-6FA8-5477EF35EE5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4A10C3-664C-E1BF-F02B-FC39EFBBEBF2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9C710E-6754-C3E5-9AFD-7B689BC35C50}"/>
              </a:ext>
            </a:extLst>
          </p:cNvPr>
          <p:cNvSpPr txBox="1"/>
          <p:nvPr/>
        </p:nvSpPr>
        <p:spPr>
          <a:xfrm>
            <a:off x="893883" y="1149800"/>
            <a:ext cx="10404233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arrival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networks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Instagram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has given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new ways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distribute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they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themselves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alternative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cultural industries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E63459-189F-768D-CA75-882D0460F1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1C43AF-1E1E-2A10-AB02-2C5CF2EE44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054" y="4125761"/>
            <a:ext cx="2597121" cy="19325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328063-314A-02E2-4928-EE38B950B9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7641" y="4604334"/>
            <a:ext cx="2773920" cy="9754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261CD1-B181-99AA-B2A6-8CAB2273F4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8540" y="4461067"/>
            <a:ext cx="2621507" cy="126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956"/>
    </mc:Choice>
    <mc:Fallback xmlns="">
      <p:transition advTm="5195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4671-54B2-3B42-9982-B4C2DA245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A9F937-1F03-0ED7-0F18-75C7B29DEA9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94979F-0262-4B6F-686A-079997E7FD51}"/>
              </a:ext>
            </a:extLst>
          </p:cNvPr>
          <p:cNvSpPr txBox="1"/>
          <p:nvPr/>
        </p:nvSpPr>
        <p:spPr>
          <a:xfrm>
            <a:off x="2734056" y="194121"/>
            <a:ext cx="7547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A9677F-4208-F43E-D438-399735F86B0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F1CA0D-A735-8058-405B-ADA5ACBF347A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CBC6FF-BC3D-90CF-5305-9D29AD725A34}"/>
              </a:ext>
            </a:extLst>
          </p:cNvPr>
          <p:cNvSpPr txBox="1"/>
          <p:nvPr/>
        </p:nvSpPr>
        <p:spPr>
          <a:xfrm>
            <a:off x="342959" y="905197"/>
            <a:ext cx="8586605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Other sectors, for example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television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have seen the emergence of new successful actors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Shahid &amp; Watch It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sells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subscriptions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a portfolio of TV content.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Netflix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been described as working “at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intersection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distribution, advertising, technological evolution, and finance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while most of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revenues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based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subscriptions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they also play a role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advertisement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financial markets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7A0253-BCFA-FE0B-7C91-CAD3BF204C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9D52073-0E4E-D5EC-7EF9-AF4D76C1D5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1457" y="1058943"/>
            <a:ext cx="2265934" cy="119529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49D86A-C6B6-8DBB-EE03-757D34756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3336" y="259990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7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420"/>
    </mc:Choice>
    <mc:Fallback xmlns="">
      <p:transition advTm="5542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241B0-C808-28E3-8B4D-53065D5F8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530358-4E59-3E8D-E5AF-771BAEFC6986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5ED0E4-94E1-D939-032B-3D7EA2870134}"/>
              </a:ext>
            </a:extLst>
          </p:cNvPr>
          <p:cNvSpPr txBox="1"/>
          <p:nvPr/>
        </p:nvSpPr>
        <p:spPr>
          <a:xfrm>
            <a:off x="2761488" y="156171"/>
            <a:ext cx="7292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452C9-A808-55CA-7555-512CB5141734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AADDE-FB3F-973E-C072-099577C0D16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2ED565-C160-4C6A-2191-68618B7DC6C6}"/>
              </a:ext>
            </a:extLst>
          </p:cNvPr>
          <p:cNvSpPr txBox="1"/>
          <p:nvPr/>
        </p:nvSpPr>
        <p:spPr>
          <a:xfrm>
            <a:off x="412898" y="919889"/>
            <a:ext cx="891076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newspapers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Globe and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Mail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Canada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Corriere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della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Sera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Italy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do not charge for access to their websites via computers but are able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users of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smartphone app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Indeed,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accessing content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applications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tablets and phones adds value to the content and is perceived as worth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subscription fee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338BA-9757-5A47-D950-4D6C63F64C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12927AA-995D-C27D-5448-BCFFA4470F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4506" y="4808825"/>
            <a:ext cx="2739796" cy="18456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D52D87-8958-E355-2F72-AF8AC4956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7248" y="992000"/>
            <a:ext cx="2011854" cy="394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401"/>
    </mc:Choice>
    <mc:Fallback xmlns="">
      <p:transition advTm="5040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29947-6D19-CB55-0170-5DED57812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FD6CBB-3C72-C947-2C1C-04FE39050747}"/>
              </a:ext>
            </a:extLst>
          </p:cNvPr>
          <p:cNvSpPr/>
          <p:nvPr/>
        </p:nvSpPr>
        <p:spPr>
          <a:xfrm>
            <a:off x="211749" y="697432"/>
            <a:ext cx="11752343" cy="60015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3DF3FA-4F15-B5B3-60A3-10838145695F}"/>
              </a:ext>
            </a:extLst>
          </p:cNvPr>
          <p:cNvSpPr txBox="1"/>
          <p:nvPr/>
        </p:nvSpPr>
        <p:spPr>
          <a:xfrm>
            <a:off x="2704962" y="174212"/>
            <a:ext cx="7362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2C613A-4D03-16B6-8712-FBE77B0E526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FFBB25-5290-A7B0-7C37-0907B4C73FC6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8BDC3E8-16C4-9362-8D36-40A467973C20}"/>
              </a:ext>
            </a:extLst>
          </p:cNvPr>
          <p:cNvSpPr txBox="1"/>
          <p:nvPr/>
        </p:nvSpPr>
        <p:spPr>
          <a:xfrm>
            <a:off x="346535" y="924083"/>
            <a:ext cx="8559145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Since the rise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web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 early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2000s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platforms which foster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participation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their technological architecture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business models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wikis, and social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have emerged.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based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generated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facilitate user creation and sharing: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WordPress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makes it very easy to create and maintain a personal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blog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allows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video sharing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TripAdvisor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gathers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hotels and restaurants.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113535-16FC-ED9F-57BB-900D4A2F5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A33B78-6C7E-5E60-537A-50EE082D1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4132" y="1377366"/>
            <a:ext cx="2621507" cy="245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596"/>
    </mc:Choice>
    <mc:Fallback xmlns="">
      <p:transition advTm="8259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FDFC77-A269-CF19-2F5A-958D0533B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DF0357-35B5-1176-0503-4A0A3C1B292C}"/>
              </a:ext>
            </a:extLst>
          </p:cNvPr>
          <p:cNvSpPr/>
          <p:nvPr/>
        </p:nvSpPr>
        <p:spPr>
          <a:xfrm>
            <a:off x="259080" y="7995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1BBDC8-A557-9EAD-D082-1DB721171436}"/>
              </a:ext>
            </a:extLst>
          </p:cNvPr>
          <p:cNvSpPr txBox="1"/>
          <p:nvPr/>
        </p:nvSpPr>
        <p:spPr>
          <a:xfrm>
            <a:off x="2704962" y="174212"/>
            <a:ext cx="72528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E3ED29-FE76-BC26-3022-2FD4FBE2276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1A1EF8-F495-E9F9-9160-79D7CA0728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35C8848-4423-ECC8-C5D0-3D32BD0F4040}"/>
              </a:ext>
            </a:extLst>
          </p:cNvPr>
          <p:cNvSpPr txBox="1"/>
          <p:nvPr/>
        </p:nvSpPr>
        <p:spPr>
          <a:xfrm>
            <a:off x="829582" y="871001"/>
            <a:ext cx="10006058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economic model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these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based 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 co‐creation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TripAdvisor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asks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create the bulk of 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its website, such 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ratings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that is, votes on the quality of a service or business.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6C5F8E-FA4A-8A76-D812-CACFFFB46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DBA8BD-B6B2-8831-96D4-BB031F944D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3399" y="4486573"/>
            <a:ext cx="284098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0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3938"/>
    </mc:Choice>
    <mc:Fallback xmlns="">
      <p:transition advTm="14393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EBBA0-4B1E-C2EB-BA27-1F544A1D0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9D2065-5B9D-B961-3F2F-DA4FAC5EFD95}"/>
              </a:ext>
            </a:extLst>
          </p:cNvPr>
          <p:cNvSpPr/>
          <p:nvPr/>
        </p:nvSpPr>
        <p:spPr>
          <a:xfrm>
            <a:off x="180577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586F2C-3E97-718F-1DAC-FE710AF66A37}"/>
              </a:ext>
            </a:extLst>
          </p:cNvPr>
          <p:cNvSpPr txBox="1"/>
          <p:nvPr/>
        </p:nvSpPr>
        <p:spPr>
          <a:xfrm>
            <a:off x="2704963" y="174212"/>
            <a:ext cx="74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127A41-F0C0-E8AF-3613-701B627A1A8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59D05-D6D1-3960-47FD-2E6F13280FA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F97D82-BA55-4F08-6E64-305231F1A68A}"/>
              </a:ext>
            </a:extLst>
          </p:cNvPr>
          <p:cNvSpPr txBox="1"/>
          <p:nvPr/>
        </p:nvSpPr>
        <p:spPr>
          <a:xfrm>
            <a:off x="383682" y="903302"/>
            <a:ext cx="10817718" cy="3244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based 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recently adopted a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hybrid model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YouTube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has increasingly been “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institutionalized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through the inclusion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produced by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professionals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such as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music video clips or commercials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51CC62-70E2-AC76-F603-511D6285E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A9C1147-C203-675E-79EB-50A255239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3745" y="4460656"/>
            <a:ext cx="3072620" cy="20643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542104-6348-65C2-7CC4-C8C8F536B7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2572" y="4677718"/>
            <a:ext cx="2475191" cy="18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1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388"/>
    </mc:Choice>
    <mc:Fallback xmlns="">
      <p:transition advTm="56388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C7A25-E165-5A17-BF06-251A1D6CA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6A996-A00B-475A-9A1B-9EF8F607355D}"/>
              </a:ext>
            </a:extLst>
          </p:cNvPr>
          <p:cNvSpPr/>
          <p:nvPr/>
        </p:nvSpPr>
        <p:spPr>
          <a:xfrm>
            <a:off x="180578" y="552070"/>
            <a:ext cx="11838706" cy="61693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874BAB-38F0-59FB-CD33-56833B0123CF}"/>
              </a:ext>
            </a:extLst>
          </p:cNvPr>
          <p:cNvSpPr txBox="1"/>
          <p:nvPr/>
        </p:nvSpPr>
        <p:spPr>
          <a:xfrm>
            <a:off x="2683647" y="73872"/>
            <a:ext cx="748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EFE2132-0A1A-3528-ACCF-B93F90B13CA4}"/>
              </a:ext>
            </a:extLst>
          </p:cNvPr>
          <p:cNvSpPr/>
          <p:nvPr/>
        </p:nvSpPr>
        <p:spPr>
          <a:xfrm>
            <a:off x="617281" y="-4216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9248F8-A17B-F93F-3829-29A683D0B430}"/>
              </a:ext>
            </a:extLst>
          </p:cNvPr>
          <p:cNvSpPr txBox="1"/>
          <p:nvPr/>
        </p:nvSpPr>
        <p:spPr>
          <a:xfrm>
            <a:off x="617281" y="7387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D91EAA0-6FA7-7936-15BE-D17B978C51F7}"/>
              </a:ext>
            </a:extLst>
          </p:cNvPr>
          <p:cNvSpPr txBox="1"/>
          <p:nvPr/>
        </p:nvSpPr>
        <p:spPr>
          <a:xfrm>
            <a:off x="617280" y="865431"/>
            <a:ext cx="10812719" cy="2906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the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rely on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their main source of revenues.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the case for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services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but also for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search engines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Both tend to generate and analyze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data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behavior and communications, and use it to provide </a:t>
            </a:r>
            <a:r>
              <a:rPr kumimoji="0" lang="en-US" sz="25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targeted advertising</a:t>
            </a:r>
            <a:r>
              <a:rPr kumimoji="0" lang="en-US" sz="25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8F8E37-3088-8F64-2B2E-4D859104D9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774357" y="19851"/>
            <a:ext cx="1237066" cy="57762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8526CFA-D7D8-7983-E5C2-2FD65E0175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5136" y="4355041"/>
            <a:ext cx="2761727" cy="195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4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29"/>
    </mc:Choice>
    <mc:Fallback xmlns="">
      <p:transition advTm="4922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E9D968-3BD4-52C9-12DB-782B202B6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A8BDE5-D56E-055D-ABFF-21B0CEF67AB9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F4EFC-DD0E-FFAA-5C99-76BC5AB6E373}"/>
              </a:ext>
            </a:extLst>
          </p:cNvPr>
          <p:cNvSpPr txBox="1"/>
          <p:nvPr/>
        </p:nvSpPr>
        <p:spPr>
          <a:xfrm>
            <a:off x="2704962" y="174212"/>
            <a:ext cx="728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EF24F7-C056-0A6C-D2CC-B8240F8603FA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73886A-F2C5-CC52-067E-22D23784B99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7C8377-F300-F4E6-1923-E56EC864A93F}"/>
              </a:ext>
            </a:extLst>
          </p:cNvPr>
          <p:cNvSpPr txBox="1"/>
          <p:nvPr/>
        </p:nvSpPr>
        <p:spPr>
          <a:xfrm>
            <a:off x="449188" y="924083"/>
            <a:ext cx="9106292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 media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follow similar patterns: they invite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create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will make the website enjoyable and the user experience interesting, and then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targeted ad services to advertising agencies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based on surveillance and data analytics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makes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online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similar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traditional broadcast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commercial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radio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television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also depend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However,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 market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supports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economy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from older ones.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F8057B-5717-87AF-8510-D4E38FF592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632B249-8D17-0244-F86C-E9860F8456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37728" y="1477221"/>
            <a:ext cx="2231329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9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462"/>
    </mc:Choice>
    <mc:Fallback xmlns="">
      <p:transition advTm="8246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B1B9F3-65AA-FB1B-707B-F59698B49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96E9F-0318-84F7-6A8B-14C75040BC65}"/>
              </a:ext>
            </a:extLst>
          </p:cNvPr>
          <p:cNvSpPr/>
          <p:nvPr/>
        </p:nvSpPr>
        <p:spPr>
          <a:xfrm>
            <a:off x="266940" y="729300"/>
            <a:ext cx="11752343" cy="59921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7496F2-FF2A-3BF1-7FAF-F2A55DA67196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B94102-C622-FEC2-1A56-0B92BFB4165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CF42DC-CCB0-5691-05F6-FD4B8C331CF6}"/>
              </a:ext>
            </a:extLst>
          </p:cNvPr>
          <p:cNvSpPr txBox="1"/>
          <p:nvPr/>
        </p:nvSpPr>
        <p:spPr>
          <a:xfrm>
            <a:off x="617281" y="209691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A8BA1-3877-CEBF-B894-CF0FA2B95525}"/>
              </a:ext>
            </a:extLst>
          </p:cNvPr>
          <p:cNvSpPr txBox="1"/>
          <p:nvPr/>
        </p:nvSpPr>
        <p:spPr>
          <a:xfrm>
            <a:off x="341546" y="943461"/>
            <a:ext cx="8864888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Initially,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websites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were publishing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which depended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number of visitors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the site, just as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broadcast media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Publishing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New York Times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expensive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than publishing it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Toronto Star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given that the first newspaper has many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more readers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than the second.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Today, however, more sophisticated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models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have emerged.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click‐through systems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pay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fee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based on how many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visitors click on an ad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actually access its content.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8400A1-B4BC-6115-DB0E-C0AE5DB46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2782AC-942C-C170-01C3-30E8FC374A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5263" y="1536851"/>
            <a:ext cx="2475191" cy="277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2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200"/>
    </mc:Choice>
    <mc:Fallback xmlns="">
      <p:transition advTm="662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06FD9-6284-2A12-ABE1-473945494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39FA35-A07F-A517-C927-A824C8D80027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5761DB-D7C0-8ADC-D82F-1512D02E4EDF}"/>
              </a:ext>
            </a:extLst>
          </p:cNvPr>
          <p:cNvSpPr txBox="1"/>
          <p:nvPr/>
        </p:nvSpPr>
        <p:spPr>
          <a:xfrm>
            <a:off x="2704962" y="174212"/>
            <a:ext cx="7133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834A26-FF6A-6D9B-4630-E06583EF67C1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587EE4-829A-EA82-48A8-BD07CDCEDBB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5AE17FA-BDDC-A700-8E32-16E5890B601B}"/>
              </a:ext>
            </a:extLst>
          </p:cNvPr>
          <p:cNvSpPr txBox="1"/>
          <p:nvPr/>
        </p:nvSpPr>
        <p:spPr>
          <a:xfrm>
            <a:off x="431822" y="937930"/>
            <a:ext cx="8428714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sum, the provision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 services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made possible by the collection of massive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revenues represents one of the prevailing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models of the web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But is it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sustainable model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?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 far only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few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managed to attract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sufficient advertising revenue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underpin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valuations 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At the same time, other partially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different models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at play.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26B762-1C59-8FF4-9650-484759B727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05CC0D-A5F7-B100-8B3D-2B66C84C4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5059" y="1710264"/>
            <a:ext cx="2505120" cy="2505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7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469"/>
    </mc:Choice>
    <mc:Fallback xmlns="">
      <p:transition advTm="9846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41923-7317-CC29-B593-404A334BC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D44029-784F-F912-5EEB-2DB428C87943}"/>
              </a:ext>
            </a:extLst>
          </p:cNvPr>
          <p:cNvSpPr/>
          <p:nvPr/>
        </p:nvSpPr>
        <p:spPr>
          <a:xfrm>
            <a:off x="118872" y="871001"/>
            <a:ext cx="11892551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CD9C55-3240-0650-26B8-CFB6B224A05C}"/>
              </a:ext>
            </a:extLst>
          </p:cNvPr>
          <p:cNvSpPr txBox="1"/>
          <p:nvPr/>
        </p:nvSpPr>
        <p:spPr>
          <a:xfrm>
            <a:off x="2704962" y="174212"/>
            <a:ext cx="722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II. Digital Media Economic Models and Actors 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518F02-CA5B-A8EF-71BB-5769001FD8B6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B50DF4-84DC-F08F-B5F3-8C7C73A56B71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E140B4B-CD9D-C185-3109-C6DD0AE87E48}"/>
              </a:ext>
            </a:extLst>
          </p:cNvPr>
          <p:cNvSpPr txBox="1"/>
          <p:nvPr/>
        </p:nvSpPr>
        <p:spPr>
          <a:xfrm>
            <a:off x="1036200" y="1292522"/>
            <a:ext cx="9781152" cy="1951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LinkedIn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social network for professionals, requires the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payment of a subscription fee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only to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 want to have access to its “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premium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7C505F-F588-507F-515B-C4E1CBEAFB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00646F-6439-9F1F-DAFA-04F1F7F3C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5999" y="3973639"/>
            <a:ext cx="4621169" cy="212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1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179"/>
    </mc:Choice>
    <mc:Fallback xmlns="">
      <p:transition advTm="13217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92DF-2374-B3F6-7367-2DADF0F4E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AEDA0E-FB42-49A1-001B-9FBCE2791BFB}"/>
              </a:ext>
            </a:extLst>
          </p:cNvPr>
          <p:cNvSpPr/>
          <p:nvPr/>
        </p:nvSpPr>
        <p:spPr>
          <a:xfrm>
            <a:off x="100584" y="799640"/>
            <a:ext cx="11918699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2ACC9-E4E6-62C6-BB77-03ED2C276CFF}"/>
              </a:ext>
            </a:extLst>
          </p:cNvPr>
          <p:cNvSpPr txBox="1"/>
          <p:nvPr/>
        </p:nvSpPr>
        <p:spPr>
          <a:xfrm>
            <a:off x="2704962" y="174212"/>
            <a:ext cx="7373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80B588-86E9-E39B-6C61-44E9C727DFC8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019B3E-C059-BFAE-B58C-180385C1C303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9B7A528-B5F7-30DA-C8DF-98DC05675796}"/>
              </a:ext>
            </a:extLst>
          </p:cNvPr>
          <p:cNvSpPr txBox="1"/>
          <p:nvPr/>
        </p:nvSpPr>
        <p:spPr>
          <a:xfrm>
            <a:off x="172717" y="1137968"/>
            <a:ext cx="8814816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3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Major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such as</a:t>
            </a: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 &amp; X(Twitter) are the result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 economy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i.e. an economy based on new emerging companies.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phenomenon is closely linked to the development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Silicon Valley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since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1970s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has consolidated around a few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shared characteristics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launched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young people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are based on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often digital, or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application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a technology, such as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3C1415-736E-E592-A982-3E303A40A7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1527F89-3F05-99D2-7C30-04B3AF0FAB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0566" y="1834790"/>
            <a:ext cx="2615411" cy="243861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5290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411"/>
    </mc:Choice>
    <mc:Fallback xmlns="">
      <p:transition advTm="5541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66528-E09D-BFDA-F9D2-3269A06A4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16457-BE4E-C6E7-4FE5-64E892252994}"/>
              </a:ext>
            </a:extLst>
          </p:cNvPr>
          <p:cNvSpPr/>
          <p:nvPr/>
        </p:nvSpPr>
        <p:spPr>
          <a:xfrm>
            <a:off x="180577" y="76197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04ED30-0BB5-D1E6-C051-BE1F69143874}"/>
              </a:ext>
            </a:extLst>
          </p:cNvPr>
          <p:cNvSpPr txBox="1"/>
          <p:nvPr/>
        </p:nvSpPr>
        <p:spPr>
          <a:xfrm>
            <a:off x="2704962" y="174212"/>
            <a:ext cx="7243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99065C-9903-3302-B9A4-B2FC23FF7F4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829861-24EE-D8AB-AE81-303EE7B6ACAA}"/>
              </a:ext>
            </a:extLst>
          </p:cNvPr>
          <p:cNvSpPr txBox="1"/>
          <p:nvPr/>
        </p:nvSpPr>
        <p:spPr>
          <a:xfrm>
            <a:off x="669382" y="171054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994C3D-BEAD-FEC8-C6A7-4C33C414EF11}"/>
              </a:ext>
            </a:extLst>
          </p:cNvPr>
          <p:cNvSpPr txBox="1"/>
          <p:nvPr/>
        </p:nvSpPr>
        <p:spPr>
          <a:xfrm>
            <a:off x="384374" y="824364"/>
            <a:ext cx="8073826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Many are based on a combination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ecommerce, social media, smartphones, and big data.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often pass through an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that is a place that provides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training program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which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assisted in the realization of its idea, the design of a business plan, and the preparation of a pitch – a brief narrative that presents the idea to potential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a concise and attractive manner.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At the end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incubation phase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ready to compete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BC7DCB-6F17-1341-A85F-7403A6A3B1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8F76995-1E18-0F17-81A1-4E22DE0AC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7651" y="1872550"/>
            <a:ext cx="3029975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8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378"/>
    </mc:Choice>
    <mc:Fallback xmlns="">
      <p:transition advTm="4137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614977-383E-925D-E294-C789217AC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F8998C-0E82-0653-7BA6-F50B6D97AAAD}"/>
              </a:ext>
            </a:extLst>
          </p:cNvPr>
          <p:cNvSpPr/>
          <p:nvPr/>
        </p:nvSpPr>
        <p:spPr>
          <a:xfrm>
            <a:off x="266940" y="704883"/>
            <a:ext cx="11752343" cy="60165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49B070-D38D-A345-83F7-986ADCDA572B}"/>
              </a:ext>
            </a:extLst>
          </p:cNvPr>
          <p:cNvSpPr txBox="1"/>
          <p:nvPr/>
        </p:nvSpPr>
        <p:spPr>
          <a:xfrm>
            <a:off x="2704962" y="138064"/>
            <a:ext cx="7097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3CB321-CDF8-D07C-CD13-A93D27B16DA9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3F8874-6A59-84C4-6AF2-6457FCD0863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FC933D6-1D57-7D3B-A649-83F4DBF8E6BC}"/>
              </a:ext>
            </a:extLst>
          </p:cNvPr>
          <p:cNvSpPr txBox="1"/>
          <p:nvPr/>
        </p:nvSpPr>
        <p:spPr>
          <a:xfrm>
            <a:off x="433708" y="704883"/>
            <a:ext cx="10868276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Some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small startups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make use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Kickstarter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other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crowdfunding platforms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accumulate a small initial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capital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addition to providing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financial assistance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 successful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crowdfunding campaign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contributes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intangible value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making it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appear attractive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Instead, venture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capital funds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bet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high‐risk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private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particularly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hi‐tech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sector.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1E2D8E-60C3-31EC-222E-CB2AE3B2BB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11DC4E-6D14-F634-C672-B39F9D37B5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269" y="4821545"/>
            <a:ext cx="3036071" cy="18045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0EABB8-E7D1-DA06-E931-D6A05529B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111" y="4821545"/>
            <a:ext cx="3036071" cy="180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71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187"/>
    </mc:Choice>
    <mc:Fallback xmlns="">
      <p:transition advTm="4518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A66FD-C920-19C6-CA00-1C4A5A042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E14145-A7A5-3A35-EE96-61D8B287037C}"/>
              </a:ext>
            </a:extLst>
          </p:cNvPr>
          <p:cNvSpPr/>
          <p:nvPr/>
        </p:nvSpPr>
        <p:spPr>
          <a:xfrm>
            <a:off x="100584" y="697432"/>
            <a:ext cx="11918699" cy="60240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403298-207A-2E7A-3F72-7FD1C8EBE531}"/>
              </a:ext>
            </a:extLst>
          </p:cNvPr>
          <p:cNvSpPr txBox="1"/>
          <p:nvPr/>
        </p:nvSpPr>
        <p:spPr>
          <a:xfrm>
            <a:off x="2704962" y="174212"/>
            <a:ext cx="7380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B6E601-BF2D-B811-6308-1BC0329C9B3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1F1EF4-21DF-3441-7707-DBE25C6E0F18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9389AA-EDE2-FBCF-DE7B-105E540E88C9}"/>
              </a:ext>
            </a:extLst>
          </p:cNvPr>
          <p:cNvSpPr txBox="1"/>
          <p:nvPr/>
        </p:nvSpPr>
        <p:spPr>
          <a:xfrm>
            <a:off x="580782" y="759822"/>
            <a:ext cx="1056131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Usually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venture capital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by acquiring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share of their capital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can be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sold in case of success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Because of this logic,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startup’s success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not measured in terms of growth on the market, but on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financial evaluation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value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monetized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two ways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: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Acquisition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a larger company (e.g.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WhatsApp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was acquired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$19 billion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) or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stock exchange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AE8206-B4B2-4CA3-2EFB-172520132A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DA99784-7F98-BF17-2D5A-4406307313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4962" y="4865334"/>
            <a:ext cx="2646804" cy="17489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3B5285-E43E-80BE-432C-5A37980A1B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5359" y="5045325"/>
            <a:ext cx="2786113" cy="156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4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223"/>
    </mc:Choice>
    <mc:Fallback xmlns="">
      <p:transition advTm="6022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8731F-1300-DC4B-3E3F-DA854848C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C20CC4-043E-25C5-84C8-E391DAC1DE11}"/>
              </a:ext>
            </a:extLst>
          </p:cNvPr>
          <p:cNvSpPr/>
          <p:nvPr/>
        </p:nvSpPr>
        <p:spPr>
          <a:xfrm>
            <a:off x="109728" y="697432"/>
            <a:ext cx="11909555" cy="60240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72AB06-5969-7FB9-F843-066777D88FB5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5991CE-4286-3266-6AED-6015A3014052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A2E24A-589E-7185-0652-4E5A8ECE977B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902AD3-EF4D-90CF-633A-87DD262C9FEE}"/>
              </a:ext>
            </a:extLst>
          </p:cNvPr>
          <p:cNvSpPr txBox="1"/>
          <p:nvPr/>
        </p:nvSpPr>
        <p:spPr>
          <a:xfrm>
            <a:off x="180577" y="789237"/>
            <a:ext cx="9054863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 system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organized around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two key concepts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illustrate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position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digital economy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first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ideas are cheap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that is,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success of a startup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does not depend on the quality of its core idea but rather on its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is why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training process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focused on giving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desirable cultural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form to ideas, teaching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teamwork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brand building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challenge is not to find the best idea, but rather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handle complex forms of collaboration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within a calculable risk.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435918-E9B5-8CAF-3412-B9483165D4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538CD4-CEB3-045F-9571-A52A27CA1B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3840" y="1737265"/>
            <a:ext cx="2377646" cy="219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5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395"/>
    </mc:Choice>
    <mc:Fallback xmlns="">
      <p:transition advTm="6039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05E60-8A4D-2526-279A-6270EEA81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BA0130-9850-D2C5-7F27-EBE7B69BAB86}"/>
              </a:ext>
            </a:extLst>
          </p:cNvPr>
          <p:cNvSpPr/>
          <p:nvPr/>
        </p:nvSpPr>
        <p:spPr>
          <a:xfrm>
            <a:off x="259080" y="827402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77F228-C24C-92A9-1F4D-EC590B007F20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72C75E-4E78-33F6-83A0-A8A8C4815A5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7E7D36-2118-59E6-2796-1809EB605C04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AA73DC-768C-0139-8EB8-AF2086522761}"/>
              </a:ext>
            </a:extLst>
          </p:cNvPr>
          <p:cNvSpPr txBox="1"/>
          <p:nvPr/>
        </p:nvSpPr>
        <p:spPr>
          <a:xfrm>
            <a:off x="701390" y="1170464"/>
            <a:ext cx="7379237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second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key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concept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disruption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which suggests 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best innovations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not cumulative or incremental, but possess the ability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turn entire industries upside down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is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model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followed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Amazon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bookstores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Uber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taxis.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D54DC1-1A64-ED14-5103-8C4E82BE3E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E6A8140-CE86-4067-2E1F-CBE787014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2937" y="1858136"/>
            <a:ext cx="3005588" cy="16805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3FEDC4-B952-BF79-6063-6C3EDC160F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1123" y="5227248"/>
            <a:ext cx="2688569" cy="10546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9D58A4-E9FC-5475-A11E-F3FEB26435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4905" y="5093124"/>
            <a:ext cx="2792210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5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144"/>
    </mc:Choice>
    <mc:Fallback xmlns="">
      <p:transition advTm="4614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CA877D-FB82-5C58-36CB-DC8DCC6A4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05CD545-DA09-A178-4662-0B89CD16CBE4}"/>
              </a:ext>
            </a:extLst>
          </p:cNvPr>
          <p:cNvSpPr/>
          <p:nvPr/>
        </p:nvSpPr>
        <p:spPr>
          <a:xfrm>
            <a:off x="266940" y="79964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3E02E2-5CBD-0349-55C5-171847B756DE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III. The Startup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E61637-6F25-E29E-FA7A-3183F01A917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21A84B-3359-5D91-1182-1FE55019414E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C218952-1AFA-E831-664A-F3D3708AE58F}"/>
              </a:ext>
            </a:extLst>
          </p:cNvPr>
          <p:cNvSpPr txBox="1"/>
          <p:nvPr/>
        </p:nvSpPr>
        <p:spPr>
          <a:xfrm>
            <a:off x="967198" y="836438"/>
            <a:ext cx="9886730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fact, truly disruptive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are able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needs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scratch: no one needed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before its launch.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But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many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tend to favor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replication of successful models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We are witnessing the birth of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Uber for take‐away food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Uber for laundry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etc.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FE37D9-9984-4BC8-2843-06DCCEA9A3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94DE0C-B016-46E8-514D-EC5BCA2DFE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1973" y="4514839"/>
            <a:ext cx="2066723" cy="2066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BC80AA-27DE-CECE-0249-678A164687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6485" y="5228117"/>
            <a:ext cx="2914141" cy="10242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8F3CB6-7E24-D96C-DCC6-DEC01142E2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4906" y="4939023"/>
            <a:ext cx="2578832" cy="139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27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248"/>
    </mc:Choice>
    <mc:Fallback xmlns="">
      <p:transition advTm="4424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9BA4F-C25F-D7E1-D400-67CB41A61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FA0C16-6531-EFD5-EE44-1C7409CAC8AE}"/>
              </a:ext>
            </a:extLst>
          </p:cNvPr>
          <p:cNvSpPr/>
          <p:nvPr/>
        </p:nvSpPr>
        <p:spPr>
          <a:xfrm>
            <a:off x="259080" y="77715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3E962C-950A-665F-27D7-2422CBB104F4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9A585A-322D-0791-E060-BA061D3C791C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099780-CD6A-FC93-E38C-A5B7BFB5800F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B7A1FEC-C440-00CC-462B-70E9565AB2A1}"/>
              </a:ext>
            </a:extLst>
          </p:cNvPr>
          <p:cNvSpPr txBox="1"/>
          <p:nvPr/>
        </p:nvSpPr>
        <p:spPr>
          <a:xfrm>
            <a:off x="445801" y="871001"/>
            <a:ext cx="8506176" cy="561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flexible forms of production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have been adapted to interact with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 economy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large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multinational companies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for example through phenomena such as the so‐called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sharing economy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This expression emerged in the course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2010s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describe a series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through which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people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establish processes for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exchange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goods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(such as homes or tools),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(such as car rides or senior care), or knowledge.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 a result of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technological success of social media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platforms and, above all, of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mobile apps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sharing economy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gained strong public visibility.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9708ED-515A-7753-B0D5-37F84062C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EFB541-E047-C228-BE0E-BE6F3A323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8573" y="1875295"/>
            <a:ext cx="2377626" cy="219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7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036"/>
    </mc:Choice>
    <mc:Fallback xmlns="">
      <p:transition advTm="7303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0C214-5097-2EA2-05C8-97C16EEE8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650ED3-5A67-BAC5-9654-33B16B69D58B}"/>
              </a:ext>
            </a:extLst>
          </p:cNvPr>
          <p:cNvSpPr/>
          <p:nvPr/>
        </p:nvSpPr>
        <p:spPr>
          <a:xfrm>
            <a:off x="180577" y="774700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C4FB5E-618F-5F50-0C46-A9AA4B860766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DF73A-964F-181E-8807-C33DCB594EC7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593C32-FE92-52EF-A357-BBA2B74CDE43}"/>
              </a:ext>
            </a:extLst>
          </p:cNvPr>
          <p:cNvSpPr txBox="1"/>
          <p:nvPr/>
        </p:nvSpPr>
        <p:spPr>
          <a:xfrm>
            <a:off x="559511" y="161486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7F24FF-47A9-4514-7722-C73A512F9C2B}"/>
              </a:ext>
            </a:extLst>
          </p:cNvPr>
          <p:cNvSpPr txBox="1"/>
          <p:nvPr/>
        </p:nvSpPr>
        <p:spPr>
          <a:xfrm>
            <a:off x="1086122" y="967060"/>
            <a:ext cx="9195816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form of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collaborative consumption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has been presented as a possible driver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economic development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as it generates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businesses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employment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as a solution to the social alienation of contemporary societies, as it creates new forms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solidarity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new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relational networks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Hamari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et al. 2016).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C4AC5D-5199-5096-BFB4-178766BA09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BED1130-1469-2B4C-39B3-4C03411E17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485" y="4105656"/>
            <a:ext cx="2514715" cy="249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3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567"/>
    </mc:Choice>
    <mc:Fallback xmlns="">
      <p:transition advTm="5656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4E724-BD71-225C-3399-F344055C5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474601-79C1-9405-AAA0-360E6C2481AD}"/>
              </a:ext>
            </a:extLst>
          </p:cNvPr>
          <p:cNvSpPr/>
          <p:nvPr/>
        </p:nvSpPr>
        <p:spPr>
          <a:xfrm>
            <a:off x="266940" y="697432"/>
            <a:ext cx="11752343" cy="60240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FEA540-00CF-CD74-E1D7-5305AD705634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4DB3EE-3A6B-D4F7-036A-904B6169CD2B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75F755-D8CF-2C33-22B2-CC015B491F90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BA6E54-6DBF-3BD6-300A-3081B99B9AF3}"/>
              </a:ext>
            </a:extLst>
          </p:cNvPr>
          <p:cNvSpPr txBox="1"/>
          <p:nvPr/>
        </p:nvSpPr>
        <p:spPr>
          <a:xfrm>
            <a:off x="526093" y="721320"/>
            <a:ext cx="10839899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not an entirely new phenomenon, but rather part of a trend toward a progressive intertwining between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productive and consumption activities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people undertake in their daily lives.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Since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1980s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term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prosumer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combines the words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and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consumer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4456B1-BEF0-4BEB-1639-0FFB5CBEE7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69278F-F96A-F78F-ADA8-6EB5936989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386" b="16201"/>
          <a:stretch/>
        </p:blipFill>
        <p:spPr>
          <a:xfrm>
            <a:off x="4854512" y="4369628"/>
            <a:ext cx="2761727" cy="2192067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6725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796"/>
    </mc:Choice>
    <mc:Fallback xmlns="">
      <p:transition advTm="3279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67C60-F55C-619C-14CD-4527CC2B03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48F3C0-AB9E-DF46-600A-38CFD490FD23}"/>
              </a:ext>
            </a:extLst>
          </p:cNvPr>
          <p:cNvSpPr/>
          <p:nvPr/>
        </p:nvSpPr>
        <p:spPr>
          <a:xfrm>
            <a:off x="266940" y="588249"/>
            <a:ext cx="11752343" cy="61332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64B3D3-963C-C646-5C59-449E0E765EA9}"/>
              </a:ext>
            </a:extLst>
          </p:cNvPr>
          <p:cNvSpPr txBox="1"/>
          <p:nvPr/>
        </p:nvSpPr>
        <p:spPr>
          <a:xfrm>
            <a:off x="2779320" y="21429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94C9C8-1AD5-D905-2F7F-F8A20E06589A}"/>
              </a:ext>
            </a:extLst>
          </p:cNvPr>
          <p:cNvSpPr/>
          <p:nvPr/>
        </p:nvSpPr>
        <p:spPr>
          <a:xfrm>
            <a:off x="617281" y="23234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4DA34F-7771-022F-BAC9-03F6F5F4AF23}"/>
              </a:ext>
            </a:extLst>
          </p:cNvPr>
          <p:cNvSpPr txBox="1"/>
          <p:nvPr/>
        </p:nvSpPr>
        <p:spPr>
          <a:xfrm>
            <a:off x="617281" y="82984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EFAE7CE-8219-51B0-398B-7FC56D923017}"/>
              </a:ext>
            </a:extLst>
          </p:cNvPr>
          <p:cNvSpPr txBox="1"/>
          <p:nvPr/>
        </p:nvSpPr>
        <p:spPr>
          <a:xfrm>
            <a:off x="493677" y="556416"/>
            <a:ext cx="1079916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stating that “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markets are conversations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in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2000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authors of the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Cluetrain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Manifesto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provided an understanding of this convergence based on the idea that the internet gives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 opportunity to enter into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virtual markets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where they can actively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discuss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products, for example 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reviewing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 book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Amazon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must take these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informed customers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into account and stimulate and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participate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their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conversations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C02DC4-2D9C-CE60-990C-10246B1FA5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B67117-A913-A9B7-D702-EB8643FF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1228" y="4694046"/>
            <a:ext cx="2999492" cy="19691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C11D92-7E86-DB19-907E-68285669F0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3259" y="4797686"/>
            <a:ext cx="3011685" cy="176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3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5CFB5-DA6C-DADF-62B4-E6B6BB6FA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F2D9E7-5539-8051-F135-4E2932CCC582}"/>
              </a:ext>
            </a:extLst>
          </p:cNvPr>
          <p:cNvSpPr/>
          <p:nvPr/>
        </p:nvSpPr>
        <p:spPr>
          <a:xfrm>
            <a:off x="180578" y="799640"/>
            <a:ext cx="11838706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6FD69-000F-F967-E198-06F04D0D1B21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3F6651-A752-EEC8-2F5F-15131EFE5D93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AAF17A-939F-5813-07A2-313E8CD16687}"/>
              </a:ext>
            </a:extLst>
          </p:cNvPr>
          <p:cNvSpPr txBox="1"/>
          <p:nvPr/>
        </p:nvSpPr>
        <p:spPr>
          <a:xfrm>
            <a:off x="617281" y="15903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24062B-24B0-B1AF-2EAC-08D85B71FE34}"/>
              </a:ext>
            </a:extLst>
          </p:cNvPr>
          <p:cNvSpPr txBox="1"/>
          <p:nvPr/>
        </p:nvSpPr>
        <p:spPr>
          <a:xfrm>
            <a:off x="266940" y="827402"/>
            <a:ext cx="8593596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 more radical approach to 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transformation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refers 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prosumer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as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individual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who, while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consuming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socializing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through commercial web platforms,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produces free information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use and appropriate.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Interacting with friends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Facebook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or reviewing hotels visited during a vacation on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TripAdvisor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be seen a form of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unpaid work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since Facebook and Trip Advisor’s value and revenues depend on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this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model has been criticized as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exploitative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F019CF-924B-FFE0-80C0-5A30735AE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7D02FCA-4798-6E5D-78A4-A8618CB36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9993" y="1834044"/>
            <a:ext cx="2877561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57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096F7-DA3B-22DA-CC6B-AA1A1699A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CE94D4-04EE-CCD5-B96D-2ABDD9F1881C}"/>
              </a:ext>
            </a:extLst>
          </p:cNvPr>
          <p:cNvSpPr/>
          <p:nvPr/>
        </p:nvSpPr>
        <p:spPr>
          <a:xfrm>
            <a:off x="259080" y="761974"/>
            <a:ext cx="11752343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4FFB68-1C5D-5D36-8983-9A6321254756}"/>
              </a:ext>
            </a:extLst>
          </p:cNvPr>
          <p:cNvSpPr txBox="1"/>
          <p:nvPr/>
        </p:nvSpPr>
        <p:spPr>
          <a:xfrm>
            <a:off x="2704962" y="174212"/>
            <a:ext cx="7060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IV. The Sharing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A3D77F4-FA8D-7DBE-23D7-330766F614A5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CC653F-3C68-9192-47B0-7F681BA587C8}"/>
              </a:ext>
            </a:extLst>
          </p:cNvPr>
          <p:cNvSpPr txBox="1"/>
          <p:nvPr/>
        </p:nvSpPr>
        <p:spPr>
          <a:xfrm>
            <a:off x="501742" y="138445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2CAB833-756E-8795-AB0F-E9B050F779EA}"/>
              </a:ext>
            </a:extLst>
          </p:cNvPr>
          <p:cNvSpPr txBox="1"/>
          <p:nvPr/>
        </p:nvSpPr>
        <p:spPr>
          <a:xfrm>
            <a:off x="289177" y="858461"/>
            <a:ext cx="8823039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in many cases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intellectual property rights policies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used by these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do not protect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creators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who contribute to collaboratively producing content through their platforms.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By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agreeing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the copyright clauses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accept when signing up to an online service,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give away many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rights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the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they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this way,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 companies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legitimized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extract revenues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production processes they promote and manage.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DB2C82-8E2E-9857-6642-889EDB2FCD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9B3D3B5-7C42-C3A0-920E-B1D84F0C4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0571" y="1706685"/>
            <a:ext cx="2542252" cy="249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27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4CDFC9-2D05-A54C-A829-1F17302B7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F93595-C69B-BA57-B88D-4D86EA903ADE}"/>
              </a:ext>
            </a:extLst>
          </p:cNvPr>
          <p:cNvSpPr/>
          <p:nvPr/>
        </p:nvSpPr>
        <p:spPr>
          <a:xfrm>
            <a:off x="109728" y="761974"/>
            <a:ext cx="11901695" cy="5921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4A31E6-A1A8-97C9-094B-508AB4F99115}"/>
              </a:ext>
            </a:extLst>
          </p:cNvPr>
          <p:cNvSpPr txBox="1"/>
          <p:nvPr/>
        </p:nvSpPr>
        <p:spPr>
          <a:xfrm>
            <a:off x="3409508" y="82849"/>
            <a:ext cx="5451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V. The influencer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33E798-71CB-870F-17FA-A8D5AB331F2F}"/>
              </a:ext>
            </a:extLst>
          </p:cNvPr>
          <p:cNvSpPr/>
          <p:nvPr/>
        </p:nvSpPr>
        <p:spPr>
          <a:xfrm>
            <a:off x="617281" y="115433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6DCADF-37E8-9D17-C3A5-B04EF7FEBEC4}"/>
              </a:ext>
            </a:extLst>
          </p:cNvPr>
          <p:cNvSpPr txBox="1"/>
          <p:nvPr/>
        </p:nvSpPr>
        <p:spPr>
          <a:xfrm>
            <a:off x="501742" y="138445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B994D74-7BF9-939F-36D1-AA28A1E145FE}"/>
              </a:ext>
            </a:extLst>
          </p:cNvPr>
          <p:cNvSpPr txBox="1"/>
          <p:nvPr/>
        </p:nvSpPr>
        <p:spPr>
          <a:xfrm>
            <a:off x="124968" y="858461"/>
            <a:ext cx="9693215" cy="5563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The</a:t>
            </a:r>
            <a:r>
              <a:rPr lang="en-US" sz="24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influencers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</a:t>
            </a: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independent</a:t>
            </a:r>
            <a:r>
              <a:rPr lang="en-US" sz="24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Content creators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play an increasingly important role as </a:t>
            </a:r>
            <a:r>
              <a:rPr lang="en-US" sz="24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entrepreneurs.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influencer economy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 growing novel </a:t>
            </a:r>
            <a:r>
              <a:rPr lang="en-US" sz="2400" b="1" dirty="0">
                <a:solidFill>
                  <a:schemeClr val="tx2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phenomenon that has emerged in the era of the </a:t>
            </a:r>
            <a:r>
              <a:rPr lang="en-US" sz="24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economy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refers to “the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 model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which online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influencers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attract large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followers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through various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and subsequently convert this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traffic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into purchasing power, thereby achieving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monetization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generating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revenue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directing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consumer behavior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shaping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trends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promoting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their audiences.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36EFF9-B571-13D3-E62B-0BF1E060AA2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40A5935-9E88-8BF3-CEA0-DAB0DFFF68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7230" y="1625043"/>
            <a:ext cx="2035146" cy="1803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9831">
        <p:checker/>
      </p:transition>
    </mc:Choice>
    <mc:Fallback xmlns="">
      <p:transition spd="slow" advTm="49831">
        <p:checker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3337D-6B1C-6EF4-4288-8BBB7F235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413D16-080A-CDAD-420D-6D00F030B0F9}"/>
              </a:ext>
            </a:extLst>
          </p:cNvPr>
          <p:cNvSpPr/>
          <p:nvPr/>
        </p:nvSpPr>
        <p:spPr>
          <a:xfrm>
            <a:off x="180578" y="565959"/>
            <a:ext cx="11830846" cy="6117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BB5378-2CAB-E74D-1329-473B9D6F4978}"/>
              </a:ext>
            </a:extLst>
          </p:cNvPr>
          <p:cNvSpPr txBox="1"/>
          <p:nvPr/>
        </p:nvSpPr>
        <p:spPr>
          <a:xfrm>
            <a:off x="2737986" y="-32066"/>
            <a:ext cx="7060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V. The influencer economy 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D3D919-3383-47FB-9436-4E9268E5F054}"/>
              </a:ext>
            </a:extLst>
          </p:cNvPr>
          <p:cNvSpPr/>
          <p:nvPr/>
        </p:nvSpPr>
        <p:spPr>
          <a:xfrm>
            <a:off x="617281" y="19851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EF1B8D-2E20-61E5-5DCB-163C4EFD195C}"/>
              </a:ext>
            </a:extLst>
          </p:cNvPr>
          <p:cNvSpPr txBox="1"/>
          <p:nvPr/>
        </p:nvSpPr>
        <p:spPr>
          <a:xfrm>
            <a:off x="559511" y="5055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933DE38-D50C-DCC7-EB58-C7278B2AD1B7}"/>
              </a:ext>
            </a:extLst>
          </p:cNvPr>
          <p:cNvSpPr txBox="1"/>
          <p:nvPr/>
        </p:nvSpPr>
        <p:spPr>
          <a:xfrm>
            <a:off x="250406" y="515537"/>
            <a:ext cx="7265975" cy="6117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he number of </a:t>
            </a:r>
            <a:r>
              <a:rPr lang="en-US" sz="24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followers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an indicator of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influencers popularity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profit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potential.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Mega influencers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—over one million followers, typically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celebrities, expensive, more attractive to brands for sponsorships.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Macro influencers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—100,000 to one million followers, typically content creators, expensive.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 influencers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—small following, typically viewed as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specialized and affordable.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Nano influencers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—very small, perhaps local and inexperienced following, affordable.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923B08-43FA-A994-D2A7-F3D0744543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281938" y="19851"/>
            <a:ext cx="1729485" cy="807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26C1B6-4712-8292-0500-01B6A85D7E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l="5900" r="2979"/>
          <a:stretch>
            <a:fillRect/>
          </a:stretch>
        </p:blipFill>
        <p:spPr>
          <a:xfrm>
            <a:off x="7586208" y="1597307"/>
            <a:ext cx="4425215" cy="360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46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A24F7-D053-97EB-FE85-3C8EF35AD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4008A61-CD74-B3EC-89FB-A3987A2C1C00}"/>
              </a:ext>
            </a:extLst>
          </p:cNvPr>
          <p:cNvSpPr/>
          <p:nvPr/>
        </p:nvSpPr>
        <p:spPr>
          <a:xfrm>
            <a:off x="123646" y="664233"/>
            <a:ext cx="11963019" cy="60195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A34900-CB98-56FF-A4E8-1F576A28948F}"/>
              </a:ext>
            </a:extLst>
          </p:cNvPr>
          <p:cNvSpPr txBox="1"/>
          <p:nvPr/>
        </p:nvSpPr>
        <p:spPr>
          <a:xfrm>
            <a:off x="1520751" y="72179"/>
            <a:ext cx="9274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 AI- Artificial Intelligence and Content Creation  Economy: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A23C25-8976-1FB1-1FF5-D450B4E467FD}"/>
              </a:ext>
            </a:extLst>
          </p:cNvPr>
          <p:cNvSpPr/>
          <p:nvPr/>
        </p:nvSpPr>
        <p:spPr>
          <a:xfrm>
            <a:off x="123646" y="36871"/>
            <a:ext cx="1189556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7A2DDC-25E5-672F-DBAA-E5409F80B25C}"/>
              </a:ext>
            </a:extLst>
          </p:cNvPr>
          <p:cNvSpPr txBox="1"/>
          <p:nvPr/>
        </p:nvSpPr>
        <p:spPr>
          <a:xfrm>
            <a:off x="94762" y="75818"/>
            <a:ext cx="1247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174605-261D-5A4D-B952-017FD2683936}"/>
              </a:ext>
            </a:extLst>
          </p:cNvPr>
          <p:cNvSpPr txBox="1"/>
          <p:nvPr/>
        </p:nvSpPr>
        <p:spPr>
          <a:xfrm>
            <a:off x="183989" y="829093"/>
            <a:ext cx="9422690" cy="5364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Generative Artificial Intelligence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(AI) have emerged as a transformative force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1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creation economy.</a:t>
            </a:r>
            <a:endParaRPr kumimoji="0" lang="en-US" sz="21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AI-generated content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auto-generated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 minutes based on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prompts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(or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instructions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) that humans provide,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generating high-quality content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including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images,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text, video, animation, audio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copyright-free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music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Several </a:t>
            </a:r>
            <a:r>
              <a:rPr lang="en-US" sz="21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platforms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dedicated to </a:t>
            </a:r>
            <a:r>
              <a:rPr lang="en-US" sz="21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AI-generated content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emerged, including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Midjourney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Gemini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Canva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Suno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100" b="1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ElevenLabs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lowering technical barriers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content production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Generative AI 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has enabled broader participation in </a:t>
            </a:r>
            <a:r>
              <a:rPr lang="en-US" sz="21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 creation 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creative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industries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It enables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creators</a:t>
            </a:r>
            <a:r>
              <a:rPr kumimoji="0" lang="en-US" sz="21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compete with established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professionals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benefit from of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AI-generated content,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reducing production </a:t>
            </a:r>
            <a:r>
              <a:rPr lang="en-US" sz="21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costs</a:t>
            </a:r>
            <a:r>
              <a:rPr lang="en-US" sz="21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36DB6D-0D25-063F-40A9-3A957DB2B8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1002444" y="0"/>
            <a:ext cx="1189556" cy="55544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CCA595E-1C38-1E64-71C0-5D37D9DA9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022" y="1726299"/>
            <a:ext cx="2419643" cy="160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93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9831">
        <p:dissolve/>
      </p:transition>
    </mc:Choice>
    <mc:Fallback xmlns="">
      <p:transition spd="slow" advTm="49831">
        <p:dissolv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3D4CD0-4ACB-C41B-4B90-03C08F560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53634B-41D0-AEA6-33FB-2B2194D68790}"/>
              </a:ext>
            </a:extLst>
          </p:cNvPr>
          <p:cNvSpPr/>
          <p:nvPr/>
        </p:nvSpPr>
        <p:spPr>
          <a:xfrm>
            <a:off x="115540" y="693821"/>
            <a:ext cx="11895884" cy="59899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9A8587-98D7-FE60-935D-805E9F327147}"/>
              </a:ext>
            </a:extLst>
          </p:cNvPr>
          <p:cNvSpPr/>
          <p:nvPr/>
        </p:nvSpPr>
        <p:spPr>
          <a:xfrm>
            <a:off x="115539" y="114462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A68A9E-2873-6BA3-EA6F-99B4F915688C}"/>
              </a:ext>
            </a:extLst>
          </p:cNvPr>
          <p:cNvSpPr txBox="1"/>
          <p:nvPr/>
        </p:nvSpPr>
        <p:spPr>
          <a:xfrm>
            <a:off x="0" y="174212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AD52123-AC2F-11AD-6C67-F0C774D51EAD}"/>
              </a:ext>
            </a:extLst>
          </p:cNvPr>
          <p:cNvSpPr txBox="1"/>
          <p:nvPr/>
        </p:nvSpPr>
        <p:spPr>
          <a:xfrm>
            <a:off x="115539" y="1050535"/>
            <a:ext cx="10016013" cy="5113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Generative AI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changing the way </a:t>
            </a:r>
            <a:r>
              <a:rPr lang="en-US" sz="20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&amp; marketing institutions</a:t>
            </a:r>
            <a:r>
              <a:rPr lang="en-US" sz="20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work in. It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offers a new set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tools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enhance their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creative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process and open new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avenues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From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generation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inspiration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even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editing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empowers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them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generate unique content quickly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efficiently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helping them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save time, money,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and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effort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 their creative process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AI-powered tools can assist with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writing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editing tasks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generating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ideas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headlines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summarizing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content,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translation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checking for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grammar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rewriting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different styles for social media or newsletters, writing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video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scripts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editing,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even produce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voiceovers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more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high-quality content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can produce, the more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monetization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opportunities media &amp; marketing institutions can capitalize on.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8C4178-E5EC-EEB4-625C-B4E3977F76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1154529" y="19851"/>
            <a:ext cx="856894" cy="4001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FD6EF6B-1C8D-CE90-50D6-813C3798925F}"/>
              </a:ext>
            </a:extLst>
          </p:cNvPr>
          <p:cNvSpPr txBox="1"/>
          <p:nvPr/>
        </p:nvSpPr>
        <p:spPr>
          <a:xfrm>
            <a:off x="1689486" y="0"/>
            <a:ext cx="9199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 AI- Artificial Intelligence and Content Creation  Economy: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4895C1-4AF8-61FB-20A6-856F3B1CD3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0" y="1398996"/>
            <a:ext cx="1641008" cy="1944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51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E0ECD6-83BB-088F-2DF0-5C40269D0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C67BA7-7A47-FCED-3B97-EB40AB027F6E}"/>
              </a:ext>
            </a:extLst>
          </p:cNvPr>
          <p:cNvSpPr/>
          <p:nvPr/>
        </p:nvSpPr>
        <p:spPr>
          <a:xfrm>
            <a:off x="86930" y="659859"/>
            <a:ext cx="12038014" cy="61011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D2C9D8-5C7B-5ACC-A2D0-8669593A6080}"/>
              </a:ext>
            </a:extLst>
          </p:cNvPr>
          <p:cNvSpPr/>
          <p:nvPr/>
        </p:nvSpPr>
        <p:spPr>
          <a:xfrm>
            <a:off x="86929" y="78695"/>
            <a:ext cx="1458408" cy="51960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94A1EB-CC99-B29D-A8E7-41F7897D329C}"/>
              </a:ext>
            </a:extLst>
          </p:cNvPr>
          <p:cNvSpPr txBox="1"/>
          <p:nvPr/>
        </p:nvSpPr>
        <p:spPr>
          <a:xfrm>
            <a:off x="29159" y="145840"/>
            <a:ext cx="1573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50FF2EC-178B-755F-640D-25CC9E432137}"/>
              </a:ext>
            </a:extLst>
          </p:cNvPr>
          <p:cNvSpPr txBox="1"/>
          <p:nvPr/>
        </p:nvSpPr>
        <p:spPr>
          <a:xfrm>
            <a:off x="86929" y="582676"/>
            <a:ext cx="9828655" cy="6036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Moreover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AI-driven analytics tools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like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CrowdTangle,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Socialbakers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HypeAuditor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analyze audience behavior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engagement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patterns, and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trending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topics to provide actionable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insights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help creators understand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their audiences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deliver content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is more likely to resonate with them, leading to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increased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engagement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revenue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is also transforming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 curation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the process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collecting content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from various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sources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present to a specific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audience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AI can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analyze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vast amounts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content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identify the most relevant and valuable pieces for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particular audience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For example,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 news website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curate articles that are most likely to be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interest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their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readers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based on reading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history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social media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activity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However, it's important to note that while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can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assist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with content creation, it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cannot replace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creativity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of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human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content creators.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849490-9061-0020-E4F7-C8BD6E32C8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955626" y="19851"/>
            <a:ext cx="1055797" cy="4929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BC5C9-F2F1-7F89-C287-83F50288A824}"/>
              </a:ext>
            </a:extLst>
          </p:cNvPr>
          <p:cNvSpPr txBox="1"/>
          <p:nvPr/>
        </p:nvSpPr>
        <p:spPr>
          <a:xfrm>
            <a:off x="1496466" y="84285"/>
            <a:ext cx="9199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VI.  AI- Artificial Intelligence and Content Creation  Economy: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2831DE-661C-BA78-4EEE-E1428624EB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9105" y="1721106"/>
            <a:ext cx="1982318" cy="1321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02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831"/>
    </mc:Choice>
    <mc:Fallback xmlns="">
      <p:transition advTm="4983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5B314E-ADBD-5455-EF5C-1C20AA880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9A7D562-F6B0-3F2A-EE56-8A1A857FCB6B}"/>
              </a:ext>
            </a:extLst>
          </p:cNvPr>
          <p:cNvSpPr/>
          <p:nvPr/>
        </p:nvSpPr>
        <p:spPr>
          <a:xfrm>
            <a:off x="302768" y="725731"/>
            <a:ext cx="1376399" cy="4239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E1AE53-06C2-5355-1B08-E10F708B243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C13F601-898A-5651-A0B2-5DAB5A2A0EBE}"/>
              </a:ext>
            </a:extLst>
          </p:cNvPr>
          <p:cNvSpPr/>
          <p:nvPr/>
        </p:nvSpPr>
        <p:spPr>
          <a:xfrm>
            <a:off x="78791" y="1149696"/>
            <a:ext cx="9819640" cy="5442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information economy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a dynamic economic sector, dominated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new players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Microsoft’s Bill Gates, Amazon’s Jeff Bezos, and Facebook’s Mark Zuckerberg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among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wealthiest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individuals in the world.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influence the development of global capitalism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their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investments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global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market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supports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economies of areas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that produce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hardware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components, such as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East Asia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and others that manage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innovation and marketing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processes, such as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United States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Some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web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companies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simply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sell content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distributed through digital networks.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Most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services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user‐generated content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are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free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to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user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and rely on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advertising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Startup economy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is based on new emerging companies often pass through an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incubator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.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Prosumer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 which combines the words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” and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consumer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,” has been used to define individuals who have an active role in processes of both creation and consumption of goods .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4C9B6A6-5353-FFB6-5393-BC54064B3D41}"/>
              </a:ext>
            </a:extLst>
          </p:cNvPr>
          <p:cNvSpPr txBox="1"/>
          <p:nvPr/>
        </p:nvSpPr>
        <p:spPr>
          <a:xfrm>
            <a:off x="2170079" y="622582"/>
            <a:ext cx="22765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051B74F-FD0B-E097-ABBB-9DB2FA3FD753}"/>
              </a:ext>
            </a:extLst>
          </p:cNvPr>
          <p:cNvSpPr txBox="1"/>
          <p:nvPr/>
        </p:nvSpPr>
        <p:spPr>
          <a:xfrm>
            <a:off x="302768" y="780364"/>
            <a:ext cx="13763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3EDFC89-DFA8-317E-A7A6-4126D5B205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246431" y="-37675"/>
            <a:ext cx="1774394" cy="82852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CDE8288-4ED1-0349-EF94-2A23D4288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1921" y="129375"/>
            <a:ext cx="1904612" cy="1268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24"/>
    </mc:Choice>
    <mc:Fallback xmlns="">
      <p:transition spd="slow" advTm="169324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66"/>
    </mc:Choice>
    <mc:Fallback xmlns="">
      <p:transition spd="slow" advTm="2116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a968399c04fe4fe4dc7da06fb70d1f66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9eff524e268ff0c86728610c23328f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688354b5-287c-4cda-825e-1d7935aea40e"/>
    <ds:schemaRef ds:uri="aca13214-df29-4e3c-a050-857c0bf7bd8e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398D9F7-66C7-4BC5-B0FA-786C787C550D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3388</TotalTime>
  <Words>3877</Words>
  <Application>Microsoft Office PowerPoint</Application>
  <PresentationFormat>Widescreen</PresentationFormat>
  <Paragraphs>238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Shereen Kedwany</cp:lastModifiedBy>
  <cp:revision>971</cp:revision>
  <dcterms:created xsi:type="dcterms:W3CDTF">2023-04-29T09:08:00Z</dcterms:created>
  <dcterms:modified xsi:type="dcterms:W3CDTF">2026-03-28T09:27:59Z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