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543" r:id="rId3"/>
    <p:sldId id="550" r:id="rId4"/>
    <p:sldId id="582" r:id="rId5"/>
    <p:sldId id="583" r:id="rId6"/>
    <p:sldId id="544" r:id="rId7"/>
    <p:sldId id="528" r:id="rId8"/>
    <p:sldId id="545" r:id="rId9"/>
    <p:sldId id="585" r:id="rId10"/>
    <p:sldId id="576" r:id="rId11"/>
    <p:sldId id="534" r:id="rId12"/>
    <p:sldId id="577" r:id="rId13"/>
    <p:sldId id="579" r:id="rId14"/>
    <p:sldId id="580" r:id="rId15"/>
    <p:sldId id="578" r:id="rId16"/>
    <p:sldId id="546" r:id="rId17"/>
    <p:sldId id="565" r:id="rId18"/>
    <p:sldId id="584" r:id="rId19"/>
    <p:sldId id="557" r:id="rId20"/>
    <p:sldId id="566" r:id="rId21"/>
    <p:sldId id="574" r:id="rId22"/>
    <p:sldId id="570" r:id="rId23"/>
    <p:sldId id="571" r:id="rId24"/>
    <p:sldId id="572" r:id="rId25"/>
    <p:sldId id="573" r:id="rId26"/>
    <p:sldId id="568" r:id="rId27"/>
    <p:sldId id="569" r:id="rId28"/>
    <p:sldId id="575" r:id="rId29"/>
    <p:sldId id="586" r:id="rId30"/>
    <p:sldId id="587" r:id="rId31"/>
    <p:sldId id="558" r:id="rId32"/>
    <p:sldId id="559" r:id="rId33"/>
    <p:sldId id="560" r:id="rId34"/>
    <p:sldId id="561" r:id="rId35"/>
    <p:sldId id="562" r:id="rId36"/>
    <p:sldId id="563" r:id="rId37"/>
    <p:sldId id="564" r:id="rId38"/>
    <p:sldId id="548" r:id="rId39"/>
    <p:sldId id="551" r:id="rId40"/>
    <p:sldId id="5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3"/>
            <p14:sldId id="550"/>
            <p14:sldId id="582"/>
            <p14:sldId id="583"/>
            <p14:sldId id="544"/>
            <p14:sldId id="528"/>
            <p14:sldId id="545"/>
            <p14:sldId id="585"/>
            <p14:sldId id="576"/>
            <p14:sldId id="534"/>
            <p14:sldId id="577"/>
            <p14:sldId id="579"/>
            <p14:sldId id="580"/>
            <p14:sldId id="578"/>
            <p14:sldId id="546"/>
            <p14:sldId id="565"/>
            <p14:sldId id="584"/>
            <p14:sldId id="557"/>
            <p14:sldId id="566"/>
            <p14:sldId id="574"/>
            <p14:sldId id="570"/>
            <p14:sldId id="571"/>
            <p14:sldId id="572"/>
            <p14:sldId id="573"/>
            <p14:sldId id="568"/>
            <p14:sldId id="569"/>
            <p14:sldId id="575"/>
            <p14:sldId id="586"/>
            <p14:sldId id="587"/>
            <p14:sldId id="558"/>
            <p14:sldId id="559"/>
            <p14:sldId id="560"/>
            <p14:sldId id="561"/>
            <p14:sldId id="562"/>
            <p14:sldId id="563"/>
            <p14:sldId id="564"/>
            <p14:sldId id="548"/>
            <p14:sldId id="551"/>
            <p14:sldId id="5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3738" autoAdjust="0"/>
  </p:normalViewPr>
  <p:slideViewPr>
    <p:cSldViewPr snapToGrid="0">
      <p:cViewPr varScale="1">
        <p:scale>
          <a:sx n="95" d="100"/>
          <a:sy n="95" d="100"/>
        </p:scale>
        <p:origin x="1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BE1A09-0425-4BBA-84C7-13608650A5E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pPr rtl="1"/>
          <a:endParaRPr lang="ar-EG"/>
        </a:p>
      </dgm:t>
    </dgm:pt>
    <dgm:pt modelId="{CA9800A7-2F42-4933-ADAC-293F6F566857}">
      <dgm:prSet phldrT="[Text]"/>
      <dgm:spPr/>
      <dgm:t>
        <a:bodyPr/>
        <a:lstStyle/>
        <a:p>
          <a:pPr rtl="1"/>
          <a:r>
            <a:rPr lang="en-US" b="1" i="1" dirty="0"/>
            <a:t>Asserting – </a:t>
          </a:r>
          <a:r>
            <a:rPr lang="en-US" dirty="0"/>
            <a:t>you insist that your ideas are heard and you challenge the ideas of others</a:t>
          </a:r>
          <a:endParaRPr lang="ar-EG" dirty="0"/>
        </a:p>
      </dgm:t>
    </dgm:pt>
    <dgm:pt modelId="{A4C7470F-2FB7-41BF-B050-27CAB4B4AF6E}" type="parTrans" cxnId="{8E6997C7-5E44-40D0-8CCD-1E2929A44361}">
      <dgm:prSet/>
      <dgm:spPr/>
      <dgm:t>
        <a:bodyPr/>
        <a:lstStyle/>
        <a:p>
          <a:pPr rtl="1"/>
          <a:endParaRPr lang="ar-EG"/>
        </a:p>
      </dgm:t>
    </dgm:pt>
    <dgm:pt modelId="{CFDA10E9-F2B1-44E1-8C2B-BB8A3933340E}" type="sibTrans" cxnId="{8E6997C7-5E44-40D0-8CCD-1E2929A44361}">
      <dgm:prSet/>
      <dgm:spPr/>
      <dgm:t>
        <a:bodyPr/>
        <a:lstStyle/>
        <a:p>
          <a:pPr rtl="1"/>
          <a:endParaRPr lang="ar-EG"/>
        </a:p>
      </dgm:t>
    </dgm:pt>
    <dgm:pt modelId="{7385344B-4893-4605-B1E1-5D13FE84DB2D}">
      <dgm:prSet phldrT="[Text]"/>
      <dgm:spPr/>
      <dgm:t>
        <a:bodyPr/>
        <a:lstStyle/>
        <a:p>
          <a:pPr rtl="1"/>
          <a:r>
            <a:rPr lang="en-US" b="1" i="1" dirty="0"/>
            <a:t>Convincing – </a:t>
          </a:r>
          <a:r>
            <a:rPr lang="en-US" i="1" dirty="0"/>
            <a:t>you put forward your ideas and offer logical, rational reasons to convince others of your point of view</a:t>
          </a:r>
          <a:endParaRPr lang="ar-EG" dirty="0"/>
        </a:p>
      </dgm:t>
    </dgm:pt>
    <dgm:pt modelId="{7388DD44-2403-40FA-B846-03C9B2FC8F49}" type="parTrans" cxnId="{EA9EA993-9D4C-41CA-971E-2AF17558379B}">
      <dgm:prSet/>
      <dgm:spPr/>
      <dgm:t>
        <a:bodyPr/>
        <a:lstStyle/>
        <a:p>
          <a:pPr rtl="1"/>
          <a:endParaRPr lang="ar-EG"/>
        </a:p>
      </dgm:t>
    </dgm:pt>
    <dgm:pt modelId="{86D0ED45-20F3-46D0-868E-7825E5F1F9B1}" type="sibTrans" cxnId="{EA9EA993-9D4C-41CA-971E-2AF17558379B}">
      <dgm:prSet/>
      <dgm:spPr/>
      <dgm:t>
        <a:bodyPr/>
        <a:lstStyle/>
        <a:p>
          <a:pPr rtl="1"/>
          <a:endParaRPr lang="ar-EG"/>
        </a:p>
      </dgm:t>
    </dgm:pt>
    <dgm:pt modelId="{A6D4FFB8-7044-4555-88AC-59A52C380A8C}">
      <dgm:prSet phldrT="[Text]"/>
      <dgm:spPr/>
      <dgm:t>
        <a:bodyPr/>
        <a:lstStyle/>
        <a:p>
          <a:pPr rtl="1"/>
          <a:r>
            <a:rPr lang="en-US" b="1" i="1" dirty="0"/>
            <a:t>Negotiating – </a:t>
          </a:r>
          <a:r>
            <a:rPr lang="en-US" i="1" dirty="0"/>
            <a:t>you look for compromises and make concessions to reach outcomes that satisfy your greater interest</a:t>
          </a:r>
          <a:endParaRPr lang="ar-EG" dirty="0"/>
        </a:p>
      </dgm:t>
    </dgm:pt>
    <dgm:pt modelId="{93F4BCF9-A5AE-4BC3-BA8C-53EC4B740743}" type="parTrans" cxnId="{11E0DB24-861E-46E6-A73A-9DD9A137FF42}">
      <dgm:prSet/>
      <dgm:spPr/>
      <dgm:t>
        <a:bodyPr/>
        <a:lstStyle/>
        <a:p>
          <a:pPr rtl="1"/>
          <a:endParaRPr lang="ar-EG"/>
        </a:p>
      </dgm:t>
    </dgm:pt>
    <dgm:pt modelId="{AF742F8D-1D3C-4A02-BB82-9447433FEAD8}" type="sibTrans" cxnId="{11E0DB24-861E-46E6-A73A-9DD9A137FF42}">
      <dgm:prSet/>
      <dgm:spPr/>
      <dgm:t>
        <a:bodyPr/>
        <a:lstStyle/>
        <a:p>
          <a:pPr rtl="1"/>
          <a:endParaRPr lang="ar-EG"/>
        </a:p>
      </dgm:t>
    </dgm:pt>
    <dgm:pt modelId="{44CB91F5-9D40-452F-9AF5-6BE1FE7808C9}">
      <dgm:prSet phldrT="[Text]"/>
      <dgm:spPr/>
      <dgm:t>
        <a:bodyPr/>
        <a:lstStyle/>
        <a:p>
          <a:pPr rtl="1"/>
          <a:r>
            <a:rPr lang="en-US" b="1" i="1" dirty="0"/>
            <a:t>Inspiring – </a:t>
          </a:r>
          <a:r>
            <a:rPr lang="en-US" i="1" dirty="0"/>
            <a:t>you advocate your position and encourage others with a sense of shared purpose and exciting possibilities</a:t>
          </a:r>
          <a:endParaRPr lang="ar-EG" dirty="0"/>
        </a:p>
      </dgm:t>
    </dgm:pt>
    <dgm:pt modelId="{8FE2FB11-F816-42F5-B8BE-248CCDD1F97B}" type="parTrans" cxnId="{B7B95DAE-49B0-40A1-BF26-2B4CA22B99A3}">
      <dgm:prSet/>
      <dgm:spPr/>
      <dgm:t>
        <a:bodyPr/>
        <a:lstStyle/>
        <a:p>
          <a:pPr rtl="1"/>
          <a:endParaRPr lang="ar-EG"/>
        </a:p>
      </dgm:t>
    </dgm:pt>
    <dgm:pt modelId="{DF5484A0-7DFE-4C5E-9FB3-1DB8FCD02DBC}" type="sibTrans" cxnId="{B7B95DAE-49B0-40A1-BF26-2B4CA22B99A3}">
      <dgm:prSet/>
      <dgm:spPr/>
      <dgm:t>
        <a:bodyPr/>
        <a:lstStyle/>
        <a:p>
          <a:pPr rtl="1"/>
          <a:endParaRPr lang="ar-EG"/>
        </a:p>
      </dgm:t>
    </dgm:pt>
    <dgm:pt modelId="{216BC8EE-29AC-4CE6-AA0E-A1C67C95FF64}">
      <dgm:prSet phldrT="[Text]"/>
      <dgm:spPr/>
      <dgm:t>
        <a:bodyPr/>
        <a:lstStyle/>
        <a:p>
          <a:pPr rtl="1"/>
          <a:r>
            <a:rPr lang="en-US" b="1" i="1" dirty="0"/>
            <a:t>Bridging – </a:t>
          </a:r>
          <a:r>
            <a:rPr lang="en-US" i="1" dirty="0"/>
            <a:t>you build relationships and connect with others through listening understanding and building coalitions </a:t>
          </a:r>
          <a:endParaRPr lang="ar-EG" dirty="0"/>
        </a:p>
      </dgm:t>
    </dgm:pt>
    <dgm:pt modelId="{FC366D6B-B527-4559-8674-DACD3B211932}" type="parTrans" cxnId="{75339785-6FFC-48CB-99F0-2E2CF7CAD495}">
      <dgm:prSet/>
      <dgm:spPr/>
      <dgm:t>
        <a:bodyPr/>
        <a:lstStyle/>
        <a:p>
          <a:pPr rtl="1"/>
          <a:endParaRPr lang="ar-EG"/>
        </a:p>
      </dgm:t>
    </dgm:pt>
    <dgm:pt modelId="{0EE2F906-7DDF-499B-8D4E-36D6005DD96F}" type="sibTrans" cxnId="{75339785-6FFC-48CB-99F0-2E2CF7CAD495}">
      <dgm:prSet/>
      <dgm:spPr/>
      <dgm:t>
        <a:bodyPr/>
        <a:lstStyle/>
        <a:p>
          <a:pPr rtl="1"/>
          <a:endParaRPr lang="ar-EG"/>
        </a:p>
      </dgm:t>
    </dgm:pt>
    <dgm:pt modelId="{82E58F4E-35C7-4171-9D2E-858E71626FA2}" type="pres">
      <dgm:prSet presAssocID="{9CBE1A09-0425-4BBA-84C7-13608650A5EB}" presName="Name0" presStyleCnt="0">
        <dgm:presLayoutVars>
          <dgm:chMax val="7"/>
          <dgm:chPref val="7"/>
          <dgm:dir/>
        </dgm:presLayoutVars>
      </dgm:prSet>
      <dgm:spPr/>
    </dgm:pt>
    <dgm:pt modelId="{46AC1AE9-7BF5-442A-804D-AABCAF9989E1}" type="pres">
      <dgm:prSet presAssocID="{9CBE1A09-0425-4BBA-84C7-13608650A5EB}" presName="Name1" presStyleCnt="0"/>
      <dgm:spPr/>
    </dgm:pt>
    <dgm:pt modelId="{52E98582-3261-40E7-B5BF-C6E5FDC8A971}" type="pres">
      <dgm:prSet presAssocID="{9CBE1A09-0425-4BBA-84C7-13608650A5EB}" presName="cycle" presStyleCnt="0"/>
      <dgm:spPr/>
    </dgm:pt>
    <dgm:pt modelId="{EB20B373-FB1D-4A69-AA8B-F60D03AE4CBA}" type="pres">
      <dgm:prSet presAssocID="{9CBE1A09-0425-4BBA-84C7-13608650A5EB}" presName="srcNode" presStyleLbl="node1" presStyleIdx="0" presStyleCnt="5"/>
      <dgm:spPr/>
    </dgm:pt>
    <dgm:pt modelId="{153F1879-D5F0-46C4-83B5-333163F09755}" type="pres">
      <dgm:prSet presAssocID="{9CBE1A09-0425-4BBA-84C7-13608650A5EB}" presName="conn" presStyleLbl="parChTrans1D2" presStyleIdx="0" presStyleCnt="1"/>
      <dgm:spPr/>
    </dgm:pt>
    <dgm:pt modelId="{90E4C349-225F-48D0-AD43-D010347E4EB2}" type="pres">
      <dgm:prSet presAssocID="{9CBE1A09-0425-4BBA-84C7-13608650A5EB}" presName="extraNode" presStyleLbl="node1" presStyleIdx="0" presStyleCnt="5"/>
      <dgm:spPr/>
    </dgm:pt>
    <dgm:pt modelId="{8D350C78-3F67-40AB-A3FA-C9CCD00530A3}" type="pres">
      <dgm:prSet presAssocID="{9CBE1A09-0425-4BBA-84C7-13608650A5EB}" presName="dstNode" presStyleLbl="node1" presStyleIdx="0" presStyleCnt="5"/>
      <dgm:spPr/>
    </dgm:pt>
    <dgm:pt modelId="{E1B8D59C-9BE2-41EA-B9A2-09CAB5E890C3}" type="pres">
      <dgm:prSet presAssocID="{CA9800A7-2F42-4933-ADAC-293F6F566857}" presName="text_1" presStyleLbl="node1" presStyleIdx="0" presStyleCnt="5">
        <dgm:presLayoutVars>
          <dgm:bulletEnabled val="1"/>
        </dgm:presLayoutVars>
      </dgm:prSet>
      <dgm:spPr/>
    </dgm:pt>
    <dgm:pt modelId="{5FC82A84-BF60-4649-8CC0-5F5ABBD61835}" type="pres">
      <dgm:prSet presAssocID="{CA9800A7-2F42-4933-ADAC-293F6F566857}" presName="accent_1" presStyleCnt="0"/>
      <dgm:spPr/>
    </dgm:pt>
    <dgm:pt modelId="{3502ACE4-DDE7-4B1F-81BE-397D8C3249A7}" type="pres">
      <dgm:prSet presAssocID="{CA9800A7-2F42-4933-ADAC-293F6F566857}" presName="accentRepeatNode" presStyleLbl="solidFgAcc1" presStyleIdx="0" presStyleCnt="5"/>
      <dgm:spPr/>
    </dgm:pt>
    <dgm:pt modelId="{6D953E21-34AB-4279-AFAD-CAF8FF7A9B8F}" type="pres">
      <dgm:prSet presAssocID="{7385344B-4893-4605-B1E1-5D13FE84DB2D}" presName="text_2" presStyleLbl="node1" presStyleIdx="1" presStyleCnt="5">
        <dgm:presLayoutVars>
          <dgm:bulletEnabled val="1"/>
        </dgm:presLayoutVars>
      </dgm:prSet>
      <dgm:spPr/>
    </dgm:pt>
    <dgm:pt modelId="{7B9526D0-D73E-492D-A546-9DA181D35D18}" type="pres">
      <dgm:prSet presAssocID="{7385344B-4893-4605-B1E1-5D13FE84DB2D}" presName="accent_2" presStyleCnt="0"/>
      <dgm:spPr/>
    </dgm:pt>
    <dgm:pt modelId="{1F39F35C-18AD-4F3C-AC7D-22D03B16C76F}" type="pres">
      <dgm:prSet presAssocID="{7385344B-4893-4605-B1E1-5D13FE84DB2D}" presName="accentRepeatNode" presStyleLbl="solidFgAcc1" presStyleIdx="1" presStyleCnt="5"/>
      <dgm:spPr/>
    </dgm:pt>
    <dgm:pt modelId="{50831246-E725-4CD4-9B23-0BB7DC9B2D59}" type="pres">
      <dgm:prSet presAssocID="{A6D4FFB8-7044-4555-88AC-59A52C380A8C}" presName="text_3" presStyleLbl="node1" presStyleIdx="2" presStyleCnt="5">
        <dgm:presLayoutVars>
          <dgm:bulletEnabled val="1"/>
        </dgm:presLayoutVars>
      </dgm:prSet>
      <dgm:spPr/>
    </dgm:pt>
    <dgm:pt modelId="{561F9707-00A6-4F96-ADA7-2E885B224D88}" type="pres">
      <dgm:prSet presAssocID="{A6D4FFB8-7044-4555-88AC-59A52C380A8C}" presName="accent_3" presStyleCnt="0"/>
      <dgm:spPr/>
    </dgm:pt>
    <dgm:pt modelId="{A2D09F7E-9A16-4CC4-AEC4-B7FA48BE5FF0}" type="pres">
      <dgm:prSet presAssocID="{A6D4FFB8-7044-4555-88AC-59A52C380A8C}" presName="accentRepeatNode" presStyleLbl="solidFgAcc1" presStyleIdx="2" presStyleCnt="5"/>
      <dgm:spPr/>
    </dgm:pt>
    <dgm:pt modelId="{7A82A8E9-7B13-416B-8A04-34E94E02A0DC}" type="pres">
      <dgm:prSet presAssocID="{216BC8EE-29AC-4CE6-AA0E-A1C67C95FF64}" presName="text_4" presStyleLbl="node1" presStyleIdx="3" presStyleCnt="5">
        <dgm:presLayoutVars>
          <dgm:bulletEnabled val="1"/>
        </dgm:presLayoutVars>
      </dgm:prSet>
      <dgm:spPr/>
    </dgm:pt>
    <dgm:pt modelId="{711EAE50-AB3C-4AE6-B9E7-D02E4060D284}" type="pres">
      <dgm:prSet presAssocID="{216BC8EE-29AC-4CE6-AA0E-A1C67C95FF64}" presName="accent_4" presStyleCnt="0"/>
      <dgm:spPr/>
    </dgm:pt>
    <dgm:pt modelId="{001664EF-2921-4BD4-96A6-F224AF47964D}" type="pres">
      <dgm:prSet presAssocID="{216BC8EE-29AC-4CE6-AA0E-A1C67C95FF64}" presName="accentRepeatNode" presStyleLbl="solidFgAcc1" presStyleIdx="3" presStyleCnt="5"/>
      <dgm:spPr/>
    </dgm:pt>
    <dgm:pt modelId="{FCA2F197-9DCA-4A8A-B0F9-BC44D888EB74}" type="pres">
      <dgm:prSet presAssocID="{44CB91F5-9D40-452F-9AF5-6BE1FE7808C9}" presName="text_5" presStyleLbl="node1" presStyleIdx="4" presStyleCnt="5">
        <dgm:presLayoutVars>
          <dgm:bulletEnabled val="1"/>
        </dgm:presLayoutVars>
      </dgm:prSet>
      <dgm:spPr/>
    </dgm:pt>
    <dgm:pt modelId="{585DCF04-5782-488F-ADB7-4F4BB9C271CF}" type="pres">
      <dgm:prSet presAssocID="{44CB91F5-9D40-452F-9AF5-6BE1FE7808C9}" presName="accent_5" presStyleCnt="0"/>
      <dgm:spPr/>
    </dgm:pt>
    <dgm:pt modelId="{42065BB3-609F-4901-BFA0-8D938D5F1C1F}" type="pres">
      <dgm:prSet presAssocID="{44CB91F5-9D40-452F-9AF5-6BE1FE7808C9}" presName="accentRepeatNode" presStyleLbl="solidFgAcc1" presStyleIdx="4" presStyleCnt="5"/>
      <dgm:spPr/>
    </dgm:pt>
  </dgm:ptLst>
  <dgm:cxnLst>
    <dgm:cxn modelId="{CE9AB31E-27D9-4745-ADDC-DCDBF390D73A}" type="presOf" srcId="{CA9800A7-2F42-4933-ADAC-293F6F566857}" destId="{E1B8D59C-9BE2-41EA-B9A2-09CAB5E890C3}" srcOrd="0" destOrd="0" presId="urn:microsoft.com/office/officeart/2008/layout/VerticalCurvedList"/>
    <dgm:cxn modelId="{11E0DB24-861E-46E6-A73A-9DD9A137FF42}" srcId="{9CBE1A09-0425-4BBA-84C7-13608650A5EB}" destId="{A6D4FFB8-7044-4555-88AC-59A52C380A8C}" srcOrd="2" destOrd="0" parTransId="{93F4BCF9-A5AE-4BC3-BA8C-53EC4B740743}" sibTransId="{AF742F8D-1D3C-4A02-BB82-9447433FEAD8}"/>
    <dgm:cxn modelId="{3CAA1061-3E9C-40B1-A1A2-0F7B21F6C4B8}" type="presOf" srcId="{A6D4FFB8-7044-4555-88AC-59A52C380A8C}" destId="{50831246-E725-4CD4-9B23-0BB7DC9B2D59}" srcOrd="0" destOrd="0" presId="urn:microsoft.com/office/officeart/2008/layout/VerticalCurvedList"/>
    <dgm:cxn modelId="{45BA264D-7A95-4BF3-B026-FF894D30EDC3}" type="presOf" srcId="{216BC8EE-29AC-4CE6-AA0E-A1C67C95FF64}" destId="{7A82A8E9-7B13-416B-8A04-34E94E02A0DC}" srcOrd="0" destOrd="0" presId="urn:microsoft.com/office/officeart/2008/layout/VerticalCurvedList"/>
    <dgm:cxn modelId="{54835F51-899F-4C5D-B863-D99AC33C581D}" type="presOf" srcId="{9CBE1A09-0425-4BBA-84C7-13608650A5EB}" destId="{82E58F4E-35C7-4171-9D2E-858E71626FA2}" srcOrd="0" destOrd="0" presId="urn:microsoft.com/office/officeart/2008/layout/VerticalCurvedList"/>
    <dgm:cxn modelId="{BD1B0259-A5F8-4293-ABFE-CBBB81A05F7A}" type="presOf" srcId="{CFDA10E9-F2B1-44E1-8C2B-BB8A3933340E}" destId="{153F1879-D5F0-46C4-83B5-333163F09755}" srcOrd="0" destOrd="0" presId="urn:microsoft.com/office/officeart/2008/layout/VerticalCurvedList"/>
    <dgm:cxn modelId="{75339785-6FFC-48CB-99F0-2E2CF7CAD495}" srcId="{9CBE1A09-0425-4BBA-84C7-13608650A5EB}" destId="{216BC8EE-29AC-4CE6-AA0E-A1C67C95FF64}" srcOrd="3" destOrd="0" parTransId="{FC366D6B-B527-4559-8674-DACD3B211932}" sibTransId="{0EE2F906-7DDF-499B-8D4E-36D6005DD96F}"/>
    <dgm:cxn modelId="{EA9EA993-9D4C-41CA-971E-2AF17558379B}" srcId="{9CBE1A09-0425-4BBA-84C7-13608650A5EB}" destId="{7385344B-4893-4605-B1E1-5D13FE84DB2D}" srcOrd="1" destOrd="0" parTransId="{7388DD44-2403-40FA-B846-03C9B2FC8F49}" sibTransId="{86D0ED45-20F3-46D0-868E-7825E5F1F9B1}"/>
    <dgm:cxn modelId="{2942A1AD-2104-4383-9432-9B4B22302C3C}" type="presOf" srcId="{7385344B-4893-4605-B1E1-5D13FE84DB2D}" destId="{6D953E21-34AB-4279-AFAD-CAF8FF7A9B8F}" srcOrd="0" destOrd="0" presId="urn:microsoft.com/office/officeart/2008/layout/VerticalCurvedList"/>
    <dgm:cxn modelId="{B7B95DAE-49B0-40A1-BF26-2B4CA22B99A3}" srcId="{9CBE1A09-0425-4BBA-84C7-13608650A5EB}" destId="{44CB91F5-9D40-452F-9AF5-6BE1FE7808C9}" srcOrd="4" destOrd="0" parTransId="{8FE2FB11-F816-42F5-B8BE-248CCDD1F97B}" sibTransId="{DF5484A0-7DFE-4C5E-9FB3-1DB8FCD02DBC}"/>
    <dgm:cxn modelId="{24197DC2-6728-4DB9-B834-5B3A7593FDC6}" type="presOf" srcId="{44CB91F5-9D40-452F-9AF5-6BE1FE7808C9}" destId="{FCA2F197-9DCA-4A8A-B0F9-BC44D888EB74}" srcOrd="0" destOrd="0" presId="urn:microsoft.com/office/officeart/2008/layout/VerticalCurvedList"/>
    <dgm:cxn modelId="{8E6997C7-5E44-40D0-8CCD-1E2929A44361}" srcId="{9CBE1A09-0425-4BBA-84C7-13608650A5EB}" destId="{CA9800A7-2F42-4933-ADAC-293F6F566857}" srcOrd="0" destOrd="0" parTransId="{A4C7470F-2FB7-41BF-B050-27CAB4B4AF6E}" sibTransId="{CFDA10E9-F2B1-44E1-8C2B-BB8A3933340E}"/>
    <dgm:cxn modelId="{DF31CF07-A5E3-4D32-8A07-1502C7E381AC}" type="presParOf" srcId="{82E58F4E-35C7-4171-9D2E-858E71626FA2}" destId="{46AC1AE9-7BF5-442A-804D-AABCAF9989E1}" srcOrd="0" destOrd="0" presId="urn:microsoft.com/office/officeart/2008/layout/VerticalCurvedList"/>
    <dgm:cxn modelId="{6F2562AD-AE4A-4CD3-BD43-209A7B8CEE6B}" type="presParOf" srcId="{46AC1AE9-7BF5-442A-804D-AABCAF9989E1}" destId="{52E98582-3261-40E7-B5BF-C6E5FDC8A971}" srcOrd="0" destOrd="0" presId="urn:microsoft.com/office/officeart/2008/layout/VerticalCurvedList"/>
    <dgm:cxn modelId="{99C1DEF9-6556-4E6B-A13F-B9FFF71C8BCD}" type="presParOf" srcId="{52E98582-3261-40E7-B5BF-C6E5FDC8A971}" destId="{EB20B373-FB1D-4A69-AA8B-F60D03AE4CBA}" srcOrd="0" destOrd="0" presId="urn:microsoft.com/office/officeart/2008/layout/VerticalCurvedList"/>
    <dgm:cxn modelId="{02FAC07F-B102-4791-AFEA-D9C30D2EAD85}" type="presParOf" srcId="{52E98582-3261-40E7-B5BF-C6E5FDC8A971}" destId="{153F1879-D5F0-46C4-83B5-333163F09755}" srcOrd="1" destOrd="0" presId="urn:microsoft.com/office/officeart/2008/layout/VerticalCurvedList"/>
    <dgm:cxn modelId="{E3A73A6F-F128-4B72-BF1E-80D7C7CB3445}" type="presParOf" srcId="{52E98582-3261-40E7-B5BF-C6E5FDC8A971}" destId="{90E4C349-225F-48D0-AD43-D010347E4EB2}" srcOrd="2" destOrd="0" presId="urn:microsoft.com/office/officeart/2008/layout/VerticalCurvedList"/>
    <dgm:cxn modelId="{ED964CEC-2A89-4E72-92BE-5CDD7878316A}" type="presParOf" srcId="{52E98582-3261-40E7-B5BF-C6E5FDC8A971}" destId="{8D350C78-3F67-40AB-A3FA-C9CCD00530A3}" srcOrd="3" destOrd="0" presId="urn:microsoft.com/office/officeart/2008/layout/VerticalCurvedList"/>
    <dgm:cxn modelId="{0100C42D-C2B3-49E2-9C4D-05717AE4B7EE}" type="presParOf" srcId="{46AC1AE9-7BF5-442A-804D-AABCAF9989E1}" destId="{E1B8D59C-9BE2-41EA-B9A2-09CAB5E890C3}" srcOrd="1" destOrd="0" presId="urn:microsoft.com/office/officeart/2008/layout/VerticalCurvedList"/>
    <dgm:cxn modelId="{57CF1E26-2428-4F59-A7CB-7798FCBDFF8D}" type="presParOf" srcId="{46AC1AE9-7BF5-442A-804D-AABCAF9989E1}" destId="{5FC82A84-BF60-4649-8CC0-5F5ABBD61835}" srcOrd="2" destOrd="0" presId="urn:microsoft.com/office/officeart/2008/layout/VerticalCurvedList"/>
    <dgm:cxn modelId="{70032B3A-B2F8-4D0E-B348-31BEA8F8D9B7}" type="presParOf" srcId="{5FC82A84-BF60-4649-8CC0-5F5ABBD61835}" destId="{3502ACE4-DDE7-4B1F-81BE-397D8C3249A7}" srcOrd="0" destOrd="0" presId="urn:microsoft.com/office/officeart/2008/layout/VerticalCurvedList"/>
    <dgm:cxn modelId="{D3ABB2AB-0FE6-47ED-84CA-3402F35CCEE9}" type="presParOf" srcId="{46AC1AE9-7BF5-442A-804D-AABCAF9989E1}" destId="{6D953E21-34AB-4279-AFAD-CAF8FF7A9B8F}" srcOrd="3" destOrd="0" presId="urn:microsoft.com/office/officeart/2008/layout/VerticalCurvedList"/>
    <dgm:cxn modelId="{98A58A52-21A9-4568-B7FC-EA45138E17F3}" type="presParOf" srcId="{46AC1AE9-7BF5-442A-804D-AABCAF9989E1}" destId="{7B9526D0-D73E-492D-A546-9DA181D35D18}" srcOrd="4" destOrd="0" presId="urn:microsoft.com/office/officeart/2008/layout/VerticalCurvedList"/>
    <dgm:cxn modelId="{517C0BC7-D93A-4B29-A4D2-CF9948AF8C07}" type="presParOf" srcId="{7B9526D0-D73E-492D-A546-9DA181D35D18}" destId="{1F39F35C-18AD-4F3C-AC7D-22D03B16C76F}" srcOrd="0" destOrd="0" presId="urn:microsoft.com/office/officeart/2008/layout/VerticalCurvedList"/>
    <dgm:cxn modelId="{1C8F83AF-94F7-43BC-BFDB-FACBB92454B5}" type="presParOf" srcId="{46AC1AE9-7BF5-442A-804D-AABCAF9989E1}" destId="{50831246-E725-4CD4-9B23-0BB7DC9B2D59}" srcOrd="5" destOrd="0" presId="urn:microsoft.com/office/officeart/2008/layout/VerticalCurvedList"/>
    <dgm:cxn modelId="{7FE2D789-5CAE-4121-BDA8-BFD4739753BA}" type="presParOf" srcId="{46AC1AE9-7BF5-442A-804D-AABCAF9989E1}" destId="{561F9707-00A6-4F96-ADA7-2E885B224D88}" srcOrd="6" destOrd="0" presId="urn:microsoft.com/office/officeart/2008/layout/VerticalCurvedList"/>
    <dgm:cxn modelId="{86AB1D69-B5B1-40B1-B648-AE0E2E19B4F5}" type="presParOf" srcId="{561F9707-00A6-4F96-ADA7-2E885B224D88}" destId="{A2D09F7E-9A16-4CC4-AEC4-B7FA48BE5FF0}" srcOrd="0" destOrd="0" presId="urn:microsoft.com/office/officeart/2008/layout/VerticalCurvedList"/>
    <dgm:cxn modelId="{5984D650-4554-4AF2-9840-18B41F299E39}" type="presParOf" srcId="{46AC1AE9-7BF5-442A-804D-AABCAF9989E1}" destId="{7A82A8E9-7B13-416B-8A04-34E94E02A0DC}" srcOrd="7" destOrd="0" presId="urn:microsoft.com/office/officeart/2008/layout/VerticalCurvedList"/>
    <dgm:cxn modelId="{721C17AB-087D-4E03-8E95-6574E679F8FA}" type="presParOf" srcId="{46AC1AE9-7BF5-442A-804D-AABCAF9989E1}" destId="{711EAE50-AB3C-4AE6-B9E7-D02E4060D284}" srcOrd="8" destOrd="0" presId="urn:microsoft.com/office/officeart/2008/layout/VerticalCurvedList"/>
    <dgm:cxn modelId="{DC112060-862A-4CFD-B67D-9FFFEDF85D09}" type="presParOf" srcId="{711EAE50-AB3C-4AE6-B9E7-D02E4060D284}" destId="{001664EF-2921-4BD4-96A6-F224AF47964D}" srcOrd="0" destOrd="0" presId="urn:microsoft.com/office/officeart/2008/layout/VerticalCurvedList"/>
    <dgm:cxn modelId="{D252052C-064C-459E-80F7-3B1159B302D9}" type="presParOf" srcId="{46AC1AE9-7BF5-442A-804D-AABCAF9989E1}" destId="{FCA2F197-9DCA-4A8A-B0F9-BC44D888EB74}" srcOrd="9" destOrd="0" presId="urn:microsoft.com/office/officeart/2008/layout/VerticalCurvedList"/>
    <dgm:cxn modelId="{FC56859D-8DED-4175-BED4-53EE98247637}" type="presParOf" srcId="{46AC1AE9-7BF5-442A-804D-AABCAF9989E1}" destId="{585DCF04-5782-488F-ADB7-4F4BB9C271CF}" srcOrd="10" destOrd="0" presId="urn:microsoft.com/office/officeart/2008/layout/VerticalCurvedList"/>
    <dgm:cxn modelId="{34C9F6D3-F071-4248-ACEC-4BEE2166CC1E}" type="presParOf" srcId="{585DCF04-5782-488F-ADB7-4F4BB9C271CF}" destId="{42065BB3-609F-4901-BFA0-8D938D5F1C1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9404E2D-6E37-43F1-9F2C-D2D0C078C2A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1D4A62ED-AACD-4255-8528-FF756CFDB5B0}">
      <dgm:prSet phldrT="[Text]"/>
      <dgm:spPr/>
      <dgm:t>
        <a:bodyPr/>
        <a:lstStyle/>
        <a:p>
          <a:pPr rtl="1"/>
          <a:r>
            <a:rPr lang="en-US" b="1" i="0" dirty="0"/>
            <a:t>Build trust and be consistent</a:t>
          </a:r>
          <a:endParaRPr lang="ar-EG" dirty="0"/>
        </a:p>
      </dgm:t>
    </dgm:pt>
    <dgm:pt modelId="{4650E420-36BA-47E3-93A7-EC0A7D113D6D}" type="parTrans" cxnId="{BFDEB59C-86EA-44EF-A2B2-BD18829D0BA3}">
      <dgm:prSet/>
      <dgm:spPr/>
      <dgm:t>
        <a:bodyPr/>
        <a:lstStyle/>
        <a:p>
          <a:pPr rtl="1"/>
          <a:endParaRPr lang="ar-EG"/>
        </a:p>
      </dgm:t>
    </dgm:pt>
    <dgm:pt modelId="{58BDA70C-D18B-4F12-B04D-96AA8036703D}" type="sibTrans" cxnId="{BFDEB59C-86EA-44EF-A2B2-BD18829D0BA3}">
      <dgm:prSet/>
      <dgm:spPr/>
      <dgm:t>
        <a:bodyPr/>
        <a:lstStyle/>
        <a:p>
          <a:pPr rtl="1"/>
          <a:endParaRPr lang="ar-EG"/>
        </a:p>
      </dgm:t>
    </dgm:pt>
    <dgm:pt modelId="{F4E2E5BF-C6E8-41C3-9CFF-46040A29BE74}">
      <dgm:prSet phldrT="[Text]"/>
      <dgm:spPr/>
      <dgm:t>
        <a:bodyPr/>
        <a:lstStyle/>
        <a:p>
          <a:pPr rtl="0"/>
          <a:r>
            <a:rPr lang="en-US" b="0" i="0" dirty="0"/>
            <a:t>build a solid rapport and a genuine concern for an individual before endeavoring to direct them towards a certain outcome. You must act with authenticity, demonstrating that you are trustworthy and that your primary goal is to help.</a:t>
          </a:r>
          <a:endParaRPr lang="ar-EG" dirty="0"/>
        </a:p>
      </dgm:t>
    </dgm:pt>
    <dgm:pt modelId="{32FA8EEE-F08B-4428-B001-95995D56431C}" type="parTrans" cxnId="{3FBCDBB4-BD81-4169-8932-A57B25FE1964}">
      <dgm:prSet/>
      <dgm:spPr/>
      <dgm:t>
        <a:bodyPr/>
        <a:lstStyle/>
        <a:p>
          <a:pPr rtl="1"/>
          <a:endParaRPr lang="ar-EG"/>
        </a:p>
      </dgm:t>
    </dgm:pt>
    <dgm:pt modelId="{16E22FC1-1165-4C71-8A99-F9113E0DD4B4}" type="sibTrans" cxnId="{3FBCDBB4-BD81-4169-8932-A57B25FE1964}">
      <dgm:prSet/>
      <dgm:spPr/>
      <dgm:t>
        <a:bodyPr/>
        <a:lstStyle/>
        <a:p>
          <a:pPr rtl="1"/>
          <a:endParaRPr lang="ar-EG"/>
        </a:p>
      </dgm:t>
    </dgm:pt>
    <dgm:pt modelId="{34B90331-E0D3-46DE-BC3E-79F99C18C7CF}">
      <dgm:prSet phldrT="[Text]"/>
      <dgm:spPr/>
      <dgm:t>
        <a:bodyPr/>
        <a:lstStyle/>
        <a:p>
          <a:pPr rtl="1"/>
          <a:r>
            <a:rPr lang="en-US" b="1" i="0" dirty="0"/>
            <a:t>Be present and connect</a:t>
          </a:r>
          <a:endParaRPr lang="ar-EG" dirty="0"/>
        </a:p>
      </dgm:t>
    </dgm:pt>
    <dgm:pt modelId="{1DE8E707-8624-4D63-B35B-3BE04AE53D43}" type="parTrans" cxnId="{323D51B8-E663-4774-98C1-1FA05FC5DFF1}">
      <dgm:prSet/>
      <dgm:spPr/>
      <dgm:t>
        <a:bodyPr/>
        <a:lstStyle/>
        <a:p>
          <a:pPr rtl="1"/>
          <a:endParaRPr lang="ar-EG"/>
        </a:p>
      </dgm:t>
    </dgm:pt>
    <dgm:pt modelId="{D4A8DA2A-969F-4B16-8E28-D7712508435F}" type="sibTrans" cxnId="{323D51B8-E663-4774-98C1-1FA05FC5DFF1}">
      <dgm:prSet/>
      <dgm:spPr/>
      <dgm:t>
        <a:bodyPr/>
        <a:lstStyle/>
        <a:p>
          <a:pPr rtl="1"/>
          <a:endParaRPr lang="ar-EG"/>
        </a:p>
      </dgm:t>
    </dgm:pt>
    <dgm:pt modelId="{0B5D030C-6C48-4950-868B-262C5020093C}">
      <dgm:prSet phldrT="[Text]"/>
      <dgm:spPr/>
      <dgm:t>
        <a:bodyPr/>
        <a:lstStyle/>
        <a:p>
          <a:pPr rtl="0"/>
          <a:r>
            <a:rPr lang="en-US" dirty="0"/>
            <a:t>being an active listener, you gain insight into what is driving the other person emotionally. Once you understand the emotional factors steering their thinking, you can demonstrate that you understand them, and your conversation will advance.</a:t>
          </a:r>
          <a:endParaRPr lang="ar-EG" dirty="0"/>
        </a:p>
      </dgm:t>
    </dgm:pt>
    <dgm:pt modelId="{5FCD3E39-36C9-4965-8E04-B5A7A0E7E59D}" type="parTrans" cxnId="{D19931F5-2A57-4DC9-9C9D-7A7E667F8820}">
      <dgm:prSet/>
      <dgm:spPr/>
      <dgm:t>
        <a:bodyPr/>
        <a:lstStyle/>
        <a:p>
          <a:pPr rtl="1"/>
          <a:endParaRPr lang="ar-EG"/>
        </a:p>
      </dgm:t>
    </dgm:pt>
    <dgm:pt modelId="{1A826625-B260-4CE7-AB49-3FDC934A3C96}" type="sibTrans" cxnId="{D19931F5-2A57-4DC9-9C9D-7A7E667F8820}">
      <dgm:prSet/>
      <dgm:spPr/>
      <dgm:t>
        <a:bodyPr/>
        <a:lstStyle/>
        <a:p>
          <a:pPr rtl="1"/>
          <a:endParaRPr lang="ar-EG"/>
        </a:p>
      </dgm:t>
    </dgm:pt>
    <dgm:pt modelId="{AA2DFF73-7B66-4903-8C3F-1545D03CE52B}">
      <dgm:prSet phldrT="[Text]"/>
      <dgm:spPr/>
      <dgm:t>
        <a:bodyPr/>
        <a:lstStyle/>
        <a:p>
          <a:pPr rtl="1"/>
          <a:r>
            <a:rPr lang="en-US" b="1" i="0" dirty="0"/>
            <a:t>Ask to understand</a:t>
          </a:r>
          <a:endParaRPr lang="ar-EG" dirty="0"/>
        </a:p>
      </dgm:t>
    </dgm:pt>
    <dgm:pt modelId="{040FAC8D-C647-4583-94CA-3C1104F6A471}" type="parTrans" cxnId="{83D4DF34-A362-452E-9511-11DAF5F0E589}">
      <dgm:prSet/>
      <dgm:spPr/>
      <dgm:t>
        <a:bodyPr/>
        <a:lstStyle/>
        <a:p>
          <a:pPr rtl="1"/>
          <a:endParaRPr lang="ar-EG"/>
        </a:p>
      </dgm:t>
    </dgm:pt>
    <dgm:pt modelId="{81E24811-0DCF-41CA-AC5B-66FAB65C5479}" type="sibTrans" cxnId="{83D4DF34-A362-452E-9511-11DAF5F0E589}">
      <dgm:prSet/>
      <dgm:spPr/>
      <dgm:t>
        <a:bodyPr/>
        <a:lstStyle/>
        <a:p>
          <a:pPr rtl="1"/>
          <a:endParaRPr lang="ar-EG"/>
        </a:p>
      </dgm:t>
    </dgm:pt>
    <dgm:pt modelId="{74F649DF-64AC-4BF6-B4A4-768F3BF02287}">
      <dgm:prSet phldrT="[Text]"/>
      <dgm:spPr/>
      <dgm:t>
        <a:bodyPr/>
        <a:lstStyle/>
        <a:p>
          <a:pPr rtl="0"/>
          <a:r>
            <a:rPr lang="en-US" dirty="0"/>
            <a:t>Before you can motivate someone, you need to understand their core values and driving forces. Are they hoping to make a difference in the world, gain admiration from their peers or advance their career? What is fundamentally essential to them? What are they going through in their life?</a:t>
          </a:r>
          <a:endParaRPr lang="ar-EG" dirty="0"/>
        </a:p>
      </dgm:t>
    </dgm:pt>
    <dgm:pt modelId="{FC2F5E3C-3F6A-42BE-A0E9-063A699A8F3B}" type="parTrans" cxnId="{278265F0-1634-4EE6-9891-8551FB32FA6E}">
      <dgm:prSet/>
      <dgm:spPr/>
      <dgm:t>
        <a:bodyPr/>
        <a:lstStyle/>
        <a:p>
          <a:pPr rtl="1"/>
          <a:endParaRPr lang="ar-EG"/>
        </a:p>
      </dgm:t>
    </dgm:pt>
    <dgm:pt modelId="{2C2A8C65-4274-4070-BC3F-61C725593AF0}" type="sibTrans" cxnId="{278265F0-1634-4EE6-9891-8551FB32FA6E}">
      <dgm:prSet/>
      <dgm:spPr/>
      <dgm:t>
        <a:bodyPr/>
        <a:lstStyle/>
        <a:p>
          <a:pPr rtl="1"/>
          <a:endParaRPr lang="ar-EG"/>
        </a:p>
      </dgm:t>
    </dgm:pt>
    <dgm:pt modelId="{B8FF716B-1CDF-4816-8148-A097B279611F}" type="pres">
      <dgm:prSet presAssocID="{99404E2D-6E37-43F1-9F2C-D2D0C078C2A0}" presName="Name0" presStyleCnt="0">
        <dgm:presLayoutVars>
          <dgm:dir/>
          <dgm:animLvl val="lvl"/>
          <dgm:resizeHandles val="exact"/>
        </dgm:presLayoutVars>
      </dgm:prSet>
      <dgm:spPr/>
    </dgm:pt>
    <dgm:pt modelId="{5B254471-83D0-420C-A05F-1A47E105B295}" type="pres">
      <dgm:prSet presAssocID="{1D4A62ED-AACD-4255-8528-FF756CFDB5B0}" presName="linNode" presStyleCnt="0"/>
      <dgm:spPr/>
    </dgm:pt>
    <dgm:pt modelId="{5579F72E-E874-4DBA-B418-A391CA9FB1E9}" type="pres">
      <dgm:prSet presAssocID="{1D4A62ED-AACD-4255-8528-FF756CFDB5B0}" presName="parentText" presStyleLbl="node1" presStyleIdx="0" presStyleCnt="3">
        <dgm:presLayoutVars>
          <dgm:chMax val="1"/>
          <dgm:bulletEnabled val="1"/>
        </dgm:presLayoutVars>
      </dgm:prSet>
      <dgm:spPr/>
    </dgm:pt>
    <dgm:pt modelId="{E2592BCE-B468-4AF0-A90B-3DC67A32B5BC}" type="pres">
      <dgm:prSet presAssocID="{1D4A62ED-AACD-4255-8528-FF756CFDB5B0}" presName="descendantText" presStyleLbl="alignAccFollowNode1" presStyleIdx="0" presStyleCnt="3">
        <dgm:presLayoutVars>
          <dgm:bulletEnabled val="1"/>
        </dgm:presLayoutVars>
      </dgm:prSet>
      <dgm:spPr/>
    </dgm:pt>
    <dgm:pt modelId="{C20D4D6A-990C-42AC-9DEF-A8D1AF3EA9A6}" type="pres">
      <dgm:prSet presAssocID="{58BDA70C-D18B-4F12-B04D-96AA8036703D}" presName="sp" presStyleCnt="0"/>
      <dgm:spPr/>
    </dgm:pt>
    <dgm:pt modelId="{9B50F110-B60E-4158-A777-107D11714172}" type="pres">
      <dgm:prSet presAssocID="{34B90331-E0D3-46DE-BC3E-79F99C18C7CF}" presName="linNode" presStyleCnt="0"/>
      <dgm:spPr/>
    </dgm:pt>
    <dgm:pt modelId="{BD3E3237-828C-4EED-8E16-5AFE96405AF9}" type="pres">
      <dgm:prSet presAssocID="{34B90331-E0D3-46DE-BC3E-79F99C18C7CF}" presName="parentText" presStyleLbl="node1" presStyleIdx="1" presStyleCnt="3">
        <dgm:presLayoutVars>
          <dgm:chMax val="1"/>
          <dgm:bulletEnabled val="1"/>
        </dgm:presLayoutVars>
      </dgm:prSet>
      <dgm:spPr/>
    </dgm:pt>
    <dgm:pt modelId="{758C79B2-0937-4720-A879-FCAE9BEC0DD8}" type="pres">
      <dgm:prSet presAssocID="{34B90331-E0D3-46DE-BC3E-79F99C18C7CF}" presName="descendantText" presStyleLbl="alignAccFollowNode1" presStyleIdx="1" presStyleCnt="3">
        <dgm:presLayoutVars>
          <dgm:bulletEnabled val="1"/>
        </dgm:presLayoutVars>
      </dgm:prSet>
      <dgm:spPr/>
    </dgm:pt>
    <dgm:pt modelId="{49958FD7-9A0B-4C36-B6DB-AB0CBD710D6F}" type="pres">
      <dgm:prSet presAssocID="{D4A8DA2A-969F-4B16-8E28-D7712508435F}" presName="sp" presStyleCnt="0"/>
      <dgm:spPr/>
    </dgm:pt>
    <dgm:pt modelId="{78C908F5-9D91-4C23-9C7E-F6EF8A456272}" type="pres">
      <dgm:prSet presAssocID="{AA2DFF73-7B66-4903-8C3F-1545D03CE52B}" presName="linNode" presStyleCnt="0"/>
      <dgm:spPr/>
    </dgm:pt>
    <dgm:pt modelId="{87E000A8-1E37-42AD-B9F2-7AF3C617C7EB}" type="pres">
      <dgm:prSet presAssocID="{AA2DFF73-7B66-4903-8C3F-1545D03CE52B}" presName="parentText" presStyleLbl="node1" presStyleIdx="2" presStyleCnt="3">
        <dgm:presLayoutVars>
          <dgm:chMax val="1"/>
          <dgm:bulletEnabled val="1"/>
        </dgm:presLayoutVars>
      </dgm:prSet>
      <dgm:spPr/>
    </dgm:pt>
    <dgm:pt modelId="{CBEC7BD9-5DDB-44C8-AADE-9D91084B7688}" type="pres">
      <dgm:prSet presAssocID="{AA2DFF73-7B66-4903-8C3F-1545D03CE52B}" presName="descendantText" presStyleLbl="alignAccFollowNode1" presStyleIdx="2" presStyleCnt="3">
        <dgm:presLayoutVars>
          <dgm:bulletEnabled val="1"/>
        </dgm:presLayoutVars>
      </dgm:prSet>
      <dgm:spPr/>
    </dgm:pt>
  </dgm:ptLst>
  <dgm:cxnLst>
    <dgm:cxn modelId="{9AD4D515-0729-4F75-97CC-244345146C20}" type="presOf" srcId="{0B5D030C-6C48-4950-868B-262C5020093C}" destId="{758C79B2-0937-4720-A879-FCAE9BEC0DD8}" srcOrd="0" destOrd="0" presId="urn:microsoft.com/office/officeart/2005/8/layout/vList5"/>
    <dgm:cxn modelId="{EDF63921-EF10-4DBC-B1CB-6858D22839F4}" type="presOf" srcId="{1D4A62ED-AACD-4255-8528-FF756CFDB5B0}" destId="{5579F72E-E874-4DBA-B418-A391CA9FB1E9}" srcOrd="0" destOrd="0" presId="urn:microsoft.com/office/officeart/2005/8/layout/vList5"/>
    <dgm:cxn modelId="{ABD9D628-2701-4246-B082-6E9CC7B50FCE}" type="presOf" srcId="{AA2DFF73-7B66-4903-8C3F-1545D03CE52B}" destId="{87E000A8-1E37-42AD-B9F2-7AF3C617C7EB}" srcOrd="0" destOrd="0" presId="urn:microsoft.com/office/officeart/2005/8/layout/vList5"/>
    <dgm:cxn modelId="{83D4DF34-A362-452E-9511-11DAF5F0E589}" srcId="{99404E2D-6E37-43F1-9F2C-D2D0C078C2A0}" destId="{AA2DFF73-7B66-4903-8C3F-1545D03CE52B}" srcOrd="2" destOrd="0" parTransId="{040FAC8D-C647-4583-94CA-3C1104F6A471}" sibTransId="{81E24811-0DCF-41CA-AC5B-66FAB65C5479}"/>
    <dgm:cxn modelId="{D6981587-E6E3-4122-994F-C7167DD59C14}" type="presOf" srcId="{F4E2E5BF-C6E8-41C3-9CFF-46040A29BE74}" destId="{E2592BCE-B468-4AF0-A90B-3DC67A32B5BC}" srcOrd="0" destOrd="0" presId="urn:microsoft.com/office/officeart/2005/8/layout/vList5"/>
    <dgm:cxn modelId="{BFDEB59C-86EA-44EF-A2B2-BD18829D0BA3}" srcId="{99404E2D-6E37-43F1-9F2C-D2D0C078C2A0}" destId="{1D4A62ED-AACD-4255-8528-FF756CFDB5B0}" srcOrd="0" destOrd="0" parTransId="{4650E420-36BA-47E3-93A7-EC0A7D113D6D}" sibTransId="{58BDA70C-D18B-4F12-B04D-96AA8036703D}"/>
    <dgm:cxn modelId="{3FBCDBB4-BD81-4169-8932-A57B25FE1964}" srcId="{1D4A62ED-AACD-4255-8528-FF756CFDB5B0}" destId="{F4E2E5BF-C6E8-41C3-9CFF-46040A29BE74}" srcOrd="0" destOrd="0" parTransId="{32FA8EEE-F08B-4428-B001-95995D56431C}" sibTransId="{16E22FC1-1165-4C71-8A99-F9113E0DD4B4}"/>
    <dgm:cxn modelId="{323D51B8-E663-4774-98C1-1FA05FC5DFF1}" srcId="{99404E2D-6E37-43F1-9F2C-D2D0C078C2A0}" destId="{34B90331-E0D3-46DE-BC3E-79F99C18C7CF}" srcOrd="1" destOrd="0" parTransId="{1DE8E707-8624-4D63-B35B-3BE04AE53D43}" sibTransId="{D4A8DA2A-969F-4B16-8E28-D7712508435F}"/>
    <dgm:cxn modelId="{BB59A0C6-DAA1-4C91-A23B-2F8179F269BA}" type="presOf" srcId="{99404E2D-6E37-43F1-9F2C-D2D0C078C2A0}" destId="{B8FF716B-1CDF-4816-8148-A097B279611F}" srcOrd="0" destOrd="0" presId="urn:microsoft.com/office/officeart/2005/8/layout/vList5"/>
    <dgm:cxn modelId="{F5EB49D6-D30B-485E-B3FA-49518CF9937E}" type="presOf" srcId="{74F649DF-64AC-4BF6-B4A4-768F3BF02287}" destId="{CBEC7BD9-5DDB-44C8-AADE-9D91084B7688}" srcOrd="0" destOrd="0" presId="urn:microsoft.com/office/officeart/2005/8/layout/vList5"/>
    <dgm:cxn modelId="{278265F0-1634-4EE6-9891-8551FB32FA6E}" srcId="{AA2DFF73-7B66-4903-8C3F-1545D03CE52B}" destId="{74F649DF-64AC-4BF6-B4A4-768F3BF02287}" srcOrd="0" destOrd="0" parTransId="{FC2F5E3C-3F6A-42BE-A0E9-063A699A8F3B}" sibTransId="{2C2A8C65-4274-4070-BC3F-61C725593AF0}"/>
    <dgm:cxn modelId="{D19931F5-2A57-4DC9-9C9D-7A7E667F8820}" srcId="{34B90331-E0D3-46DE-BC3E-79F99C18C7CF}" destId="{0B5D030C-6C48-4950-868B-262C5020093C}" srcOrd="0" destOrd="0" parTransId="{5FCD3E39-36C9-4965-8E04-B5A7A0E7E59D}" sibTransId="{1A826625-B260-4CE7-AB49-3FDC934A3C96}"/>
    <dgm:cxn modelId="{92E507F6-D7A2-4B0D-A530-AB4F0863BA49}" type="presOf" srcId="{34B90331-E0D3-46DE-BC3E-79F99C18C7CF}" destId="{BD3E3237-828C-4EED-8E16-5AFE96405AF9}" srcOrd="0" destOrd="0" presId="urn:microsoft.com/office/officeart/2005/8/layout/vList5"/>
    <dgm:cxn modelId="{8313A787-65F5-4FD0-8969-739DFC38A999}" type="presParOf" srcId="{B8FF716B-1CDF-4816-8148-A097B279611F}" destId="{5B254471-83D0-420C-A05F-1A47E105B295}" srcOrd="0" destOrd="0" presId="urn:microsoft.com/office/officeart/2005/8/layout/vList5"/>
    <dgm:cxn modelId="{64BC247F-E5F0-4AC9-9E6A-040F5348EDD1}" type="presParOf" srcId="{5B254471-83D0-420C-A05F-1A47E105B295}" destId="{5579F72E-E874-4DBA-B418-A391CA9FB1E9}" srcOrd="0" destOrd="0" presId="urn:microsoft.com/office/officeart/2005/8/layout/vList5"/>
    <dgm:cxn modelId="{63C2D8B8-3477-47F4-AF30-041F49E2B83F}" type="presParOf" srcId="{5B254471-83D0-420C-A05F-1A47E105B295}" destId="{E2592BCE-B468-4AF0-A90B-3DC67A32B5BC}" srcOrd="1" destOrd="0" presId="urn:microsoft.com/office/officeart/2005/8/layout/vList5"/>
    <dgm:cxn modelId="{238D4DB7-1775-4B5B-9D1D-F54931B81D5C}" type="presParOf" srcId="{B8FF716B-1CDF-4816-8148-A097B279611F}" destId="{C20D4D6A-990C-42AC-9DEF-A8D1AF3EA9A6}" srcOrd="1" destOrd="0" presId="urn:microsoft.com/office/officeart/2005/8/layout/vList5"/>
    <dgm:cxn modelId="{8BAF0BA3-BA79-4EF0-8168-A0FCF3FEB7A4}" type="presParOf" srcId="{B8FF716B-1CDF-4816-8148-A097B279611F}" destId="{9B50F110-B60E-4158-A777-107D11714172}" srcOrd="2" destOrd="0" presId="urn:microsoft.com/office/officeart/2005/8/layout/vList5"/>
    <dgm:cxn modelId="{E8412017-ACD1-400F-BAE2-28B47E547B6D}" type="presParOf" srcId="{9B50F110-B60E-4158-A777-107D11714172}" destId="{BD3E3237-828C-4EED-8E16-5AFE96405AF9}" srcOrd="0" destOrd="0" presId="urn:microsoft.com/office/officeart/2005/8/layout/vList5"/>
    <dgm:cxn modelId="{27075848-B2E5-47F9-BF8A-3A38D362DA22}" type="presParOf" srcId="{9B50F110-B60E-4158-A777-107D11714172}" destId="{758C79B2-0937-4720-A879-FCAE9BEC0DD8}" srcOrd="1" destOrd="0" presId="urn:microsoft.com/office/officeart/2005/8/layout/vList5"/>
    <dgm:cxn modelId="{935D4C79-674A-42F5-9349-DDBB94582AEA}" type="presParOf" srcId="{B8FF716B-1CDF-4816-8148-A097B279611F}" destId="{49958FD7-9A0B-4C36-B6DB-AB0CBD710D6F}" srcOrd="3" destOrd="0" presId="urn:microsoft.com/office/officeart/2005/8/layout/vList5"/>
    <dgm:cxn modelId="{0DF37619-2C40-4724-9490-636105017ED7}" type="presParOf" srcId="{B8FF716B-1CDF-4816-8148-A097B279611F}" destId="{78C908F5-9D91-4C23-9C7E-F6EF8A456272}" srcOrd="4" destOrd="0" presId="urn:microsoft.com/office/officeart/2005/8/layout/vList5"/>
    <dgm:cxn modelId="{BBF2866B-3441-44C6-9012-614A7BF48D85}" type="presParOf" srcId="{78C908F5-9D91-4C23-9C7E-F6EF8A456272}" destId="{87E000A8-1E37-42AD-B9F2-7AF3C617C7EB}" srcOrd="0" destOrd="0" presId="urn:microsoft.com/office/officeart/2005/8/layout/vList5"/>
    <dgm:cxn modelId="{48F1BCED-1ECE-4CA5-8948-5684385446DA}" type="presParOf" srcId="{78C908F5-9D91-4C23-9C7E-F6EF8A456272}" destId="{CBEC7BD9-5DDB-44C8-AADE-9D91084B7688}"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9404E2D-6E37-43F1-9F2C-D2D0C078C2A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1D4A62ED-AACD-4255-8528-FF756CFDB5B0}">
      <dgm:prSet phldrT="[Text]"/>
      <dgm:spPr/>
      <dgm:t>
        <a:bodyPr/>
        <a:lstStyle/>
        <a:p>
          <a:pPr rtl="1"/>
          <a:r>
            <a:rPr lang="en-US" b="1" i="0" dirty="0"/>
            <a:t>Educate and encourage</a:t>
          </a:r>
          <a:endParaRPr lang="ar-EG" dirty="0"/>
        </a:p>
      </dgm:t>
    </dgm:pt>
    <dgm:pt modelId="{4650E420-36BA-47E3-93A7-EC0A7D113D6D}" type="parTrans" cxnId="{BFDEB59C-86EA-44EF-A2B2-BD18829D0BA3}">
      <dgm:prSet/>
      <dgm:spPr/>
      <dgm:t>
        <a:bodyPr/>
        <a:lstStyle/>
        <a:p>
          <a:pPr rtl="1"/>
          <a:endParaRPr lang="ar-EG"/>
        </a:p>
      </dgm:t>
    </dgm:pt>
    <dgm:pt modelId="{58BDA70C-D18B-4F12-B04D-96AA8036703D}" type="sibTrans" cxnId="{BFDEB59C-86EA-44EF-A2B2-BD18829D0BA3}">
      <dgm:prSet/>
      <dgm:spPr/>
      <dgm:t>
        <a:bodyPr/>
        <a:lstStyle/>
        <a:p>
          <a:pPr rtl="1"/>
          <a:endParaRPr lang="ar-EG"/>
        </a:p>
      </dgm:t>
    </dgm:pt>
    <dgm:pt modelId="{F4E2E5BF-C6E8-41C3-9CFF-46040A29BE74}">
      <dgm:prSet phldrT="[Text]"/>
      <dgm:spPr/>
      <dgm:t>
        <a:bodyPr/>
        <a:lstStyle/>
        <a:p>
          <a:pPr rtl="0"/>
          <a:r>
            <a:rPr lang="en-US" b="0" i="0" dirty="0"/>
            <a:t>The most compelling way to teach a lesson is to inspire through storytelling, and case studies. encourage others to discover the answers by themselves. The easiest way to persuade someone is by helping them persuade themselves.</a:t>
          </a:r>
          <a:endParaRPr lang="ar-EG" dirty="0"/>
        </a:p>
      </dgm:t>
    </dgm:pt>
    <dgm:pt modelId="{32FA8EEE-F08B-4428-B001-95995D56431C}" type="parTrans" cxnId="{3FBCDBB4-BD81-4169-8932-A57B25FE1964}">
      <dgm:prSet/>
      <dgm:spPr/>
      <dgm:t>
        <a:bodyPr/>
        <a:lstStyle/>
        <a:p>
          <a:pPr rtl="1"/>
          <a:endParaRPr lang="ar-EG"/>
        </a:p>
      </dgm:t>
    </dgm:pt>
    <dgm:pt modelId="{16E22FC1-1165-4C71-8A99-F9113E0DD4B4}" type="sibTrans" cxnId="{3FBCDBB4-BD81-4169-8932-A57B25FE1964}">
      <dgm:prSet/>
      <dgm:spPr/>
      <dgm:t>
        <a:bodyPr/>
        <a:lstStyle/>
        <a:p>
          <a:pPr rtl="1"/>
          <a:endParaRPr lang="ar-EG"/>
        </a:p>
      </dgm:t>
    </dgm:pt>
    <dgm:pt modelId="{34B90331-E0D3-46DE-BC3E-79F99C18C7CF}">
      <dgm:prSet phldrT="[Text]"/>
      <dgm:spPr/>
      <dgm:t>
        <a:bodyPr/>
        <a:lstStyle/>
        <a:p>
          <a:pPr rtl="1"/>
          <a:r>
            <a:rPr lang="en-US" b="1" i="0" dirty="0"/>
            <a:t>Confirm suspicions and acknowledge objections</a:t>
          </a:r>
          <a:endParaRPr lang="ar-EG" dirty="0"/>
        </a:p>
      </dgm:t>
    </dgm:pt>
    <dgm:pt modelId="{1DE8E707-8624-4D63-B35B-3BE04AE53D43}" type="parTrans" cxnId="{323D51B8-E663-4774-98C1-1FA05FC5DFF1}">
      <dgm:prSet/>
      <dgm:spPr/>
      <dgm:t>
        <a:bodyPr/>
        <a:lstStyle/>
        <a:p>
          <a:pPr rtl="1"/>
          <a:endParaRPr lang="ar-EG"/>
        </a:p>
      </dgm:t>
    </dgm:pt>
    <dgm:pt modelId="{D4A8DA2A-969F-4B16-8E28-D7712508435F}" type="sibTrans" cxnId="{323D51B8-E663-4774-98C1-1FA05FC5DFF1}">
      <dgm:prSet/>
      <dgm:spPr/>
      <dgm:t>
        <a:bodyPr/>
        <a:lstStyle/>
        <a:p>
          <a:pPr rtl="1"/>
          <a:endParaRPr lang="ar-EG"/>
        </a:p>
      </dgm:t>
    </dgm:pt>
    <dgm:pt modelId="{0B5D030C-6C48-4950-868B-262C5020093C}">
      <dgm:prSet phldrT="[Text]"/>
      <dgm:spPr/>
      <dgm:t>
        <a:bodyPr/>
        <a:lstStyle/>
        <a:p>
          <a:pPr rtl="0"/>
          <a:r>
            <a:rPr lang="en-US" dirty="0"/>
            <a:t>being an active listener, you gain insight into what is driving the other person emotionally. Once you understand the emotional factors steering their thinking, you can demonstrate that you understand them, and your conversation will advance.</a:t>
          </a:r>
          <a:endParaRPr lang="ar-EG" dirty="0"/>
        </a:p>
      </dgm:t>
    </dgm:pt>
    <dgm:pt modelId="{5FCD3E39-36C9-4965-8E04-B5A7A0E7E59D}" type="parTrans" cxnId="{D19931F5-2A57-4DC9-9C9D-7A7E667F8820}">
      <dgm:prSet/>
      <dgm:spPr/>
      <dgm:t>
        <a:bodyPr/>
        <a:lstStyle/>
        <a:p>
          <a:pPr rtl="1"/>
          <a:endParaRPr lang="ar-EG"/>
        </a:p>
      </dgm:t>
    </dgm:pt>
    <dgm:pt modelId="{1A826625-B260-4CE7-AB49-3FDC934A3C96}" type="sibTrans" cxnId="{D19931F5-2A57-4DC9-9C9D-7A7E667F8820}">
      <dgm:prSet/>
      <dgm:spPr/>
      <dgm:t>
        <a:bodyPr/>
        <a:lstStyle/>
        <a:p>
          <a:pPr rtl="1"/>
          <a:endParaRPr lang="ar-EG"/>
        </a:p>
      </dgm:t>
    </dgm:pt>
    <dgm:pt modelId="{AA2DFF73-7B66-4903-8C3F-1545D03CE52B}">
      <dgm:prSet phldrT="[Text]"/>
      <dgm:spPr/>
      <dgm:t>
        <a:bodyPr/>
        <a:lstStyle/>
        <a:p>
          <a:pPr rtl="1"/>
          <a:r>
            <a:rPr lang="en-US" b="1" i="0" dirty="0"/>
            <a:t>Praise sincerely</a:t>
          </a:r>
          <a:endParaRPr lang="ar-EG" dirty="0"/>
        </a:p>
      </dgm:t>
    </dgm:pt>
    <dgm:pt modelId="{040FAC8D-C647-4583-94CA-3C1104F6A471}" type="parTrans" cxnId="{83D4DF34-A362-452E-9511-11DAF5F0E589}">
      <dgm:prSet/>
      <dgm:spPr/>
      <dgm:t>
        <a:bodyPr/>
        <a:lstStyle/>
        <a:p>
          <a:pPr rtl="1"/>
          <a:endParaRPr lang="ar-EG"/>
        </a:p>
      </dgm:t>
    </dgm:pt>
    <dgm:pt modelId="{81E24811-0DCF-41CA-AC5B-66FAB65C5479}" type="sibTrans" cxnId="{83D4DF34-A362-452E-9511-11DAF5F0E589}">
      <dgm:prSet/>
      <dgm:spPr/>
      <dgm:t>
        <a:bodyPr/>
        <a:lstStyle/>
        <a:p>
          <a:pPr rtl="1"/>
          <a:endParaRPr lang="ar-EG"/>
        </a:p>
      </dgm:t>
    </dgm:pt>
    <dgm:pt modelId="{74F649DF-64AC-4BF6-B4A4-768F3BF02287}">
      <dgm:prSet phldrT="[Text]"/>
      <dgm:spPr/>
      <dgm:t>
        <a:bodyPr/>
        <a:lstStyle/>
        <a:p>
          <a:pPr rtl="0"/>
          <a:r>
            <a:rPr lang="en-US" dirty="0"/>
            <a:t>compliment the person you are trying to persuade. Make them feel important, and show admiration. </a:t>
          </a:r>
          <a:endParaRPr lang="ar-EG" dirty="0"/>
        </a:p>
      </dgm:t>
    </dgm:pt>
    <dgm:pt modelId="{FC2F5E3C-3F6A-42BE-A0E9-063A699A8F3B}" type="parTrans" cxnId="{278265F0-1634-4EE6-9891-8551FB32FA6E}">
      <dgm:prSet/>
      <dgm:spPr/>
      <dgm:t>
        <a:bodyPr/>
        <a:lstStyle/>
        <a:p>
          <a:pPr rtl="1"/>
          <a:endParaRPr lang="ar-EG"/>
        </a:p>
      </dgm:t>
    </dgm:pt>
    <dgm:pt modelId="{2C2A8C65-4274-4070-BC3F-61C725593AF0}" type="sibTrans" cxnId="{278265F0-1634-4EE6-9891-8551FB32FA6E}">
      <dgm:prSet/>
      <dgm:spPr/>
      <dgm:t>
        <a:bodyPr/>
        <a:lstStyle/>
        <a:p>
          <a:pPr rtl="1"/>
          <a:endParaRPr lang="ar-EG"/>
        </a:p>
      </dgm:t>
    </dgm:pt>
    <dgm:pt modelId="{DD0565BF-D931-4B78-A970-31FD21CECF0B}">
      <dgm:prSet phldrT="[Text]"/>
      <dgm:spPr/>
      <dgm:t>
        <a:bodyPr/>
        <a:lstStyle/>
        <a:p>
          <a:pPr rtl="0"/>
          <a:r>
            <a:rPr lang="en-US" dirty="0"/>
            <a:t>Every person seeks out sincere praise. But be mindful of the fine line between acclaim and flattery, as fawning can turn a person off.</a:t>
          </a:r>
          <a:endParaRPr lang="ar-EG" dirty="0"/>
        </a:p>
      </dgm:t>
    </dgm:pt>
    <dgm:pt modelId="{A6875F46-108E-4432-9ACF-C27B6352C2E0}" type="parTrans" cxnId="{42B9E1A2-E782-4E3A-9707-3A3352A4EAB9}">
      <dgm:prSet/>
      <dgm:spPr/>
      <dgm:t>
        <a:bodyPr/>
        <a:lstStyle/>
        <a:p>
          <a:pPr rtl="1"/>
          <a:endParaRPr lang="ar-EG"/>
        </a:p>
      </dgm:t>
    </dgm:pt>
    <dgm:pt modelId="{E7A055D8-E438-46ED-A66E-C9D456571C73}" type="sibTrans" cxnId="{42B9E1A2-E782-4E3A-9707-3A3352A4EAB9}">
      <dgm:prSet/>
      <dgm:spPr/>
      <dgm:t>
        <a:bodyPr/>
        <a:lstStyle/>
        <a:p>
          <a:pPr rtl="1"/>
          <a:endParaRPr lang="ar-EG"/>
        </a:p>
      </dgm:t>
    </dgm:pt>
    <dgm:pt modelId="{B8FF716B-1CDF-4816-8148-A097B279611F}" type="pres">
      <dgm:prSet presAssocID="{99404E2D-6E37-43F1-9F2C-D2D0C078C2A0}" presName="Name0" presStyleCnt="0">
        <dgm:presLayoutVars>
          <dgm:dir/>
          <dgm:animLvl val="lvl"/>
          <dgm:resizeHandles val="exact"/>
        </dgm:presLayoutVars>
      </dgm:prSet>
      <dgm:spPr/>
    </dgm:pt>
    <dgm:pt modelId="{5B254471-83D0-420C-A05F-1A47E105B295}" type="pres">
      <dgm:prSet presAssocID="{1D4A62ED-AACD-4255-8528-FF756CFDB5B0}" presName="linNode" presStyleCnt="0"/>
      <dgm:spPr/>
    </dgm:pt>
    <dgm:pt modelId="{5579F72E-E874-4DBA-B418-A391CA9FB1E9}" type="pres">
      <dgm:prSet presAssocID="{1D4A62ED-AACD-4255-8528-FF756CFDB5B0}" presName="parentText" presStyleLbl="node1" presStyleIdx="0" presStyleCnt="3">
        <dgm:presLayoutVars>
          <dgm:chMax val="1"/>
          <dgm:bulletEnabled val="1"/>
        </dgm:presLayoutVars>
      </dgm:prSet>
      <dgm:spPr/>
    </dgm:pt>
    <dgm:pt modelId="{E2592BCE-B468-4AF0-A90B-3DC67A32B5BC}" type="pres">
      <dgm:prSet presAssocID="{1D4A62ED-AACD-4255-8528-FF756CFDB5B0}" presName="descendantText" presStyleLbl="alignAccFollowNode1" presStyleIdx="0" presStyleCnt="3">
        <dgm:presLayoutVars>
          <dgm:bulletEnabled val="1"/>
        </dgm:presLayoutVars>
      </dgm:prSet>
      <dgm:spPr/>
    </dgm:pt>
    <dgm:pt modelId="{C20D4D6A-990C-42AC-9DEF-A8D1AF3EA9A6}" type="pres">
      <dgm:prSet presAssocID="{58BDA70C-D18B-4F12-B04D-96AA8036703D}" presName="sp" presStyleCnt="0"/>
      <dgm:spPr/>
    </dgm:pt>
    <dgm:pt modelId="{9B50F110-B60E-4158-A777-107D11714172}" type="pres">
      <dgm:prSet presAssocID="{34B90331-E0D3-46DE-BC3E-79F99C18C7CF}" presName="linNode" presStyleCnt="0"/>
      <dgm:spPr/>
    </dgm:pt>
    <dgm:pt modelId="{BD3E3237-828C-4EED-8E16-5AFE96405AF9}" type="pres">
      <dgm:prSet presAssocID="{34B90331-E0D3-46DE-BC3E-79F99C18C7CF}" presName="parentText" presStyleLbl="node1" presStyleIdx="1" presStyleCnt="3">
        <dgm:presLayoutVars>
          <dgm:chMax val="1"/>
          <dgm:bulletEnabled val="1"/>
        </dgm:presLayoutVars>
      </dgm:prSet>
      <dgm:spPr/>
    </dgm:pt>
    <dgm:pt modelId="{758C79B2-0937-4720-A879-FCAE9BEC0DD8}" type="pres">
      <dgm:prSet presAssocID="{34B90331-E0D3-46DE-BC3E-79F99C18C7CF}" presName="descendantText" presStyleLbl="alignAccFollowNode1" presStyleIdx="1" presStyleCnt="3">
        <dgm:presLayoutVars>
          <dgm:bulletEnabled val="1"/>
        </dgm:presLayoutVars>
      </dgm:prSet>
      <dgm:spPr/>
    </dgm:pt>
    <dgm:pt modelId="{49958FD7-9A0B-4C36-B6DB-AB0CBD710D6F}" type="pres">
      <dgm:prSet presAssocID="{D4A8DA2A-969F-4B16-8E28-D7712508435F}" presName="sp" presStyleCnt="0"/>
      <dgm:spPr/>
    </dgm:pt>
    <dgm:pt modelId="{78C908F5-9D91-4C23-9C7E-F6EF8A456272}" type="pres">
      <dgm:prSet presAssocID="{AA2DFF73-7B66-4903-8C3F-1545D03CE52B}" presName="linNode" presStyleCnt="0"/>
      <dgm:spPr/>
    </dgm:pt>
    <dgm:pt modelId="{87E000A8-1E37-42AD-B9F2-7AF3C617C7EB}" type="pres">
      <dgm:prSet presAssocID="{AA2DFF73-7B66-4903-8C3F-1545D03CE52B}" presName="parentText" presStyleLbl="node1" presStyleIdx="2" presStyleCnt="3">
        <dgm:presLayoutVars>
          <dgm:chMax val="1"/>
          <dgm:bulletEnabled val="1"/>
        </dgm:presLayoutVars>
      </dgm:prSet>
      <dgm:spPr/>
    </dgm:pt>
    <dgm:pt modelId="{CBEC7BD9-5DDB-44C8-AADE-9D91084B7688}" type="pres">
      <dgm:prSet presAssocID="{AA2DFF73-7B66-4903-8C3F-1545D03CE52B}" presName="descendantText" presStyleLbl="alignAccFollowNode1" presStyleIdx="2" presStyleCnt="3">
        <dgm:presLayoutVars>
          <dgm:bulletEnabled val="1"/>
        </dgm:presLayoutVars>
      </dgm:prSet>
      <dgm:spPr/>
    </dgm:pt>
  </dgm:ptLst>
  <dgm:cxnLst>
    <dgm:cxn modelId="{27698225-65B4-403F-A1B1-B30DE1FFC943}" type="presOf" srcId="{0B5D030C-6C48-4950-868B-262C5020093C}" destId="{758C79B2-0937-4720-A879-FCAE9BEC0DD8}" srcOrd="0" destOrd="0" presId="urn:microsoft.com/office/officeart/2005/8/layout/vList5"/>
    <dgm:cxn modelId="{83D4DF34-A362-452E-9511-11DAF5F0E589}" srcId="{99404E2D-6E37-43F1-9F2C-D2D0C078C2A0}" destId="{AA2DFF73-7B66-4903-8C3F-1545D03CE52B}" srcOrd="2" destOrd="0" parTransId="{040FAC8D-C647-4583-94CA-3C1104F6A471}" sibTransId="{81E24811-0DCF-41CA-AC5B-66FAB65C5479}"/>
    <dgm:cxn modelId="{88DDE245-75B8-4E00-8793-3F23BDCDBBDE}" type="presOf" srcId="{DD0565BF-D931-4B78-A970-31FD21CECF0B}" destId="{CBEC7BD9-5DDB-44C8-AADE-9D91084B7688}" srcOrd="0" destOrd="1" presId="urn:microsoft.com/office/officeart/2005/8/layout/vList5"/>
    <dgm:cxn modelId="{BFDEB59C-86EA-44EF-A2B2-BD18829D0BA3}" srcId="{99404E2D-6E37-43F1-9F2C-D2D0C078C2A0}" destId="{1D4A62ED-AACD-4255-8528-FF756CFDB5B0}" srcOrd="0" destOrd="0" parTransId="{4650E420-36BA-47E3-93A7-EC0A7D113D6D}" sibTransId="{58BDA70C-D18B-4F12-B04D-96AA8036703D}"/>
    <dgm:cxn modelId="{42B9E1A2-E782-4E3A-9707-3A3352A4EAB9}" srcId="{AA2DFF73-7B66-4903-8C3F-1545D03CE52B}" destId="{DD0565BF-D931-4B78-A970-31FD21CECF0B}" srcOrd="1" destOrd="0" parTransId="{A6875F46-108E-4432-9ACF-C27B6352C2E0}" sibTransId="{E7A055D8-E438-46ED-A66E-C9D456571C73}"/>
    <dgm:cxn modelId="{3FBCDBB4-BD81-4169-8932-A57B25FE1964}" srcId="{1D4A62ED-AACD-4255-8528-FF756CFDB5B0}" destId="{F4E2E5BF-C6E8-41C3-9CFF-46040A29BE74}" srcOrd="0" destOrd="0" parTransId="{32FA8EEE-F08B-4428-B001-95995D56431C}" sibTransId="{16E22FC1-1165-4C71-8A99-F9113E0DD4B4}"/>
    <dgm:cxn modelId="{323D51B8-E663-4774-98C1-1FA05FC5DFF1}" srcId="{99404E2D-6E37-43F1-9F2C-D2D0C078C2A0}" destId="{34B90331-E0D3-46DE-BC3E-79F99C18C7CF}" srcOrd="1" destOrd="0" parTransId="{1DE8E707-8624-4D63-B35B-3BE04AE53D43}" sibTransId="{D4A8DA2A-969F-4B16-8E28-D7712508435F}"/>
    <dgm:cxn modelId="{BA8F72B8-24EB-4F6F-97E3-2791F704A31B}" type="presOf" srcId="{99404E2D-6E37-43F1-9F2C-D2D0C078C2A0}" destId="{B8FF716B-1CDF-4816-8148-A097B279611F}" srcOrd="0" destOrd="0" presId="urn:microsoft.com/office/officeart/2005/8/layout/vList5"/>
    <dgm:cxn modelId="{5F8127D8-C0AB-4D45-8F64-295FDFBCA6F6}" type="presOf" srcId="{F4E2E5BF-C6E8-41C3-9CFF-46040A29BE74}" destId="{E2592BCE-B468-4AF0-A90B-3DC67A32B5BC}" srcOrd="0" destOrd="0" presId="urn:microsoft.com/office/officeart/2005/8/layout/vList5"/>
    <dgm:cxn modelId="{88742EE0-4CE1-4815-B18B-062D0AA950B6}" type="presOf" srcId="{34B90331-E0D3-46DE-BC3E-79F99C18C7CF}" destId="{BD3E3237-828C-4EED-8E16-5AFE96405AF9}" srcOrd="0" destOrd="0" presId="urn:microsoft.com/office/officeart/2005/8/layout/vList5"/>
    <dgm:cxn modelId="{83D673E8-687E-473C-BC4B-A17238D7987F}" type="presOf" srcId="{1D4A62ED-AACD-4255-8528-FF756CFDB5B0}" destId="{5579F72E-E874-4DBA-B418-A391CA9FB1E9}" srcOrd="0" destOrd="0" presId="urn:microsoft.com/office/officeart/2005/8/layout/vList5"/>
    <dgm:cxn modelId="{278265F0-1634-4EE6-9891-8551FB32FA6E}" srcId="{AA2DFF73-7B66-4903-8C3F-1545D03CE52B}" destId="{74F649DF-64AC-4BF6-B4A4-768F3BF02287}" srcOrd="0" destOrd="0" parTransId="{FC2F5E3C-3F6A-42BE-A0E9-063A699A8F3B}" sibTransId="{2C2A8C65-4274-4070-BC3F-61C725593AF0}"/>
    <dgm:cxn modelId="{D19931F5-2A57-4DC9-9C9D-7A7E667F8820}" srcId="{34B90331-E0D3-46DE-BC3E-79F99C18C7CF}" destId="{0B5D030C-6C48-4950-868B-262C5020093C}" srcOrd="0" destOrd="0" parTransId="{5FCD3E39-36C9-4965-8E04-B5A7A0E7E59D}" sibTransId="{1A826625-B260-4CE7-AB49-3FDC934A3C96}"/>
    <dgm:cxn modelId="{1BD187F5-889A-4CF4-839B-81C932BF2FB8}" type="presOf" srcId="{AA2DFF73-7B66-4903-8C3F-1545D03CE52B}" destId="{87E000A8-1E37-42AD-B9F2-7AF3C617C7EB}" srcOrd="0" destOrd="0" presId="urn:microsoft.com/office/officeart/2005/8/layout/vList5"/>
    <dgm:cxn modelId="{4BEAF9F9-C1A7-4435-898D-8452F0016411}" type="presOf" srcId="{74F649DF-64AC-4BF6-B4A4-768F3BF02287}" destId="{CBEC7BD9-5DDB-44C8-AADE-9D91084B7688}" srcOrd="0" destOrd="0" presId="urn:microsoft.com/office/officeart/2005/8/layout/vList5"/>
    <dgm:cxn modelId="{6F67DF34-F499-4AE4-868A-7E5751974B9F}" type="presParOf" srcId="{B8FF716B-1CDF-4816-8148-A097B279611F}" destId="{5B254471-83D0-420C-A05F-1A47E105B295}" srcOrd="0" destOrd="0" presId="urn:microsoft.com/office/officeart/2005/8/layout/vList5"/>
    <dgm:cxn modelId="{5D74BB4A-7300-431D-9ACA-75DA3953D5F2}" type="presParOf" srcId="{5B254471-83D0-420C-A05F-1A47E105B295}" destId="{5579F72E-E874-4DBA-B418-A391CA9FB1E9}" srcOrd="0" destOrd="0" presId="urn:microsoft.com/office/officeart/2005/8/layout/vList5"/>
    <dgm:cxn modelId="{6F8476C4-C631-4036-9351-15525D4BCB6F}" type="presParOf" srcId="{5B254471-83D0-420C-A05F-1A47E105B295}" destId="{E2592BCE-B468-4AF0-A90B-3DC67A32B5BC}" srcOrd="1" destOrd="0" presId="urn:microsoft.com/office/officeart/2005/8/layout/vList5"/>
    <dgm:cxn modelId="{BBFDCB2D-ADC0-44A0-85C2-F4223A7FCBC5}" type="presParOf" srcId="{B8FF716B-1CDF-4816-8148-A097B279611F}" destId="{C20D4D6A-990C-42AC-9DEF-A8D1AF3EA9A6}" srcOrd="1" destOrd="0" presId="urn:microsoft.com/office/officeart/2005/8/layout/vList5"/>
    <dgm:cxn modelId="{CBB4CC4C-89AE-45B7-9CC6-658BE49AEFD4}" type="presParOf" srcId="{B8FF716B-1CDF-4816-8148-A097B279611F}" destId="{9B50F110-B60E-4158-A777-107D11714172}" srcOrd="2" destOrd="0" presId="urn:microsoft.com/office/officeart/2005/8/layout/vList5"/>
    <dgm:cxn modelId="{3DBB5C07-0066-4165-B683-5D4788AA3FDF}" type="presParOf" srcId="{9B50F110-B60E-4158-A777-107D11714172}" destId="{BD3E3237-828C-4EED-8E16-5AFE96405AF9}" srcOrd="0" destOrd="0" presId="urn:microsoft.com/office/officeart/2005/8/layout/vList5"/>
    <dgm:cxn modelId="{7719B1CF-6F30-4DBA-B717-0B2D598013B5}" type="presParOf" srcId="{9B50F110-B60E-4158-A777-107D11714172}" destId="{758C79B2-0937-4720-A879-FCAE9BEC0DD8}" srcOrd="1" destOrd="0" presId="urn:microsoft.com/office/officeart/2005/8/layout/vList5"/>
    <dgm:cxn modelId="{F2C15A64-07A9-421E-8D90-54BA7C15B5FC}" type="presParOf" srcId="{B8FF716B-1CDF-4816-8148-A097B279611F}" destId="{49958FD7-9A0B-4C36-B6DB-AB0CBD710D6F}" srcOrd="3" destOrd="0" presId="urn:microsoft.com/office/officeart/2005/8/layout/vList5"/>
    <dgm:cxn modelId="{F0C8666B-B5A2-4104-AB50-0515576AECD8}" type="presParOf" srcId="{B8FF716B-1CDF-4816-8148-A097B279611F}" destId="{78C908F5-9D91-4C23-9C7E-F6EF8A456272}" srcOrd="4" destOrd="0" presId="urn:microsoft.com/office/officeart/2005/8/layout/vList5"/>
    <dgm:cxn modelId="{DD29E277-E9E3-4706-9929-F6B9CF885DA5}" type="presParOf" srcId="{78C908F5-9D91-4C23-9C7E-F6EF8A456272}" destId="{87E000A8-1E37-42AD-B9F2-7AF3C617C7EB}" srcOrd="0" destOrd="0" presId="urn:microsoft.com/office/officeart/2005/8/layout/vList5"/>
    <dgm:cxn modelId="{1A84938F-2FAD-4A9A-B635-5A20F1BB6F67}" type="presParOf" srcId="{78C908F5-9D91-4C23-9C7E-F6EF8A456272}" destId="{CBEC7BD9-5DDB-44C8-AADE-9D91084B7688}"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9404E2D-6E37-43F1-9F2C-D2D0C078C2A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1D4A62ED-AACD-4255-8528-FF756CFDB5B0}">
      <dgm:prSet phldrT="[Text]"/>
      <dgm:spPr/>
      <dgm:t>
        <a:bodyPr/>
        <a:lstStyle/>
        <a:p>
          <a:pPr rtl="1"/>
          <a:r>
            <a:rPr lang="en-US" b="1" i="0" dirty="0"/>
            <a:t>Challenge and encourage</a:t>
          </a:r>
          <a:endParaRPr lang="ar-EG" dirty="0"/>
        </a:p>
      </dgm:t>
    </dgm:pt>
    <dgm:pt modelId="{4650E420-36BA-47E3-93A7-EC0A7D113D6D}" type="parTrans" cxnId="{BFDEB59C-86EA-44EF-A2B2-BD18829D0BA3}">
      <dgm:prSet/>
      <dgm:spPr/>
      <dgm:t>
        <a:bodyPr/>
        <a:lstStyle/>
        <a:p>
          <a:pPr rtl="1"/>
          <a:endParaRPr lang="ar-EG"/>
        </a:p>
      </dgm:t>
    </dgm:pt>
    <dgm:pt modelId="{58BDA70C-D18B-4F12-B04D-96AA8036703D}" type="sibTrans" cxnId="{BFDEB59C-86EA-44EF-A2B2-BD18829D0BA3}">
      <dgm:prSet/>
      <dgm:spPr/>
      <dgm:t>
        <a:bodyPr/>
        <a:lstStyle/>
        <a:p>
          <a:pPr rtl="1"/>
          <a:endParaRPr lang="ar-EG"/>
        </a:p>
      </dgm:t>
    </dgm:pt>
    <dgm:pt modelId="{F4E2E5BF-C6E8-41C3-9CFF-46040A29BE74}">
      <dgm:prSet phldrT="[Text]"/>
      <dgm:spPr/>
      <dgm:t>
        <a:bodyPr/>
        <a:lstStyle/>
        <a:p>
          <a:pPr rtl="0"/>
          <a:r>
            <a:rPr lang="en-US" b="0" i="0" dirty="0"/>
            <a:t>Nothing mobilizes attention, or energizes us, better than a challenge that demands we stretch our knowledge, boosts our skills and enhance our ability to reach another level of success</a:t>
          </a:r>
          <a:endParaRPr lang="ar-EG" dirty="0"/>
        </a:p>
      </dgm:t>
    </dgm:pt>
    <dgm:pt modelId="{32FA8EEE-F08B-4428-B001-95995D56431C}" type="parTrans" cxnId="{3FBCDBB4-BD81-4169-8932-A57B25FE1964}">
      <dgm:prSet/>
      <dgm:spPr/>
      <dgm:t>
        <a:bodyPr/>
        <a:lstStyle/>
        <a:p>
          <a:pPr rtl="1"/>
          <a:endParaRPr lang="ar-EG"/>
        </a:p>
      </dgm:t>
    </dgm:pt>
    <dgm:pt modelId="{16E22FC1-1165-4C71-8A99-F9113E0DD4B4}" type="sibTrans" cxnId="{3FBCDBB4-BD81-4169-8932-A57B25FE1964}">
      <dgm:prSet/>
      <dgm:spPr/>
      <dgm:t>
        <a:bodyPr/>
        <a:lstStyle/>
        <a:p>
          <a:pPr rtl="1"/>
          <a:endParaRPr lang="ar-EG"/>
        </a:p>
      </dgm:t>
    </dgm:pt>
    <dgm:pt modelId="{B8FF716B-1CDF-4816-8148-A097B279611F}" type="pres">
      <dgm:prSet presAssocID="{99404E2D-6E37-43F1-9F2C-D2D0C078C2A0}" presName="Name0" presStyleCnt="0">
        <dgm:presLayoutVars>
          <dgm:dir/>
          <dgm:animLvl val="lvl"/>
          <dgm:resizeHandles val="exact"/>
        </dgm:presLayoutVars>
      </dgm:prSet>
      <dgm:spPr/>
    </dgm:pt>
    <dgm:pt modelId="{5B254471-83D0-420C-A05F-1A47E105B295}" type="pres">
      <dgm:prSet presAssocID="{1D4A62ED-AACD-4255-8528-FF756CFDB5B0}" presName="linNode" presStyleCnt="0"/>
      <dgm:spPr/>
    </dgm:pt>
    <dgm:pt modelId="{5579F72E-E874-4DBA-B418-A391CA9FB1E9}" type="pres">
      <dgm:prSet presAssocID="{1D4A62ED-AACD-4255-8528-FF756CFDB5B0}" presName="parentText" presStyleLbl="node1" presStyleIdx="0" presStyleCnt="1">
        <dgm:presLayoutVars>
          <dgm:chMax val="1"/>
          <dgm:bulletEnabled val="1"/>
        </dgm:presLayoutVars>
      </dgm:prSet>
      <dgm:spPr/>
    </dgm:pt>
    <dgm:pt modelId="{E2592BCE-B468-4AF0-A90B-3DC67A32B5BC}" type="pres">
      <dgm:prSet presAssocID="{1D4A62ED-AACD-4255-8528-FF756CFDB5B0}" presName="descendantText" presStyleLbl="alignAccFollowNode1" presStyleIdx="0" presStyleCnt="1">
        <dgm:presLayoutVars>
          <dgm:bulletEnabled val="1"/>
        </dgm:presLayoutVars>
      </dgm:prSet>
      <dgm:spPr/>
    </dgm:pt>
  </dgm:ptLst>
  <dgm:cxnLst>
    <dgm:cxn modelId="{564CF940-1F47-4D02-AAD3-1075B92E3C83}" type="presOf" srcId="{F4E2E5BF-C6E8-41C3-9CFF-46040A29BE74}" destId="{E2592BCE-B468-4AF0-A90B-3DC67A32B5BC}" srcOrd="0" destOrd="0" presId="urn:microsoft.com/office/officeart/2005/8/layout/vList5"/>
    <dgm:cxn modelId="{EDF09595-5BFA-43D6-86F6-8F7408DAAD59}" type="presOf" srcId="{99404E2D-6E37-43F1-9F2C-D2D0C078C2A0}" destId="{B8FF716B-1CDF-4816-8148-A097B279611F}" srcOrd="0" destOrd="0" presId="urn:microsoft.com/office/officeart/2005/8/layout/vList5"/>
    <dgm:cxn modelId="{BFDEB59C-86EA-44EF-A2B2-BD18829D0BA3}" srcId="{99404E2D-6E37-43F1-9F2C-D2D0C078C2A0}" destId="{1D4A62ED-AACD-4255-8528-FF756CFDB5B0}" srcOrd="0" destOrd="0" parTransId="{4650E420-36BA-47E3-93A7-EC0A7D113D6D}" sibTransId="{58BDA70C-D18B-4F12-B04D-96AA8036703D}"/>
    <dgm:cxn modelId="{6467CBA9-53B2-4EEC-ADD3-A70104B1D67F}" type="presOf" srcId="{1D4A62ED-AACD-4255-8528-FF756CFDB5B0}" destId="{5579F72E-E874-4DBA-B418-A391CA9FB1E9}" srcOrd="0" destOrd="0" presId="urn:microsoft.com/office/officeart/2005/8/layout/vList5"/>
    <dgm:cxn modelId="{3FBCDBB4-BD81-4169-8932-A57B25FE1964}" srcId="{1D4A62ED-AACD-4255-8528-FF756CFDB5B0}" destId="{F4E2E5BF-C6E8-41C3-9CFF-46040A29BE74}" srcOrd="0" destOrd="0" parTransId="{32FA8EEE-F08B-4428-B001-95995D56431C}" sibTransId="{16E22FC1-1165-4C71-8A99-F9113E0DD4B4}"/>
    <dgm:cxn modelId="{56A7E748-D7BD-4973-AE06-AB2BD7802B60}" type="presParOf" srcId="{B8FF716B-1CDF-4816-8148-A097B279611F}" destId="{5B254471-83D0-420C-A05F-1A47E105B295}" srcOrd="0" destOrd="0" presId="urn:microsoft.com/office/officeart/2005/8/layout/vList5"/>
    <dgm:cxn modelId="{36A20B43-42BB-4550-BD46-5C9DF57AA778}" type="presParOf" srcId="{5B254471-83D0-420C-A05F-1A47E105B295}" destId="{5579F72E-E874-4DBA-B418-A391CA9FB1E9}" srcOrd="0" destOrd="0" presId="urn:microsoft.com/office/officeart/2005/8/layout/vList5"/>
    <dgm:cxn modelId="{0BD06506-1B6C-4B20-BD7E-AB1A9A2D1E8B}" type="presParOf" srcId="{5B254471-83D0-420C-A05F-1A47E105B295}" destId="{E2592BCE-B468-4AF0-A90B-3DC67A32B5B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3F1879-D5F0-46C4-83B5-333163F09755}">
      <dsp:nvSpPr>
        <dsp:cNvPr id="0" name=""/>
        <dsp:cNvSpPr/>
      </dsp:nvSpPr>
      <dsp:spPr>
        <a:xfrm>
          <a:off x="-6416606" y="-981441"/>
          <a:ext cx="7637541" cy="7637541"/>
        </a:xfrm>
        <a:prstGeom prst="blockArc">
          <a:avLst>
            <a:gd name="adj1" fmla="val 18900000"/>
            <a:gd name="adj2" fmla="val 2700000"/>
            <a:gd name="adj3" fmla="val 28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1B8D59C-9BE2-41EA-B9A2-09CAB5E890C3}">
      <dsp:nvSpPr>
        <dsp:cNvPr id="0" name=""/>
        <dsp:cNvSpPr/>
      </dsp:nvSpPr>
      <dsp:spPr>
        <a:xfrm>
          <a:off x="533372" y="354552"/>
          <a:ext cx="10977365" cy="70955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3213" tIns="53340" rIns="53340" bIns="53340" numCol="1" spcCol="1270" anchor="ctr" anchorCtr="0">
          <a:noAutofit/>
        </a:bodyPr>
        <a:lstStyle/>
        <a:p>
          <a:pPr marL="0" lvl="0" indent="0" algn="l" defTabSz="933450" rtl="1">
            <a:lnSpc>
              <a:spcPct val="90000"/>
            </a:lnSpc>
            <a:spcBef>
              <a:spcPct val="0"/>
            </a:spcBef>
            <a:spcAft>
              <a:spcPct val="35000"/>
            </a:spcAft>
            <a:buNone/>
          </a:pPr>
          <a:r>
            <a:rPr lang="en-US" sz="2100" b="1" i="1" kern="1200" dirty="0"/>
            <a:t>Asserting – </a:t>
          </a:r>
          <a:r>
            <a:rPr lang="en-US" sz="2100" kern="1200" dirty="0"/>
            <a:t>you insist that your ideas are heard and you challenge the ideas of others</a:t>
          </a:r>
          <a:endParaRPr lang="ar-EG" sz="2100" kern="1200" dirty="0"/>
        </a:p>
      </dsp:txBody>
      <dsp:txXfrm>
        <a:off x="533372" y="354552"/>
        <a:ext cx="10977365" cy="709559"/>
      </dsp:txXfrm>
    </dsp:sp>
    <dsp:sp modelId="{3502ACE4-DDE7-4B1F-81BE-397D8C3249A7}">
      <dsp:nvSpPr>
        <dsp:cNvPr id="0" name=""/>
        <dsp:cNvSpPr/>
      </dsp:nvSpPr>
      <dsp:spPr>
        <a:xfrm>
          <a:off x="89898" y="265857"/>
          <a:ext cx="886949" cy="88694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D953E21-34AB-4279-AFAD-CAF8FF7A9B8F}">
      <dsp:nvSpPr>
        <dsp:cNvPr id="0" name=""/>
        <dsp:cNvSpPr/>
      </dsp:nvSpPr>
      <dsp:spPr>
        <a:xfrm>
          <a:off x="1041822" y="1418551"/>
          <a:ext cx="10468916" cy="70955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3213" tIns="53340" rIns="53340" bIns="53340" numCol="1" spcCol="1270" anchor="ctr" anchorCtr="0">
          <a:noAutofit/>
        </a:bodyPr>
        <a:lstStyle/>
        <a:p>
          <a:pPr marL="0" lvl="0" indent="0" algn="l" defTabSz="933450" rtl="1">
            <a:lnSpc>
              <a:spcPct val="90000"/>
            </a:lnSpc>
            <a:spcBef>
              <a:spcPct val="0"/>
            </a:spcBef>
            <a:spcAft>
              <a:spcPct val="35000"/>
            </a:spcAft>
            <a:buNone/>
          </a:pPr>
          <a:r>
            <a:rPr lang="en-US" sz="2100" b="1" i="1" kern="1200" dirty="0"/>
            <a:t>Convincing – </a:t>
          </a:r>
          <a:r>
            <a:rPr lang="en-US" sz="2100" i="1" kern="1200" dirty="0"/>
            <a:t>you put forward your ideas and offer logical, rational reasons to convince others of your point of view</a:t>
          </a:r>
          <a:endParaRPr lang="ar-EG" sz="2100" kern="1200" dirty="0"/>
        </a:p>
      </dsp:txBody>
      <dsp:txXfrm>
        <a:off x="1041822" y="1418551"/>
        <a:ext cx="10468916" cy="709559"/>
      </dsp:txXfrm>
    </dsp:sp>
    <dsp:sp modelId="{1F39F35C-18AD-4F3C-AC7D-22D03B16C76F}">
      <dsp:nvSpPr>
        <dsp:cNvPr id="0" name=""/>
        <dsp:cNvSpPr/>
      </dsp:nvSpPr>
      <dsp:spPr>
        <a:xfrm>
          <a:off x="598347" y="1329856"/>
          <a:ext cx="886949" cy="88694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831246-E725-4CD4-9B23-0BB7DC9B2D59}">
      <dsp:nvSpPr>
        <dsp:cNvPr id="0" name=""/>
        <dsp:cNvSpPr/>
      </dsp:nvSpPr>
      <dsp:spPr>
        <a:xfrm>
          <a:off x="1197875" y="2482549"/>
          <a:ext cx="10312863" cy="70955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3213" tIns="53340" rIns="53340" bIns="53340" numCol="1" spcCol="1270" anchor="ctr" anchorCtr="0">
          <a:noAutofit/>
        </a:bodyPr>
        <a:lstStyle/>
        <a:p>
          <a:pPr marL="0" lvl="0" indent="0" algn="l" defTabSz="933450" rtl="1">
            <a:lnSpc>
              <a:spcPct val="90000"/>
            </a:lnSpc>
            <a:spcBef>
              <a:spcPct val="0"/>
            </a:spcBef>
            <a:spcAft>
              <a:spcPct val="35000"/>
            </a:spcAft>
            <a:buNone/>
          </a:pPr>
          <a:r>
            <a:rPr lang="en-US" sz="2100" b="1" i="1" kern="1200" dirty="0"/>
            <a:t>Negotiating – </a:t>
          </a:r>
          <a:r>
            <a:rPr lang="en-US" sz="2100" i="1" kern="1200" dirty="0"/>
            <a:t>you look for compromises and make concessions to reach outcomes that satisfy your greater interest</a:t>
          </a:r>
          <a:endParaRPr lang="ar-EG" sz="2100" kern="1200" dirty="0"/>
        </a:p>
      </dsp:txBody>
      <dsp:txXfrm>
        <a:off x="1197875" y="2482549"/>
        <a:ext cx="10312863" cy="709559"/>
      </dsp:txXfrm>
    </dsp:sp>
    <dsp:sp modelId="{A2D09F7E-9A16-4CC4-AEC4-B7FA48BE5FF0}">
      <dsp:nvSpPr>
        <dsp:cNvPr id="0" name=""/>
        <dsp:cNvSpPr/>
      </dsp:nvSpPr>
      <dsp:spPr>
        <a:xfrm>
          <a:off x="754400" y="2393854"/>
          <a:ext cx="886949" cy="88694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A82A8E9-7B13-416B-8A04-34E94E02A0DC}">
      <dsp:nvSpPr>
        <dsp:cNvPr id="0" name=""/>
        <dsp:cNvSpPr/>
      </dsp:nvSpPr>
      <dsp:spPr>
        <a:xfrm>
          <a:off x="1041822" y="3546548"/>
          <a:ext cx="10468916" cy="70955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3213" tIns="53340" rIns="53340" bIns="53340" numCol="1" spcCol="1270" anchor="ctr" anchorCtr="0">
          <a:noAutofit/>
        </a:bodyPr>
        <a:lstStyle/>
        <a:p>
          <a:pPr marL="0" lvl="0" indent="0" algn="l" defTabSz="933450" rtl="1">
            <a:lnSpc>
              <a:spcPct val="90000"/>
            </a:lnSpc>
            <a:spcBef>
              <a:spcPct val="0"/>
            </a:spcBef>
            <a:spcAft>
              <a:spcPct val="35000"/>
            </a:spcAft>
            <a:buNone/>
          </a:pPr>
          <a:r>
            <a:rPr lang="en-US" sz="2100" b="1" i="1" kern="1200" dirty="0"/>
            <a:t>Bridging – </a:t>
          </a:r>
          <a:r>
            <a:rPr lang="en-US" sz="2100" i="1" kern="1200" dirty="0"/>
            <a:t>you build relationships and connect with others through listening understanding and building coalitions </a:t>
          </a:r>
          <a:endParaRPr lang="ar-EG" sz="2100" kern="1200" dirty="0"/>
        </a:p>
      </dsp:txBody>
      <dsp:txXfrm>
        <a:off x="1041822" y="3546548"/>
        <a:ext cx="10468916" cy="709559"/>
      </dsp:txXfrm>
    </dsp:sp>
    <dsp:sp modelId="{001664EF-2921-4BD4-96A6-F224AF47964D}">
      <dsp:nvSpPr>
        <dsp:cNvPr id="0" name=""/>
        <dsp:cNvSpPr/>
      </dsp:nvSpPr>
      <dsp:spPr>
        <a:xfrm>
          <a:off x="598347" y="3457853"/>
          <a:ext cx="886949" cy="88694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A2F197-9DCA-4A8A-B0F9-BC44D888EB74}">
      <dsp:nvSpPr>
        <dsp:cNvPr id="0" name=""/>
        <dsp:cNvSpPr/>
      </dsp:nvSpPr>
      <dsp:spPr>
        <a:xfrm>
          <a:off x="533372" y="4610546"/>
          <a:ext cx="10977365" cy="70955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3213" tIns="53340" rIns="53340" bIns="53340" numCol="1" spcCol="1270" anchor="ctr" anchorCtr="0">
          <a:noAutofit/>
        </a:bodyPr>
        <a:lstStyle/>
        <a:p>
          <a:pPr marL="0" lvl="0" indent="0" algn="l" defTabSz="933450" rtl="1">
            <a:lnSpc>
              <a:spcPct val="90000"/>
            </a:lnSpc>
            <a:spcBef>
              <a:spcPct val="0"/>
            </a:spcBef>
            <a:spcAft>
              <a:spcPct val="35000"/>
            </a:spcAft>
            <a:buNone/>
          </a:pPr>
          <a:r>
            <a:rPr lang="en-US" sz="2100" b="1" i="1" kern="1200" dirty="0"/>
            <a:t>Inspiring – </a:t>
          </a:r>
          <a:r>
            <a:rPr lang="en-US" sz="2100" i="1" kern="1200" dirty="0"/>
            <a:t>you advocate your position and encourage others with a sense of shared purpose and exciting possibilities</a:t>
          </a:r>
          <a:endParaRPr lang="ar-EG" sz="2100" kern="1200" dirty="0"/>
        </a:p>
      </dsp:txBody>
      <dsp:txXfrm>
        <a:off x="533372" y="4610546"/>
        <a:ext cx="10977365" cy="709559"/>
      </dsp:txXfrm>
    </dsp:sp>
    <dsp:sp modelId="{42065BB3-609F-4901-BFA0-8D938D5F1C1F}">
      <dsp:nvSpPr>
        <dsp:cNvPr id="0" name=""/>
        <dsp:cNvSpPr/>
      </dsp:nvSpPr>
      <dsp:spPr>
        <a:xfrm>
          <a:off x="89898" y="4521852"/>
          <a:ext cx="886949" cy="88694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592BCE-B468-4AF0-A90B-3DC67A32B5BC}">
      <dsp:nvSpPr>
        <dsp:cNvPr id="0" name=""/>
        <dsp:cNvSpPr/>
      </dsp:nvSpPr>
      <dsp:spPr>
        <a:xfrm rot="5400000">
          <a:off x="7154572" y="-2789874"/>
          <a:ext cx="1473398" cy="742707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rtl="0">
            <a:lnSpc>
              <a:spcPct val="90000"/>
            </a:lnSpc>
            <a:spcBef>
              <a:spcPct val="0"/>
            </a:spcBef>
            <a:spcAft>
              <a:spcPct val="15000"/>
            </a:spcAft>
            <a:buChar char="•"/>
          </a:pPr>
          <a:r>
            <a:rPr lang="en-US" sz="1800" b="0" i="0" kern="1200" dirty="0"/>
            <a:t>build a solid rapport and a genuine concern for an individual before endeavoring to direct them towards a certain outcome. You must act with authenticity, demonstrating that you are trustworthy and that your primary goal is to help.</a:t>
          </a:r>
          <a:endParaRPr lang="ar-EG" sz="1800" kern="1200" dirty="0"/>
        </a:p>
      </dsp:txBody>
      <dsp:txXfrm rot="-5400000">
        <a:off x="4177732" y="258891"/>
        <a:ext cx="7355154" cy="1329548"/>
      </dsp:txXfrm>
    </dsp:sp>
    <dsp:sp modelId="{5579F72E-E874-4DBA-B418-A391CA9FB1E9}">
      <dsp:nvSpPr>
        <dsp:cNvPr id="0" name=""/>
        <dsp:cNvSpPr/>
      </dsp:nvSpPr>
      <dsp:spPr>
        <a:xfrm>
          <a:off x="0" y="2790"/>
          <a:ext cx="4177731" cy="184174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marL="0" lvl="0" indent="0" algn="ctr" defTabSz="2044700" rtl="1">
            <a:lnSpc>
              <a:spcPct val="90000"/>
            </a:lnSpc>
            <a:spcBef>
              <a:spcPct val="0"/>
            </a:spcBef>
            <a:spcAft>
              <a:spcPct val="35000"/>
            </a:spcAft>
            <a:buNone/>
          </a:pPr>
          <a:r>
            <a:rPr lang="en-US" sz="4600" b="1" i="0" kern="1200" dirty="0"/>
            <a:t>Build trust and be consistent</a:t>
          </a:r>
          <a:endParaRPr lang="ar-EG" sz="4600" kern="1200" dirty="0"/>
        </a:p>
      </dsp:txBody>
      <dsp:txXfrm>
        <a:off x="89907" y="92697"/>
        <a:ext cx="3997917" cy="1661934"/>
      </dsp:txXfrm>
    </dsp:sp>
    <dsp:sp modelId="{758C79B2-0937-4720-A879-FCAE9BEC0DD8}">
      <dsp:nvSpPr>
        <dsp:cNvPr id="0" name=""/>
        <dsp:cNvSpPr/>
      </dsp:nvSpPr>
      <dsp:spPr>
        <a:xfrm rot="5400000">
          <a:off x="7154572" y="-856039"/>
          <a:ext cx="1473398" cy="742707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rtl="0">
            <a:lnSpc>
              <a:spcPct val="90000"/>
            </a:lnSpc>
            <a:spcBef>
              <a:spcPct val="0"/>
            </a:spcBef>
            <a:spcAft>
              <a:spcPct val="15000"/>
            </a:spcAft>
            <a:buChar char="•"/>
          </a:pPr>
          <a:r>
            <a:rPr lang="en-US" sz="1800" kern="1200" dirty="0"/>
            <a:t>being an active listener, you gain insight into what is driving the other person emotionally. Once you understand the emotional factors steering their thinking, you can demonstrate that you understand them, and your conversation will advance.</a:t>
          </a:r>
          <a:endParaRPr lang="ar-EG" sz="1800" kern="1200" dirty="0"/>
        </a:p>
      </dsp:txBody>
      <dsp:txXfrm rot="-5400000">
        <a:off x="4177732" y="2192726"/>
        <a:ext cx="7355154" cy="1329548"/>
      </dsp:txXfrm>
    </dsp:sp>
    <dsp:sp modelId="{BD3E3237-828C-4EED-8E16-5AFE96405AF9}">
      <dsp:nvSpPr>
        <dsp:cNvPr id="0" name=""/>
        <dsp:cNvSpPr/>
      </dsp:nvSpPr>
      <dsp:spPr>
        <a:xfrm>
          <a:off x="0" y="1936625"/>
          <a:ext cx="4177731" cy="184174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marL="0" lvl="0" indent="0" algn="ctr" defTabSz="2044700" rtl="1">
            <a:lnSpc>
              <a:spcPct val="90000"/>
            </a:lnSpc>
            <a:spcBef>
              <a:spcPct val="0"/>
            </a:spcBef>
            <a:spcAft>
              <a:spcPct val="35000"/>
            </a:spcAft>
            <a:buNone/>
          </a:pPr>
          <a:r>
            <a:rPr lang="en-US" sz="4600" b="1" i="0" kern="1200" dirty="0"/>
            <a:t>Be present and connect</a:t>
          </a:r>
          <a:endParaRPr lang="ar-EG" sz="4600" kern="1200" dirty="0"/>
        </a:p>
      </dsp:txBody>
      <dsp:txXfrm>
        <a:off x="89907" y="2026532"/>
        <a:ext cx="3997917" cy="1661934"/>
      </dsp:txXfrm>
    </dsp:sp>
    <dsp:sp modelId="{CBEC7BD9-5DDB-44C8-AADE-9D91084B7688}">
      <dsp:nvSpPr>
        <dsp:cNvPr id="0" name=""/>
        <dsp:cNvSpPr/>
      </dsp:nvSpPr>
      <dsp:spPr>
        <a:xfrm rot="5400000">
          <a:off x="7154572" y="1077795"/>
          <a:ext cx="1473398" cy="742707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rtl="0">
            <a:lnSpc>
              <a:spcPct val="90000"/>
            </a:lnSpc>
            <a:spcBef>
              <a:spcPct val="0"/>
            </a:spcBef>
            <a:spcAft>
              <a:spcPct val="15000"/>
            </a:spcAft>
            <a:buChar char="•"/>
          </a:pPr>
          <a:r>
            <a:rPr lang="en-US" sz="1800" kern="1200" dirty="0"/>
            <a:t>Before you can motivate someone, you need to understand their core values and driving forces. Are they hoping to make a difference in the world, gain admiration from their peers or advance their career? What is fundamentally essential to them? What are they going through in their life?</a:t>
          </a:r>
          <a:endParaRPr lang="ar-EG" sz="1800" kern="1200" dirty="0"/>
        </a:p>
      </dsp:txBody>
      <dsp:txXfrm rot="-5400000">
        <a:off x="4177732" y="4126561"/>
        <a:ext cx="7355154" cy="1329548"/>
      </dsp:txXfrm>
    </dsp:sp>
    <dsp:sp modelId="{87E000A8-1E37-42AD-B9F2-7AF3C617C7EB}">
      <dsp:nvSpPr>
        <dsp:cNvPr id="0" name=""/>
        <dsp:cNvSpPr/>
      </dsp:nvSpPr>
      <dsp:spPr>
        <a:xfrm>
          <a:off x="0" y="3870461"/>
          <a:ext cx="4177731" cy="184174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marL="0" lvl="0" indent="0" algn="ctr" defTabSz="2044700" rtl="1">
            <a:lnSpc>
              <a:spcPct val="90000"/>
            </a:lnSpc>
            <a:spcBef>
              <a:spcPct val="0"/>
            </a:spcBef>
            <a:spcAft>
              <a:spcPct val="35000"/>
            </a:spcAft>
            <a:buNone/>
          </a:pPr>
          <a:r>
            <a:rPr lang="en-US" sz="4600" b="1" i="0" kern="1200" dirty="0"/>
            <a:t>Ask to understand</a:t>
          </a:r>
          <a:endParaRPr lang="ar-EG" sz="4600" kern="1200" dirty="0"/>
        </a:p>
      </dsp:txBody>
      <dsp:txXfrm>
        <a:off x="89907" y="3960368"/>
        <a:ext cx="3997917" cy="16619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592BCE-B468-4AF0-A90B-3DC67A32B5BC}">
      <dsp:nvSpPr>
        <dsp:cNvPr id="0" name=""/>
        <dsp:cNvSpPr/>
      </dsp:nvSpPr>
      <dsp:spPr>
        <a:xfrm rot="5400000">
          <a:off x="7154572" y="-2789874"/>
          <a:ext cx="1473398" cy="742707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rtl="0">
            <a:lnSpc>
              <a:spcPct val="90000"/>
            </a:lnSpc>
            <a:spcBef>
              <a:spcPct val="0"/>
            </a:spcBef>
            <a:spcAft>
              <a:spcPct val="15000"/>
            </a:spcAft>
            <a:buChar char="•"/>
          </a:pPr>
          <a:r>
            <a:rPr lang="en-US" sz="2000" b="0" i="0" kern="1200" dirty="0"/>
            <a:t>The most compelling way to teach a lesson is to inspire through storytelling, and case studies. encourage others to discover the answers by themselves. The easiest way to persuade someone is by helping them persuade themselves.</a:t>
          </a:r>
          <a:endParaRPr lang="ar-EG" sz="2000" kern="1200" dirty="0"/>
        </a:p>
      </dsp:txBody>
      <dsp:txXfrm rot="-5400000">
        <a:off x="4177732" y="258891"/>
        <a:ext cx="7355154" cy="1329548"/>
      </dsp:txXfrm>
    </dsp:sp>
    <dsp:sp modelId="{5579F72E-E874-4DBA-B418-A391CA9FB1E9}">
      <dsp:nvSpPr>
        <dsp:cNvPr id="0" name=""/>
        <dsp:cNvSpPr/>
      </dsp:nvSpPr>
      <dsp:spPr>
        <a:xfrm>
          <a:off x="0" y="2790"/>
          <a:ext cx="4177731" cy="184174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rtl="1">
            <a:lnSpc>
              <a:spcPct val="90000"/>
            </a:lnSpc>
            <a:spcBef>
              <a:spcPct val="0"/>
            </a:spcBef>
            <a:spcAft>
              <a:spcPct val="35000"/>
            </a:spcAft>
            <a:buNone/>
          </a:pPr>
          <a:r>
            <a:rPr lang="en-US" sz="3600" b="1" i="0" kern="1200" dirty="0"/>
            <a:t>Educate and encourage</a:t>
          </a:r>
          <a:endParaRPr lang="ar-EG" sz="3600" kern="1200" dirty="0"/>
        </a:p>
      </dsp:txBody>
      <dsp:txXfrm>
        <a:off x="89907" y="92697"/>
        <a:ext cx="3997917" cy="1661934"/>
      </dsp:txXfrm>
    </dsp:sp>
    <dsp:sp modelId="{758C79B2-0937-4720-A879-FCAE9BEC0DD8}">
      <dsp:nvSpPr>
        <dsp:cNvPr id="0" name=""/>
        <dsp:cNvSpPr/>
      </dsp:nvSpPr>
      <dsp:spPr>
        <a:xfrm rot="5400000">
          <a:off x="7154572" y="-856039"/>
          <a:ext cx="1473398" cy="742707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rtl="0">
            <a:lnSpc>
              <a:spcPct val="90000"/>
            </a:lnSpc>
            <a:spcBef>
              <a:spcPct val="0"/>
            </a:spcBef>
            <a:spcAft>
              <a:spcPct val="15000"/>
            </a:spcAft>
            <a:buChar char="•"/>
          </a:pPr>
          <a:r>
            <a:rPr lang="en-US" sz="2000" kern="1200" dirty="0"/>
            <a:t>being an active listener, you gain insight into what is driving the other person emotionally. Once you understand the emotional factors steering their thinking, you can demonstrate that you understand them, and your conversation will advance.</a:t>
          </a:r>
          <a:endParaRPr lang="ar-EG" sz="2000" kern="1200" dirty="0"/>
        </a:p>
      </dsp:txBody>
      <dsp:txXfrm rot="-5400000">
        <a:off x="4177732" y="2192726"/>
        <a:ext cx="7355154" cy="1329548"/>
      </dsp:txXfrm>
    </dsp:sp>
    <dsp:sp modelId="{BD3E3237-828C-4EED-8E16-5AFE96405AF9}">
      <dsp:nvSpPr>
        <dsp:cNvPr id="0" name=""/>
        <dsp:cNvSpPr/>
      </dsp:nvSpPr>
      <dsp:spPr>
        <a:xfrm>
          <a:off x="0" y="1936625"/>
          <a:ext cx="4177731" cy="184174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rtl="1">
            <a:lnSpc>
              <a:spcPct val="90000"/>
            </a:lnSpc>
            <a:spcBef>
              <a:spcPct val="0"/>
            </a:spcBef>
            <a:spcAft>
              <a:spcPct val="35000"/>
            </a:spcAft>
            <a:buNone/>
          </a:pPr>
          <a:r>
            <a:rPr lang="en-US" sz="3600" b="1" i="0" kern="1200" dirty="0"/>
            <a:t>Confirm suspicions and acknowledge objections</a:t>
          </a:r>
          <a:endParaRPr lang="ar-EG" sz="3600" kern="1200" dirty="0"/>
        </a:p>
      </dsp:txBody>
      <dsp:txXfrm>
        <a:off x="89907" y="2026532"/>
        <a:ext cx="3997917" cy="1661934"/>
      </dsp:txXfrm>
    </dsp:sp>
    <dsp:sp modelId="{CBEC7BD9-5DDB-44C8-AADE-9D91084B7688}">
      <dsp:nvSpPr>
        <dsp:cNvPr id="0" name=""/>
        <dsp:cNvSpPr/>
      </dsp:nvSpPr>
      <dsp:spPr>
        <a:xfrm rot="5400000">
          <a:off x="7154572" y="1077795"/>
          <a:ext cx="1473398" cy="742707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rtl="0">
            <a:lnSpc>
              <a:spcPct val="90000"/>
            </a:lnSpc>
            <a:spcBef>
              <a:spcPct val="0"/>
            </a:spcBef>
            <a:spcAft>
              <a:spcPct val="15000"/>
            </a:spcAft>
            <a:buChar char="•"/>
          </a:pPr>
          <a:r>
            <a:rPr lang="en-US" sz="2000" kern="1200" dirty="0"/>
            <a:t>compliment the person you are trying to persuade. Make them feel important, and show admiration. </a:t>
          </a:r>
          <a:endParaRPr lang="ar-EG" sz="2000" kern="1200" dirty="0"/>
        </a:p>
        <a:p>
          <a:pPr marL="228600" lvl="1" indent="-228600" algn="l" defTabSz="889000" rtl="0">
            <a:lnSpc>
              <a:spcPct val="90000"/>
            </a:lnSpc>
            <a:spcBef>
              <a:spcPct val="0"/>
            </a:spcBef>
            <a:spcAft>
              <a:spcPct val="15000"/>
            </a:spcAft>
            <a:buChar char="•"/>
          </a:pPr>
          <a:r>
            <a:rPr lang="en-US" sz="2000" kern="1200" dirty="0"/>
            <a:t>Every person seeks out sincere praise. But be mindful of the fine line between acclaim and flattery, as fawning can turn a person off.</a:t>
          </a:r>
          <a:endParaRPr lang="ar-EG" sz="2000" kern="1200" dirty="0"/>
        </a:p>
      </dsp:txBody>
      <dsp:txXfrm rot="-5400000">
        <a:off x="4177732" y="4126561"/>
        <a:ext cx="7355154" cy="1329548"/>
      </dsp:txXfrm>
    </dsp:sp>
    <dsp:sp modelId="{87E000A8-1E37-42AD-B9F2-7AF3C617C7EB}">
      <dsp:nvSpPr>
        <dsp:cNvPr id="0" name=""/>
        <dsp:cNvSpPr/>
      </dsp:nvSpPr>
      <dsp:spPr>
        <a:xfrm>
          <a:off x="0" y="3870461"/>
          <a:ext cx="4177731" cy="184174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rtl="1">
            <a:lnSpc>
              <a:spcPct val="90000"/>
            </a:lnSpc>
            <a:spcBef>
              <a:spcPct val="0"/>
            </a:spcBef>
            <a:spcAft>
              <a:spcPct val="35000"/>
            </a:spcAft>
            <a:buNone/>
          </a:pPr>
          <a:r>
            <a:rPr lang="en-US" sz="3600" b="1" i="0" kern="1200" dirty="0"/>
            <a:t>Praise sincerely</a:t>
          </a:r>
          <a:endParaRPr lang="ar-EG" sz="3600" kern="1200" dirty="0"/>
        </a:p>
      </dsp:txBody>
      <dsp:txXfrm>
        <a:off x="89907" y="3960368"/>
        <a:ext cx="3997917" cy="166193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592BCE-B468-4AF0-A90B-3DC67A32B5BC}">
      <dsp:nvSpPr>
        <dsp:cNvPr id="0" name=""/>
        <dsp:cNvSpPr/>
      </dsp:nvSpPr>
      <dsp:spPr>
        <a:xfrm rot="5400000">
          <a:off x="5605271" y="-856039"/>
          <a:ext cx="4572000" cy="742707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76200" rIns="152400" bIns="76200" numCol="1" spcCol="1270" anchor="ctr" anchorCtr="0">
          <a:noAutofit/>
        </a:bodyPr>
        <a:lstStyle/>
        <a:p>
          <a:pPr marL="285750" lvl="1" indent="-285750" algn="l" defTabSz="1778000" rtl="0">
            <a:lnSpc>
              <a:spcPct val="90000"/>
            </a:lnSpc>
            <a:spcBef>
              <a:spcPct val="0"/>
            </a:spcBef>
            <a:spcAft>
              <a:spcPct val="15000"/>
            </a:spcAft>
            <a:buChar char="•"/>
          </a:pPr>
          <a:r>
            <a:rPr lang="en-US" sz="4000" b="0" i="0" kern="1200" dirty="0"/>
            <a:t>Nothing mobilizes attention, or energizes us, better than a challenge that demands we stretch our knowledge, boosts our skills and enhance our ability to reach another level of success</a:t>
          </a:r>
          <a:endParaRPr lang="ar-EG" sz="4000" kern="1200" dirty="0"/>
        </a:p>
      </dsp:txBody>
      <dsp:txXfrm rot="-5400000">
        <a:off x="4177732" y="794688"/>
        <a:ext cx="7203892" cy="4125626"/>
      </dsp:txXfrm>
    </dsp:sp>
    <dsp:sp modelId="{5579F72E-E874-4DBA-B418-A391CA9FB1E9}">
      <dsp:nvSpPr>
        <dsp:cNvPr id="0" name=""/>
        <dsp:cNvSpPr/>
      </dsp:nvSpPr>
      <dsp:spPr>
        <a:xfrm>
          <a:off x="0" y="0"/>
          <a:ext cx="4177731" cy="5715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114300" rIns="228600" bIns="114300" numCol="1" spcCol="1270" anchor="ctr" anchorCtr="0">
          <a:noAutofit/>
        </a:bodyPr>
        <a:lstStyle/>
        <a:p>
          <a:pPr marL="0" lvl="0" indent="0" algn="ctr" defTabSz="2667000" rtl="1">
            <a:lnSpc>
              <a:spcPct val="90000"/>
            </a:lnSpc>
            <a:spcBef>
              <a:spcPct val="0"/>
            </a:spcBef>
            <a:spcAft>
              <a:spcPct val="35000"/>
            </a:spcAft>
            <a:buNone/>
          </a:pPr>
          <a:r>
            <a:rPr lang="en-US" sz="6000" b="1" i="0" kern="1200" dirty="0"/>
            <a:t>Challenge and encourage</a:t>
          </a:r>
          <a:endParaRPr lang="ar-EG" sz="6000" kern="1200" dirty="0"/>
        </a:p>
      </dsp:txBody>
      <dsp:txXfrm>
        <a:off x="203940" y="203940"/>
        <a:ext cx="3769851" cy="5307120"/>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13154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0"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4.xml"/><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4.xml"/><Relationship Id="rId5" Type="http://schemas.openxmlformats.org/officeDocument/2006/relationships/image" Target="../media/image5.sv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 Id="rId4" Type="http://schemas.openxmlformats.org/officeDocument/2006/relationships/image" Target="../media/image5.sv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hyperlink" Target="https://www.health.nsw.gov.au/mentalhealth/psychosocial/principles/Pages/behaviour-factors.aspx#:~:text=Behaviour%20is%20affected%20by%20factors,%2C%20culture%2C%20friends%2C%20life%20event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hyperlink" Target="https://www.makingbusinessmatter.co.uk/product/soft-skills-training-course/" TargetMode="Externa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7.png"/><Relationship Id="rId7" Type="http://schemas.openxmlformats.org/officeDocument/2006/relationships/image" Target="../media/image4.png"/><Relationship Id="rId2" Type="http://schemas.openxmlformats.org/officeDocument/2006/relationships/image" Target="../media/image26.jpeg"/><Relationship Id="rId1" Type="http://schemas.openxmlformats.org/officeDocument/2006/relationships/slideLayout" Target="../slideLayouts/slideLayout13.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87805" y="4275157"/>
            <a:ext cx="5354152" cy="830997"/>
          </a:xfrm>
          <a:prstGeom prst="rect">
            <a:avLst/>
          </a:prstGeom>
          <a:noFill/>
        </p:spPr>
        <p:txBody>
          <a:bodyPr wrap="square" rtlCol="0">
            <a:spAutoFit/>
          </a:bodyPr>
          <a:lstStyle/>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a:t>
            </a:r>
          </a:p>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Dr. </a:t>
            </a:r>
            <a:r>
              <a:rPr lang="en-US" sz="2400" b="1" dirty="0" err="1">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Bothaina</a:t>
            </a:r>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Mahmoud Fouad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71357" y="1459039"/>
            <a:ext cx="5798909" cy="2554545"/>
          </a:xfrm>
          <a:prstGeom prst="rect">
            <a:avLst/>
          </a:prstGeom>
          <a:noFill/>
        </p:spPr>
        <p:txBody>
          <a:bodyPr wrap="square" rtlCol="0">
            <a:spAutoFit/>
          </a:bodyPr>
          <a:lstStyle/>
          <a:p>
            <a:pPr algn="ctr"/>
            <a:r>
              <a:rPr lang="en-US" sz="32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a:p>
            <a:pPr algn="ctr"/>
            <a:endParaRPr lang="en-US" sz="32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pPr algn="ctr"/>
            <a:r>
              <a:rPr lang="en-US" sz="32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Introduction to Influencing skills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60514" y="598929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6754" y="5367728"/>
            <a:ext cx="4955203" cy="1323439"/>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College of </a:t>
            </a:r>
          </a:p>
          <a:p>
            <a:pPr algn="ctr"/>
            <a:r>
              <a:rPr lang="en-US" sz="2000" dirty="0">
                <a:solidFill>
                  <a:srgbClr val="2D3956"/>
                </a:solidFill>
                <a:latin typeface="Tajawal Medium" panose="00000600000000000000" pitchFamily="2" charset="-78"/>
                <a:cs typeface="Tajawal Medium" panose="00000600000000000000" pitchFamily="2" charset="-78"/>
              </a:rPr>
              <a:t>Entrepreneurship and Innovation</a:t>
            </a:r>
          </a:p>
          <a:p>
            <a:pPr algn="ctr"/>
            <a:endParaRPr lang="en-US" sz="2000" dirty="0">
              <a:solidFill>
                <a:srgbClr val="2D3956"/>
              </a:solidFill>
              <a:latin typeface="Tajawal Medium" panose="00000600000000000000" pitchFamily="2" charset="-78"/>
              <a:cs typeface="Tajawal Medium" panose="00000600000000000000" pitchFamily="2" charset="-78"/>
            </a:endParaRPr>
          </a:p>
          <a:p>
            <a:pPr algn="ctr"/>
            <a:r>
              <a:rPr lang="en-US" sz="2000" dirty="0">
                <a:solidFill>
                  <a:srgbClr val="2D3956"/>
                </a:solidFill>
                <a:latin typeface="Tajawal Medium" panose="00000600000000000000" pitchFamily="2" charset="-78"/>
                <a:cs typeface="Tajawal Medium" panose="00000600000000000000" pitchFamily="2" charset="-78"/>
              </a:rPr>
              <a:t>Code ENT623</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29170"/>
    </mc:Choice>
    <mc:Fallback xmlns="">
      <p:transition spd="slow" advTm="1291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762000" y="184255"/>
            <a:ext cx="10515600"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1 Overview</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21063" y="1085222"/>
            <a:ext cx="6380703" cy="5588523"/>
          </a:xfrm>
        </p:spPr>
        <p:txBody>
          <a:bodyPr/>
          <a:lstStyle/>
          <a:p>
            <a:pPr marL="0" indent="0">
              <a:buNone/>
            </a:pPr>
            <a:r>
              <a:rPr lang="en-US" b="1" u="sng" dirty="0"/>
              <a:t>The main points:</a:t>
            </a:r>
          </a:p>
          <a:p>
            <a:pPr marL="0" indent="0">
              <a:buNone/>
            </a:pPr>
            <a:endParaRPr lang="en-US" b="1" u="sng" dirty="0"/>
          </a:p>
          <a:p>
            <a:r>
              <a:rPr lang="en-AU" altLang="en-US" dirty="0"/>
              <a:t>To share some defining and key concepts of influencing.</a:t>
            </a:r>
          </a:p>
          <a:p>
            <a:r>
              <a:rPr lang="en-AU" altLang="en-US" dirty="0"/>
              <a:t>To highlight some qualities and skills to influence others.</a:t>
            </a:r>
          </a:p>
          <a:p>
            <a:r>
              <a:rPr lang="en-AU" altLang="en-US" dirty="0"/>
              <a:t>How to develop </a:t>
            </a:r>
            <a:r>
              <a:rPr lang="en-US" dirty="0"/>
              <a:t>and improve your influencing skills</a:t>
            </a:r>
            <a:r>
              <a:rPr lang="en-AU" altLang="en-US" dirty="0"/>
              <a:t> </a:t>
            </a:r>
          </a:p>
          <a:p>
            <a:r>
              <a:rPr lang="en-AU" altLang="en-US" dirty="0"/>
              <a:t>Case study and activities</a:t>
            </a:r>
          </a:p>
          <a:p>
            <a:endParaRPr lang="en-AU" altLang="en-US" dirty="0"/>
          </a:p>
          <a:p>
            <a:endParaRPr lang="en-AU" altLang="en-US" dirty="0"/>
          </a:p>
          <a:p>
            <a:endParaRPr lang="en-US" b="1" u="sng" dirty="0"/>
          </a:p>
          <a:p>
            <a:pPr marL="0" indent="0">
              <a:buNone/>
            </a:pPr>
            <a:endParaRPr lang="en-US" b="1" u="sng" dirty="0"/>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033847" y="1220569"/>
            <a:ext cx="4847544" cy="52405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993573" y="-582579"/>
            <a:ext cx="2876694" cy="2544327"/>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43182"/>
    </mc:Choice>
    <mc:Fallback xmlns="">
      <p:transition spd="slow" advTm="4318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Brian Tracy quote: Your ability to negotiate, communicate, influence, and  persuade others 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412" y="279494"/>
            <a:ext cx="11470341" cy="381000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3231777" y="4652246"/>
            <a:ext cx="6096000" cy="707886"/>
          </a:xfrm>
          <a:prstGeom prst="rect">
            <a:avLst/>
          </a:prstGeom>
        </p:spPr>
        <p:txBody>
          <a:bodyPr>
            <a:spAutoFit/>
          </a:bodyPr>
          <a:lstStyle/>
          <a:p>
            <a:pPr algn="ctr"/>
            <a:r>
              <a:rPr lang="en-US" sz="2000" b="1" dirty="0">
                <a:latin typeface="arial" panose="020B0604020202020204" pitchFamily="34" charset="0"/>
              </a:rPr>
              <a:t>Brian Tracy is a Canadian-American motivational public speaker and self-development author</a:t>
            </a:r>
            <a:endParaRPr lang="ar-EG" sz="2000" b="1" dirty="0"/>
          </a:p>
        </p:txBody>
      </p:sp>
    </p:spTree>
    <p:extLst>
      <p:ext uri="{BB962C8B-B14F-4D97-AF65-F5344CB8AC3E}">
        <p14:creationId xmlns:p14="http://schemas.microsoft.com/office/powerpoint/2010/main" val="3719576072"/>
      </p:ext>
    </p:extLst>
  </p:cSld>
  <p:clrMapOvr>
    <a:masterClrMapping/>
  </p:clrMapOvr>
  <mc:AlternateContent xmlns:mc="http://schemas.openxmlformats.org/markup-compatibility/2006" xmlns:p14="http://schemas.microsoft.com/office/powerpoint/2010/main">
    <mc:Choice Requires="p14">
      <p:transition spd="slow" p14:dur="2000" advTm="80628"/>
    </mc:Choice>
    <mc:Fallback xmlns="">
      <p:transition spd="slow" advTm="8062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9564" y="2167030"/>
            <a:ext cx="10515600" cy="1325563"/>
          </a:xfrm>
        </p:spPr>
        <p:txBody>
          <a:bodyPr>
            <a:noAutofit/>
          </a:bodyPr>
          <a:lstStyle/>
          <a:p>
            <a:pPr algn="ctr"/>
            <a:r>
              <a:rPr lang="en-US" b="1" dirty="0">
                <a:solidFill>
                  <a:srgbClr val="C00000"/>
                </a:solidFill>
                <a:effectLst>
                  <a:outerShdw blurRad="38100" dist="38100" dir="2700000" algn="tl">
                    <a:srgbClr val="000000">
                      <a:alpha val="43137"/>
                    </a:srgbClr>
                  </a:outerShdw>
                </a:effectLst>
              </a:rPr>
              <a:t>From where we can start ???</a:t>
            </a:r>
            <a:endParaRPr lang="ar-EG" b="1" dirty="0">
              <a:solidFill>
                <a:srgbClr val="C00000"/>
              </a:solidFill>
              <a:effectLst>
                <a:outerShdw blurRad="38100" dist="38100" dir="2700000" algn="tl">
                  <a:srgbClr val="000000">
                    <a:alpha val="43137"/>
                  </a:srgbClr>
                </a:outerShdw>
              </a:effectLst>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pic>
        <p:nvPicPr>
          <p:cNvPr id="7"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1117602276"/>
      </p:ext>
    </p:extLst>
  </p:cSld>
  <p:clrMapOvr>
    <a:masterClrMapping/>
  </p:clrMapOvr>
  <mc:AlternateContent xmlns:mc="http://schemas.openxmlformats.org/markup-compatibility/2006" xmlns:p14="http://schemas.microsoft.com/office/powerpoint/2010/main">
    <mc:Choice Requires="p14">
      <p:transition spd="slow" p14:dur="2000" advTm="16456"/>
    </mc:Choice>
    <mc:Fallback xmlns="">
      <p:transition spd="slow" advTm="1645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268941" y="1825624"/>
            <a:ext cx="11604812" cy="4682751"/>
          </a:xfrm>
          <a:solidFill>
            <a:schemeClr val="accent1">
              <a:lumMod val="40000"/>
              <a:lumOff val="60000"/>
            </a:schemeClr>
          </a:solidFill>
        </p:spPr>
        <p:txBody>
          <a:bodyPr>
            <a:normAutofit/>
          </a:bodyPr>
          <a:lstStyle/>
          <a:p>
            <a:r>
              <a:rPr lang="en-US" sz="3200" i="1" dirty="0"/>
              <a:t>Who am I attempting to influence?</a:t>
            </a:r>
            <a:endParaRPr lang="en-US" sz="3200" dirty="0"/>
          </a:p>
          <a:p>
            <a:r>
              <a:rPr lang="en-US" sz="3200" i="1" dirty="0"/>
              <a:t>What is the situation? How much support do I need?</a:t>
            </a:r>
            <a:endParaRPr lang="en-US" sz="3200" dirty="0"/>
          </a:p>
          <a:p>
            <a:r>
              <a:rPr lang="en-US" sz="3200" i="1" dirty="0"/>
              <a:t>Why do I need this person’s support of my idea?</a:t>
            </a:r>
            <a:endParaRPr lang="en-US" sz="3200" dirty="0"/>
          </a:p>
          <a:p>
            <a:r>
              <a:rPr lang="en-US" sz="3200" i="1" dirty="0"/>
              <a:t>What tactics can I use, and how can I establish rapport?</a:t>
            </a:r>
            <a:endParaRPr lang="en-US" sz="3200" dirty="0"/>
          </a:p>
          <a:p>
            <a:r>
              <a:rPr lang="en-US" sz="3200" i="1" dirty="0"/>
              <a:t>What responses do I anticipate?</a:t>
            </a:r>
            <a:endParaRPr lang="en-US" sz="3200" dirty="0"/>
          </a:p>
          <a:p>
            <a:r>
              <a:rPr lang="en-US" sz="3200" i="1" dirty="0"/>
              <a:t>What mutual points of agreement can I use?</a:t>
            </a:r>
            <a:endParaRPr lang="en-US" sz="3200" dirty="0"/>
          </a:p>
          <a:p>
            <a:r>
              <a:rPr lang="en-US" sz="3200" i="1" dirty="0"/>
              <a:t>How can I end on a positive note no matter what the outcome is?</a:t>
            </a:r>
            <a:endParaRPr lang="en-US" sz="3200" dirty="0"/>
          </a:p>
        </p:txBody>
      </p:sp>
      <p:sp>
        <p:nvSpPr>
          <p:cNvPr id="7" name="Down Arrow 6"/>
          <p:cNvSpPr/>
          <p:nvPr/>
        </p:nvSpPr>
        <p:spPr>
          <a:xfrm>
            <a:off x="4329952" y="685800"/>
            <a:ext cx="2272554" cy="978408"/>
          </a:xfrm>
          <a:prstGeom prst="downArrow">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pic>
        <p:nvPicPr>
          <p:cNvPr id="9"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1244186898"/>
      </p:ext>
    </p:extLst>
  </p:cSld>
  <p:clrMapOvr>
    <a:masterClrMapping/>
  </p:clrMapOvr>
  <mc:AlternateContent xmlns:mc="http://schemas.openxmlformats.org/markup-compatibility/2006" xmlns:p14="http://schemas.microsoft.com/office/powerpoint/2010/main">
    <mc:Choice Requires="p14">
      <p:transition spd="slow" p14:dur="2000" advTm="150700"/>
    </mc:Choice>
    <mc:Fallback xmlns="">
      <p:transition spd="slow" advTm="1507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309282" y="1223682"/>
            <a:ext cx="5710518" cy="4953281"/>
          </a:xfrm>
        </p:spPr>
        <p:txBody>
          <a:bodyPr>
            <a:normAutofit lnSpcReduction="10000"/>
          </a:bodyPr>
          <a:lstStyle/>
          <a:p>
            <a:pPr marL="0" indent="0" algn="ctr">
              <a:buNone/>
            </a:pPr>
            <a:r>
              <a:rPr lang="en-US" sz="3200" b="1" dirty="0">
                <a:solidFill>
                  <a:srgbClr val="C00000"/>
                </a:solidFill>
                <a:effectLst>
                  <a:outerShdw blurRad="38100" dist="38100" dir="2700000" algn="tl">
                    <a:srgbClr val="000000">
                      <a:alpha val="43137"/>
                    </a:srgbClr>
                  </a:outerShdw>
                </a:effectLst>
              </a:rPr>
              <a:t>Influencing skills </a:t>
            </a:r>
            <a:r>
              <a:rPr lang="en-US" sz="3200" dirty="0"/>
              <a:t>are your abilities to encourage and persuade others to adopt your ideas. </a:t>
            </a:r>
          </a:p>
          <a:p>
            <a:pPr marL="0" indent="0" algn="ctr">
              <a:buNone/>
            </a:pPr>
            <a:endParaRPr lang="en-US" sz="3200" dirty="0"/>
          </a:p>
          <a:p>
            <a:pPr marL="0" indent="0" algn="ctr">
              <a:buNone/>
            </a:pPr>
            <a:endParaRPr lang="en-US" sz="3200" dirty="0"/>
          </a:p>
          <a:p>
            <a:pPr marL="0" indent="0" algn="ctr">
              <a:buNone/>
            </a:pPr>
            <a:endParaRPr lang="en-US" sz="3200" dirty="0"/>
          </a:p>
          <a:p>
            <a:pPr marL="0" indent="0" algn="ctr">
              <a:buNone/>
            </a:pPr>
            <a:r>
              <a:rPr lang="en-US" sz="3200" dirty="0"/>
              <a:t>The skill to influence others can be beneficial for leaders to motivate people and make their teams more productive.</a:t>
            </a:r>
            <a:endParaRPr lang="ar-EG" sz="3200" dirty="0"/>
          </a:p>
        </p:txBody>
      </p:sp>
      <p:pic>
        <p:nvPicPr>
          <p:cNvPr id="2050" name="Picture 2" descr="How To Improve Your Influencing Skills – DSbc"/>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441141" y="1021975"/>
            <a:ext cx="5620871" cy="572844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832208" y="-107576"/>
            <a:ext cx="2876694" cy="1304364"/>
          </a:xfrm>
          <a:prstGeom prst="rect">
            <a:avLst/>
          </a:prstGeom>
        </p:spPr>
      </p:pic>
      <p:pic>
        <p:nvPicPr>
          <p:cNvPr id="6"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2314" y="199343"/>
            <a:ext cx="2457656" cy="670874"/>
          </a:xfrm>
          <a:prstGeom prst="rect">
            <a:avLst/>
          </a:prstGeom>
        </p:spPr>
      </p:pic>
    </p:spTree>
    <p:extLst>
      <p:ext uri="{BB962C8B-B14F-4D97-AF65-F5344CB8AC3E}">
        <p14:creationId xmlns:p14="http://schemas.microsoft.com/office/powerpoint/2010/main" val="783630806"/>
      </p:ext>
    </p:extLst>
  </p:cSld>
  <p:clrMapOvr>
    <a:masterClrMapping/>
  </p:clrMapOvr>
  <mc:AlternateContent xmlns:mc="http://schemas.openxmlformats.org/markup-compatibility/2006" xmlns:p14="http://schemas.microsoft.com/office/powerpoint/2010/main">
    <mc:Choice Requires="p14">
      <p:transition spd="slow" p14:dur="2000" advTm="56315"/>
    </mc:Choice>
    <mc:Fallback xmlns="">
      <p:transition spd="slow" advTm="5631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654" y="1237660"/>
            <a:ext cx="10515600" cy="912346"/>
          </a:xfrm>
        </p:spPr>
        <p:txBody>
          <a:bodyPr/>
          <a:lstStyle/>
          <a:p>
            <a:pPr algn="ctr"/>
            <a:r>
              <a:rPr lang="en-US" b="1" dirty="0">
                <a:solidFill>
                  <a:srgbClr val="C00000"/>
                </a:solidFill>
              </a:rPr>
              <a:t>Why are Influencing Skills Important?</a:t>
            </a:r>
            <a:endParaRPr lang="ar-EG" dirty="0">
              <a:solidFill>
                <a:srgbClr val="C00000"/>
              </a:solidFill>
            </a:endParaRPr>
          </a:p>
        </p:txBody>
      </p:sp>
      <p:sp>
        <p:nvSpPr>
          <p:cNvPr id="3" name="Content Placeholder 2"/>
          <p:cNvSpPr>
            <a:spLocks noGrp="1"/>
          </p:cNvSpPr>
          <p:nvPr>
            <p:ph sz="half" idx="1"/>
          </p:nvPr>
        </p:nvSpPr>
        <p:spPr>
          <a:xfrm>
            <a:off x="1680394" y="2150006"/>
            <a:ext cx="8751526" cy="4351338"/>
          </a:xfrm>
        </p:spPr>
        <p:txBody>
          <a:bodyPr>
            <a:normAutofit/>
          </a:bodyPr>
          <a:lstStyle/>
          <a:p>
            <a:pPr marL="0" indent="0" algn="ctr">
              <a:buNone/>
            </a:pPr>
            <a:r>
              <a:rPr lang="en-US" dirty="0"/>
              <a:t>If you influence people you can achieve anything. </a:t>
            </a:r>
          </a:p>
          <a:p>
            <a:pPr marL="0" indent="0" algn="ctr">
              <a:buNone/>
            </a:pPr>
            <a:endParaRPr lang="en-US" dirty="0"/>
          </a:p>
          <a:p>
            <a:pPr marL="0" indent="0" algn="ctr">
              <a:buNone/>
            </a:pPr>
            <a:r>
              <a:rPr lang="en-US" dirty="0"/>
              <a:t>Imagine if you had the skills of persuasion to enable someone to buy, someone to vote, someone to see your perspective, someone to love, someone to care…</a:t>
            </a:r>
          </a:p>
          <a:p>
            <a:pPr marL="0" indent="0" algn="ctr">
              <a:buNone/>
            </a:pPr>
            <a:endParaRPr lang="en-US" dirty="0"/>
          </a:p>
          <a:p>
            <a:pPr marL="0" indent="0" algn="ctr">
              <a:buNone/>
            </a:pPr>
            <a:endParaRPr lang="en-US" dirty="0"/>
          </a:p>
          <a:p>
            <a:pPr marL="0" indent="0" algn="ctr">
              <a:buNone/>
            </a:pPr>
            <a:r>
              <a:rPr lang="en-US" dirty="0"/>
              <a:t>Through the skill of influencing others, you can change the behaviors of others to achieve your goals. </a:t>
            </a:r>
            <a:endParaRPr lang="ar-EG" dirty="0"/>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pic>
        <p:nvPicPr>
          <p:cNvPr id="6"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1176376122"/>
      </p:ext>
    </p:extLst>
  </p:cSld>
  <p:clrMapOvr>
    <a:masterClrMapping/>
  </p:clrMapOvr>
  <mc:AlternateContent xmlns:mc="http://schemas.openxmlformats.org/markup-compatibility/2006" xmlns:p14="http://schemas.microsoft.com/office/powerpoint/2010/main">
    <mc:Choice Requires="p14">
      <p:transition spd="slow" p14:dur="2000" advTm="114055"/>
    </mc:Choice>
    <mc:Fallback xmlns="">
      <p:transition spd="slow" advTm="11405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sp>
        <p:nvSpPr>
          <p:cNvPr id="5" name="Content Placeholder 4"/>
          <p:cNvSpPr>
            <a:spLocks noGrp="1"/>
          </p:cNvSpPr>
          <p:nvPr>
            <p:ph idx="1"/>
          </p:nvPr>
        </p:nvSpPr>
        <p:spPr/>
        <p:txBody>
          <a:bodyPr/>
          <a:lstStyle/>
          <a:p>
            <a:endParaRPr lang="ar-EG"/>
          </a:p>
        </p:txBody>
      </p:sp>
      <p:pic>
        <p:nvPicPr>
          <p:cNvPr id="1026" name="Picture 2" descr="Influencing and Negotiating Skills - ppt downlo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8547851"/>
      </p:ext>
    </p:extLst>
  </p:cSld>
  <p:clrMapOvr>
    <a:masterClrMapping/>
  </p:clrMapOvr>
  <mc:AlternateContent xmlns:mc="http://schemas.openxmlformats.org/markup-compatibility/2006" xmlns:p14="http://schemas.microsoft.com/office/powerpoint/2010/main">
    <mc:Choice Requires="p14">
      <p:transition spd="slow" p14:dur="2000" advTm="66327"/>
    </mc:Choice>
    <mc:Fallback xmlns="">
      <p:transition spd="slow" advTm="6632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8200" y="109631"/>
            <a:ext cx="10515600" cy="1006475"/>
          </a:xfrm>
        </p:spPr>
        <p:txBody>
          <a:bodyPr/>
          <a:lstStyle/>
          <a:p>
            <a:r>
              <a:rPr lang="en-US" b="1" dirty="0">
                <a:solidFill>
                  <a:srgbClr val="C00000"/>
                </a:solidFill>
                <a:effectLst>
                  <a:outerShdw blurRad="38100" dist="38100" dir="2700000" algn="tl">
                    <a:srgbClr val="000000">
                      <a:alpha val="43137"/>
                    </a:srgbClr>
                  </a:outerShdw>
                </a:effectLst>
              </a:rPr>
              <a:t>5 influencing Styles</a:t>
            </a:r>
            <a:endParaRPr lang="ar-EG"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734911830"/>
              </p:ext>
            </p:extLst>
          </p:nvPr>
        </p:nvGraphicFramePr>
        <p:xfrm>
          <a:off x="228601" y="1021976"/>
          <a:ext cx="11591364" cy="56746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3070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hlinkClick r:id="rId2"/>
              </a:rPr>
              <a:t>What factors can affect </a:t>
            </a:r>
            <a:r>
              <a:rPr lang="en-US" u="sng" dirty="0" err="1">
                <a:hlinkClick r:id="rId2"/>
              </a:rPr>
              <a:t>behaviour</a:t>
            </a:r>
            <a:endParaRPr lang="en-US" u="sng" dirty="0">
              <a:hlinkClick r:id="rId2"/>
            </a:endParaRPr>
          </a:p>
        </p:txBody>
      </p:sp>
      <p:sp>
        <p:nvSpPr>
          <p:cNvPr id="3" name="Content Placeholder 2"/>
          <p:cNvSpPr>
            <a:spLocks noGrp="1"/>
          </p:cNvSpPr>
          <p:nvPr>
            <p:ph idx="1"/>
          </p:nvPr>
        </p:nvSpPr>
        <p:spPr/>
        <p:txBody>
          <a:bodyPr>
            <a:normAutofit/>
          </a:bodyPr>
          <a:lstStyle/>
          <a:p>
            <a:pPr marL="0" indent="0" algn="ctr">
              <a:buNone/>
            </a:pPr>
            <a:r>
              <a:rPr lang="en-US" sz="3600" dirty="0" err="1"/>
              <a:t>Behaviour</a:t>
            </a:r>
            <a:r>
              <a:rPr lang="en-US" sz="3600" dirty="0"/>
              <a:t> is affected by factors relating to the person, including: physical factors - age, health, illness, pain, influence of a substance or medication. personal and emotional factors - personality, beliefs, expectations, emotions, mental health. life experiences - family, culture, friends, life events.</a:t>
            </a:r>
            <a:endParaRPr lang="ar-EG" sz="3600" dirty="0"/>
          </a:p>
        </p:txBody>
      </p:sp>
    </p:spTree>
    <p:extLst>
      <p:ext uri="{BB962C8B-B14F-4D97-AF65-F5344CB8AC3E}">
        <p14:creationId xmlns:p14="http://schemas.microsoft.com/office/powerpoint/2010/main" val="19216518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18565" y="564776"/>
            <a:ext cx="11228294" cy="5612187"/>
          </a:xfrm>
        </p:spPr>
      </p:pic>
    </p:spTree>
    <p:extLst>
      <p:ext uri="{BB962C8B-B14F-4D97-AF65-F5344CB8AC3E}">
        <p14:creationId xmlns:p14="http://schemas.microsoft.com/office/powerpoint/2010/main" val="3634381663"/>
      </p:ext>
    </p:extLst>
  </p:cSld>
  <p:clrMapOvr>
    <a:masterClrMapping/>
  </p:clrMapOvr>
  <mc:AlternateContent xmlns:mc="http://schemas.openxmlformats.org/markup-compatibility/2006" xmlns:p14="http://schemas.microsoft.com/office/powerpoint/2010/main">
    <mc:Choice Requires="p14">
      <p:transition spd="slow" p14:dur="2000" advTm="44568"/>
    </mc:Choice>
    <mc:Fallback xmlns="">
      <p:transition spd="slow" advTm="4456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0654"/>
            <a:ext cx="10515600" cy="777875"/>
          </a:xfrm>
        </p:spPr>
        <p:txBody>
          <a:bodyPr/>
          <a:lstStyle/>
          <a:p>
            <a:r>
              <a:rPr lang="en-US" b="1" dirty="0">
                <a:solidFill>
                  <a:srgbClr val="C00000"/>
                </a:solidFill>
                <a:effectLst>
                  <a:outerShdw blurRad="38100" dist="38100" dir="2700000" algn="tl">
                    <a:srgbClr val="000000">
                      <a:alpha val="43137"/>
                    </a:srgbClr>
                  </a:outerShdw>
                </a:effectLst>
              </a:rPr>
              <a:t>Tips to Influence Other People</a:t>
            </a:r>
            <a:endParaRPr lang="ar-EG" dirty="0">
              <a:solidFill>
                <a:srgbClr val="C00000"/>
              </a:solidFill>
              <a:effectLst>
                <a:outerShdw blurRad="38100" dist="38100" dir="2700000" algn="tl">
                  <a:srgbClr val="000000">
                    <a:alpha val="43137"/>
                  </a:srgbClr>
                </a:outerShdw>
              </a:effectLst>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37094709"/>
              </p:ext>
            </p:extLst>
          </p:nvPr>
        </p:nvGraphicFramePr>
        <p:xfrm>
          <a:off x="242047" y="1008529"/>
          <a:ext cx="11604811"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89236150"/>
      </p:ext>
    </p:extLst>
  </p:cSld>
  <p:clrMapOvr>
    <a:masterClrMapping/>
  </p:clrMapOvr>
  <mc:AlternateContent xmlns:mc="http://schemas.openxmlformats.org/markup-compatibility/2006" xmlns:p14="http://schemas.microsoft.com/office/powerpoint/2010/main">
    <mc:Choice Requires="p14">
      <p:transition spd="slow" p14:dur="2000" advTm="121421"/>
    </mc:Choice>
    <mc:Fallback xmlns="">
      <p:transition spd="slow" advTm="12142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0654"/>
            <a:ext cx="10515600" cy="777875"/>
          </a:xfrm>
        </p:spPr>
        <p:txBody>
          <a:bodyPr/>
          <a:lstStyle/>
          <a:p>
            <a:r>
              <a:rPr lang="en-US" b="1" dirty="0">
                <a:solidFill>
                  <a:srgbClr val="C00000"/>
                </a:solidFill>
                <a:effectLst>
                  <a:outerShdw blurRad="38100" dist="38100" dir="2700000" algn="tl">
                    <a:srgbClr val="000000">
                      <a:alpha val="43137"/>
                    </a:srgbClr>
                  </a:outerShdw>
                </a:effectLst>
              </a:rPr>
              <a:t>Tips to Influence Other People, </a:t>
            </a:r>
            <a:r>
              <a:rPr lang="en-US" b="1" dirty="0" err="1">
                <a:solidFill>
                  <a:srgbClr val="C00000"/>
                </a:solidFill>
                <a:effectLst>
                  <a:outerShdw blurRad="38100" dist="38100" dir="2700000" algn="tl">
                    <a:srgbClr val="000000">
                      <a:alpha val="43137"/>
                    </a:srgbClr>
                  </a:outerShdw>
                </a:effectLst>
              </a:rPr>
              <a:t>Con’t</a:t>
            </a:r>
            <a:endParaRPr lang="ar-EG" dirty="0">
              <a:solidFill>
                <a:srgbClr val="C00000"/>
              </a:solidFill>
              <a:effectLst>
                <a:outerShdw blurRad="38100" dist="38100" dir="2700000" algn="tl">
                  <a:srgbClr val="000000">
                    <a:alpha val="43137"/>
                  </a:srgbClr>
                </a:outerShdw>
              </a:effectLst>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2281816"/>
              </p:ext>
            </p:extLst>
          </p:nvPr>
        </p:nvGraphicFramePr>
        <p:xfrm>
          <a:off x="242047" y="1008529"/>
          <a:ext cx="11604811"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83899896"/>
      </p:ext>
    </p:extLst>
  </p:cSld>
  <p:clrMapOvr>
    <a:masterClrMapping/>
  </p:clrMapOvr>
  <mc:AlternateContent xmlns:mc="http://schemas.openxmlformats.org/markup-compatibility/2006" xmlns:p14="http://schemas.microsoft.com/office/powerpoint/2010/main">
    <mc:Choice Requires="p14">
      <p:transition spd="slow" p14:dur="2000" advTm="164822"/>
    </mc:Choice>
    <mc:Fallback xmlns="">
      <p:transition spd="slow" advTm="16482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0654"/>
            <a:ext cx="10515600" cy="777875"/>
          </a:xfrm>
        </p:spPr>
        <p:txBody>
          <a:bodyPr/>
          <a:lstStyle/>
          <a:p>
            <a:r>
              <a:rPr lang="en-US" b="1" dirty="0">
                <a:solidFill>
                  <a:srgbClr val="C00000"/>
                </a:solidFill>
                <a:effectLst>
                  <a:outerShdw blurRad="38100" dist="38100" dir="2700000" algn="tl">
                    <a:srgbClr val="000000">
                      <a:alpha val="43137"/>
                    </a:srgbClr>
                  </a:outerShdw>
                </a:effectLst>
              </a:rPr>
              <a:t>Tips to Influence Other People, </a:t>
            </a:r>
            <a:r>
              <a:rPr lang="en-US" b="1" dirty="0" err="1">
                <a:solidFill>
                  <a:srgbClr val="C00000"/>
                </a:solidFill>
                <a:effectLst>
                  <a:outerShdw blurRad="38100" dist="38100" dir="2700000" algn="tl">
                    <a:srgbClr val="000000">
                      <a:alpha val="43137"/>
                    </a:srgbClr>
                  </a:outerShdw>
                </a:effectLst>
              </a:rPr>
              <a:t>Con’t</a:t>
            </a:r>
            <a:endParaRPr lang="ar-EG" dirty="0">
              <a:solidFill>
                <a:srgbClr val="C00000"/>
              </a:solidFill>
              <a:effectLst>
                <a:outerShdw blurRad="38100" dist="38100" dir="2700000" algn="tl">
                  <a:srgbClr val="000000">
                    <a:alpha val="43137"/>
                  </a:srgbClr>
                </a:outerShdw>
              </a:effectLst>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6808418"/>
              </p:ext>
            </p:extLst>
          </p:nvPr>
        </p:nvGraphicFramePr>
        <p:xfrm>
          <a:off x="242047" y="1008529"/>
          <a:ext cx="11604811"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7283363"/>
      </p:ext>
    </p:extLst>
  </p:cSld>
  <p:clrMapOvr>
    <a:masterClrMapping/>
  </p:clrMapOvr>
  <mc:AlternateContent xmlns:mc="http://schemas.openxmlformats.org/markup-compatibility/2006" xmlns:p14="http://schemas.microsoft.com/office/powerpoint/2010/main">
    <mc:Choice Requires="p14">
      <p:transition spd="slow" p14:dur="2000" advTm="36981"/>
    </mc:Choice>
    <mc:Fallback xmlns="">
      <p:transition spd="slow" advTm="3698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C00000"/>
                </a:solidFill>
                <a:effectLst>
                  <a:outerShdw blurRad="38100" dist="38100" dir="2700000" algn="tl">
                    <a:srgbClr val="000000">
                      <a:alpha val="43137"/>
                    </a:srgbClr>
                  </a:outerShdw>
                </a:effectLst>
              </a:rPr>
              <a:t>Always remember</a:t>
            </a:r>
            <a:endParaRPr lang="ar-EG" b="1"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marL="0" indent="0" algn="ctr">
              <a:buNone/>
            </a:pPr>
            <a:r>
              <a:rPr lang="en-US" sz="4000" dirty="0"/>
              <a:t>We are not born leaders with an innate ability to persuade others. We must actively cultivate the skills, and by doing so, we can thrive.</a:t>
            </a:r>
            <a:endParaRPr lang="ar-EG" sz="40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7401" y="3683372"/>
            <a:ext cx="8377518" cy="3067051"/>
          </a:xfrm>
          <a:prstGeom prst="rect">
            <a:avLst/>
          </a:prstGeom>
        </p:spPr>
      </p:pic>
    </p:spTree>
    <p:extLst>
      <p:ext uri="{BB962C8B-B14F-4D97-AF65-F5344CB8AC3E}">
        <p14:creationId xmlns:p14="http://schemas.microsoft.com/office/powerpoint/2010/main" val="2235394657"/>
      </p:ext>
    </p:extLst>
  </p:cSld>
  <p:clrMapOvr>
    <a:masterClrMapping/>
  </p:clrMapOvr>
  <mc:AlternateContent xmlns:mc="http://schemas.openxmlformats.org/markup-compatibility/2006" xmlns:p14="http://schemas.microsoft.com/office/powerpoint/2010/main">
    <mc:Choice Requires="p14">
      <p:transition spd="slow" p14:dur="2000" advTm="45270"/>
    </mc:Choice>
    <mc:Fallback xmlns="">
      <p:transition spd="slow" advTm="4527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62000" y="163419"/>
            <a:ext cx="10515600" cy="1325563"/>
          </a:xfrm>
        </p:spPr>
        <p:txBody>
          <a:bodyPr>
            <a:normAutofit/>
          </a:bodyPr>
          <a:lstStyle/>
          <a:p>
            <a:r>
              <a:rPr lang="en-US" b="1" dirty="0">
                <a:solidFill>
                  <a:srgbClr val="C00000"/>
                </a:solidFill>
                <a:effectLst>
                  <a:outerShdw blurRad="38100" dist="38100" dir="2700000" algn="tl">
                    <a:srgbClr val="000000">
                      <a:alpha val="43137"/>
                    </a:srgbClr>
                  </a:outerShdw>
                </a:effectLst>
              </a:rPr>
              <a:t>What does it mean to “Manage by Influence”?</a:t>
            </a:r>
            <a:endParaRPr lang="ar-EG" b="1" dirty="0">
              <a:solidFill>
                <a:srgbClr val="C00000"/>
              </a:solidFill>
              <a:effectLst>
                <a:outerShdw blurRad="38100" dist="38100" dir="2700000" algn="tl">
                  <a:srgbClr val="000000">
                    <a:alpha val="43137"/>
                  </a:srgbClr>
                </a:outerShdw>
              </a:effectLst>
            </a:endParaRPr>
          </a:p>
        </p:txBody>
      </p:sp>
      <p:sp>
        <p:nvSpPr>
          <p:cNvPr id="4" name="Content Placeholder 3"/>
          <p:cNvSpPr>
            <a:spLocks noGrp="1"/>
          </p:cNvSpPr>
          <p:nvPr>
            <p:ph sz="half" idx="1"/>
          </p:nvPr>
        </p:nvSpPr>
        <p:spPr>
          <a:xfrm>
            <a:off x="838200" y="1395739"/>
            <a:ext cx="5181600" cy="4351338"/>
          </a:xfrm>
        </p:spPr>
        <p:txBody>
          <a:bodyPr>
            <a:normAutofit/>
          </a:bodyPr>
          <a:lstStyle/>
          <a:p>
            <a:pPr algn="ctr"/>
            <a:endParaRPr lang="en-US" dirty="0"/>
          </a:p>
          <a:p>
            <a:pPr marL="0" indent="0" algn="ctr">
              <a:buNone/>
            </a:pPr>
            <a:r>
              <a:rPr lang="en-US" dirty="0"/>
              <a:t>Work influence is your ability to make a positive impact on others (actions, decisions, or points of view). Peers, employees, and leaders respect and seek out influential professionals. The receiver determines your level of influence. Real influence comes from impact, not status.</a:t>
            </a:r>
          </a:p>
        </p:txBody>
      </p:sp>
      <p:pic>
        <p:nvPicPr>
          <p:cNvPr id="6" name="Content Placeholder 5"/>
          <p:cNvPicPr>
            <a:picLocks noGrp="1" noChangeAspect="1"/>
          </p:cNvPicPr>
          <p:nvPr>
            <p:ph sz="half" idx="2"/>
          </p:nvPr>
        </p:nvPicPr>
        <p:blipFill>
          <a:blip r:embed="rId2"/>
          <a:stretch>
            <a:fillRect/>
          </a:stretch>
        </p:blipFill>
        <p:spPr>
          <a:xfrm>
            <a:off x="6508376" y="1361188"/>
            <a:ext cx="5299822" cy="5120294"/>
          </a:xfrm>
          <a:prstGeom prst="rect">
            <a:avLst/>
          </a:prstGeom>
          <a:ln w="57150">
            <a:solidFill>
              <a:srgbClr val="FF0000"/>
            </a:solidFill>
          </a:ln>
        </p:spPr>
      </p:pic>
    </p:spTree>
    <p:extLst>
      <p:ext uri="{BB962C8B-B14F-4D97-AF65-F5344CB8AC3E}">
        <p14:creationId xmlns:p14="http://schemas.microsoft.com/office/powerpoint/2010/main" val="3933308707"/>
      </p:ext>
    </p:extLst>
  </p:cSld>
  <p:clrMapOvr>
    <a:masterClrMapping/>
  </p:clrMapOvr>
  <mc:AlternateContent xmlns:mc="http://schemas.openxmlformats.org/markup-compatibility/2006" xmlns:p14="http://schemas.microsoft.com/office/powerpoint/2010/main">
    <mc:Choice Requires="p14">
      <p:transition spd="slow" p14:dur="2000" advTm="98062"/>
    </mc:Choice>
    <mc:Fallback xmlns="">
      <p:transition spd="slow" advTm="9806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9564" y="605119"/>
            <a:ext cx="10515600" cy="1704134"/>
          </a:xfrm>
        </p:spPr>
        <p:txBody>
          <a:bodyPr>
            <a:normAutofit fontScale="90000"/>
          </a:bodyPr>
          <a:lstStyle/>
          <a:p>
            <a:pPr algn="ctr"/>
            <a:r>
              <a:rPr lang="en-US" b="1" dirty="0">
                <a:solidFill>
                  <a:srgbClr val="C00000"/>
                </a:solidFill>
                <a:effectLst>
                  <a:outerShdw blurRad="38100" dist="38100" dir="2700000" algn="tl">
                    <a:srgbClr val="000000">
                      <a:alpha val="43137"/>
                    </a:srgbClr>
                  </a:outerShdw>
                </a:effectLst>
              </a:rPr>
              <a:t>Ask yourself which is more influence than the other</a:t>
            </a:r>
            <a:br>
              <a:rPr lang="en-US" b="1" dirty="0">
                <a:solidFill>
                  <a:srgbClr val="C00000"/>
                </a:solidFill>
                <a:effectLst>
                  <a:outerShdw blurRad="38100" dist="38100" dir="2700000" algn="tl">
                    <a:srgbClr val="000000">
                      <a:alpha val="43137"/>
                    </a:srgbClr>
                  </a:outerShdw>
                </a:effectLst>
              </a:rPr>
            </a:br>
            <a:r>
              <a:rPr lang="en-US" b="1" dirty="0">
                <a:solidFill>
                  <a:srgbClr val="C00000"/>
                </a:solidFill>
                <a:effectLst>
                  <a:outerShdw blurRad="38100" dist="38100" dir="2700000" algn="tl">
                    <a:srgbClr val="000000">
                      <a:alpha val="43137"/>
                    </a:srgbClr>
                  </a:outerShdw>
                </a:effectLst>
              </a:rPr>
              <a:t>the manager or the leader</a:t>
            </a:r>
            <a:endParaRPr lang="ar-EG" b="1" dirty="0">
              <a:solidFill>
                <a:srgbClr val="C00000"/>
              </a:solidFill>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0988" y="2703997"/>
            <a:ext cx="11147612" cy="3938850"/>
          </a:xfrm>
          <a:prstGeom prst="rect">
            <a:avLst/>
          </a:prstGeom>
        </p:spPr>
      </p:pic>
    </p:spTree>
    <p:extLst>
      <p:ext uri="{BB962C8B-B14F-4D97-AF65-F5344CB8AC3E}">
        <p14:creationId xmlns:p14="http://schemas.microsoft.com/office/powerpoint/2010/main" val="861904895"/>
      </p:ext>
    </p:extLst>
  </p:cSld>
  <p:clrMapOvr>
    <a:masterClrMapping/>
  </p:clrMapOvr>
  <mc:AlternateContent xmlns:mc="http://schemas.openxmlformats.org/markup-compatibility/2006" xmlns:p14="http://schemas.microsoft.com/office/powerpoint/2010/main">
    <mc:Choice Requires="p14">
      <p:transition spd="slow" p14:dur="2000" advTm="68338"/>
    </mc:Choice>
    <mc:Fallback xmlns="">
      <p:transition spd="slow" advTm="6833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a:solidFill>
                  <a:srgbClr val="C00000"/>
                </a:solidFill>
                <a:effectLst>
                  <a:outerShdw blurRad="38100" dist="38100" dir="2700000" algn="tl">
                    <a:srgbClr val="000000">
                      <a:alpha val="43137"/>
                    </a:srgbClr>
                  </a:outerShdw>
                </a:effectLst>
              </a:rPr>
              <a:t>what is the difference between leader and manager to influencing others</a:t>
            </a:r>
            <a:endParaRPr lang="ar-EG" sz="3600" b="1"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59977" y="1852519"/>
            <a:ext cx="11586882" cy="4351338"/>
          </a:xfrm>
        </p:spPr>
        <p:txBody>
          <a:bodyPr>
            <a:normAutofit/>
          </a:bodyPr>
          <a:lstStyle/>
          <a:p>
            <a:pPr algn="just"/>
            <a:r>
              <a:rPr lang="en-US" sz="3200" dirty="0"/>
              <a:t>One responsibility of a manager is controlling a group in order to accomplish a specific goal. </a:t>
            </a:r>
          </a:p>
          <a:p>
            <a:pPr marL="0" indent="0" algn="ctr">
              <a:buNone/>
            </a:pPr>
            <a:r>
              <a:rPr lang="en-US" sz="3200" dirty="0"/>
              <a:t>on the other hand</a:t>
            </a:r>
          </a:p>
          <a:p>
            <a:pPr algn="just"/>
            <a:r>
              <a:rPr lang="en-US" sz="3200" dirty="0"/>
              <a:t>Leadership, is the ability of an individual to motivate, influence, and enable other employees to make a contribution to the success of an organization</a:t>
            </a:r>
            <a:endParaRPr lang="ar-EG" sz="3200" dirty="0"/>
          </a:p>
        </p:txBody>
      </p:sp>
    </p:spTree>
    <p:extLst>
      <p:ext uri="{BB962C8B-B14F-4D97-AF65-F5344CB8AC3E}">
        <p14:creationId xmlns:p14="http://schemas.microsoft.com/office/powerpoint/2010/main" val="3503158320"/>
      </p:ext>
    </p:extLst>
  </p:cSld>
  <p:clrMapOvr>
    <a:masterClrMapping/>
  </p:clrMapOvr>
  <mc:AlternateContent xmlns:mc="http://schemas.openxmlformats.org/markup-compatibility/2006" xmlns:p14="http://schemas.microsoft.com/office/powerpoint/2010/main">
    <mc:Choice Requires="p14">
      <p:transition spd="slow" p14:dur="2000" advTm="137880"/>
    </mc:Choice>
    <mc:Fallback xmlns="">
      <p:transition spd="slow" advTm="13788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859" y="163419"/>
            <a:ext cx="11295529" cy="925793"/>
          </a:xfrm>
        </p:spPr>
        <p:txBody>
          <a:bodyPr>
            <a:normAutofit/>
          </a:bodyPr>
          <a:lstStyle/>
          <a:p>
            <a:pPr algn="ctr"/>
            <a:r>
              <a:rPr lang="en-US" sz="3600" b="1" dirty="0">
                <a:solidFill>
                  <a:srgbClr val="C00000"/>
                </a:solidFill>
              </a:rPr>
              <a:t>The important Differences Between a Manager and a Leader</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54479405"/>
              </p:ext>
            </p:extLst>
          </p:nvPr>
        </p:nvGraphicFramePr>
        <p:xfrm>
          <a:off x="416859" y="975934"/>
          <a:ext cx="11577918" cy="5720700"/>
        </p:xfrm>
        <a:graphic>
          <a:graphicData uri="http://schemas.openxmlformats.org/drawingml/2006/table">
            <a:tbl>
              <a:tblPr rtl="1" firstRow="1" bandRow="1">
                <a:tableStyleId>{5C22544A-7EE6-4342-B048-85BDC9FD1C3A}</a:tableStyleId>
              </a:tblPr>
              <a:tblGrid>
                <a:gridCol w="5788959">
                  <a:extLst>
                    <a:ext uri="{9D8B030D-6E8A-4147-A177-3AD203B41FA5}">
                      <a16:colId xmlns:a16="http://schemas.microsoft.com/office/drawing/2014/main" val="20000"/>
                    </a:ext>
                  </a:extLst>
                </a:gridCol>
                <a:gridCol w="5788959">
                  <a:extLst>
                    <a:ext uri="{9D8B030D-6E8A-4147-A177-3AD203B41FA5}">
                      <a16:colId xmlns:a16="http://schemas.microsoft.com/office/drawing/2014/main" val="20001"/>
                    </a:ext>
                  </a:extLst>
                </a:gridCol>
              </a:tblGrid>
              <a:tr h="798887">
                <a:tc>
                  <a:txBody>
                    <a:bodyPr/>
                    <a:lstStyle/>
                    <a:p>
                      <a:pPr algn="ctr" rtl="1"/>
                      <a:r>
                        <a:rPr lang="en-US" sz="3200" dirty="0"/>
                        <a:t>Manager</a:t>
                      </a:r>
                    </a:p>
                  </a:txBody>
                  <a:tcPr/>
                </a:tc>
                <a:tc>
                  <a:txBody>
                    <a:bodyPr/>
                    <a:lstStyle/>
                    <a:p>
                      <a:pPr algn="ctr" rtl="1"/>
                      <a:r>
                        <a:rPr lang="en-US" sz="3200" dirty="0"/>
                        <a:t>leader</a:t>
                      </a:r>
                      <a:endParaRPr lang="ar-EG" sz="3200" dirty="0"/>
                    </a:p>
                  </a:txBody>
                  <a:tcPr/>
                </a:tc>
                <a:extLst>
                  <a:ext uri="{0D108BD9-81ED-4DB2-BD59-A6C34878D82A}">
                    <a16:rowId xmlns:a16="http://schemas.microsoft.com/office/drawing/2014/main" val="10000"/>
                  </a:ext>
                </a:extLst>
              </a:tr>
              <a:tr h="2228118">
                <a:tc>
                  <a:txBody>
                    <a:bodyPr/>
                    <a:lstStyle/>
                    <a:p>
                      <a:pPr rtl="1"/>
                      <a:r>
                        <a:rPr lang="en-US" sz="2000" b="1" dirty="0"/>
                        <a:t>Organizes</a:t>
                      </a:r>
                      <a:endParaRPr lang="en-US" b="1" dirty="0"/>
                    </a:p>
                    <a:p>
                      <a:pPr marL="285750" indent="-285750" algn="l" rtl="0">
                        <a:buFont typeface="Arial" panose="020B0604020202020204" pitchFamily="34" charset="0"/>
                        <a:buChar char="•"/>
                      </a:pPr>
                      <a:r>
                        <a:rPr lang="en-US" sz="1800" b="0" i="0" kern="1200" dirty="0">
                          <a:solidFill>
                            <a:schemeClr val="dk1"/>
                          </a:solidFill>
                          <a:effectLst/>
                          <a:latin typeface="+mn-lt"/>
                          <a:ea typeface="+mn-ea"/>
                          <a:cs typeface="+mn-cs"/>
                        </a:rPr>
                        <a:t>is someone who generally only maintains what is already established.</a:t>
                      </a:r>
                    </a:p>
                    <a:p>
                      <a:pPr marL="285750" indent="-285750" algn="l" rtl="0">
                        <a:buFont typeface="Arial" panose="020B0604020202020204" pitchFamily="34" charset="0"/>
                        <a:buChar char="•"/>
                      </a:pPr>
                      <a:r>
                        <a:rPr lang="en-US" sz="1800" b="0" i="0" kern="1200" dirty="0">
                          <a:solidFill>
                            <a:schemeClr val="dk1"/>
                          </a:solidFill>
                          <a:effectLst/>
                          <a:latin typeface="+mn-lt"/>
                          <a:ea typeface="+mn-ea"/>
                          <a:cs typeface="+mn-cs"/>
                        </a:rPr>
                        <a:t>needs to watch the bottom line while controlling employees and workflow in the organization and preventing any chaos.</a:t>
                      </a:r>
                      <a:endParaRPr lang="ar-EG"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sz="2000" b="1" i="0" kern="1200" dirty="0">
                          <a:solidFill>
                            <a:schemeClr val="dk1"/>
                          </a:solidFill>
                          <a:effectLst/>
                          <a:latin typeface="+mn-lt"/>
                          <a:ea typeface="+mn-ea"/>
                          <a:cs typeface="+mn-cs"/>
                        </a:rPr>
                        <a:t>Invents or Innovates</a:t>
                      </a:r>
                    </a:p>
                    <a:p>
                      <a:pPr marL="285750" indent="-285750" algn="l" rtl="0">
                        <a:buFont typeface="Arial" panose="020B0604020202020204" pitchFamily="34" charset="0"/>
                        <a:buChar char="•"/>
                      </a:pPr>
                      <a:r>
                        <a:rPr lang="en-US" sz="1800" b="0" i="0" kern="1200" dirty="0">
                          <a:solidFill>
                            <a:schemeClr val="dk1"/>
                          </a:solidFill>
                          <a:effectLst/>
                          <a:latin typeface="+mn-lt"/>
                          <a:ea typeface="+mn-ea"/>
                          <a:cs typeface="+mn-cs"/>
                        </a:rPr>
                        <a:t>comes up with new ideas</a:t>
                      </a:r>
                    </a:p>
                    <a:p>
                      <a:pPr marL="285750" indent="-285750" algn="l" rtl="0">
                        <a:buFont typeface="Arial" panose="020B0604020202020204" pitchFamily="34" charset="0"/>
                        <a:buChar char="•"/>
                      </a:pPr>
                      <a:r>
                        <a:rPr lang="en-US" sz="1800" b="0" i="0" kern="1200" dirty="0">
                          <a:solidFill>
                            <a:schemeClr val="dk1"/>
                          </a:solidFill>
                          <a:effectLst/>
                          <a:latin typeface="+mn-lt"/>
                          <a:ea typeface="+mn-ea"/>
                          <a:cs typeface="+mn-cs"/>
                        </a:rPr>
                        <a:t>developing new techniques and strategies for the organization</a:t>
                      </a:r>
                    </a:p>
                    <a:p>
                      <a:pPr marL="285750" indent="-285750" algn="l" rtl="0">
                        <a:buFont typeface="Arial" panose="020B0604020202020204" pitchFamily="34" charset="0"/>
                        <a:buChar char="•"/>
                      </a:pPr>
                      <a:r>
                        <a:rPr lang="en-US" sz="1800" b="0" i="0" kern="1200" dirty="0">
                          <a:solidFill>
                            <a:schemeClr val="dk1"/>
                          </a:solidFill>
                          <a:effectLst/>
                          <a:latin typeface="+mn-lt"/>
                          <a:ea typeface="+mn-ea"/>
                          <a:cs typeface="+mn-cs"/>
                        </a:rPr>
                        <a:t> has immense knowledge of all the current trends, advancements, and skillsets—and has a clarity of purpose and vision</a:t>
                      </a:r>
                      <a:endParaRPr lang="ar-EG" dirty="0"/>
                    </a:p>
                  </a:txBody>
                  <a:tcPr/>
                </a:tc>
                <a:extLst>
                  <a:ext uri="{0D108BD9-81ED-4DB2-BD59-A6C34878D82A}">
                    <a16:rowId xmlns:a16="http://schemas.microsoft.com/office/drawing/2014/main" val="10001"/>
                  </a:ext>
                </a:extLst>
              </a:tr>
              <a:tr h="16295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i="0" kern="1200" dirty="0">
                          <a:solidFill>
                            <a:schemeClr val="dk1"/>
                          </a:solidFill>
                          <a:effectLst/>
                          <a:latin typeface="+mn-lt"/>
                          <a:ea typeface="+mn-ea"/>
                          <a:cs typeface="+mn-cs"/>
                        </a:rPr>
                        <a:t>Relies on Control</a:t>
                      </a:r>
                    </a:p>
                    <a:p>
                      <a:pPr marL="285750" indent="-285750" algn="l" rtl="0">
                        <a:buFont typeface="Arial" panose="020B0604020202020204" pitchFamily="34" charset="0"/>
                        <a:buChar char="•"/>
                      </a:pPr>
                      <a:r>
                        <a:rPr lang="en-US" sz="1800" b="0" i="0" kern="1200" dirty="0">
                          <a:solidFill>
                            <a:schemeClr val="dk1"/>
                          </a:solidFill>
                          <a:effectLst/>
                          <a:latin typeface="+mn-lt"/>
                          <a:ea typeface="+mn-ea"/>
                          <a:cs typeface="+mn-cs"/>
                        </a:rPr>
                        <a:t>are required by their job description to establish control over employees</a:t>
                      </a:r>
                      <a:endParaRPr lang="ar-EG"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i="0" kern="1200" dirty="0">
                          <a:solidFill>
                            <a:schemeClr val="dk1"/>
                          </a:solidFill>
                          <a:effectLst/>
                          <a:latin typeface="+mn-lt"/>
                          <a:ea typeface="+mn-ea"/>
                          <a:cs typeface="+mn-cs"/>
                        </a:rPr>
                        <a:t>Inspires Trust</a:t>
                      </a:r>
                      <a:endParaRPr lang="ar-EG" sz="2000" b="1" i="0" kern="1200" dirty="0">
                        <a:solidFill>
                          <a:schemeClr val="dk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kern="1200" dirty="0">
                          <a:solidFill>
                            <a:schemeClr val="dk1"/>
                          </a:solidFill>
                          <a:effectLst/>
                          <a:latin typeface="+mn-lt"/>
                          <a:ea typeface="+mn-ea"/>
                          <a:cs typeface="+mn-cs"/>
                        </a:rPr>
                        <a:t>is a person who pushes employees to do their best and knows how to set an appropriate pace and tempo for the rest of the group</a:t>
                      </a:r>
                    </a:p>
                    <a:p>
                      <a:pPr rtl="1"/>
                      <a:endParaRPr lang="ar-EG" dirty="0"/>
                    </a:p>
                  </a:txBody>
                  <a:tcPr/>
                </a:tc>
                <a:extLst>
                  <a:ext uri="{0D108BD9-81ED-4DB2-BD59-A6C34878D82A}">
                    <a16:rowId xmlns:a16="http://schemas.microsoft.com/office/drawing/2014/main" val="10002"/>
                  </a:ext>
                </a:extLst>
              </a:tr>
              <a:tr h="1064176">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sz="2000" b="1" i="0" kern="1200" dirty="0">
                          <a:solidFill>
                            <a:schemeClr val="dk1"/>
                          </a:solidFill>
                          <a:effectLst/>
                          <a:latin typeface="+mn-lt"/>
                          <a:ea typeface="+mn-ea"/>
                          <a:cs typeface="+mn-cs"/>
                        </a:rPr>
                        <a:t>Leans More Toward the Questions “How” and “When”:</a:t>
                      </a:r>
                    </a:p>
                    <a:p>
                      <a:pPr marL="285750" marR="0" lvl="0" indent="-2857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kern="1200" dirty="0">
                          <a:solidFill>
                            <a:schemeClr val="dk1"/>
                          </a:solidFill>
                          <a:effectLst/>
                          <a:latin typeface="+mn-lt"/>
                          <a:ea typeface="+mn-ea"/>
                          <a:cs typeface="+mn-cs"/>
                        </a:rPr>
                        <a:t>helps them make sure that plans are properly executed.</a:t>
                      </a:r>
                      <a:endParaRPr lang="ar-EG"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i="0" kern="1200" dirty="0">
                          <a:solidFill>
                            <a:schemeClr val="dk1"/>
                          </a:solidFill>
                          <a:effectLst/>
                          <a:latin typeface="+mn-lt"/>
                          <a:ea typeface="+mn-ea"/>
                          <a:cs typeface="+mn-cs"/>
                        </a:rPr>
                        <a:t>Asks the Questions “What” and “Why</a:t>
                      </a:r>
                      <a:endParaRPr lang="ar-EG" sz="2000" b="1" i="0" kern="1200" dirty="0">
                        <a:solidFill>
                          <a:schemeClr val="dk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kern="1200" dirty="0">
                          <a:solidFill>
                            <a:schemeClr val="dk1"/>
                          </a:solidFill>
                          <a:effectLst/>
                          <a:latin typeface="+mn-lt"/>
                          <a:ea typeface="+mn-ea"/>
                          <a:cs typeface="+mn-cs"/>
                        </a:rPr>
                        <a:t>requires</a:t>
                      </a:r>
                      <a:r>
                        <a:rPr lang="en-US" sz="1800" b="0" i="0" kern="1200" baseline="0" dirty="0">
                          <a:solidFill>
                            <a:schemeClr val="dk1"/>
                          </a:solidFill>
                          <a:effectLst/>
                          <a:latin typeface="+mn-lt"/>
                          <a:ea typeface="+mn-ea"/>
                          <a:cs typeface="+mn-cs"/>
                        </a:rPr>
                        <a:t> to assess and analyze failures and try to change</a:t>
                      </a:r>
                      <a:endParaRPr lang="en-US" sz="1800" b="0" i="0" kern="1200" dirty="0">
                        <a:solidFill>
                          <a:schemeClr val="dk1"/>
                        </a:solidFill>
                        <a:effectLst/>
                        <a:latin typeface="+mn-lt"/>
                        <a:ea typeface="+mn-ea"/>
                        <a:cs typeface="+mn-cs"/>
                      </a:endParaRPr>
                    </a:p>
                    <a:p>
                      <a:pPr rtl="1"/>
                      <a:endParaRPr lang="ar-EG"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729692120"/>
      </p:ext>
    </p:extLst>
  </p:cSld>
  <p:clrMapOvr>
    <a:masterClrMapping/>
  </p:clrMapOvr>
  <mc:AlternateContent xmlns:mc="http://schemas.openxmlformats.org/markup-compatibility/2006" xmlns:p14="http://schemas.microsoft.com/office/powerpoint/2010/main">
    <mc:Choice Requires="p14">
      <p:transition spd="slow" p14:dur="2000" advTm="236719"/>
    </mc:Choice>
    <mc:Fallback xmlns="">
      <p:transition spd="slow" advTm="23671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19688"/>
          </a:xfrm>
        </p:spPr>
        <p:txBody>
          <a:bodyPr/>
          <a:lstStyle/>
          <a:p>
            <a:r>
              <a:rPr lang="en-AU" b="1" dirty="0">
                <a:solidFill>
                  <a:srgbClr val="C00000"/>
                </a:solidFill>
                <a:effectLst>
                  <a:outerShdw blurRad="38100" dist="38100" dir="2700000" algn="tl">
                    <a:srgbClr val="000000">
                      <a:alpha val="43137"/>
                    </a:srgbClr>
                  </a:outerShdw>
                </a:effectLst>
              </a:rPr>
              <a:t>Influential people are:</a:t>
            </a:r>
          </a:p>
        </p:txBody>
      </p:sp>
      <p:sp>
        <p:nvSpPr>
          <p:cNvPr id="3" name="Content Placeholder 2"/>
          <p:cNvSpPr>
            <a:spLocks noGrp="1"/>
          </p:cNvSpPr>
          <p:nvPr>
            <p:ph idx="1"/>
          </p:nvPr>
        </p:nvSpPr>
        <p:spPr>
          <a:xfrm>
            <a:off x="268942" y="1825625"/>
            <a:ext cx="4087906" cy="4351338"/>
          </a:xfrm>
        </p:spPr>
        <p:txBody>
          <a:bodyPr>
            <a:normAutofit/>
          </a:bodyPr>
          <a:lstStyle/>
          <a:p>
            <a:pPr lvl="2"/>
            <a:r>
              <a:rPr lang="en-AU" sz="2200" b="1" dirty="0"/>
              <a:t>confident</a:t>
            </a:r>
          </a:p>
          <a:p>
            <a:pPr lvl="2"/>
            <a:endParaRPr lang="en-AU" sz="2200" b="1" dirty="0"/>
          </a:p>
          <a:p>
            <a:pPr lvl="2"/>
            <a:r>
              <a:rPr lang="en-AU" sz="2200" b="1" dirty="0"/>
              <a:t>trustworthy</a:t>
            </a:r>
          </a:p>
          <a:p>
            <a:pPr marL="1485900" lvl="2" indent="-342900"/>
            <a:endParaRPr lang="en-AU" sz="2200" b="1" dirty="0"/>
          </a:p>
          <a:p>
            <a:pPr lvl="2"/>
            <a:r>
              <a:rPr lang="en-AU" sz="2200" b="1" dirty="0"/>
              <a:t>positive</a:t>
            </a:r>
          </a:p>
          <a:p>
            <a:pPr marL="1485900" lvl="2" indent="-342900"/>
            <a:endParaRPr lang="en-AU" sz="2200" b="1" dirty="0"/>
          </a:p>
          <a:p>
            <a:pPr lvl="2"/>
            <a:r>
              <a:rPr lang="en-AU" sz="2200" b="1" dirty="0"/>
              <a:t>focused</a:t>
            </a:r>
          </a:p>
          <a:p>
            <a:pPr marL="1485900" lvl="2" indent="-342900"/>
            <a:endParaRPr lang="en-AU" sz="2200" b="1" dirty="0"/>
          </a:p>
          <a:p>
            <a:pPr lvl="2"/>
            <a:r>
              <a:rPr lang="en-AU" sz="2200" b="1" dirty="0"/>
              <a:t>goal oriented</a:t>
            </a:r>
          </a:p>
          <a:p>
            <a:pPr marL="1485900" lvl="2" indent="-342900"/>
            <a:endParaRPr lang="en-AU" sz="2200" b="1" dirty="0"/>
          </a:p>
          <a:p>
            <a:pPr lvl="2"/>
            <a:r>
              <a:rPr lang="en-AU" sz="2200" b="1" dirty="0"/>
              <a:t>action oriented</a:t>
            </a:r>
          </a:p>
        </p:txBody>
      </p:sp>
      <p:sp>
        <p:nvSpPr>
          <p:cNvPr id="5" name="Slide Number Placeholder 4"/>
          <p:cNvSpPr>
            <a:spLocks noGrp="1"/>
          </p:cNvSpPr>
          <p:nvPr>
            <p:ph type="sldNum" sz="quarter" idx="12"/>
          </p:nvPr>
        </p:nvSpPr>
        <p:spPr/>
        <p:txBody>
          <a:bodyPr/>
          <a:lstStyle/>
          <a:p>
            <a:fld id="{80A4B63B-C838-4C5B-853D-B1C3A47AA4C5}" type="slidenum">
              <a:rPr lang="en-AU" smtClean="0"/>
              <a:pPr/>
              <a:t>20</a:t>
            </a:fld>
            <a:endParaRPr lang="en-AU"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54388" y="1284813"/>
            <a:ext cx="6920791" cy="5331139"/>
          </a:xfrm>
          <a:prstGeom prst="rect">
            <a:avLst/>
          </a:prstGeom>
        </p:spPr>
      </p:pic>
    </p:spTree>
    <p:extLst>
      <p:ext uri="{BB962C8B-B14F-4D97-AF65-F5344CB8AC3E}">
        <p14:creationId xmlns:p14="http://schemas.microsoft.com/office/powerpoint/2010/main" val="4278902469"/>
      </p:ext>
    </p:extLst>
  </p:cSld>
  <p:clrMapOvr>
    <a:masterClrMapping/>
  </p:clrMapOvr>
  <mc:AlternateContent xmlns:mc="http://schemas.openxmlformats.org/markup-compatibility/2006" xmlns:p14="http://schemas.microsoft.com/office/powerpoint/2010/main">
    <mc:Choice Requires="p14">
      <p:transition spd="slow" p14:dur="2000" advTm="119499"/>
    </mc:Choice>
    <mc:Fallback xmlns="">
      <p:transition spd="slow" advTm="11949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259" y="217207"/>
            <a:ext cx="11793070" cy="1325563"/>
          </a:xfrm>
        </p:spPr>
        <p:txBody>
          <a:bodyPr>
            <a:normAutofit/>
          </a:bodyPr>
          <a:lstStyle/>
          <a:p>
            <a:pPr algn="ctr"/>
            <a:r>
              <a:rPr lang="en-US" sz="4000" b="1" dirty="0">
                <a:solidFill>
                  <a:srgbClr val="C00000"/>
                </a:solidFill>
              </a:rPr>
              <a:t>7 key qualities are a great start to your influencing techniques</a:t>
            </a:r>
            <a:endParaRPr lang="ar-EG" sz="4000" b="1" dirty="0">
              <a:solidFill>
                <a:srgbClr val="C00000"/>
              </a:solidFill>
            </a:endParaRPr>
          </a:p>
        </p:txBody>
      </p:sp>
      <p:sp>
        <p:nvSpPr>
          <p:cNvPr id="3" name="Content Placeholder 2"/>
          <p:cNvSpPr>
            <a:spLocks noGrp="1"/>
          </p:cNvSpPr>
          <p:nvPr>
            <p:ph idx="1"/>
          </p:nvPr>
        </p:nvSpPr>
        <p:spPr/>
        <p:txBody>
          <a:bodyPr/>
          <a:lstStyle/>
          <a:p>
            <a:r>
              <a:rPr lang="en-US" dirty="0"/>
              <a:t>Appreciate others.</a:t>
            </a:r>
          </a:p>
          <a:p>
            <a:r>
              <a:rPr lang="en-US" dirty="0"/>
              <a:t>Make quality decisions.</a:t>
            </a:r>
          </a:p>
          <a:p>
            <a:r>
              <a:rPr lang="en-US" dirty="0"/>
              <a:t>Be clear in your message.</a:t>
            </a:r>
          </a:p>
          <a:p>
            <a:r>
              <a:rPr lang="en-US" dirty="0"/>
              <a:t>Engage the audience.</a:t>
            </a:r>
          </a:p>
          <a:p>
            <a:r>
              <a:rPr lang="en-US" dirty="0"/>
              <a:t>Give and receive feedback.</a:t>
            </a:r>
          </a:p>
          <a:p>
            <a:r>
              <a:rPr lang="en-US" dirty="0"/>
              <a:t>Solve Problems.</a:t>
            </a:r>
          </a:p>
          <a:p>
            <a:r>
              <a:rPr lang="en-US" dirty="0"/>
              <a:t>Be innovative.</a:t>
            </a:r>
          </a:p>
          <a:p>
            <a:pPr marL="0" indent="0">
              <a:buNone/>
            </a:pPr>
            <a:endParaRPr lang="ar-EG" dirty="0"/>
          </a:p>
        </p:txBody>
      </p:sp>
      <p:pic>
        <p:nvPicPr>
          <p:cNvPr id="1026" name="Picture 2" descr="Gold number seven on blue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7469" y="1825625"/>
            <a:ext cx="6083860" cy="4736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7032186"/>
      </p:ext>
    </p:extLst>
  </p:cSld>
  <p:clrMapOvr>
    <a:masterClrMapping/>
  </p:clrMapOvr>
  <mc:AlternateContent xmlns:mc="http://schemas.openxmlformats.org/markup-compatibility/2006" xmlns:p14="http://schemas.microsoft.com/office/powerpoint/2010/main">
    <mc:Choice Requires="p14">
      <p:transition spd="slow" p14:dur="2000" advTm="174223"/>
    </mc:Choice>
    <mc:Fallback xmlns="">
      <p:transition spd="slow" advTm="17422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0"/>
            <a:ext cx="10515600" cy="1325563"/>
          </a:xfrm>
        </p:spPr>
        <p:txBody>
          <a:bodyPr/>
          <a:lstStyle/>
          <a:p>
            <a:pPr algn="ctr"/>
            <a:r>
              <a:rPr lang="en-US" b="1" dirty="0">
                <a:solidFill>
                  <a:srgbClr val="C00000"/>
                </a:solidFill>
                <a:effectLst>
                  <a:outerShdw blurRad="38100" dist="38100" dir="2700000" algn="tl">
                    <a:srgbClr val="000000">
                      <a:alpha val="43137"/>
                    </a:srgbClr>
                  </a:outerShdw>
                </a:effectLst>
              </a:rPr>
              <a:t>Most Important influence Skills needed for successful Entrepreneurs</a:t>
            </a:r>
            <a:endParaRPr lang="ar-EG" b="1" dirty="0">
              <a:solidFill>
                <a:srgbClr val="C00000"/>
              </a:solidFill>
              <a:effectLst>
                <a:outerShdw blurRad="38100" dist="38100" dir="2700000" algn="tl">
                  <a:srgbClr val="000000">
                    <a:alpha val="43137"/>
                  </a:srgbClr>
                </a:outerShdw>
              </a:effectLst>
            </a:endParaRPr>
          </a:p>
        </p:txBody>
      </p:sp>
      <p:sp>
        <p:nvSpPr>
          <p:cNvPr id="4" name="Content Placeholder 3"/>
          <p:cNvSpPr>
            <a:spLocks noGrp="1"/>
          </p:cNvSpPr>
          <p:nvPr>
            <p:ph sz="half" idx="1"/>
          </p:nvPr>
        </p:nvSpPr>
        <p:spPr>
          <a:xfrm>
            <a:off x="174812" y="1452282"/>
            <a:ext cx="5844988" cy="4724681"/>
          </a:xfrm>
        </p:spPr>
        <p:txBody>
          <a:bodyPr>
            <a:normAutofit/>
          </a:bodyPr>
          <a:lstStyle/>
          <a:p>
            <a:r>
              <a:rPr lang="en-US" dirty="0"/>
              <a:t>Creativity</a:t>
            </a:r>
          </a:p>
          <a:p>
            <a:r>
              <a:rPr lang="en-US" dirty="0"/>
              <a:t>Leadership</a:t>
            </a:r>
          </a:p>
          <a:p>
            <a:r>
              <a:rPr lang="en-US" dirty="0"/>
              <a:t>Communication</a:t>
            </a:r>
          </a:p>
          <a:p>
            <a:r>
              <a:rPr lang="en-US" dirty="0"/>
              <a:t>Problem solving</a:t>
            </a:r>
          </a:p>
          <a:p>
            <a:r>
              <a:rPr lang="en-US" dirty="0"/>
              <a:t>Emotional intelligence</a:t>
            </a:r>
          </a:p>
          <a:p>
            <a:r>
              <a:rPr lang="en-US" dirty="0"/>
              <a:t>Decision-making</a:t>
            </a:r>
          </a:p>
          <a:p>
            <a:r>
              <a:rPr lang="en-US" dirty="0"/>
              <a:t>Strategy</a:t>
            </a:r>
          </a:p>
          <a:p>
            <a:r>
              <a:rPr lang="en-US" dirty="0"/>
              <a:t>Time management</a:t>
            </a:r>
          </a:p>
        </p:txBody>
      </p:sp>
      <p:pic>
        <p:nvPicPr>
          <p:cNvPr id="6" name="Picture 2" descr="Influencin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723529" y="1452282"/>
            <a:ext cx="5311589" cy="52309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6455361"/>
      </p:ext>
    </p:extLst>
  </p:cSld>
  <p:clrMapOvr>
    <a:masterClrMapping/>
  </p:clrMapOvr>
  <mc:AlternateContent xmlns:mc="http://schemas.openxmlformats.org/markup-compatibility/2006" xmlns:p14="http://schemas.microsoft.com/office/powerpoint/2010/main">
    <mc:Choice Requires="p14">
      <p:transition spd="slow" p14:dur="2000" advTm="157265"/>
    </mc:Choice>
    <mc:Fallback xmlns="">
      <p:transition spd="slow" advTm="15726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0"/>
            <a:ext cx="10515600" cy="1325563"/>
          </a:xfrm>
        </p:spPr>
        <p:txBody>
          <a:bodyPr/>
          <a:lstStyle/>
          <a:p>
            <a:pPr algn="ctr"/>
            <a:r>
              <a:rPr lang="en-US" b="1" dirty="0">
                <a:solidFill>
                  <a:srgbClr val="C00000"/>
                </a:solidFill>
                <a:effectLst>
                  <a:outerShdw blurRad="38100" dist="38100" dir="2700000" algn="tl">
                    <a:srgbClr val="000000">
                      <a:alpha val="43137"/>
                    </a:srgbClr>
                  </a:outerShdw>
                </a:effectLst>
              </a:rPr>
              <a:t>Most Important influence Skills needed for successful </a:t>
            </a:r>
            <a:r>
              <a:rPr lang="en-US" b="1" dirty="0" err="1">
                <a:solidFill>
                  <a:srgbClr val="C00000"/>
                </a:solidFill>
                <a:effectLst>
                  <a:outerShdw blurRad="38100" dist="38100" dir="2700000" algn="tl">
                    <a:srgbClr val="000000">
                      <a:alpha val="43137"/>
                    </a:srgbClr>
                  </a:outerShdw>
                </a:effectLst>
              </a:rPr>
              <a:t>Entrepreneurs,con’t</a:t>
            </a:r>
            <a:endParaRPr lang="ar-EG" b="1" dirty="0">
              <a:solidFill>
                <a:srgbClr val="C00000"/>
              </a:solidFill>
              <a:effectLst>
                <a:outerShdw blurRad="38100" dist="38100" dir="2700000" algn="tl">
                  <a:srgbClr val="000000">
                    <a:alpha val="43137"/>
                  </a:srgbClr>
                </a:outerShdw>
              </a:effectLst>
            </a:endParaRPr>
          </a:p>
        </p:txBody>
      </p:sp>
      <p:sp>
        <p:nvSpPr>
          <p:cNvPr id="4" name="Content Placeholder 3"/>
          <p:cNvSpPr>
            <a:spLocks noGrp="1"/>
          </p:cNvSpPr>
          <p:nvPr>
            <p:ph sz="half" idx="1"/>
          </p:nvPr>
        </p:nvSpPr>
        <p:spPr>
          <a:xfrm>
            <a:off x="174812" y="1452282"/>
            <a:ext cx="5844988" cy="4724681"/>
          </a:xfrm>
        </p:spPr>
        <p:txBody>
          <a:bodyPr>
            <a:normAutofit/>
          </a:bodyPr>
          <a:lstStyle/>
          <a:p>
            <a:r>
              <a:rPr lang="en-US" dirty="0"/>
              <a:t>Active listening</a:t>
            </a:r>
          </a:p>
          <a:p>
            <a:r>
              <a:rPr lang="en-US" dirty="0"/>
              <a:t>Self-confidence</a:t>
            </a:r>
            <a:endParaRPr lang="ar-EG" dirty="0"/>
          </a:p>
          <a:p>
            <a:r>
              <a:rPr lang="en-US" dirty="0"/>
              <a:t>Critical thinking</a:t>
            </a:r>
          </a:p>
          <a:p>
            <a:r>
              <a:rPr lang="en-US" dirty="0"/>
              <a:t>Collaboration</a:t>
            </a:r>
          </a:p>
          <a:p>
            <a:r>
              <a:rPr lang="en-US" dirty="0"/>
              <a:t>Ethics</a:t>
            </a:r>
          </a:p>
          <a:p>
            <a:r>
              <a:rPr lang="en-US" dirty="0"/>
              <a:t>Teamwork</a:t>
            </a:r>
          </a:p>
          <a:p>
            <a:r>
              <a:rPr lang="en-US" dirty="0"/>
              <a:t>Learning</a:t>
            </a:r>
          </a:p>
          <a:p>
            <a:r>
              <a:rPr lang="en-US" dirty="0"/>
              <a:t>Stress management</a:t>
            </a:r>
          </a:p>
          <a:p>
            <a:endParaRPr lang="en-US" dirty="0"/>
          </a:p>
          <a:p>
            <a:endParaRPr lang="ar-EG" dirty="0"/>
          </a:p>
        </p:txBody>
      </p:sp>
      <p:pic>
        <p:nvPicPr>
          <p:cNvPr id="6" name="Picture 2" descr="Influencin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723529" y="1452282"/>
            <a:ext cx="5311589" cy="52309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4841825"/>
      </p:ext>
    </p:extLst>
  </p:cSld>
  <p:clrMapOvr>
    <a:masterClrMapping/>
  </p:clrMapOvr>
  <mc:AlternateContent xmlns:mc="http://schemas.openxmlformats.org/markup-compatibility/2006" xmlns:p14="http://schemas.microsoft.com/office/powerpoint/2010/main">
    <mc:Choice Requires="p14">
      <p:transition spd="slow" p14:dur="2000" advTm="118318"/>
    </mc:Choice>
    <mc:Fallback xmlns="">
      <p:transition spd="slow" advTm="11831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rPr>
              <a:t>How to develop  and improve your influencing skills</a:t>
            </a:r>
            <a:endParaRPr lang="ar-EG" dirty="0">
              <a:solidFill>
                <a:srgbClr val="C00000"/>
              </a:solidFill>
              <a:effectLst>
                <a:outerShdw blurRad="38100" dist="38100" dir="2700000" algn="tl">
                  <a:srgbClr val="000000">
                    <a:alpha val="43137"/>
                  </a:srgbClr>
                </a:outerShdw>
              </a:effectLst>
            </a:endParaRPr>
          </a:p>
        </p:txBody>
      </p:sp>
      <p:sp>
        <p:nvSpPr>
          <p:cNvPr id="8" name="Content Placeholder 7"/>
          <p:cNvSpPr>
            <a:spLocks noGrp="1"/>
          </p:cNvSpPr>
          <p:nvPr>
            <p:ph sz="half" idx="2"/>
          </p:nvPr>
        </p:nvSpPr>
        <p:spPr>
          <a:xfrm>
            <a:off x="1116106" y="2191871"/>
            <a:ext cx="10237694" cy="3985092"/>
          </a:xfrm>
        </p:spPr>
        <p:txBody>
          <a:bodyPr>
            <a:normAutofit/>
          </a:bodyPr>
          <a:lstStyle/>
          <a:p>
            <a:pPr marL="0" indent="0" algn="ctr">
              <a:buNone/>
            </a:pPr>
            <a:r>
              <a:rPr lang="en-US" b="1" dirty="0">
                <a:effectLst>
                  <a:outerShdw blurRad="38100" dist="38100" dir="2700000" algn="tl">
                    <a:srgbClr val="000000">
                      <a:alpha val="43137"/>
                    </a:srgbClr>
                  </a:outerShdw>
                </a:effectLst>
                <a:hlinkClick r:id="rId2"/>
              </a:rPr>
              <a:t>Soft skills</a:t>
            </a:r>
            <a:r>
              <a:rPr lang="en-US" dirty="0"/>
              <a:t> are now the backbone of many job descriptions. Influencing, persuasion and communication skills cannot be overstated to advance professionally. </a:t>
            </a:r>
          </a:p>
          <a:p>
            <a:pPr marL="0" indent="0" algn="ctr">
              <a:buNone/>
            </a:pPr>
            <a:endParaRPr lang="en-US" dirty="0"/>
          </a:p>
          <a:p>
            <a:pPr marL="0" indent="0" algn="ctr">
              <a:buNone/>
            </a:pPr>
            <a:r>
              <a:rPr lang="en-US" dirty="0"/>
              <a:t>Human Resources and hiring managers actively pursue candidates with certain keywords indicating influence. Companies understand that these skills are a return on their investment.</a:t>
            </a:r>
            <a:endParaRPr lang="ar-EG" dirty="0"/>
          </a:p>
        </p:txBody>
      </p:sp>
    </p:spTree>
    <p:extLst>
      <p:ext uri="{BB962C8B-B14F-4D97-AF65-F5344CB8AC3E}">
        <p14:creationId xmlns:p14="http://schemas.microsoft.com/office/powerpoint/2010/main" val="2944998993"/>
      </p:ext>
    </p:extLst>
  </p:cSld>
  <p:clrMapOvr>
    <a:masterClrMapping/>
  </p:clrMapOvr>
  <mc:AlternateContent xmlns:mc="http://schemas.openxmlformats.org/markup-compatibility/2006" xmlns:p14="http://schemas.microsoft.com/office/powerpoint/2010/main">
    <mc:Choice Requires="p14">
      <p:transition spd="slow" p14:dur="2000" advTm="254021"/>
    </mc:Choice>
    <mc:Fallback xmlns="">
      <p:transition spd="slow" advTm="25402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rPr>
              <a:t>How to develop  and improve your influencing skills</a:t>
            </a:r>
            <a:endParaRPr lang="ar-EG" dirty="0">
              <a:solidFill>
                <a:srgbClr val="C00000"/>
              </a:solidFill>
              <a:effectLst>
                <a:outerShdw blurRad="38100" dist="38100" dir="2700000" algn="tl">
                  <a:srgbClr val="000000">
                    <a:alpha val="43137"/>
                  </a:srgbClr>
                </a:outerShdw>
              </a:effectLst>
            </a:endParaRPr>
          </a:p>
        </p:txBody>
      </p:sp>
      <p:sp>
        <p:nvSpPr>
          <p:cNvPr id="7" name="Content Placeholder 6"/>
          <p:cNvSpPr>
            <a:spLocks noGrp="1"/>
          </p:cNvSpPr>
          <p:nvPr>
            <p:ph sz="half" idx="1"/>
          </p:nvPr>
        </p:nvSpPr>
        <p:spPr>
          <a:xfrm>
            <a:off x="838199" y="1825625"/>
            <a:ext cx="11035553" cy="4351338"/>
          </a:xfrm>
        </p:spPr>
        <p:txBody>
          <a:bodyPr>
            <a:normAutofit/>
          </a:bodyPr>
          <a:lstStyle/>
          <a:p>
            <a:pPr algn="ctr"/>
            <a:r>
              <a:rPr lang="en-US" dirty="0">
                <a:solidFill>
                  <a:srgbClr val="040C28"/>
                </a:solidFill>
                <a:latin typeface="arial" panose="020B0604020202020204" pitchFamily="34" charset="0"/>
                <a:cs typeface="Google Sans"/>
              </a:rPr>
              <a:t>Forming connections with other professionals through networking and relationship building</a:t>
            </a:r>
            <a:r>
              <a:rPr lang="en-US" dirty="0">
                <a:solidFill>
                  <a:srgbClr val="202124"/>
                </a:solidFill>
                <a:latin typeface="arial" panose="020B0604020202020204" pitchFamily="34" charset="0"/>
                <a:cs typeface="Google Sans"/>
              </a:rPr>
              <a:t> are essential parts of improving influencing skills.</a:t>
            </a:r>
          </a:p>
          <a:p>
            <a:pPr algn="ctr"/>
            <a:endParaRPr lang="en-US" dirty="0">
              <a:solidFill>
                <a:srgbClr val="202124"/>
              </a:solidFill>
              <a:latin typeface="arial" panose="020B0604020202020204" pitchFamily="34" charset="0"/>
              <a:cs typeface="Google Sans"/>
            </a:endParaRPr>
          </a:p>
          <a:p>
            <a:pPr algn="ctr"/>
            <a:r>
              <a:rPr lang="en-US" dirty="0">
                <a:solidFill>
                  <a:srgbClr val="202124"/>
                </a:solidFill>
                <a:latin typeface="arial" panose="020B0604020202020204" pitchFamily="34" charset="0"/>
                <a:cs typeface="Google Sans"/>
              </a:rPr>
              <a:t>Networking allows you to get to know other people in your industry, which can open doors and provide opportunities to influence others.</a:t>
            </a:r>
            <a:endParaRPr lang="en-US" dirty="0">
              <a:solidFill>
                <a:srgbClr val="202124"/>
              </a:solidFill>
              <a:latin typeface="arial" panose="020B0604020202020204" pitchFamily="34" charset="0"/>
              <a:cs typeface="arial" panose="020B0604020202020204" pitchFamily="34" charset="0"/>
            </a:endParaRPr>
          </a:p>
          <a:p>
            <a:pPr marL="0" indent="0">
              <a:buNone/>
            </a:pPr>
            <a:endParaRPr lang="ar-EG" dirty="0"/>
          </a:p>
        </p:txBody>
      </p:sp>
    </p:spTree>
    <p:extLst>
      <p:ext uri="{BB962C8B-B14F-4D97-AF65-F5344CB8AC3E}">
        <p14:creationId xmlns:p14="http://schemas.microsoft.com/office/powerpoint/2010/main" val="1294060114"/>
      </p:ext>
    </p:extLst>
  </p:cSld>
  <p:clrMapOvr>
    <a:masterClrMapping/>
  </p:clrMapOvr>
  <mc:AlternateContent xmlns:mc="http://schemas.openxmlformats.org/markup-compatibility/2006" xmlns:p14="http://schemas.microsoft.com/office/powerpoint/2010/main">
    <mc:Choice Requires="p14">
      <p:transition spd="slow" p14:dur="2000" advTm="69644"/>
    </mc:Choice>
    <mc:Fallback xmlns="">
      <p:transition spd="slow" advTm="6964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Principles to Remember</a:t>
            </a:r>
            <a:endParaRPr lang="ar-EG" dirty="0"/>
          </a:p>
        </p:txBody>
      </p:sp>
      <p:sp>
        <p:nvSpPr>
          <p:cNvPr id="3" name="Content Placeholder 2"/>
          <p:cNvSpPr>
            <a:spLocks noGrp="1"/>
          </p:cNvSpPr>
          <p:nvPr>
            <p:ph idx="1"/>
          </p:nvPr>
        </p:nvSpPr>
        <p:spPr/>
        <p:txBody>
          <a:bodyPr/>
          <a:lstStyle/>
          <a:p>
            <a:r>
              <a:rPr lang="en-US" b="1" dirty="0"/>
              <a:t>Do:</a:t>
            </a:r>
            <a:endParaRPr lang="en-US" dirty="0"/>
          </a:p>
          <a:p>
            <a:r>
              <a:rPr lang="en-US" dirty="0"/>
              <a:t>Cultivate personal connections with colleagues so they assume positive intent when you attempt to influence them.</a:t>
            </a:r>
          </a:p>
          <a:p>
            <a:r>
              <a:rPr lang="en-US" dirty="0"/>
              <a:t>Make it clear to your colleagues that you value their opinions.</a:t>
            </a:r>
          </a:p>
          <a:p>
            <a:r>
              <a:rPr lang="en-US" dirty="0"/>
              <a:t>Take steps to develop expertise by attending conferences or taking on a leadership role in a professional organization.</a:t>
            </a:r>
          </a:p>
        </p:txBody>
      </p:sp>
      <p:sp>
        <p:nvSpPr>
          <p:cNvPr id="4" name="Rectangle 3"/>
          <p:cNvSpPr/>
          <p:nvPr/>
        </p:nvSpPr>
        <p:spPr>
          <a:xfrm>
            <a:off x="170328" y="6479984"/>
            <a:ext cx="7857565" cy="369332"/>
          </a:xfrm>
          <a:prstGeom prst="rect">
            <a:avLst/>
          </a:prstGeom>
        </p:spPr>
        <p:txBody>
          <a:bodyPr wrap="square">
            <a:spAutoFit/>
          </a:bodyPr>
          <a:lstStyle/>
          <a:p>
            <a:r>
              <a:rPr lang="ar-EG" dirty="0"/>
              <a:t>https://hbr.org/2018/02/how-to-increase-your-influence-at-work</a:t>
            </a:r>
          </a:p>
        </p:txBody>
      </p:sp>
    </p:spTree>
    <p:extLst>
      <p:ext uri="{BB962C8B-B14F-4D97-AF65-F5344CB8AC3E}">
        <p14:creationId xmlns:p14="http://schemas.microsoft.com/office/powerpoint/2010/main" val="79131996"/>
      </p:ext>
    </p:extLst>
  </p:cSld>
  <p:clrMapOvr>
    <a:masterClrMapping/>
  </p:clrMapOvr>
  <mc:AlternateContent xmlns:mc="http://schemas.openxmlformats.org/markup-compatibility/2006" xmlns:p14="http://schemas.microsoft.com/office/powerpoint/2010/main">
    <mc:Choice Requires="p14">
      <p:transition spd="slow" p14:dur="2000" advTm="143745"/>
    </mc:Choice>
    <mc:Fallback xmlns="">
      <p:transition spd="slow" advTm="14374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Principles to Remember</a:t>
            </a:r>
            <a:endParaRPr lang="ar-EG" dirty="0"/>
          </a:p>
        </p:txBody>
      </p:sp>
      <p:sp>
        <p:nvSpPr>
          <p:cNvPr id="3" name="Content Placeholder 2"/>
          <p:cNvSpPr>
            <a:spLocks noGrp="1"/>
          </p:cNvSpPr>
          <p:nvPr>
            <p:ph idx="1"/>
          </p:nvPr>
        </p:nvSpPr>
        <p:spPr/>
        <p:txBody>
          <a:bodyPr/>
          <a:lstStyle/>
          <a:p>
            <a:r>
              <a:rPr lang="en-US" b="1" dirty="0"/>
              <a:t>Don’t:</a:t>
            </a:r>
            <a:endParaRPr lang="en-US" dirty="0"/>
          </a:p>
          <a:p>
            <a:r>
              <a:rPr lang="en-US" dirty="0"/>
              <a:t>Worry that your attempts to gain sway are manipulative. You’re being strategic.</a:t>
            </a:r>
          </a:p>
          <a:p>
            <a:r>
              <a:rPr lang="en-US" dirty="0"/>
              <a:t>Slouch as you talk. Standing up straight with your shoulders back helps you come across as confident and commanding.</a:t>
            </a:r>
          </a:p>
          <a:p>
            <a:r>
              <a:rPr lang="en-US" dirty="0"/>
              <a:t>Use “I” too much. In your quest for influence, talk about how your ideas will benefit the entire organization and how “we” will see value.</a:t>
            </a:r>
          </a:p>
          <a:p>
            <a:endParaRPr lang="ar-EG" dirty="0"/>
          </a:p>
        </p:txBody>
      </p:sp>
      <p:sp>
        <p:nvSpPr>
          <p:cNvPr id="4" name="Rectangle 3"/>
          <p:cNvSpPr/>
          <p:nvPr/>
        </p:nvSpPr>
        <p:spPr>
          <a:xfrm>
            <a:off x="183777" y="6311900"/>
            <a:ext cx="6539752" cy="369332"/>
          </a:xfrm>
          <a:prstGeom prst="rect">
            <a:avLst/>
          </a:prstGeom>
        </p:spPr>
        <p:txBody>
          <a:bodyPr wrap="square">
            <a:spAutoFit/>
          </a:bodyPr>
          <a:lstStyle/>
          <a:p>
            <a:r>
              <a:rPr lang="ar-EG" dirty="0"/>
              <a:t>https://hbr.org/2018/02/how-to-increase-your-influence-at-work</a:t>
            </a:r>
          </a:p>
        </p:txBody>
      </p:sp>
    </p:spTree>
    <p:extLst>
      <p:ext uri="{BB962C8B-B14F-4D97-AF65-F5344CB8AC3E}">
        <p14:creationId xmlns:p14="http://schemas.microsoft.com/office/powerpoint/2010/main" val="1379801072"/>
      </p:ext>
    </p:extLst>
  </p:cSld>
  <p:clrMapOvr>
    <a:masterClrMapping/>
  </p:clrMapOvr>
  <mc:AlternateContent xmlns:mc="http://schemas.openxmlformats.org/markup-compatibility/2006" xmlns:p14="http://schemas.microsoft.com/office/powerpoint/2010/main">
    <mc:Choice Requires="p14">
      <p:transition spd="slow" p14:dur="2000" advTm="134884"/>
    </mc:Choice>
    <mc:Fallback xmlns="">
      <p:transition spd="slow" advTm="13488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en-US" dirty="0"/>
              <a:t>Think with yourself</a:t>
            </a:r>
            <a:endParaRPr lang="ar-EG" dirty="0"/>
          </a:p>
        </p:txBody>
      </p:sp>
      <p:sp>
        <p:nvSpPr>
          <p:cNvPr id="6" name="Content Placeholder 5"/>
          <p:cNvSpPr>
            <a:spLocks noGrp="1"/>
          </p:cNvSpPr>
          <p:nvPr>
            <p:ph idx="1"/>
          </p:nvPr>
        </p:nvSpPr>
        <p:spPr/>
        <p:txBody>
          <a:bodyPr>
            <a:normAutofit/>
          </a:bodyPr>
          <a:lstStyle/>
          <a:p>
            <a:pPr marL="0" indent="0" algn="ctr">
              <a:buNone/>
            </a:pPr>
            <a:endParaRPr lang="en-US" sz="4000" b="1" dirty="0">
              <a:solidFill>
                <a:srgbClr val="C00000"/>
              </a:solidFill>
              <a:effectLst>
                <a:outerShdw blurRad="38100" dist="38100" dir="2700000" algn="tl">
                  <a:srgbClr val="000000">
                    <a:alpha val="43137"/>
                  </a:srgbClr>
                </a:outerShdw>
              </a:effectLst>
            </a:endParaRPr>
          </a:p>
          <a:p>
            <a:pPr marL="0" indent="0" algn="ctr">
              <a:buNone/>
            </a:pPr>
            <a:endParaRPr lang="en-US" sz="4000" b="1" dirty="0">
              <a:solidFill>
                <a:srgbClr val="C00000"/>
              </a:solidFill>
              <a:effectLst>
                <a:outerShdw blurRad="38100" dist="38100" dir="2700000" algn="tl">
                  <a:srgbClr val="000000">
                    <a:alpha val="43137"/>
                  </a:srgbClr>
                </a:outerShdw>
              </a:effectLst>
            </a:endParaRPr>
          </a:p>
          <a:p>
            <a:pPr marL="0" indent="0" algn="ctr">
              <a:buNone/>
            </a:pPr>
            <a:r>
              <a:rPr lang="en-US" sz="4000" b="1" dirty="0">
                <a:solidFill>
                  <a:srgbClr val="C00000"/>
                </a:solidFill>
                <a:effectLst>
                  <a:outerShdw blurRad="38100" dist="38100" dir="2700000" algn="tl">
                    <a:srgbClr val="000000">
                      <a:alpha val="43137"/>
                    </a:srgbClr>
                  </a:outerShdw>
                </a:effectLst>
              </a:rPr>
              <a:t>Does every social media influencer is an entrepreneur ??</a:t>
            </a:r>
            <a:endParaRPr lang="ar-EG"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39082175"/>
      </p:ext>
    </p:extLst>
  </p:cSld>
  <p:clrMapOvr>
    <a:masterClrMapping/>
  </p:clrMapOvr>
  <mc:AlternateContent xmlns:mc="http://schemas.openxmlformats.org/markup-compatibility/2006" xmlns:p14="http://schemas.microsoft.com/office/powerpoint/2010/main">
    <mc:Choice Requires="p14">
      <p:transition spd="slow" p14:dur="2000" advTm="65408"/>
    </mc:Choice>
    <mc:Fallback xmlns="">
      <p:transition spd="slow" advTm="6540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10564906" cy="4351338"/>
          </a:xfrm>
        </p:spPr>
        <p:txBody>
          <a:bodyPr/>
          <a:lstStyle/>
          <a:p>
            <a:pPr marL="0" indent="0" algn="ctr">
              <a:buNone/>
            </a:pPr>
            <a:r>
              <a:rPr lang="en-US" sz="3200" b="1" dirty="0"/>
              <a:t> </a:t>
            </a:r>
          </a:p>
          <a:p>
            <a:endParaRPr lang="en-US" dirty="0"/>
          </a:p>
          <a:p>
            <a:pPr marL="0" indent="0" algn="ctr">
              <a:buNone/>
            </a:pPr>
            <a:r>
              <a:rPr lang="en-US" dirty="0"/>
              <a:t>are individuals who utilize social media platforms to build their own personal brand or influence their followers to act (including buying products, supporting a brand, or vacationing in a certain location)</a:t>
            </a:r>
            <a:endParaRPr lang="ar-EG" dirty="0"/>
          </a:p>
        </p:txBody>
      </p:sp>
      <p:sp>
        <p:nvSpPr>
          <p:cNvPr id="5" name="Rectangle 4"/>
          <p:cNvSpPr/>
          <p:nvPr/>
        </p:nvSpPr>
        <p:spPr>
          <a:xfrm>
            <a:off x="3450625" y="1240850"/>
            <a:ext cx="4302012" cy="584775"/>
          </a:xfrm>
          <a:prstGeom prst="rect">
            <a:avLst/>
          </a:prstGeom>
        </p:spPr>
        <p:txBody>
          <a:bodyPr wrap="none">
            <a:spAutoFit/>
          </a:bodyPr>
          <a:lstStyle/>
          <a:p>
            <a:r>
              <a:rPr lang="en-US" sz="3200" b="1" dirty="0">
                <a:solidFill>
                  <a:srgbClr val="C00000"/>
                </a:solidFill>
              </a:rPr>
              <a:t>Social media influencers</a:t>
            </a:r>
            <a:endParaRPr lang="ar-EG" sz="3200" dirty="0">
              <a:solidFill>
                <a:srgbClr val="C00000"/>
              </a:solidFill>
            </a:endParaRPr>
          </a:p>
        </p:txBody>
      </p:sp>
    </p:spTree>
    <p:extLst>
      <p:ext uri="{BB962C8B-B14F-4D97-AF65-F5344CB8AC3E}">
        <p14:creationId xmlns:p14="http://schemas.microsoft.com/office/powerpoint/2010/main" val="2405844752"/>
      </p:ext>
    </p:extLst>
  </p:cSld>
  <p:clrMapOvr>
    <a:masterClrMapping/>
  </p:clrMapOvr>
  <mc:AlternateContent xmlns:mc="http://schemas.openxmlformats.org/markup-compatibility/2006" xmlns:p14="http://schemas.microsoft.com/office/powerpoint/2010/main">
    <mc:Choice Requires="p14">
      <p:transition spd="slow" p14:dur="2000" advTm="89942"/>
    </mc:Choice>
    <mc:Fallback xmlns="">
      <p:transition spd="slow" advTm="8994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lstStyle/>
          <a:p>
            <a:pPr marL="0" indent="0" algn="ctr">
              <a:buNone/>
            </a:pPr>
            <a:r>
              <a:rPr lang="en-US" b="1" dirty="0"/>
              <a:t>J.J. Abrams, "Apple Fanatic"</a:t>
            </a:r>
            <a:r>
              <a:rPr lang="en-US" dirty="0"/>
              <a:t>: </a:t>
            </a:r>
          </a:p>
          <a:p>
            <a:pPr marL="0" indent="0" algn="ctr">
              <a:buNone/>
            </a:pPr>
            <a:endParaRPr lang="en-US" dirty="0"/>
          </a:p>
          <a:p>
            <a:pPr marL="0" indent="0" algn="ctr">
              <a:buNone/>
            </a:pPr>
            <a:endParaRPr lang="en-US" dirty="0"/>
          </a:p>
          <a:p>
            <a:pPr marL="0" indent="0" algn="ctr">
              <a:buNone/>
            </a:pPr>
            <a:r>
              <a:rPr lang="en-US" dirty="0"/>
              <a:t>TV series creator J.J. Abrams can influence other people to buy certain products by saying how much he likes the product.</a:t>
            </a:r>
            <a:endParaRPr lang="ar-EG" dirty="0"/>
          </a:p>
        </p:txBody>
      </p:sp>
      <p:pic>
        <p:nvPicPr>
          <p:cNvPr id="1026" name="Picture 2" descr="JJ Abrams speaking on a stage"/>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172200" y="1901984"/>
            <a:ext cx="5181600" cy="4198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3492582"/>
      </p:ext>
    </p:extLst>
  </p:cSld>
  <p:clrMapOvr>
    <a:masterClrMapping/>
  </p:clrMapOvr>
  <mc:AlternateContent xmlns:mc="http://schemas.openxmlformats.org/markup-compatibility/2006" xmlns:p14="http://schemas.microsoft.com/office/powerpoint/2010/main">
    <mc:Choice Requires="p14">
      <p:transition spd="slow" p14:dur="2000" advTm="144573"/>
    </mc:Choice>
    <mc:Fallback xmlns="">
      <p:transition spd="slow" advTm="14457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0882" y="365126"/>
            <a:ext cx="8148918" cy="927382"/>
          </a:xfrm>
        </p:spPr>
        <p:txBody>
          <a:bodyPr>
            <a:normAutofit/>
          </a:bodyPr>
          <a:lstStyle/>
          <a:p>
            <a:pPr algn="ctr"/>
            <a:r>
              <a:rPr lang="en-US" sz="5400" b="1" dirty="0">
                <a:solidFill>
                  <a:srgbClr val="C00000"/>
                </a:solidFill>
                <a:effectLst>
                  <a:outerShdw blurRad="38100" dist="38100" dir="2700000" algn="tl">
                    <a:srgbClr val="000000">
                      <a:alpha val="43137"/>
                    </a:srgbClr>
                  </a:outerShdw>
                </a:effectLst>
              </a:rPr>
              <a:t>Case study</a:t>
            </a:r>
            <a:endParaRPr lang="ar-EG" sz="5400" b="1"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sz="half" idx="1"/>
          </p:nvPr>
        </p:nvSpPr>
        <p:spPr>
          <a:xfrm>
            <a:off x="744071" y="2255931"/>
            <a:ext cx="3061447" cy="2585010"/>
          </a:xfrm>
        </p:spPr>
        <p:txBody>
          <a:bodyPr>
            <a:normAutofit/>
          </a:bodyPr>
          <a:lstStyle/>
          <a:p>
            <a:pPr marL="0" indent="0" algn="ctr">
              <a:buNone/>
            </a:pPr>
            <a:r>
              <a:rPr lang="en-US" sz="4000" b="1" dirty="0">
                <a:effectLst>
                  <a:outerShdw blurRad="38100" dist="38100" dir="2700000" algn="tl">
                    <a:srgbClr val="000000">
                      <a:alpha val="43137"/>
                    </a:srgbClr>
                  </a:outerShdw>
                </a:effectLst>
              </a:rPr>
              <a:t>Oprah Winfrey</a:t>
            </a:r>
            <a:endParaRPr lang="ar-EG" sz="4000" b="1" dirty="0">
              <a:effectLst>
                <a:outerShdw blurRad="38100" dist="38100" dir="2700000" algn="tl">
                  <a:srgbClr val="000000">
                    <a:alpha val="43137"/>
                  </a:srgbClr>
                </a:outerShdw>
              </a:effectLst>
            </a:endParaRPr>
          </a:p>
        </p:txBody>
      </p:sp>
      <p:sp>
        <p:nvSpPr>
          <p:cNvPr id="5" name="Content Placeholder 4"/>
          <p:cNvSpPr>
            <a:spLocks noGrp="1"/>
          </p:cNvSpPr>
          <p:nvPr>
            <p:ph sz="half" idx="2"/>
          </p:nvPr>
        </p:nvSpPr>
        <p:spPr/>
        <p:txBody>
          <a:bodyPr/>
          <a:lstStyle/>
          <a:p>
            <a:endParaRPr lang="ar-EG"/>
          </a:p>
        </p:txBody>
      </p:sp>
      <p:pic>
        <p:nvPicPr>
          <p:cNvPr id="3076" name="Picture 4" descr="Oprah Effect Defin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76165" y="1384418"/>
            <a:ext cx="7648412" cy="5325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7288307"/>
      </p:ext>
    </p:extLst>
  </p:cSld>
  <p:clrMapOvr>
    <a:masterClrMapping/>
  </p:clrMapOvr>
  <mc:AlternateContent xmlns:mc="http://schemas.openxmlformats.org/markup-compatibility/2006" xmlns:p14="http://schemas.microsoft.com/office/powerpoint/2010/main">
    <mc:Choice Requires="p14">
      <p:transition spd="slow" p14:dur="2000" advTm="69970"/>
    </mc:Choice>
    <mc:Fallback xmlns="">
      <p:transition spd="slow" advTm="6997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80508"/>
            <a:ext cx="10515600" cy="1325563"/>
          </a:xfrm>
        </p:spPr>
        <p:txBody>
          <a:bodyPr>
            <a:normAutofit/>
          </a:bodyPr>
          <a:lstStyle/>
          <a:p>
            <a:pPr algn="ctr"/>
            <a:r>
              <a:rPr lang="en-US" sz="4000" b="1" dirty="0">
                <a:solidFill>
                  <a:srgbClr val="C00000"/>
                </a:solidFill>
                <a:effectLst>
                  <a:outerShdw blurRad="38100" dist="38100" dir="2700000" algn="tl">
                    <a:srgbClr val="000000">
                      <a:alpha val="43137"/>
                    </a:srgbClr>
                  </a:outerShdw>
                </a:effectLst>
              </a:rPr>
              <a:t>Why is Oprah Winfrey an influential person and how did she inspire others?</a:t>
            </a:r>
            <a:endParaRPr lang="ar-EG" sz="4000" b="1"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sz="half" idx="1"/>
          </p:nvPr>
        </p:nvSpPr>
        <p:spPr>
          <a:xfrm>
            <a:off x="295835" y="1825625"/>
            <a:ext cx="5576047" cy="4696199"/>
          </a:xfrm>
        </p:spPr>
        <p:txBody>
          <a:bodyPr>
            <a:normAutofit fontScale="92500" lnSpcReduction="10000"/>
          </a:bodyPr>
          <a:lstStyle/>
          <a:p>
            <a:pPr marL="0" indent="0" algn="ctr">
              <a:buNone/>
            </a:pPr>
            <a:r>
              <a:rPr lang="en-US" b="1" dirty="0"/>
              <a:t>Oprah is known as one of the most influential and successful people in the world. </a:t>
            </a:r>
          </a:p>
          <a:p>
            <a:r>
              <a:rPr lang="en-US" dirty="0"/>
              <a:t>Oprah Winfrey is considered a role model to many individuals because of her tough childhood, wonderful charity work, her schools, and the true relationships with her fans.</a:t>
            </a:r>
          </a:p>
          <a:p>
            <a:pPr marL="0" indent="0">
              <a:buNone/>
            </a:pPr>
            <a:endParaRPr lang="en-US" dirty="0"/>
          </a:p>
          <a:p>
            <a:r>
              <a:rPr lang="en-US" dirty="0"/>
              <a:t>Oprah stands out among many people on her ability to feel others' pain and help those people get through their troubling times.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54589" y="1506071"/>
            <a:ext cx="5513294" cy="5015753"/>
          </a:xfrm>
          <a:prstGeom prst="rect">
            <a:avLst/>
          </a:prstGeom>
        </p:spPr>
      </p:pic>
    </p:spTree>
    <p:extLst>
      <p:ext uri="{BB962C8B-B14F-4D97-AF65-F5344CB8AC3E}">
        <p14:creationId xmlns:p14="http://schemas.microsoft.com/office/powerpoint/2010/main" val="2105389940"/>
      </p:ext>
    </p:extLst>
  </p:cSld>
  <p:clrMapOvr>
    <a:masterClrMapping/>
  </p:clrMapOvr>
  <mc:AlternateContent xmlns:mc="http://schemas.openxmlformats.org/markup-compatibility/2006" xmlns:p14="http://schemas.microsoft.com/office/powerpoint/2010/main">
    <mc:Choice Requires="p14">
      <p:transition spd="slow" p14:dur="2000" advTm="112961"/>
    </mc:Choice>
    <mc:Fallback xmlns="">
      <p:transition spd="slow" advTm="11296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8906" y="203761"/>
            <a:ext cx="11111753" cy="1325563"/>
          </a:xfrm>
        </p:spPr>
        <p:txBody>
          <a:bodyPr>
            <a:normAutofit/>
          </a:bodyPr>
          <a:lstStyle/>
          <a:p>
            <a:pPr algn="ctr"/>
            <a:r>
              <a:rPr lang="en-US" b="1" dirty="0">
                <a:solidFill>
                  <a:srgbClr val="C00000"/>
                </a:solidFill>
              </a:rPr>
              <a:t>What has Oprah Winfrey done to help the world?</a:t>
            </a:r>
            <a:endParaRPr lang="ar-EG" b="1" dirty="0">
              <a:solidFill>
                <a:srgbClr val="C00000"/>
              </a:solidFill>
            </a:endParaRPr>
          </a:p>
        </p:txBody>
      </p:sp>
      <p:sp>
        <p:nvSpPr>
          <p:cNvPr id="3" name="Content Placeholder 2"/>
          <p:cNvSpPr>
            <a:spLocks noGrp="1"/>
          </p:cNvSpPr>
          <p:nvPr>
            <p:ph sz="half" idx="1"/>
          </p:nvPr>
        </p:nvSpPr>
        <p:spPr>
          <a:xfrm>
            <a:off x="255494" y="1825625"/>
            <a:ext cx="5764306" cy="4351338"/>
          </a:xfrm>
        </p:spPr>
        <p:txBody>
          <a:bodyPr>
            <a:normAutofit/>
          </a:bodyPr>
          <a:lstStyle/>
          <a:p>
            <a:pPr marL="0" indent="0" algn="ctr">
              <a:buNone/>
            </a:pPr>
            <a:r>
              <a:rPr lang="en-US" dirty="0"/>
              <a:t>Oprah has long believed that education is the door to freedom, offering a chance at a brighter future. Through her private charity, she has awarded hundreds of grants to organizations that support the education and empowerment of women, children and families in the United States and around the world.</a:t>
            </a:r>
          </a:p>
          <a:p>
            <a:endParaRPr lang="ar-EG"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320118" y="1196788"/>
            <a:ext cx="5553635" cy="5513293"/>
          </a:xfrm>
        </p:spPr>
      </p:pic>
    </p:spTree>
    <p:extLst>
      <p:ext uri="{BB962C8B-B14F-4D97-AF65-F5344CB8AC3E}">
        <p14:creationId xmlns:p14="http://schemas.microsoft.com/office/powerpoint/2010/main" val="3316871615"/>
      </p:ext>
    </p:extLst>
  </p:cSld>
  <p:clrMapOvr>
    <a:masterClrMapping/>
  </p:clrMapOvr>
  <mc:AlternateContent xmlns:mc="http://schemas.openxmlformats.org/markup-compatibility/2006" xmlns:p14="http://schemas.microsoft.com/office/powerpoint/2010/main">
    <mc:Choice Requires="p14">
      <p:transition spd="slow" p14:dur="2000" advTm="103520"/>
    </mc:Choice>
    <mc:Fallback xmlns="">
      <p:transition spd="slow" advTm="10352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C00000"/>
                </a:solidFill>
                <a:effectLst>
                  <a:outerShdw blurRad="38100" dist="38100" dir="2700000" algn="tl">
                    <a:srgbClr val="000000">
                      <a:alpha val="43137"/>
                    </a:srgbClr>
                  </a:outerShdw>
                </a:effectLst>
              </a:rPr>
              <a:t>How does Oprah contribute to the economy?</a:t>
            </a:r>
            <a:endParaRPr lang="ar-EG" b="1"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sz="half" idx="1"/>
          </p:nvPr>
        </p:nvSpPr>
        <p:spPr/>
        <p:txBody>
          <a:bodyPr/>
          <a:lstStyle/>
          <a:p>
            <a:r>
              <a:rPr lang="en-US" dirty="0"/>
              <a:t>The Oprah Effect was a boost in sales for companies and individuals featured by Oprah Winfrey, queen of daytime talk shows, on her TV program. Several well-known individuals with talk shows, such as Dr. Phil and health-expert Dr. Oz, received an initial boost to their careers from Oprah.</a:t>
            </a:r>
            <a:endParaRPr lang="ar-EG"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656295" y="1749239"/>
            <a:ext cx="5153586" cy="4615983"/>
          </a:xfrm>
        </p:spPr>
      </p:pic>
    </p:spTree>
    <p:extLst>
      <p:ext uri="{BB962C8B-B14F-4D97-AF65-F5344CB8AC3E}">
        <p14:creationId xmlns:p14="http://schemas.microsoft.com/office/powerpoint/2010/main" val="2893004164"/>
      </p:ext>
    </p:extLst>
  </p:cSld>
  <p:clrMapOvr>
    <a:masterClrMapping/>
  </p:clrMapOvr>
  <mc:AlternateContent xmlns:mc="http://schemas.openxmlformats.org/markup-compatibility/2006" xmlns:p14="http://schemas.microsoft.com/office/powerpoint/2010/main">
    <mc:Choice Requires="p14">
      <p:transition spd="slow" p14:dur="2000" advTm="92853"/>
    </mc:Choice>
    <mc:Fallback xmlns="">
      <p:transition spd="slow" advTm="9285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rPr>
              <a:t>What are unique qualities of Oprah Winfrey?</a:t>
            </a:r>
            <a:endParaRPr lang="ar-EG" b="1" dirty="0">
              <a:solidFill>
                <a:srgbClr val="C00000"/>
              </a:solidFill>
            </a:endParaRPr>
          </a:p>
        </p:txBody>
      </p:sp>
      <p:sp>
        <p:nvSpPr>
          <p:cNvPr id="3" name="Content Placeholder 2"/>
          <p:cNvSpPr>
            <a:spLocks noGrp="1"/>
          </p:cNvSpPr>
          <p:nvPr>
            <p:ph sz="half" idx="1"/>
          </p:nvPr>
        </p:nvSpPr>
        <p:spPr>
          <a:xfrm>
            <a:off x="443753" y="1825625"/>
            <a:ext cx="5576047" cy="4351338"/>
          </a:xfrm>
        </p:spPr>
        <p:txBody>
          <a:bodyPr/>
          <a:lstStyle/>
          <a:p>
            <a:pPr marL="0" indent="0">
              <a:buNone/>
            </a:pPr>
            <a:r>
              <a:rPr lang="en-US" b="1" dirty="0"/>
              <a:t>Oprah's Key Behavioral Traits</a:t>
            </a:r>
          </a:p>
          <a:p>
            <a:pPr marL="0" indent="0">
              <a:buNone/>
            </a:pPr>
            <a:endParaRPr lang="en-US" dirty="0"/>
          </a:p>
          <a:p>
            <a:pPr marL="0" indent="0">
              <a:buNone/>
            </a:pPr>
            <a:r>
              <a:rPr lang="en-US" dirty="0"/>
              <a:t>Adjectives: Lively and social, caring, supportive, optimistic, ambitious, driven, focused, resilient, persistent, bold, strong, determined, confident, passionate, fast-paced and people-focused.</a:t>
            </a:r>
            <a:endParaRPr lang="ar-EG"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1824" y="1476001"/>
            <a:ext cx="5374902" cy="5099611"/>
          </a:xfrm>
          <a:prstGeom prst="rect">
            <a:avLst/>
          </a:prstGeom>
        </p:spPr>
      </p:pic>
    </p:spTree>
    <p:extLst>
      <p:ext uri="{BB962C8B-B14F-4D97-AF65-F5344CB8AC3E}">
        <p14:creationId xmlns:p14="http://schemas.microsoft.com/office/powerpoint/2010/main" val="3392125290"/>
      </p:ext>
    </p:extLst>
  </p:cSld>
  <p:clrMapOvr>
    <a:masterClrMapping/>
  </p:clrMapOvr>
  <mc:AlternateContent xmlns:mc="http://schemas.openxmlformats.org/markup-compatibility/2006" xmlns:p14="http://schemas.microsoft.com/office/powerpoint/2010/main">
    <mc:Choice Requires="p14">
      <p:transition spd="slow" p14:dur="2000" advTm="47825"/>
    </mc:Choice>
    <mc:Fallback xmlns="">
      <p:transition spd="slow" advTm="4782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rPr>
              <a:t>What skills made Oprah Winfrey successful?</a:t>
            </a:r>
            <a:endParaRPr lang="ar-EG" b="1" dirty="0">
              <a:solidFill>
                <a:srgbClr val="C00000"/>
              </a:solidFill>
            </a:endParaRPr>
          </a:p>
        </p:txBody>
      </p:sp>
      <p:sp>
        <p:nvSpPr>
          <p:cNvPr id="3" name="Content Placeholder 2"/>
          <p:cNvSpPr>
            <a:spLocks noGrp="1"/>
          </p:cNvSpPr>
          <p:nvPr>
            <p:ph sz="half" idx="1"/>
          </p:nvPr>
        </p:nvSpPr>
        <p:spPr>
          <a:xfrm>
            <a:off x="277905" y="1690688"/>
            <a:ext cx="5181600" cy="4911818"/>
          </a:xfrm>
        </p:spPr>
        <p:txBody>
          <a:bodyPr>
            <a:normAutofit fontScale="92500" lnSpcReduction="10000"/>
          </a:bodyPr>
          <a:lstStyle/>
          <a:p>
            <a:r>
              <a:rPr lang="en-US" b="1" dirty="0"/>
              <a:t>Oprah's 5 Transferable Skills That Make Her Our Pick for President</a:t>
            </a:r>
            <a:endParaRPr lang="en-US" dirty="0"/>
          </a:p>
          <a:p>
            <a:r>
              <a:rPr lang="en-US" dirty="0"/>
              <a:t>The woman can communicate. Read any tome on leadership and a fundamental skill is the ability to effectively communicate a message. ...</a:t>
            </a:r>
          </a:p>
          <a:p>
            <a:r>
              <a:rPr lang="en-US" dirty="0"/>
              <a:t>She puts people first. ...</a:t>
            </a:r>
          </a:p>
          <a:p>
            <a:r>
              <a:rPr lang="en-US" dirty="0"/>
              <a:t>Her track record says one thing: success. ...</a:t>
            </a:r>
          </a:p>
          <a:p>
            <a:r>
              <a:rPr lang="en-US" dirty="0"/>
              <a:t>She's resilient. ...</a:t>
            </a:r>
          </a:p>
          <a:p>
            <a:r>
              <a:rPr lang="en-US" dirty="0"/>
              <a:t>She's innovative.</a:t>
            </a:r>
          </a:p>
          <a:p>
            <a:pPr marL="0" indent="0">
              <a:buNone/>
            </a:pPr>
            <a:endParaRPr lang="ar-EG" dirty="0"/>
          </a:p>
        </p:txBody>
      </p:sp>
      <p:pic>
        <p:nvPicPr>
          <p:cNvPr id="6"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6225989" y="1519518"/>
            <a:ext cx="5688106" cy="5082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8646477"/>
      </p:ext>
    </p:extLst>
  </p:cSld>
  <p:clrMapOvr>
    <a:masterClrMapping/>
  </p:clrMapOvr>
  <mc:AlternateContent xmlns:mc="http://schemas.openxmlformats.org/markup-compatibility/2006" xmlns:p14="http://schemas.microsoft.com/office/powerpoint/2010/main">
    <mc:Choice Requires="p14">
      <p:transition spd="slow" p14:dur="2000" advTm="91840"/>
    </mc:Choice>
    <mc:Fallback xmlns="">
      <p:transition spd="slow" advTm="9184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85451"/>
          </a:xfrm>
        </p:spPr>
        <p:txBody>
          <a:bodyPr/>
          <a:lstStyle/>
          <a:p>
            <a:pPr algn="ctr"/>
            <a:r>
              <a:rPr lang="en-US" b="1" dirty="0">
                <a:solidFill>
                  <a:srgbClr val="C00000"/>
                </a:solidFill>
                <a:effectLst>
                  <a:outerShdw blurRad="38100" dist="38100" dir="2700000" algn="tl">
                    <a:srgbClr val="000000">
                      <a:alpha val="43137"/>
                    </a:srgbClr>
                  </a:outerShdw>
                </a:effectLst>
              </a:rPr>
              <a:t>Oprah’s message </a:t>
            </a:r>
            <a:endParaRPr lang="ar-EG" b="1"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sz="half" idx="1"/>
          </p:nvPr>
        </p:nvSpPr>
        <p:spPr>
          <a:xfrm>
            <a:off x="327212" y="1435659"/>
            <a:ext cx="5307106" cy="4830669"/>
          </a:xfrm>
        </p:spPr>
        <p:txBody>
          <a:bodyPr>
            <a:normAutofit/>
          </a:bodyPr>
          <a:lstStyle/>
          <a:p>
            <a:pPr marL="0" indent="0">
              <a:buNone/>
            </a:pPr>
            <a:r>
              <a:rPr lang="en-US" dirty="0"/>
              <a:t>Her message and example of positivity</a:t>
            </a:r>
          </a:p>
          <a:p>
            <a:pPr marL="0" indent="0">
              <a:buNone/>
            </a:pPr>
            <a:r>
              <a:rPr lang="en-US" dirty="0"/>
              <a:t>	</a:t>
            </a:r>
            <a:r>
              <a:rPr lang="en-US" b="1" dirty="0"/>
              <a:t>	“live your best life”</a:t>
            </a:r>
          </a:p>
          <a:p>
            <a:pPr marL="0" indent="0">
              <a:buNone/>
            </a:pPr>
            <a:endParaRPr lang="en-US"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822576" y="1250576"/>
            <a:ext cx="6172200" cy="5204012"/>
          </a:xfrm>
        </p:spPr>
      </p:pic>
    </p:spTree>
    <p:extLst>
      <p:ext uri="{BB962C8B-B14F-4D97-AF65-F5344CB8AC3E}">
        <p14:creationId xmlns:p14="http://schemas.microsoft.com/office/powerpoint/2010/main" val="3364022481"/>
      </p:ext>
    </p:extLst>
  </p:cSld>
  <p:clrMapOvr>
    <a:masterClrMapping/>
  </p:clrMapOvr>
  <mc:AlternateContent xmlns:mc="http://schemas.openxmlformats.org/markup-compatibility/2006" xmlns:p14="http://schemas.microsoft.com/office/powerpoint/2010/main">
    <mc:Choice Requires="p14">
      <p:transition spd="slow" p14:dur="2000" advTm="17602"/>
    </mc:Choice>
    <mc:Fallback xmlns="">
      <p:transition spd="slow" advTm="1760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en-US" dirty="0"/>
              <a:t>Think with yourself</a:t>
            </a:r>
            <a:endParaRPr lang="ar-EG" dirty="0"/>
          </a:p>
        </p:txBody>
      </p:sp>
      <p:sp>
        <p:nvSpPr>
          <p:cNvPr id="6" name="Content Placeholder 5"/>
          <p:cNvSpPr>
            <a:spLocks noGrp="1"/>
          </p:cNvSpPr>
          <p:nvPr>
            <p:ph idx="1"/>
          </p:nvPr>
        </p:nvSpPr>
        <p:spPr/>
        <p:txBody>
          <a:bodyPr>
            <a:normAutofit/>
          </a:bodyPr>
          <a:lstStyle/>
          <a:p>
            <a:pPr marL="0" indent="0" algn="ctr">
              <a:buNone/>
            </a:pPr>
            <a:endParaRPr lang="en-US" sz="4000" b="1" dirty="0">
              <a:solidFill>
                <a:srgbClr val="C00000"/>
              </a:solidFill>
              <a:effectLst>
                <a:outerShdw blurRad="38100" dist="38100" dir="2700000" algn="tl">
                  <a:srgbClr val="000000">
                    <a:alpha val="43137"/>
                  </a:srgbClr>
                </a:outerShdw>
              </a:effectLst>
            </a:endParaRPr>
          </a:p>
          <a:p>
            <a:pPr marL="0" indent="0" algn="ctr">
              <a:buNone/>
            </a:pPr>
            <a:endParaRPr lang="en-US" sz="4000" b="1" dirty="0">
              <a:solidFill>
                <a:srgbClr val="C00000"/>
              </a:solidFill>
              <a:effectLst>
                <a:outerShdw blurRad="38100" dist="38100" dir="2700000" algn="tl">
                  <a:srgbClr val="000000">
                    <a:alpha val="43137"/>
                  </a:srgbClr>
                </a:outerShdw>
              </a:effectLst>
            </a:endParaRPr>
          </a:p>
          <a:p>
            <a:pPr marL="0" indent="0" algn="ctr">
              <a:buNone/>
            </a:pPr>
            <a:r>
              <a:rPr lang="en-US" sz="4000" b="1" dirty="0">
                <a:solidFill>
                  <a:srgbClr val="C00000"/>
                </a:solidFill>
                <a:effectLst>
                  <a:outerShdw blurRad="38100" dist="38100" dir="2700000" algn="tl">
                    <a:srgbClr val="000000">
                      <a:alpha val="43137"/>
                    </a:srgbClr>
                  </a:outerShdw>
                </a:effectLst>
              </a:rPr>
              <a:t>Does every social media influencer is an entrepreneur ??</a:t>
            </a:r>
            <a:endParaRPr lang="ar-EG" sz="4000" b="1" dirty="0">
              <a:solidFill>
                <a:srgbClr val="C00000"/>
              </a:solidFill>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8327638"/>
      </p:ext>
    </p:extLst>
  </p:cSld>
  <p:clrMapOvr>
    <a:masterClrMapping/>
  </p:clrMapOvr>
  <mc:AlternateContent xmlns:mc="http://schemas.openxmlformats.org/markup-compatibility/2006" xmlns:p14="http://schemas.microsoft.com/office/powerpoint/2010/main">
    <mc:Choice Requires="p14">
      <p:transition spd="slow" p14:dur="2000" advTm="45196"/>
    </mc:Choice>
    <mc:Fallback xmlns="">
      <p:transition spd="slow" advTm="4519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C00000"/>
                </a:solidFill>
                <a:effectLst>
                  <a:outerShdw blurRad="38100" dist="38100" dir="2700000" algn="tl">
                    <a:srgbClr val="000000">
                      <a:alpha val="43137"/>
                    </a:srgbClr>
                  </a:outerShdw>
                </a:effectLst>
              </a:rPr>
              <a:t>Exercise and activity</a:t>
            </a:r>
            <a:endParaRPr lang="ar-EG" b="1" dirty="0">
              <a:solidFill>
                <a:srgbClr val="C00000"/>
              </a:solidFill>
              <a:effectLst>
                <a:outerShdw blurRad="38100" dist="38100" dir="2700000" algn="tl">
                  <a:srgbClr val="000000">
                    <a:alpha val="43137"/>
                  </a:srgbClr>
                </a:outerShdw>
              </a:effectLst>
            </a:endParaRPr>
          </a:p>
        </p:txBody>
      </p:sp>
      <p:sp>
        <p:nvSpPr>
          <p:cNvPr id="4" name="Text Placeholder 3"/>
          <p:cNvSpPr>
            <a:spLocks noGrp="1"/>
          </p:cNvSpPr>
          <p:nvPr>
            <p:ph idx="1"/>
          </p:nvPr>
        </p:nvSpPr>
        <p:spPr/>
        <p:txBody>
          <a:bodyPr/>
          <a:lstStyle/>
          <a:p>
            <a:pPr marL="457200" indent="-457200">
              <a:buFont typeface="Arial" panose="020B0604020202020204" pitchFamily="34" charset="0"/>
              <a:buChar char="•"/>
            </a:pPr>
            <a:r>
              <a:rPr lang="en-US" sz="2400" dirty="0"/>
              <a:t>Consider a situation where you are trying to influence a situation / person</a:t>
            </a:r>
          </a:p>
          <a:p>
            <a:pPr marL="457200" indent="-457200">
              <a:buFont typeface="Arial" panose="020B0604020202020204" pitchFamily="34" charset="0"/>
              <a:buChar char="•"/>
            </a:pPr>
            <a:r>
              <a:rPr lang="en-US" sz="2400" dirty="0"/>
              <a:t>What is your natural style? </a:t>
            </a:r>
          </a:p>
          <a:p>
            <a:pPr marL="457200" indent="-457200">
              <a:buFont typeface="Arial" panose="020B0604020202020204" pitchFamily="34" charset="0"/>
              <a:buChar char="•"/>
            </a:pPr>
            <a:r>
              <a:rPr lang="en-US" sz="2400" dirty="0"/>
              <a:t>Validate which style should be used – understanding the audience and situation</a:t>
            </a:r>
          </a:p>
          <a:p>
            <a:pPr marL="457200" indent="-457200">
              <a:buFont typeface="Arial" panose="020B0604020202020204" pitchFamily="34" charset="0"/>
              <a:buChar char="•"/>
            </a:pPr>
            <a:r>
              <a:rPr lang="en-US" sz="2400" dirty="0"/>
              <a:t>Plan your approach – i.e. what you are trying to influence / what you can say or do in order to achieve your desired outcome?</a:t>
            </a:r>
          </a:p>
          <a:p>
            <a:pPr marL="0" indent="0">
              <a:buNone/>
            </a:pPr>
            <a:endParaRPr lang="en-US" sz="2400" dirty="0"/>
          </a:p>
          <a:p>
            <a:pPr marL="0" indent="0">
              <a:buNone/>
            </a:pPr>
            <a:endParaRPr lang="en-US" sz="2400" dirty="0"/>
          </a:p>
          <a:p>
            <a:pPr marL="0" indent="0" algn="ctr">
              <a:buNone/>
            </a:pPr>
            <a:r>
              <a:rPr lang="en-US" sz="2400" dirty="0"/>
              <a:t>In the live session we can give feedback to each other about our situation examples</a:t>
            </a:r>
          </a:p>
        </p:txBody>
      </p:sp>
    </p:spTree>
    <p:extLst>
      <p:ext uri="{BB962C8B-B14F-4D97-AF65-F5344CB8AC3E}">
        <p14:creationId xmlns:p14="http://schemas.microsoft.com/office/powerpoint/2010/main" val="3211400386"/>
      </p:ext>
    </p:extLst>
  </p:cSld>
  <p:clrMapOvr>
    <a:masterClrMapping/>
  </p:clrMapOvr>
  <mc:AlternateContent xmlns:mc="http://schemas.openxmlformats.org/markup-compatibility/2006" xmlns:p14="http://schemas.microsoft.com/office/powerpoint/2010/main">
    <mc:Choice Requires="p14">
      <p:transition spd="slow" p14:dur="2000" advTm="104720"/>
    </mc:Choice>
    <mc:Fallback xmlns="">
      <p:transition spd="slow" advTm="10472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0200652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1946</Words>
  <Application>Microsoft Office PowerPoint</Application>
  <PresentationFormat>Widescreen</PresentationFormat>
  <Paragraphs>204</Paragraphs>
  <Slides>40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Arial</vt:lpstr>
      <vt:lpstr>Calibri</vt:lpstr>
      <vt:lpstr>Calibri Light</vt:lpstr>
      <vt:lpstr>Tajawal Medium</vt:lpstr>
      <vt:lpstr>Office Theme</vt:lpstr>
      <vt:lpstr>PowerPoint Presentation</vt:lpstr>
      <vt:lpstr>Lec. 1 Overview</vt:lpstr>
      <vt:lpstr>PowerPoint Presentation</vt:lpstr>
      <vt:lpstr>From where we can start ???</vt:lpstr>
      <vt:lpstr>PowerPoint Presentation</vt:lpstr>
      <vt:lpstr>PowerPoint Presentation</vt:lpstr>
      <vt:lpstr>Why are Influencing Skills Important?</vt:lpstr>
      <vt:lpstr>PowerPoint Presentation</vt:lpstr>
      <vt:lpstr>5 influencing Styles</vt:lpstr>
      <vt:lpstr>What factors can affect behaviour</vt:lpstr>
      <vt:lpstr>PowerPoint Presentation</vt:lpstr>
      <vt:lpstr>Tips to Influence Other People</vt:lpstr>
      <vt:lpstr>Tips to Influence Other People, Con’t</vt:lpstr>
      <vt:lpstr>Tips to Influence Other People, Con’t</vt:lpstr>
      <vt:lpstr>Always remember</vt:lpstr>
      <vt:lpstr>What does it mean to “Manage by Influence”?</vt:lpstr>
      <vt:lpstr>Ask yourself which is more influence than the other the manager or the leader</vt:lpstr>
      <vt:lpstr>what is the difference between leader and manager to influencing others</vt:lpstr>
      <vt:lpstr>The important Differences Between a Manager and a Leader</vt:lpstr>
      <vt:lpstr>Influential people are:</vt:lpstr>
      <vt:lpstr>7 key qualities are a great start to your influencing techniques</vt:lpstr>
      <vt:lpstr>Most Important influence Skills needed for successful Entrepreneurs</vt:lpstr>
      <vt:lpstr>Most Important influence Skills needed for successful Entrepreneurs,con’t</vt:lpstr>
      <vt:lpstr>How to develop  and improve your influencing skills</vt:lpstr>
      <vt:lpstr>How to develop  and improve your influencing skills</vt:lpstr>
      <vt:lpstr>Principles to Remember</vt:lpstr>
      <vt:lpstr>Principles to Remember</vt:lpstr>
      <vt:lpstr>Think with yourself</vt:lpstr>
      <vt:lpstr>PowerPoint Presentation</vt:lpstr>
      <vt:lpstr>PowerPoint Presentation</vt:lpstr>
      <vt:lpstr>Case study</vt:lpstr>
      <vt:lpstr>Why is Oprah Winfrey an influential person and how did she inspire others?</vt:lpstr>
      <vt:lpstr>What has Oprah Winfrey done to help the world?</vt:lpstr>
      <vt:lpstr>How does Oprah contribute to the economy?</vt:lpstr>
      <vt:lpstr>What are unique qualities of Oprah Winfrey?</vt:lpstr>
      <vt:lpstr>What skills made Oprah Winfrey successful?</vt:lpstr>
      <vt:lpstr>Oprah’s message </vt:lpstr>
      <vt:lpstr>Think with yourself</vt:lpstr>
      <vt:lpstr>Exercise and activity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116</cp:revision>
  <dcterms:created xsi:type="dcterms:W3CDTF">2023-04-29T09:08:23Z</dcterms:created>
  <dcterms:modified xsi:type="dcterms:W3CDTF">2023-06-16T11:37:36Z</dcterms:modified>
</cp:coreProperties>
</file>