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303" r:id="rId6"/>
    <p:sldId id="633" r:id="rId7"/>
    <p:sldId id="638" r:id="rId8"/>
    <p:sldId id="504" r:id="rId9"/>
    <p:sldId id="642" r:id="rId10"/>
    <p:sldId id="639" r:id="rId11"/>
    <p:sldId id="674" r:id="rId12"/>
    <p:sldId id="698" r:id="rId13"/>
    <p:sldId id="641" r:id="rId14"/>
    <p:sldId id="643" r:id="rId15"/>
    <p:sldId id="644" r:id="rId16"/>
    <p:sldId id="675" r:id="rId17"/>
    <p:sldId id="645" r:id="rId18"/>
    <p:sldId id="676" r:id="rId19"/>
    <p:sldId id="680" r:id="rId20"/>
    <p:sldId id="677" r:id="rId21"/>
    <p:sldId id="678" r:id="rId22"/>
    <p:sldId id="683" r:id="rId23"/>
    <p:sldId id="681" r:id="rId24"/>
    <p:sldId id="682" r:id="rId25"/>
    <p:sldId id="679" r:id="rId26"/>
    <p:sldId id="684" r:id="rId27"/>
    <p:sldId id="646" r:id="rId28"/>
    <p:sldId id="685" r:id="rId29"/>
    <p:sldId id="648" r:id="rId30"/>
    <p:sldId id="686" r:id="rId31"/>
    <p:sldId id="687" r:id="rId32"/>
    <p:sldId id="688" r:id="rId33"/>
    <p:sldId id="689" r:id="rId34"/>
    <p:sldId id="661" r:id="rId35"/>
    <p:sldId id="690" r:id="rId36"/>
    <p:sldId id="691" r:id="rId37"/>
    <p:sldId id="692" r:id="rId38"/>
    <p:sldId id="693" r:id="rId39"/>
    <p:sldId id="694" r:id="rId40"/>
    <p:sldId id="697" r:id="rId41"/>
    <p:sldId id="695" r:id="rId42"/>
    <p:sldId id="696" r:id="rId43"/>
    <p:sldId id="699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504"/>
            <p14:sldId id="642"/>
            <p14:sldId id="639"/>
            <p14:sldId id="674"/>
            <p14:sldId id="698"/>
            <p14:sldId id="641"/>
            <p14:sldId id="643"/>
            <p14:sldId id="644"/>
            <p14:sldId id="675"/>
            <p14:sldId id="645"/>
            <p14:sldId id="676"/>
            <p14:sldId id="680"/>
            <p14:sldId id="677"/>
            <p14:sldId id="678"/>
            <p14:sldId id="683"/>
            <p14:sldId id="681"/>
            <p14:sldId id="682"/>
            <p14:sldId id="679"/>
            <p14:sldId id="684"/>
            <p14:sldId id="646"/>
            <p14:sldId id="685"/>
            <p14:sldId id="648"/>
            <p14:sldId id="686"/>
            <p14:sldId id="687"/>
            <p14:sldId id="688"/>
            <p14:sldId id="689"/>
            <p14:sldId id="661"/>
            <p14:sldId id="690"/>
            <p14:sldId id="691"/>
            <p14:sldId id="692"/>
            <p14:sldId id="693"/>
            <p14:sldId id="694"/>
            <p14:sldId id="697"/>
            <p14:sldId id="695"/>
            <p14:sldId id="696"/>
            <p14:sldId id="6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73" autoAdjust="0"/>
  </p:normalViewPr>
  <p:slideViewPr>
    <p:cSldViewPr snapToGrid="0">
      <p:cViewPr varScale="1">
        <p:scale>
          <a:sx n="75" d="100"/>
          <a:sy n="75" d="100"/>
        </p:scale>
        <p:origin x="94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1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09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933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8C317-467F-5D74-EAC2-BC3618340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DF0DC9-039E-26AB-00CE-A3494584BB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5CD98B-65B9-27C2-D933-8BC5321C82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r" rt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97560E-2914-3288-AD1F-03DA3D4D7E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6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84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CEECB-6940-EC13-4F08-F3F3B6367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2DBC32-5689-8FAD-50FA-BE9478C91F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04D44-4986-0628-2395-2EA53BF8B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22C8C-FBF5-6D48-5259-EB3F08537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1101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F3AB83-4D16-7962-D9B1-61AC38EC2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8F0831-9E21-2550-8AEB-DC36DDBAE3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DF1D3F-58C0-A15D-E165-72CE276A97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C3157-8C97-6C61-EA92-3718FE2373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658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544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6A733-F025-9C5E-FDA1-7E20877D3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FF4E8C-E11C-2253-17E2-221E2C01E9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0B88D-6822-2FFC-8C17-5EBA8D8165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7EB8BC-8F7E-7B9C-9896-F9CD1B0C2A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7533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33F19-1A53-9B9D-C2C4-28FFCAABC5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D4AAC0-6441-F830-E8CC-FBF08D39C5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951591-BEED-F85A-A541-5B5C4E88B0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E8D6C7-254E-6B29-21C5-649B9A5F7F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712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0105B-0293-4862-1CD6-294E67F1A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1A10E7-AC2D-E5D1-14EE-874C2FDED9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EB2652-655A-2EEC-B21F-51D7531B5F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C25EE-C22D-10F6-4EFE-2FA550EE4B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0455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B4690B-F9E2-4A19-A2E3-FAE17D0F6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4F77B8-6D50-8F7C-80EF-B3E7AEB915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6A0CD7-CBE2-1202-4C1E-0FAC1BC2C0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5C5F19-9D74-7EA1-A567-0AC4684844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367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7EEB6-ED9C-5C5E-3BDD-A5146B40B1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664B16-E31E-3747-9308-F3B22A2C85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78417B-7971-F6B7-235F-F8C62C43EC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AC5E39-7795-AEBF-0D8D-8AF80FAAE7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3286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3784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B37AD-C965-897D-D4EE-3CFCEA5DE2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526E6B-4EFB-2346-E9C9-CB060B0C47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005432-B181-28D8-A997-0544020108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569D7-A0AD-A4FF-B15B-4BA30B090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7279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98A04-447B-8CB6-93FE-79DE1192C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0CF092-6578-0A4F-0C48-E4FE044AD8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388F8D-1201-4C79-3CE3-0692475A24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427E35-739B-C189-C343-30B08B7DD5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8383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D8A9B-0926-B7B6-3A44-AC3E90E16C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4CE7CF-81D8-4111-69F2-91AF08AA3E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A8C0A5-8830-E203-829C-69B1BE6621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03E230-BCEE-5D5E-7AF1-E5564EE373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5437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82889-6B9C-6A1D-AF15-AF5BE442B8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8A105B-02F6-B418-98EC-49BAD4E397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7550A7-05E0-7A75-15C5-558A4ABE11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A78367-086E-BBA8-7723-E4DCC279EC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5711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63F0E5-7010-7F97-C1B9-16D53E985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6970E3-026C-4453-4C22-266C79C0BD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0F05B4-F888-9DF0-132C-40D425F6D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50C59A-D6CF-29FF-A773-FA448E2049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6492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91A7E-589B-0066-261D-284153E13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D2D6CA-BC7B-7972-D297-15DF38CF71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A5AD1E-664D-26A2-D55C-FB5993D441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A91189-6572-1009-5A60-5D90D9C309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6703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6A4922-94CF-EF2F-E417-8A079CBA5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FF0D26-00BE-5483-3898-EBF3BD9480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7F6F8-D7E4-5083-8975-77A511A083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D7B6BB-5F86-ED2E-8149-D24A5D62A1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9108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A8363E-749B-B127-EA36-E94ABDC3D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E491C3-3891-191B-1EE0-73986607B5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5DCC4B-7702-BFF8-38BA-04D5DAC12F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06CB3-3206-5E77-1393-58B31D68C2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0286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050D5-C3EA-06EE-E470-1A5E9A63C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064ECA-3B52-3088-188B-34BE959D68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FC6FF2-95DD-B03E-5B6E-3862E0C034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FA780B-FC13-775E-8716-6BCC0B3A88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0830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42B83-F8B1-F1A9-9D7D-23C6B53697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50E687-DB48-41B7-65C2-AB9F106FD7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876611-F3F5-BC1E-53D8-1ED31F5F7D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B0436F-7E40-4AF9-C83B-CEDAE47710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857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0A3429-A976-1771-4AA4-59E120CA1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C70431-200D-5B91-A350-3411FF73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7C51FB-ACAD-E1F0-D8F4-402C9B5564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402267-B941-1B7D-B7E2-838F9AD1DF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2030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283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2CF2A6-13BC-B9DD-79EE-6E15B3634F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13CCB5-2C2B-10CA-9C62-4E7DAAEE8A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BDB9FA-1162-603E-B7D8-9C4D93064F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F76B76-F50F-432F-C0CD-C5183576AE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7223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417CA-4CBF-354E-F520-F656F6EF1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75ABE2-B365-AA90-74D9-B5772071BA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2B0511-3C56-AD69-7717-6978180175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67746-7B9C-4CB7-6738-87EDBE6ED1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63291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2E5ED-4BF0-B733-DC97-27D1D2F2E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39A01D-F123-E50B-8AAB-84A186F1FC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8BC974-2387-9F03-ACE5-6505239324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C854F4-8E02-356B-E656-A191C99001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9756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C0A977-1AF3-7371-07E8-A03EEBF160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E04F8-71DE-3990-9AF0-0D0337A91A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100400-1AFA-9DE2-B82F-3479D50883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3C9ACD-8BCD-2C2A-3E23-7448EFBC2F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2209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57AB9D-C272-1CCB-4A8C-9CAA17EFD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8C4FF3-0994-3EA7-4A9F-D156231B75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9BFFBA-3DFA-A50B-AB06-616D45AB5A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E9C28-C9A5-0D81-3AD8-E91CDDC4A3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5375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03817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EEB1A-D56F-D1A4-91EB-241649C084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5A166D-31D1-8D08-7EAC-8BE743F804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2E81F7-97CA-664E-B919-3BF95D1C93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51EEDE-BE2A-617D-8BFC-BC68DD7AB7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22925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93D2B-D3EC-9F17-086A-D4202496C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46978C-9D85-0009-106A-02BBB3CFE5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1BE3E2-C3C1-2287-F744-96418ADB47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C0B561-F7AB-98AC-F85F-5BDA9E1090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82696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A1BA4-FF81-63B3-7A26-FD50EBF0D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1B86E9-6324-DCFA-5E4D-94C72B143B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2A295A-130C-004D-DBE9-A0A7B6BCE5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A6D7F7-B319-0670-3C94-5FE8CB70CD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8640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3983421" y="4903313"/>
            <a:ext cx="7590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IT403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ICT Architecture and Storage Technologies for AI, Big Data and Cloud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2169564"/>
            <a:ext cx="10133952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the development trends of ICT.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what is the Cloud, Big Data and AI.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 about storage technologies and its application in the Cloud.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 about storage technologies and its application in AI and Big Data.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ar-IQ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2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3048000" y="1687347"/>
            <a:ext cx="6096000" cy="4477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ICT Technologies Development Trends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What is ICT 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Features of ICT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Storage Architecture Development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Characteristics of Storage in Intelligence Era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400" dirty="0"/>
              <a:t>Cloud Computing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400" dirty="0"/>
              <a:t>The Era of Big Data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Changes In Storage Technologies</a:t>
            </a:r>
            <a:endParaRPr lang="en-US" sz="2400" b="1" dirty="0">
              <a:solidFill>
                <a:srgbClr val="273239"/>
              </a:solidFill>
              <a:latin typeface="Nunito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72028" y="1311651"/>
            <a:ext cx="60950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ICT Technologies Development Trends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4EEC8-326B-53B7-5B48-72F330F05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DFF43F-990A-BAB7-E826-A9E6D66AA834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DB5A5-E951-62B1-818D-C49106237690}"/>
              </a:ext>
            </a:extLst>
          </p:cNvPr>
          <p:cNvSpPr txBox="1"/>
          <p:nvPr/>
        </p:nvSpPr>
        <p:spPr>
          <a:xfrm>
            <a:off x="956664" y="100571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IT and CT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CF48365-25CE-A5F3-CEE4-A0057DDFB9D0}"/>
              </a:ext>
            </a:extLst>
          </p:cNvPr>
          <p:cNvSpPr txBox="1"/>
          <p:nvPr/>
        </p:nvSpPr>
        <p:spPr>
          <a:xfrm>
            <a:off x="956664" y="1934519"/>
            <a:ext cx="10133952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Information Technology (IT) </a:t>
            </a:r>
            <a:r>
              <a:rPr lang="en-US" dirty="0">
                <a:solidFill>
                  <a:schemeClr val="tx2"/>
                </a:solidFill>
              </a:rPr>
              <a:t>involves technologies for collecting, processing, transmitting, and applying information. It includes three main components: sensors, computing, and communication.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tx2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Communication Technology (CT) </a:t>
            </a:r>
            <a:r>
              <a:rPr lang="en-US" dirty="0">
                <a:solidFill>
                  <a:schemeClr val="tx2"/>
                </a:solidFill>
              </a:rPr>
              <a:t>focuses on transmitting and exchanging information quickly, accurately, securely, and reliably between people.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tx2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tx2"/>
                </a:solidFill>
              </a:rPr>
              <a:t>Information Technology (IT) </a:t>
            </a:r>
            <a:r>
              <a:rPr lang="en-US" dirty="0">
                <a:solidFill>
                  <a:schemeClr val="tx2"/>
                </a:solidFill>
              </a:rPr>
              <a:t>consist of basic information collection, information processing, information transmission (communication), and information application. The purpose of </a:t>
            </a:r>
            <a:r>
              <a:rPr lang="en-US" b="1" dirty="0">
                <a:solidFill>
                  <a:schemeClr val="tx2"/>
                </a:solidFill>
              </a:rPr>
              <a:t>Communication Technology (CT)</a:t>
            </a:r>
            <a:r>
              <a:rPr lang="en-US" dirty="0">
                <a:solidFill>
                  <a:schemeClr val="tx2"/>
                </a:solidFill>
              </a:rPr>
              <a:t> is also to serve IT.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8B25DD-DDFE-536F-4673-8EEABB312C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72019C-7D93-4653-FBCD-33569361E7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41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3DD7C-9679-191D-E66D-820D1D5D7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830670-E03D-D60A-2D3A-33AE3AFCD67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00F08F-5785-E755-B29F-BE5E5051FA8A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New Industrial Revolution Requires New ICT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33495-07C9-E5F6-1FD1-E3BB09BEA52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D0F58A-5DDB-4989-FAEB-3F0821CE5E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9" name="组合 59">
            <a:extLst>
              <a:ext uri="{FF2B5EF4-FFF2-40B4-BE49-F238E27FC236}">
                <a16:creationId xmlns:a16="http://schemas.microsoft.com/office/drawing/2014/main" id="{BCB80364-39ED-2A00-C80D-ACF357FB2761}"/>
              </a:ext>
            </a:extLst>
          </p:cNvPr>
          <p:cNvGrpSpPr>
            <a:grpSpLocks/>
          </p:cNvGrpSpPr>
          <p:nvPr/>
        </p:nvGrpSpPr>
        <p:grpSpPr bwMode="auto">
          <a:xfrm>
            <a:off x="2190531" y="2964274"/>
            <a:ext cx="7810938" cy="2291824"/>
            <a:chOff x="335312" y="1459909"/>
            <a:chExt cx="13172429" cy="3765384"/>
          </a:xfrm>
        </p:grpSpPr>
        <p:sp>
          <p:nvSpPr>
            <p:cNvPr id="10" name="Shape 62">
              <a:extLst>
                <a:ext uri="{FF2B5EF4-FFF2-40B4-BE49-F238E27FC236}">
                  <a16:creationId xmlns:a16="http://schemas.microsoft.com/office/drawing/2014/main" id="{D504120F-0E57-A51C-1889-B362CD378A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8225" y="3708295"/>
              <a:ext cx="1408706" cy="1516998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Cloud	</a:t>
              </a:r>
            </a:p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  <p:sp>
          <p:nvSpPr>
            <p:cNvPr id="11" name="Shape 63">
              <a:extLst>
                <a:ext uri="{FF2B5EF4-FFF2-40B4-BE49-F238E27FC236}">
                  <a16:creationId xmlns:a16="http://schemas.microsoft.com/office/drawing/2014/main" id="{12B81F5B-6980-E9B8-1D01-3ED7474B6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5509" y="3708295"/>
              <a:ext cx="2197025" cy="1044243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Big Data</a:t>
              </a:r>
            </a:p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  <p:sp>
          <p:nvSpPr>
            <p:cNvPr id="12" name="Shape 64">
              <a:extLst>
                <a:ext uri="{FF2B5EF4-FFF2-40B4-BE49-F238E27FC236}">
                  <a16:creationId xmlns:a16="http://schemas.microsoft.com/office/drawing/2014/main" id="{9860EA86-7C23-9457-101D-859F65AA6F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87145" y="3708295"/>
              <a:ext cx="1793682" cy="505666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Mobility</a:t>
              </a: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  <p:sp>
          <p:nvSpPr>
            <p:cNvPr id="13" name="Shape 65">
              <a:extLst>
                <a:ext uri="{FF2B5EF4-FFF2-40B4-BE49-F238E27FC236}">
                  <a16:creationId xmlns:a16="http://schemas.microsoft.com/office/drawing/2014/main" id="{9F22616F-BD85-9D37-3BEF-7D4EBB7C27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36726" y="3708295"/>
              <a:ext cx="1501524" cy="1044243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IoT</a:t>
              </a:r>
            </a:p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  <p:sp>
          <p:nvSpPr>
            <p:cNvPr id="14" name="Shape 66">
              <a:extLst>
                <a:ext uri="{FF2B5EF4-FFF2-40B4-BE49-F238E27FC236}">
                  <a16:creationId xmlns:a16="http://schemas.microsoft.com/office/drawing/2014/main" id="{F06D9F22-5E77-8E6B-71BC-D426F22BD1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55037" y="3708295"/>
              <a:ext cx="1853524" cy="505666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CPS</a:t>
              </a:r>
            </a:p>
          </p:txBody>
        </p:sp>
        <p:grpSp>
          <p:nvGrpSpPr>
            <p:cNvPr id="15" name="Group 72">
              <a:extLst>
                <a:ext uri="{FF2B5EF4-FFF2-40B4-BE49-F238E27FC236}">
                  <a16:creationId xmlns:a16="http://schemas.microsoft.com/office/drawing/2014/main" id="{BF47C3E6-8AFC-C784-974F-8BF062D7CE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475334" y="1462521"/>
              <a:ext cx="2032407" cy="2021960"/>
              <a:chOff x="-31654" y="0"/>
              <a:chExt cx="2032405" cy="2021959"/>
            </a:xfrm>
          </p:grpSpPr>
          <p:sp>
            <p:nvSpPr>
              <p:cNvPr id="38" name="Shape 67">
                <a:extLst>
                  <a:ext uri="{FF2B5EF4-FFF2-40B4-BE49-F238E27FC236}">
                    <a16:creationId xmlns:a16="http://schemas.microsoft.com/office/drawing/2014/main" id="{125D1E63-9603-C9A9-010C-F406E9817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31654" y="0"/>
                <a:ext cx="2032405" cy="2021959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B0F0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grpSp>
            <p:nvGrpSpPr>
              <p:cNvPr id="39" name="Group 71">
                <a:extLst>
                  <a:ext uri="{FF2B5EF4-FFF2-40B4-BE49-F238E27FC236}">
                    <a16:creationId xmlns:a16="http://schemas.microsoft.com/office/drawing/2014/main" id="{14D16829-63C2-78B2-1EEC-E50D7C8AE9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21737" y="334379"/>
                <a:ext cx="956122" cy="1233030"/>
                <a:chOff x="0" y="0"/>
                <a:chExt cx="956120" cy="1233028"/>
              </a:xfrm>
            </p:grpSpPr>
            <p:sp>
              <p:nvSpPr>
                <p:cNvPr id="40" name="Shape 68">
                  <a:extLst>
                    <a:ext uri="{FF2B5EF4-FFF2-40B4-BE49-F238E27FC236}">
                      <a16:creationId xmlns:a16="http://schemas.microsoft.com/office/drawing/2014/main" id="{700D3D95-E770-2C82-CAB4-7271A9F278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2189" y="0"/>
                  <a:ext cx="323932" cy="329158"/>
                </a:xfrm>
                <a:custGeom>
                  <a:avLst/>
                  <a:gdLst>
                    <a:gd name="T0" fmla="*/ 36427055 w 21600"/>
                    <a:gd name="T1" fmla="*/ 38218689 h 21600"/>
                    <a:gd name="T2" fmla="*/ 36427055 w 21600"/>
                    <a:gd name="T3" fmla="*/ 38218689 h 21600"/>
                    <a:gd name="T4" fmla="*/ 36427055 w 21600"/>
                    <a:gd name="T5" fmla="*/ 38218689 h 21600"/>
                    <a:gd name="T6" fmla="*/ 36427055 w 21600"/>
                    <a:gd name="T7" fmla="*/ 38218689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049" y="4615"/>
                      </a:moveTo>
                      <a:lnTo>
                        <a:pt x="2586" y="4743"/>
                      </a:lnTo>
                      <a:lnTo>
                        <a:pt x="4054" y="4935"/>
                      </a:lnTo>
                      <a:lnTo>
                        <a:pt x="6850" y="5833"/>
                      </a:lnTo>
                      <a:lnTo>
                        <a:pt x="8249" y="6474"/>
                      </a:lnTo>
                      <a:lnTo>
                        <a:pt x="9437" y="7243"/>
                      </a:lnTo>
                      <a:lnTo>
                        <a:pt x="10765" y="8012"/>
                      </a:lnTo>
                      <a:lnTo>
                        <a:pt x="11814" y="8973"/>
                      </a:lnTo>
                      <a:lnTo>
                        <a:pt x="12513" y="9614"/>
                      </a:lnTo>
                      <a:lnTo>
                        <a:pt x="13491" y="10768"/>
                      </a:lnTo>
                      <a:lnTo>
                        <a:pt x="14400" y="11986"/>
                      </a:lnTo>
                      <a:lnTo>
                        <a:pt x="15099" y="13268"/>
                      </a:lnTo>
                      <a:lnTo>
                        <a:pt x="15728" y="14614"/>
                      </a:lnTo>
                      <a:lnTo>
                        <a:pt x="16148" y="15960"/>
                      </a:lnTo>
                      <a:lnTo>
                        <a:pt x="16427" y="17370"/>
                      </a:lnTo>
                      <a:lnTo>
                        <a:pt x="16497" y="18908"/>
                      </a:lnTo>
                      <a:lnTo>
                        <a:pt x="16497" y="20446"/>
                      </a:lnTo>
                      <a:lnTo>
                        <a:pt x="16637" y="20831"/>
                      </a:lnTo>
                      <a:lnTo>
                        <a:pt x="16847" y="21151"/>
                      </a:lnTo>
                      <a:lnTo>
                        <a:pt x="17266" y="21408"/>
                      </a:lnTo>
                      <a:lnTo>
                        <a:pt x="17616" y="21536"/>
                      </a:lnTo>
                      <a:lnTo>
                        <a:pt x="20412" y="21600"/>
                      </a:lnTo>
                      <a:lnTo>
                        <a:pt x="20901" y="21600"/>
                      </a:lnTo>
                      <a:lnTo>
                        <a:pt x="21250" y="21408"/>
                      </a:lnTo>
                      <a:lnTo>
                        <a:pt x="21460" y="21087"/>
                      </a:lnTo>
                      <a:lnTo>
                        <a:pt x="21600" y="20767"/>
                      </a:lnTo>
                      <a:lnTo>
                        <a:pt x="21600" y="18780"/>
                      </a:lnTo>
                      <a:lnTo>
                        <a:pt x="21460" y="16857"/>
                      </a:lnTo>
                      <a:lnTo>
                        <a:pt x="21111" y="14934"/>
                      </a:lnTo>
                      <a:lnTo>
                        <a:pt x="20551" y="13075"/>
                      </a:lnTo>
                      <a:lnTo>
                        <a:pt x="19713" y="11345"/>
                      </a:lnTo>
                      <a:lnTo>
                        <a:pt x="18734" y="9614"/>
                      </a:lnTo>
                      <a:lnTo>
                        <a:pt x="17616" y="8012"/>
                      </a:lnTo>
                      <a:lnTo>
                        <a:pt x="16287" y="6474"/>
                      </a:lnTo>
                      <a:lnTo>
                        <a:pt x="15449" y="5640"/>
                      </a:lnTo>
                      <a:lnTo>
                        <a:pt x="13911" y="4423"/>
                      </a:lnTo>
                      <a:lnTo>
                        <a:pt x="12373" y="3333"/>
                      </a:lnTo>
                      <a:lnTo>
                        <a:pt x="10765" y="2372"/>
                      </a:lnTo>
                      <a:lnTo>
                        <a:pt x="8948" y="1602"/>
                      </a:lnTo>
                      <a:lnTo>
                        <a:pt x="7060" y="961"/>
                      </a:lnTo>
                      <a:lnTo>
                        <a:pt x="5173" y="449"/>
                      </a:lnTo>
                      <a:lnTo>
                        <a:pt x="3285" y="64"/>
                      </a:lnTo>
                      <a:lnTo>
                        <a:pt x="1328" y="0"/>
                      </a:lnTo>
                      <a:lnTo>
                        <a:pt x="839" y="0"/>
                      </a:lnTo>
                      <a:lnTo>
                        <a:pt x="489" y="192"/>
                      </a:lnTo>
                      <a:lnTo>
                        <a:pt x="280" y="513"/>
                      </a:lnTo>
                      <a:lnTo>
                        <a:pt x="140" y="961"/>
                      </a:lnTo>
                      <a:lnTo>
                        <a:pt x="0" y="3525"/>
                      </a:lnTo>
                      <a:lnTo>
                        <a:pt x="140" y="3974"/>
                      </a:lnTo>
                      <a:lnTo>
                        <a:pt x="350" y="4294"/>
                      </a:lnTo>
                      <a:lnTo>
                        <a:pt x="629" y="4551"/>
                      </a:lnTo>
                      <a:lnTo>
                        <a:pt x="1049" y="461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41" name="Shape 69">
                  <a:extLst>
                    <a:ext uri="{FF2B5EF4-FFF2-40B4-BE49-F238E27FC236}">
                      <a16:creationId xmlns:a16="http://schemas.microsoft.com/office/drawing/2014/main" id="{18668964-0681-AF7E-6366-FA7C124704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7412" y="125392"/>
                  <a:ext cx="188090" cy="182867"/>
                </a:xfrm>
                <a:custGeom>
                  <a:avLst/>
                  <a:gdLst>
                    <a:gd name="T0" fmla="*/ 7131153 w 21600"/>
                    <a:gd name="T1" fmla="*/ 6553462 h 21600"/>
                    <a:gd name="T2" fmla="*/ 7131153 w 21600"/>
                    <a:gd name="T3" fmla="*/ 6553462 h 21600"/>
                    <a:gd name="T4" fmla="*/ 7131153 w 21600"/>
                    <a:gd name="T5" fmla="*/ 6553462 h 21600"/>
                    <a:gd name="T6" fmla="*/ 7131153 w 21600"/>
                    <a:gd name="T7" fmla="*/ 6553462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3366" y="20593"/>
                      </a:moveTo>
                      <a:lnTo>
                        <a:pt x="13962" y="21040"/>
                      </a:lnTo>
                      <a:lnTo>
                        <a:pt x="14559" y="21152"/>
                      </a:lnTo>
                      <a:lnTo>
                        <a:pt x="19571" y="21600"/>
                      </a:lnTo>
                      <a:lnTo>
                        <a:pt x="20168" y="21376"/>
                      </a:lnTo>
                      <a:lnTo>
                        <a:pt x="21003" y="21152"/>
                      </a:lnTo>
                      <a:lnTo>
                        <a:pt x="21361" y="20593"/>
                      </a:lnTo>
                      <a:lnTo>
                        <a:pt x="21600" y="19809"/>
                      </a:lnTo>
                      <a:lnTo>
                        <a:pt x="21600" y="18019"/>
                      </a:lnTo>
                      <a:lnTo>
                        <a:pt x="21361" y="16228"/>
                      </a:lnTo>
                      <a:lnTo>
                        <a:pt x="21003" y="14437"/>
                      </a:lnTo>
                      <a:lnTo>
                        <a:pt x="20407" y="12647"/>
                      </a:lnTo>
                      <a:lnTo>
                        <a:pt x="19571" y="10968"/>
                      </a:lnTo>
                      <a:lnTo>
                        <a:pt x="18736" y="9289"/>
                      </a:lnTo>
                      <a:lnTo>
                        <a:pt x="17781" y="7722"/>
                      </a:lnTo>
                      <a:lnTo>
                        <a:pt x="16349" y="6267"/>
                      </a:lnTo>
                      <a:lnTo>
                        <a:pt x="15514" y="5484"/>
                      </a:lnTo>
                      <a:lnTo>
                        <a:pt x="14082" y="4141"/>
                      </a:lnTo>
                      <a:lnTo>
                        <a:pt x="12769" y="3246"/>
                      </a:lnTo>
                      <a:lnTo>
                        <a:pt x="11098" y="2350"/>
                      </a:lnTo>
                      <a:lnTo>
                        <a:pt x="9547" y="1567"/>
                      </a:lnTo>
                      <a:lnTo>
                        <a:pt x="7638" y="1007"/>
                      </a:lnTo>
                      <a:lnTo>
                        <a:pt x="5848" y="448"/>
                      </a:lnTo>
                      <a:lnTo>
                        <a:pt x="4057" y="0"/>
                      </a:lnTo>
                      <a:lnTo>
                        <a:pt x="1432" y="0"/>
                      </a:lnTo>
                      <a:lnTo>
                        <a:pt x="835" y="448"/>
                      </a:lnTo>
                      <a:lnTo>
                        <a:pt x="477" y="1007"/>
                      </a:lnTo>
                      <a:lnTo>
                        <a:pt x="239" y="1567"/>
                      </a:lnTo>
                      <a:lnTo>
                        <a:pt x="0" y="6267"/>
                      </a:lnTo>
                      <a:lnTo>
                        <a:pt x="0" y="7051"/>
                      </a:lnTo>
                      <a:lnTo>
                        <a:pt x="597" y="7610"/>
                      </a:lnTo>
                      <a:lnTo>
                        <a:pt x="1074" y="7946"/>
                      </a:lnTo>
                      <a:lnTo>
                        <a:pt x="1909" y="8170"/>
                      </a:lnTo>
                      <a:lnTo>
                        <a:pt x="3819" y="8394"/>
                      </a:lnTo>
                      <a:lnTo>
                        <a:pt x="5848" y="9065"/>
                      </a:lnTo>
                      <a:lnTo>
                        <a:pt x="7876" y="10073"/>
                      </a:lnTo>
                      <a:lnTo>
                        <a:pt x="9547" y="11192"/>
                      </a:lnTo>
                      <a:lnTo>
                        <a:pt x="9905" y="11751"/>
                      </a:lnTo>
                      <a:lnTo>
                        <a:pt x="11337" y="13430"/>
                      </a:lnTo>
                      <a:lnTo>
                        <a:pt x="12172" y="15333"/>
                      </a:lnTo>
                      <a:lnTo>
                        <a:pt x="12769" y="17235"/>
                      </a:lnTo>
                      <a:lnTo>
                        <a:pt x="12769" y="19250"/>
                      </a:lnTo>
                      <a:lnTo>
                        <a:pt x="12888" y="20033"/>
                      </a:lnTo>
                      <a:lnTo>
                        <a:pt x="13366" y="2059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42" name="Shape 70">
                  <a:extLst>
                    <a:ext uri="{FF2B5EF4-FFF2-40B4-BE49-F238E27FC236}">
                      <a16:creationId xmlns:a16="http://schemas.microsoft.com/office/drawing/2014/main" id="{ED0467A4-02DB-A5AC-F13B-BF763A9AAB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0335"/>
                  <a:ext cx="689661" cy="992694"/>
                </a:xfrm>
                <a:custGeom>
                  <a:avLst/>
                  <a:gdLst>
                    <a:gd name="T0" fmla="*/ 351536049 w 21600"/>
                    <a:gd name="T1" fmla="*/ 1048355444 h 21600"/>
                    <a:gd name="T2" fmla="*/ 351536049 w 21600"/>
                    <a:gd name="T3" fmla="*/ 1048355444 h 21600"/>
                    <a:gd name="T4" fmla="*/ 351536049 w 21600"/>
                    <a:gd name="T5" fmla="*/ 1048355444 h 21600"/>
                    <a:gd name="T6" fmla="*/ 351536049 w 21600"/>
                    <a:gd name="T7" fmla="*/ 1048355444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558" y="21600"/>
                      </a:moveTo>
                      <a:lnTo>
                        <a:pt x="21239" y="21600"/>
                      </a:lnTo>
                      <a:lnTo>
                        <a:pt x="21436" y="21493"/>
                      </a:lnTo>
                      <a:lnTo>
                        <a:pt x="21534" y="21387"/>
                      </a:lnTo>
                      <a:lnTo>
                        <a:pt x="21600" y="21237"/>
                      </a:lnTo>
                      <a:lnTo>
                        <a:pt x="21600" y="1985"/>
                      </a:lnTo>
                      <a:lnTo>
                        <a:pt x="21534" y="1750"/>
                      </a:lnTo>
                      <a:lnTo>
                        <a:pt x="21436" y="1537"/>
                      </a:lnTo>
                      <a:lnTo>
                        <a:pt x="21305" y="1366"/>
                      </a:lnTo>
                      <a:lnTo>
                        <a:pt x="21042" y="960"/>
                      </a:lnTo>
                      <a:lnTo>
                        <a:pt x="20582" y="640"/>
                      </a:lnTo>
                      <a:lnTo>
                        <a:pt x="20090" y="384"/>
                      </a:lnTo>
                      <a:lnTo>
                        <a:pt x="19532" y="171"/>
                      </a:lnTo>
                      <a:lnTo>
                        <a:pt x="19204" y="107"/>
                      </a:lnTo>
                      <a:lnTo>
                        <a:pt x="18875" y="21"/>
                      </a:lnTo>
                      <a:lnTo>
                        <a:pt x="18547" y="0"/>
                      </a:lnTo>
                      <a:lnTo>
                        <a:pt x="3053" y="0"/>
                      </a:lnTo>
                      <a:lnTo>
                        <a:pt x="2692" y="21"/>
                      </a:lnTo>
                      <a:lnTo>
                        <a:pt x="2364" y="107"/>
                      </a:lnTo>
                      <a:lnTo>
                        <a:pt x="2035" y="171"/>
                      </a:lnTo>
                      <a:lnTo>
                        <a:pt x="1477" y="384"/>
                      </a:lnTo>
                      <a:lnTo>
                        <a:pt x="985" y="640"/>
                      </a:lnTo>
                      <a:lnTo>
                        <a:pt x="558" y="960"/>
                      </a:lnTo>
                      <a:lnTo>
                        <a:pt x="230" y="1366"/>
                      </a:lnTo>
                      <a:lnTo>
                        <a:pt x="98" y="1537"/>
                      </a:lnTo>
                      <a:lnTo>
                        <a:pt x="33" y="1750"/>
                      </a:lnTo>
                      <a:lnTo>
                        <a:pt x="0" y="1985"/>
                      </a:lnTo>
                      <a:lnTo>
                        <a:pt x="0" y="21237"/>
                      </a:lnTo>
                      <a:lnTo>
                        <a:pt x="33" y="21387"/>
                      </a:lnTo>
                      <a:lnTo>
                        <a:pt x="164" y="21493"/>
                      </a:lnTo>
                      <a:lnTo>
                        <a:pt x="328" y="21600"/>
                      </a:lnTo>
                      <a:lnTo>
                        <a:pt x="558" y="21600"/>
                      </a:lnTo>
                      <a:close/>
                      <a:moveTo>
                        <a:pt x="11850" y="19764"/>
                      </a:moveTo>
                      <a:lnTo>
                        <a:pt x="11785" y="19914"/>
                      </a:lnTo>
                      <a:lnTo>
                        <a:pt x="11686" y="20042"/>
                      </a:lnTo>
                      <a:lnTo>
                        <a:pt x="11522" y="20127"/>
                      </a:lnTo>
                      <a:lnTo>
                        <a:pt x="11227" y="20170"/>
                      </a:lnTo>
                      <a:lnTo>
                        <a:pt x="10308" y="20170"/>
                      </a:lnTo>
                      <a:lnTo>
                        <a:pt x="10078" y="20127"/>
                      </a:lnTo>
                      <a:lnTo>
                        <a:pt x="9914" y="20042"/>
                      </a:lnTo>
                      <a:lnTo>
                        <a:pt x="9750" y="19914"/>
                      </a:lnTo>
                      <a:lnTo>
                        <a:pt x="9750" y="19295"/>
                      </a:lnTo>
                      <a:lnTo>
                        <a:pt x="9914" y="19145"/>
                      </a:lnTo>
                      <a:lnTo>
                        <a:pt x="10078" y="19081"/>
                      </a:lnTo>
                      <a:lnTo>
                        <a:pt x="10308" y="19039"/>
                      </a:lnTo>
                      <a:lnTo>
                        <a:pt x="11227" y="19039"/>
                      </a:lnTo>
                      <a:lnTo>
                        <a:pt x="11522" y="19081"/>
                      </a:lnTo>
                      <a:lnTo>
                        <a:pt x="11686" y="19145"/>
                      </a:lnTo>
                      <a:lnTo>
                        <a:pt x="11785" y="19295"/>
                      </a:lnTo>
                      <a:lnTo>
                        <a:pt x="11850" y="19444"/>
                      </a:lnTo>
                      <a:lnTo>
                        <a:pt x="11850" y="19764"/>
                      </a:lnTo>
                      <a:close/>
                      <a:moveTo>
                        <a:pt x="3742" y="2689"/>
                      </a:moveTo>
                      <a:lnTo>
                        <a:pt x="3808" y="2561"/>
                      </a:lnTo>
                      <a:lnTo>
                        <a:pt x="3939" y="2412"/>
                      </a:lnTo>
                      <a:lnTo>
                        <a:pt x="4136" y="2326"/>
                      </a:lnTo>
                      <a:lnTo>
                        <a:pt x="4366" y="2305"/>
                      </a:lnTo>
                      <a:lnTo>
                        <a:pt x="17201" y="2305"/>
                      </a:lnTo>
                      <a:lnTo>
                        <a:pt x="17431" y="2326"/>
                      </a:lnTo>
                      <a:lnTo>
                        <a:pt x="17661" y="2412"/>
                      </a:lnTo>
                      <a:lnTo>
                        <a:pt x="17759" y="2561"/>
                      </a:lnTo>
                      <a:lnTo>
                        <a:pt x="17825" y="2689"/>
                      </a:lnTo>
                      <a:lnTo>
                        <a:pt x="17825" y="17523"/>
                      </a:lnTo>
                      <a:lnTo>
                        <a:pt x="17759" y="17673"/>
                      </a:lnTo>
                      <a:lnTo>
                        <a:pt x="17661" y="17822"/>
                      </a:lnTo>
                      <a:lnTo>
                        <a:pt x="17431" y="17886"/>
                      </a:lnTo>
                      <a:lnTo>
                        <a:pt x="17201" y="17929"/>
                      </a:lnTo>
                      <a:lnTo>
                        <a:pt x="4366" y="17929"/>
                      </a:lnTo>
                      <a:lnTo>
                        <a:pt x="4136" y="17886"/>
                      </a:lnTo>
                      <a:lnTo>
                        <a:pt x="3939" y="17822"/>
                      </a:lnTo>
                      <a:lnTo>
                        <a:pt x="3808" y="17673"/>
                      </a:lnTo>
                      <a:lnTo>
                        <a:pt x="3742" y="17523"/>
                      </a:lnTo>
                      <a:lnTo>
                        <a:pt x="3742" y="268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</p:grpSp>
        </p:grpSp>
        <p:grpSp>
          <p:nvGrpSpPr>
            <p:cNvPr id="16" name="Group 75">
              <a:extLst>
                <a:ext uri="{FF2B5EF4-FFF2-40B4-BE49-F238E27FC236}">
                  <a16:creationId xmlns:a16="http://schemas.microsoft.com/office/drawing/2014/main" id="{8021ABD7-E1E4-5D4E-4CED-605BB4A5471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65595" y="1459909"/>
              <a:ext cx="2032410" cy="2027183"/>
              <a:chOff x="-1" y="0"/>
              <a:chExt cx="2032408" cy="2027182"/>
            </a:xfrm>
          </p:grpSpPr>
          <p:sp>
            <p:nvSpPr>
              <p:cNvPr id="36" name="Shape 73">
                <a:extLst>
                  <a:ext uri="{FF2B5EF4-FFF2-40B4-BE49-F238E27FC236}">
                    <a16:creationId xmlns:a16="http://schemas.microsoft.com/office/drawing/2014/main" id="{0FCBE0A3-317F-0DF5-DBC4-64C1A4993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" y="0"/>
                <a:ext cx="2032408" cy="2027182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DB9E32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sp>
            <p:nvSpPr>
              <p:cNvPr id="37" name="Shape 74">
                <a:extLst>
                  <a:ext uri="{FF2B5EF4-FFF2-40B4-BE49-F238E27FC236}">
                    <a16:creationId xmlns:a16="http://schemas.microsoft.com/office/drawing/2014/main" id="{A9406FEB-CC4D-B012-BB12-093E8C8A6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373" y="406619"/>
                <a:ext cx="1270123" cy="1266477"/>
              </a:xfrm>
              <a:custGeom>
                <a:avLst/>
                <a:gdLst>
                  <a:gd name="T0" fmla="*/ 2147483647 w 21600"/>
                  <a:gd name="T1" fmla="*/ 2147483647 h 21600"/>
                  <a:gd name="T2" fmla="*/ 2147483647 w 21600"/>
                  <a:gd name="T3" fmla="*/ 2147483647 h 21600"/>
                  <a:gd name="T4" fmla="*/ 2147483647 w 21600"/>
                  <a:gd name="T5" fmla="*/ 2147483647 h 21600"/>
                  <a:gd name="T6" fmla="*/ 2147483647 w 21600"/>
                  <a:gd name="T7" fmla="*/ 2147483647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21600" y="10888"/>
                    </a:moveTo>
                    <a:lnTo>
                      <a:pt x="21600" y="9659"/>
                    </a:lnTo>
                    <a:lnTo>
                      <a:pt x="21424" y="8605"/>
                    </a:lnTo>
                    <a:lnTo>
                      <a:pt x="21073" y="7551"/>
                    </a:lnTo>
                    <a:lnTo>
                      <a:pt x="20722" y="6673"/>
                    </a:lnTo>
                    <a:lnTo>
                      <a:pt x="19844" y="4741"/>
                    </a:lnTo>
                    <a:lnTo>
                      <a:pt x="18439" y="3161"/>
                    </a:lnTo>
                    <a:lnTo>
                      <a:pt x="16859" y="1932"/>
                    </a:lnTo>
                    <a:lnTo>
                      <a:pt x="15102" y="878"/>
                    </a:lnTo>
                    <a:lnTo>
                      <a:pt x="12995" y="176"/>
                    </a:lnTo>
                    <a:lnTo>
                      <a:pt x="11941" y="176"/>
                    </a:lnTo>
                    <a:lnTo>
                      <a:pt x="10888" y="0"/>
                    </a:lnTo>
                    <a:lnTo>
                      <a:pt x="9659" y="176"/>
                    </a:lnTo>
                    <a:lnTo>
                      <a:pt x="8605" y="176"/>
                    </a:lnTo>
                    <a:lnTo>
                      <a:pt x="7727" y="527"/>
                    </a:lnTo>
                    <a:lnTo>
                      <a:pt x="6673" y="878"/>
                    </a:lnTo>
                    <a:lnTo>
                      <a:pt x="4741" y="1932"/>
                    </a:lnTo>
                    <a:lnTo>
                      <a:pt x="3161" y="3161"/>
                    </a:lnTo>
                    <a:lnTo>
                      <a:pt x="1932" y="4741"/>
                    </a:lnTo>
                    <a:lnTo>
                      <a:pt x="878" y="6673"/>
                    </a:lnTo>
                    <a:lnTo>
                      <a:pt x="527" y="7551"/>
                    </a:lnTo>
                    <a:lnTo>
                      <a:pt x="176" y="9659"/>
                    </a:lnTo>
                    <a:lnTo>
                      <a:pt x="0" y="10888"/>
                    </a:lnTo>
                    <a:lnTo>
                      <a:pt x="527" y="14049"/>
                    </a:lnTo>
                    <a:lnTo>
                      <a:pt x="878" y="14927"/>
                    </a:lnTo>
                    <a:lnTo>
                      <a:pt x="1932" y="16859"/>
                    </a:lnTo>
                    <a:lnTo>
                      <a:pt x="3161" y="18439"/>
                    </a:lnTo>
                    <a:lnTo>
                      <a:pt x="4741" y="19668"/>
                    </a:lnTo>
                    <a:lnTo>
                      <a:pt x="6673" y="20722"/>
                    </a:lnTo>
                    <a:lnTo>
                      <a:pt x="7727" y="21073"/>
                    </a:lnTo>
                    <a:lnTo>
                      <a:pt x="8605" y="21424"/>
                    </a:lnTo>
                    <a:lnTo>
                      <a:pt x="9659" y="21600"/>
                    </a:lnTo>
                    <a:lnTo>
                      <a:pt x="11941" y="21600"/>
                    </a:lnTo>
                    <a:lnTo>
                      <a:pt x="12995" y="21424"/>
                    </a:lnTo>
                    <a:lnTo>
                      <a:pt x="15102" y="20722"/>
                    </a:lnTo>
                    <a:lnTo>
                      <a:pt x="16859" y="19668"/>
                    </a:lnTo>
                    <a:lnTo>
                      <a:pt x="18439" y="18439"/>
                    </a:lnTo>
                    <a:lnTo>
                      <a:pt x="19844" y="16859"/>
                    </a:lnTo>
                    <a:lnTo>
                      <a:pt x="20722" y="14927"/>
                    </a:lnTo>
                    <a:lnTo>
                      <a:pt x="21073" y="14049"/>
                    </a:lnTo>
                    <a:lnTo>
                      <a:pt x="21424" y="12995"/>
                    </a:lnTo>
                    <a:lnTo>
                      <a:pt x="21600" y="11941"/>
                    </a:lnTo>
                    <a:lnTo>
                      <a:pt x="21600" y="10888"/>
                    </a:lnTo>
                    <a:close/>
                    <a:moveTo>
                      <a:pt x="1580" y="11590"/>
                    </a:moveTo>
                    <a:lnTo>
                      <a:pt x="4917" y="11590"/>
                    </a:lnTo>
                    <a:lnTo>
                      <a:pt x="5093" y="13171"/>
                    </a:lnTo>
                    <a:lnTo>
                      <a:pt x="5444" y="14927"/>
                    </a:lnTo>
                    <a:lnTo>
                      <a:pt x="2459" y="14927"/>
                    </a:lnTo>
                    <a:lnTo>
                      <a:pt x="1932" y="13346"/>
                    </a:lnTo>
                    <a:lnTo>
                      <a:pt x="1580" y="11590"/>
                    </a:lnTo>
                    <a:close/>
                    <a:moveTo>
                      <a:pt x="20020" y="10010"/>
                    </a:moveTo>
                    <a:lnTo>
                      <a:pt x="16859" y="10010"/>
                    </a:lnTo>
                    <a:lnTo>
                      <a:pt x="16683" y="8254"/>
                    </a:lnTo>
                    <a:lnTo>
                      <a:pt x="16332" y="6673"/>
                    </a:lnTo>
                    <a:lnTo>
                      <a:pt x="19141" y="6673"/>
                    </a:lnTo>
                    <a:lnTo>
                      <a:pt x="19668" y="8254"/>
                    </a:lnTo>
                    <a:lnTo>
                      <a:pt x="20020" y="10010"/>
                    </a:lnTo>
                    <a:close/>
                    <a:moveTo>
                      <a:pt x="15278" y="10010"/>
                    </a:moveTo>
                    <a:lnTo>
                      <a:pt x="11590" y="10010"/>
                    </a:lnTo>
                    <a:lnTo>
                      <a:pt x="11590" y="6673"/>
                    </a:lnTo>
                    <a:lnTo>
                      <a:pt x="14751" y="6673"/>
                    </a:lnTo>
                    <a:lnTo>
                      <a:pt x="15102" y="8254"/>
                    </a:lnTo>
                    <a:lnTo>
                      <a:pt x="15278" y="10010"/>
                    </a:lnTo>
                    <a:close/>
                    <a:moveTo>
                      <a:pt x="11590" y="5093"/>
                    </a:moveTo>
                    <a:lnTo>
                      <a:pt x="11590" y="1580"/>
                    </a:lnTo>
                    <a:lnTo>
                      <a:pt x="12995" y="3337"/>
                    </a:lnTo>
                    <a:lnTo>
                      <a:pt x="14049" y="5093"/>
                    </a:lnTo>
                    <a:lnTo>
                      <a:pt x="11590" y="5093"/>
                    </a:lnTo>
                    <a:close/>
                    <a:moveTo>
                      <a:pt x="10010" y="1580"/>
                    </a:moveTo>
                    <a:lnTo>
                      <a:pt x="10010" y="5093"/>
                    </a:lnTo>
                    <a:lnTo>
                      <a:pt x="7551" y="5093"/>
                    </a:lnTo>
                    <a:lnTo>
                      <a:pt x="8605" y="3337"/>
                    </a:lnTo>
                    <a:lnTo>
                      <a:pt x="10010" y="1580"/>
                    </a:lnTo>
                    <a:close/>
                    <a:moveTo>
                      <a:pt x="10010" y="6673"/>
                    </a:moveTo>
                    <a:lnTo>
                      <a:pt x="10010" y="10010"/>
                    </a:lnTo>
                    <a:lnTo>
                      <a:pt x="6322" y="10010"/>
                    </a:lnTo>
                    <a:lnTo>
                      <a:pt x="6498" y="8254"/>
                    </a:lnTo>
                    <a:lnTo>
                      <a:pt x="7024" y="6673"/>
                    </a:lnTo>
                    <a:lnTo>
                      <a:pt x="10010" y="6673"/>
                    </a:lnTo>
                    <a:close/>
                    <a:moveTo>
                      <a:pt x="4917" y="10010"/>
                    </a:moveTo>
                    <a:lnTo>
                      <a:pt x="1580" y="10010"/>
                    </a:lnTo>
                    <a:lnTo>
                      <a:pt x="1932" y="8254"/>
                    </a:lnTo>
                    <a:lnTo>
                      <a:pt x="2634" y="6673"/>
                    </a:lnTo>
                    <a:lnTo>
                      <a:pt x="5444" y="6673"/>
                    </a:lnTo>
                    <a:lnTo>
                      <a:pt x="5093" y="8254"/>
                    </a:lnTo>
                    <a:lnTo>
                      <a:pt x="4917" y="10010"/>
                    </a:lnTo>
                    <a:close/>
                    <a:moveTo>
                      <a:pt x="6322" y="11590"/>
                    </a:moveTo>
                    <a:lnTo>
                      <a:pt x="10010" y="11590"/>
                    </a:lnTo>
                    <a:lnTo>
                      <a:pt x="10010" y="14927"/>
                    </a:lnTo>
                    <a:lnTo>
                      <a:pt x="7024" y="14927"/>
                    </a:lnTo>
                    <a:lnTo>
                      <a:pt x="6673" y="13171"/>
                    </a:lnTo>
                    <a:lnTo>
                      <a:pt x="6322" y="11590"/>
                    </a:lnTo>
                    <a:close/>
                    <a:moveTo>
                      <a:pt x="10010" y="16332"/>
                    </a:moveTo>
                    <a:lnTo>
                      <a:pt x="10010" y="19668"/>
                    </a:lnTo>
                    <a:lnTo>
                      <a:pt x="8780" y="18088"/>
                    </a:lnTo>
                    <a:lnTo>
                      <a:pt x="7727" y="16332"/>
                    </a:lnTo>
                    <a:lnTo>
                      <a:pt x="10010" y="16332"/>
                    </a:lnTo>
                    <a:close/>
                    <a:moveTo>
                      <a:pt x="11590" y="16332"/>
                    </a:moveTo>
                    <a:lnTo>
                      <a:pt x="13873" y="16332"/>
                    </a:lnTo>
                    <a:lnTo>
                      <a:pt x="12995" y="18088"/>
                    </a:lnTo>
                    <a:lnTo>
                      <a:pt x="11590" y="19668"/>
                    </a:lnTo>
                    <a:lnTo>
                      <a:pt x="11590" y="16332"/>
                    </a:lnTo>
                    <a:close/>
                    <a:moveTo>
                      <a:pt x="11590" y="14927"/>
                    </a:moveTo>
                    <a:lnTo>
                      <a:pt x="11590" y="11590"/>
                    </a:lnTo>
                    <a:lnTo>
                      <a:pt x="15278" y="11590"/>
                    </a:lnTo>
                    <a:lnTo>
                      <a:pt x="15102" y="13171"/>
                    </a:lnTo>
                    <a:lnTo>
                      <a:pt x="14576" y="14927"/>
                    </a:lnTo>
                    <a:lnTo>
                      <a:pt x="11590" y="14927"/>
                    </a:lnTo>
                    <a:close/>
                    <a:moveTo>
                      <a:pt x="16859" y="11590"/>
                    </a:moveTo>
                    <a:lnTo>
                      <a:pt x="20020" y="11590"/>
                    </a:lnTo>
                    <a:lnTo>
                      <a:pt x="19668" y="13346"/>
                    </a:lnTo>
                    <a:lnTo>
                      <a:pt x="19141" y="14927"/>
                    </a:lnTo>
                    <a:lnTo>
                      <a:pt x="16156" y="14927"/>
                    </a:lnTo>
                    <a:lnTo>
                      <a:pt x="16507" y="13171"/>
                    </a:lnTo>
                    <a:lnTo>
                      <a:pt x="16859" y="11590"/>
                    </a:lnTo>
                    <a:close/>
                    <a:moveTo>
                      <a:pt x="18088" y="5093"/>
                    </a:moveTo>
                    <a:lnTo>
                      <a:pt x="15805" y="5093"/>
                    </a:lnTo>
                    <a:lnTo>
                      <a:pt x="15102" y="3512"/>
                    </a:lnTo>
                    <a:lnTo>
                      <a:pt x="14049" y="2107"/>
                    </a:lnTo>
                    <a:lnTo>
                      <a:pt x="15278" y="2634"/>
                    </a:lnTo>
                    <a:lnTo>
                      <a:pt x="16332" y="3337"/>
                    </a:lnTo>
                    <a:lnTo>
                      <a:pt x="18088" y="5093"/>
                    </a:lnTo>
                    <a:close/>
                    <a:moveTo>
                      <a:pt x="7551" y="2107"/>
                    </a:moveTo>
                    <a:lnTo>
                      <a:pt x="6673" y="3512"/>
                    </a:lnTo>
                    <a:lnTo>
                      <a:pt x="5971" y="5093"/>
                    </a:lnTo>
                    <a:lnTo>
                      <a:pt x="3512" y="5093"/>
                    </a:lnTo>
                    <a:lnTo>
                      <a:pt x="4390" y="4215"/>
                    </a:lnTo>
                    <a:lnTo>
                      <a:pt x="5444" y="3337"/>
                    </a:lnTo>
                    <a:lnTo>
                      <a:pt x="6322" y="2634"/>
                    </a:lnTo>
                    <a:lnTo>
                      <a:pt x="7551" y="2107"/>
                    </a:lnTo>
                    <a:close/>
                    <a:moveTo>
                      <a:pt x="3512" y="16332"/>
                    </a:moveTo>
                    <a:lnTo>
                      <a:pt x="5971" y="16332"/>
                    </a:lnTo>
                    <a:lnTo>
                      <a:pt x="6849" y="18088"/>
                    </a:lnTo>
                    <a:lnTo>
                      <a:pt x="7902" y="19493"/>
                    </a:lnTo>
                    <a:lnTo>
                      <a:pt x="6673" y="18966"/>
                    </a:lnTo>
                    <a:lnTo>
                      <a:pt x="5444" y="18263"/>
                    </a:lnTo>
                    <a:lnTo>
                      <a:pt x="4390" y="17385"/>
                    </a:lnTo>
                    <a:lnTo>
                      <a:pt x="3512" y="16332"/>
                    </a:lnTo>
                    <a:close/>
                    <a:moveTo>
                      <a:pt x="13698" y="19493"/>
                    </a:moveTo>
                    <a:lnTo>
                      <a:pt x="14751" y="18088"/>
                    </a:lnTo>
                    <a:lnTo>
                      <a:pt x="15629" y="16332"/>
                    </a:lnTo>
                    <a:lnTo>
                      <a:pt x="18263" y="16332"/>
                    </a:lnTo>
                    <a:lnTo>
                      <a:pt x="17210" y="17385"/>
                    </a:lnTo>
                    <a:lnTo>
                      <a:pt x="16156" y="18263"/>
                    </a:lnTo>
                    <a:lnTo>
                      <a:pt x="15102" y="18966"/>
                    </a:lnTo>
                    <a:lnTo>
                      <a:pt x="13698" y="19493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</p:grpSp>
        <p:grpSp>
          <p:nvGrpSpPr>
            <p:cNvPr id="17" name="Group 78">
              <a:extLst>
                <a:ext uri="{FF2B5EF4-FFF2-40B4-BE49-F238E27FC236}">
                  <a16:creationId xmlns:a16="http://schemas.microsoft.com/office/drawing/2014/main" id="{FDDA26F3-C035-8C06-4623-0B5932326F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24203" y="1459909"/>
              <a:ext cx="2032407" cy="2027182"/>
              <a:chOff x="0" y="0"/>
              <a:chExt cx="2032406" cy="2027181"/>
            </a:xfrm>
          </p:grpSpPr>
          <p:sp>
            <p:nvSpPr>
              <p:cNvPr id="34" name="Shape 76">
                <a:extLst>
                  <a:ext uri="{FF2B5EF4-FFF2-40B4-BE49-F238E27FC236}">
                    <a16:creationId xmlns:a16="http://schemas.microsoft.com/office/drawing/2014/main" id="{1D0D43EA-E6AF-17A7-78A2-6270DB9015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" y="0"/>
                <a:ext cx="2032408" cy="2027182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70C0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pic>
            <p:nvPicPr>
              <p:cNvPr id="35" name="image.png">
                <a:extLst>
                  <a:ext uri="{FF2B5EF4-FFF2-40B4-BE49-F238E27FC236}">
                    <a16:creationId xmlns:a16="http://schemas.microsoft.com/office/drawing/2014/main" id="{6CAF17B7-B741-E726-FB08-F1E69C312AE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88298" y="264997"/>
                <a:ext cx="1344210" cy="1484649"/>
              </a:xfrm>
              <a:prstGeom prst="rect">
                <a:avLst/>
              </a:prstGeom>
              <a:noFill/>
              <a:ln w="12700">
                <a:noFill/>
                <a:miter lim="400000"/>
                <a:headEnd/>
                <a:tailEnd/>
              </a:ln>
            </p:spPr>
          </p:pic>
        </p:grpSp>
        <p:grpSp>
          <p:nvGrpSpPr>
            <p:cNvPr id="18" name="Group 81">
              <a:extLst>
                <a:ext uri="{FF2B5EF4-FFF2-40B4-BE49-F238E27FC236}">
                  <a16:creationId xmlns:a16="http://schemas.microsoft.com/office/drawing/2014/main" id="{F48D73A3-2575-A116-E1D1-45656F1CB0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88034" y="1459910"/>
              <a:ext cx="2027182" cy="2027181"/>
              <a:chOff x="0" y="0"/>
              <a:chExt cx="2027181" cy="2027180"/>
            </a:xfrm>
          </p:grpSpPr>
          <p:sp>
            <p:nvSpPr>
              <p:cNvPr id="32" name="Shape 79">
                <a:extLst>
                  <a:ext uri="{FF2B5EF4-FFF2-40B4-BE49-F238E27FC236}">
                    <a16:creationId xmlns:a16="http://schemas.microsoft.com/office/drawing/2014/main" id="{45854C32-1A27-849B-C7A9-D4B91041A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0"/>
                <a:ext cx="2027182" cy="2027181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92D050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sp>
            <p:nvSpPr>
              <p:cNvPr id="33" name="Shape 80">
                <a:extLst>
                  <a:ext uri="{FF2B5EF4-FFF2-40B4-BE49-F238E27FC236}">
                    <a16:creationId xmlns:a16="http://schemas.microsoft.com/office/drawing/2014/main" id="{54C3C3B3-58FC-C5C3-4440-B3EAD9081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802" y="378045"/>
                <a:ext cx="1287366" cy="1127867"/>
              </a:xfrm>
              <a:custGeom>
                <a:avLst/>
                <a:gdLst>
                  <a:gd name="T0" fmla="*/ 2147483647 w 21600"/>
                  <a:gd name="T1" fmla="*/ 1537575828 h 21600"/>
                  <a:gd name="T2" fmla="*/ 2147483647 w 21600"/>
                  <a:gd name="T3" fmla="*/ 1537575828 h 21600"/>
                  <a:gd name="T4" fmla="*/ 2147483647 w 21600"/>
                  <a:gd name="T5" fmla="*/ 1537575828 h 21600"/>
                  <a:gd name="T6" fmla="*/ 2147483647 w 21600"/>
                  <a:gd name="T7" fmla="*/ 153757582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3880" y="14919"/>
                    </a:moveTo>
                    <a:lnTo>
                      <a:pt x="4074" y="12973"/>
                    </a:lnTo>
                    <a:lnTo>
                      <a:pt x="4139" y="12714"/>
                    </a:lnTo>
                    <a:lnTo>
                      <a:pt x="4139" y="12649"/>
                    </a:lnTo>
                    <a:lnTo>
                      <a:pt x="4204" y="12519"/>
                    </a:lnTo>
                    <a:lnTo>
                      <a:pt x="4462" y="12389"/>
                    </a:lnTo>
                    <a:lnTo>
                      <a:pt x="4786" y="12324"/>
                    </a:lnTo>
                    <a:lnTo>
                      <a:pt x="5820" y="12000"/>
                    </a:lnTo>
                    <a:lnTo>
                      <a:pt x="6014" y="12778"/>
                    </a:lnTo>
                    <a:lnTo>
                      <a:pt x="6079" y="13103"/>
                    </a:lnTo>
                    <a:lnTo>
                      <a:pt x="6273" y="13427"/>
                    </a:lnTo>
                    <a:lnTo>
                      <a:pt x="6273" y="12714"/>
                    </a:lnTo>
                    <a:lnTo>
                      <a:pt x="6467" y="12584"/>
                    </a:lnTo>
                    <a:lnTo>
                      <a:pt x="6596" y="12714"/>
                    </a:lnTo>
                    <a:lnTo>
                      <a:pt x="6661" y="13427"/>
                    </a:lnTo>
                    <a:lnTo>
                      <a:pt x="6790" y="13103"/>
                    </a:lnTo>
                    <a:lnTo>
                      <a:pt x="6855" y="12778"/>
                    </a:lnTo>
                    <a:lnTo>
                      <a:pt x="7049" y="12000"/>
                    </a:lnTo>
                    <a:lnTo>
                      <a:pt x="8149" y="12324"/>
                    </a:lnTo>
                    <a:lnTo>
                      <a:pt x="8407" y="12389"/>
                    </a:lnTo>
                    <a:lnTo>
                      <a:pt x="8666" y="12519"/>
                    </a:lnTo>
                    <a:lnTo>
                      <a:pt x="8731" y="12649"/>
                    </a:lnTo>
                    <a:lnTo>
                      <a:pt x="8795" y="12714"/>
                    </a:lnTo>
                    <a:lnTo>
                      <a:pt x="8795" y="12973"/>
                    </a:lnTo>
                    <a:lnTo>
                      <a:pt x="8989" y="14919"/>
                    </a:lnTo>
                    <a:lnTo>
                      <a:pt x="8989" y="15049"/>
                    </a:lnTo>
                    <a:lnTo>
                      <a:pt x="8925" y="15177"/>
                    </a:lnTo>
                    <a:lnTo>
                      <a:pt x="8860" y="15308"/>
                    </a:lnTo>
                    <a:lnTo>
                      <a:pt x="8666" y="15373"/>
                    </a:lnTo>
                    <a:lnTo>
                      <a:pt x="6467" y="16022"/>
                    </a:lnTo>
                    <a:lnTo>
                      <a:pt x="4204" y="15373"/>
                    </a:lnTo>
                    <a:lnTo>
                      <a:pt x="4074" y="15308"/>
                    </a:lnTo>
                    <a:lnTo>
                      <a:pt x="3945" y="15177"/>
                    </a:lnTo>
                    <a:lnTo>
                      <a:pt x="3880" y="15049"/>
                    </a:lnTo>
                    <a:lnTo>
                      <a:pt x="3880" y="14919"/>
                    </a:lnTo>
                    <a:close/>
                    <a:moveTo>
                      <a:pt x="14874" y="16735"/>
                    </a:moveTo>
                    <a:lnTo>
                      <a:pt x="14874" y="16605"/>
                    </a:lnTo>
                    <a:lnTo>
                      <a:pt x="14939" y="16541"/>
                    </a:lnTo>
                    <a:lnTo>
                      <a:pt x="15068" y="16476"/>
                    </a:lnTo>
                    <a:lnTo>
                      <a:pt x="15199" y="16411"/>
                    </a:lnTo>
                    <a:lnTo>
                      <a:pt x="15327" y="16476"/>
                    </a:lnTo>
                    <a:lnTo>
                      <a:pt x="15456" y="16605"/>
                    </a:lnTo>
                    <a:lnTo>
                      <a:pt x="15521" y="16735"/>
                    </a:lnTo>
                    <a:lnTo>
                      <a:pt x="15521" y="18486"/>
                    </a:lnTo>
                    <a:lnTo>
                      <a:pt x="17008" y="19330"/>
                    </a:lnTo>
                    <a:lnTo>
                      <a:pt x="17073" y="19395"/>
                    </a:lnTo>
                    <a:lnTo>
                      <a:pt x="17138" y="19524"/>
                    </a:lnTo>
                    <a:lnTo>
                      <a:pt x="17138" y="19654"/>
                    </a:lnTo>
                    <a:lnTo>
                      <a:pt x="17073" y="19784"/>
                    </a:lnTo>
                    <a:lnTo>
                      <a:pt x="17008" y="19849"/>
                    </a:lnTo>
                    <a:lnTo>
                      <a:pt x="16879" y="19914"/>
                    </a:lnTo>
                    <a:lnTo>
                      <a:pt x="16814" y="19914"/>
                    </a:lnTo>
                    <a:lnTo>
                      <a:pt x="16685" y="19849"/>
                    </a:lnTo>
                    <a:lnTo>
                      <a:pt x="15199" y="19005"/>
                    </a:lnTo>
                    <a:lnTo>
                      <a:pt x="13710" y="19849"/>
                    </a:lnTo>
                    <a:lnTo>
                      <a:pt x="13581" y="19914"/>
                    </a:lnTo>
                    <a:lnTo>
                      <a:pt x="13451" y="19914"/>
                    </a:lnTo>
                    <a:lnTo>
                      <a:pt x="13322" y="19849"/>
                    </a:lnTo>
                    <a:lnTo>
                      <a:pt x="13257" y="19784"/>
                    </a:lnTo>
                    <a:lnTo>
                      <a:pt x="13257" y="19395"/>
                    </a:lnTo>
                    <a:lnTo>
                      <a:pt x="13387" y="19330"/>
                    </a:lnTo>
                    <a:lnTo>
                      <a:pt x="14874" y="18486"/>
                    </a:lnTo>
                    <a:lnTo>
                      <a:pt x="14874" y="16735"/>
                    </a:lnTo>
                    <a:close/>
                    <a:moveTo>
                      <a:pt x="6144" y="16735"/>
                    </a:moveTo>
                    <a:lnTo>
                      <a:pt x="6144" y="16605"/>
                    </a:lnTo>
                    <a:lnTo>
                      <a:pt x="6208" y="16541"/>
                    </a:lnTo>
                    <a:lnTo>
                      <a:pt x="6467" y="16411"/>
                    </a:lnTo>
                    <a:lnTo>
                      <a:pt x="6596" y="16476"/>
                    </a:lnTo>
                    <a:lnTo>
                      <a:pt x="6726" y="16605"/>
                    </a:lnTo>
                    <a:lnTo>
                      <a:pt x="6726" y="18486"/>
                    </a:lnTo>
                    <a:lnTo>
                      <a:pt x="8213" y="19330"/>
                    </a:lnTo>
                    <a:lnTo>
                      <a:pt x="8343" y="19395"/>
                    </a:lnTo>
                    <a:lnTo>
                      <a:pt x="8407" y="19524"/>
                    </a:lnTo>
                    <a:lnTo>
                      <a:pt x="8407" y="19654"/>
                    </a:lnTo>
                    <a:lnTo>
                      <a:pt x="8343" y="19784"/>
                    </a:lnTo>
                    <a:lnTo>
                      <a:pt x="8278" y="19849"/>
                    </a:lnTo>
                    <a:lnTo>
                      <a:pt x="8149" y="19914"/>
                    </a:lnTo>
                    <a:lnTo>
                      <a:pt x="8019" y="19914"/>
                    </a:lnTo>
                    <a:lnTo>
                      <a:pt x="7954" y="19849"/>
                    </a:lnTo>
                    <a:lnTo>
                      <a:pt x="6467" y="19005"/>
                    </a:lnTo>
                    <a:lnTo>
                      <a:pt x="4980" y="19849"/>
                    </a:lnTo>
                    <a:lnTo>
                      <a:pt x="4850" y="19914"/>
                    </a:lnTo>
                    <a:lnTo>
                      <a:pt x="4721" y="19914"/>
                    </a:lnTo>
                    <a:lnTo>
                      <a:pt x="4592" y="19849"/>
                    </a:lnTo>
                    <a:lnTo>
                      <a:pt x="4527" y="19784"/>
                    </a:lnTo>
                    <a:lnTo>
                      <a:pt x="4462" y="19654"/>
                    </a:lnTo>
                    <a:lnTo>
                      <a:pt x="4527" y="19524"/>
                    </a:lnTo>
                    <a:lnTo>
                      <a:pt x="4527" y="19395"/>
                    </a:lnTo>
                    <a:lnTo>
                      <a:pt x="4656" y="19330"/>
                    </a:lnTo>
                    <a:lnTo>
                      <a:pt x="6144" y="18486"/>
                    </a:lnTo>
                    <a:lnTo>
                      <a:pt x="6144" y="16735"/>
                    </a:lnTo>
                    <a:close/>
                    <a:moveTo>
                      <a:pt x="10477" y="9146"/>
                    </a:moveTo>
                    <a:lnTo>
                      <a:pt x="10541" y="9016"/>
                    </a:lnTo>
                    <a:lnTo>
                      <a:pt x="10671" y="8886"/>
                    </a:lnTo>
                    <a:lnTo>
                      <a:pt x="10800" y="8822"/>
                    </a:lnTo>
                    <a:lnTo>
                      <a:pt x="11059" y="8951"/>
                    </a:lnTo>
                    <a:lnTo>
                      <a:pt x="11123" y="9016"/>
                    </a:lnTo>
                    <a:lnTo>
                      <a:pt x="11123" y="10897"/>
                    </a:lnTo>
                    <a:lnTo>
                      <a:pt x="12611" y="11741"/>
                    </a:lnTo>
                    <a:lnTo>
                      <a:pt x="12675" y="11805"/>
                    </a:lnTo>
                    <a:lnTo>
                      <a:pt x="12740" y="11935"/>
                    </a:lnTo>
                    <a:lnTo>
                      <a:pt x="12740" y="12195"/>
                    </a:lnTo>
                    <a:lnTo>
                      <a:pt x="12675" y="12259"/>
                    </a:lnTo>
                    <a:lnTo>
                      <a:pt x="12546" y="12324"/>
                    </a:lnTo>
                    <a:lnTo>
                      <a:pt x="12417" y="12324"/>
                    </a:lnTo>
                    <a:lnTo>
                      <a:pt x="12287" y="12259"/>
                    </a:lnTo>
                    <a:lnTo>
                      <a:pt x="10800" y="11416"/>
                    </a:lnTo>
                    <a:lnTo>
                      <a:pt x="9313" y="12259"/>
                    </a:lnTo>
                    <a:lnTo>
                      <a:pt x="9183" y="12324"/>
                    </a:lnTo>
                    <a:lnTo>
                      <a:pt x="9054" y="12324"/>
                    </a:lnTo>
                    <a:lnTo>
                      <a:pt x="8925" y="12195"/>
                    </a:lnTo>
                    <a:lnTo>
                      <a:pt x="8860" y="12065"/>
                    </a:lnTo>
                    <a:lnTo>
                      <a:pt x="8860" y="11935"/>
                    </a:lnTo>
                    <a:lnTo>
                      <a:pt x="8925" y="11805"/>
                    </a:lnTo>
                    <a:lnTo>
                      <a:pt x="8989" y="11741"/>
                    </a:lnTo>
                    <a:lnTo>
                      <a:pt x="10477" y="10897"/>
                    </a:lnTo>
                    <a:lnTo>
                      <a:pt x="10477" y="9146"/>
                    </a:lnTo>
                    <a:close/>
                    <a:moveTo>
                      <a:pt x="12611" y="14919"/>
                    </a:moveTo>
                    <a:lnTo>
                      <a:pt x="12805" y="12973"/>
                    </a:lnTo>
                    <a:lnTo>
                      <a:pt x="12869" y="12714"/>
                    </a:lnTo>
                    <a:lnTo>
                      <a:pt x="12869" y="12649"/>
                    </a:lnTo>
                    <a:lnTo>
                      <a:pt x="12934" y="12519"/>
                    </a:lnTo>
                    <a:lnTo>
                      <a:pt x="13193" y="12389"/>
                    </a:lnTo>
                    <a:lnTo>
                      <a:pt x="13516" y="12324"/>
                    </a:lnTo>
                    <a:lnTo>
                      <a:pt x="14551" y="12000"/>
                    </a:lnTo>
                    <a:lnTo>
                      <a:pt x="14745" y="12778"/>
                    </a:lnTo>
                    <a:lnTo>
                      <a:pt x="14810" y="13103"/>
                    </a:lnTo>
                    <a:lnTo>
                      <a:pt x="15004" y="13427"/>
                    </a:lnTo>
                    <a:lnTo>
                      <a:pt x="15004" y="12714"/>
                    </a:lnTo>
                    <a:lnTo>
                      <a:pt x="15199" y="12584"/>
                    </a:lnTo>
                    <a:lnTo>
                      <a:pt x="15327" y="12714"/>
                    </a:lnTo>
                    <a:lnTo>
                      <a:pt x="15392" y="13427"/>
                    </a:lnTo>
                    <a:lnTo>
                      <a:pt x="15650" y="12778"/>
                    </a:lnTo>
                    <a:lnTo>
                      <a:pt x="15780" y="12000"/>
                    </a:lnTo>
                    <a:lnTo>
                      <a:pt x="16879" y="12324"/>
                    </a:lnTo>
                    <a:lnTo>
                      <a:pt x="17138" y="12389"/>
                    </a:lnTo>
                    <a:lnTo>
                      <a:pt x="17396" y="12519"/>
                    </a:lnTo>
                    <a:lnTo>
                      <a:pt x="17461" y="12649"/>
                    </a:lnTo>
                    <a:lnTo>
                      <a:pt x="17526" y="12714"/>
                    </a:lnTo>
                    <a:lnTo>
                      <a:pt x="17526" y="12973"/>
                    </a:lnTo>
                    <a:lnTo>
                      <a:pt x="17720" y="14919"/>
                    </a:lnTo>
                    <a:lnTo>
                      <a:pt x="17720" y="15049"/>
                    </a:lnTo>
                    <a:lnTo>
                      <a:pt x="17655" y="15177"/>
                    </a:lnTo>
                    <a:lnTo>
                      <a:pt x="17590" y="15308"/>
                    </a:lnTo>
                    <a:lnTo>
                      <a:pt x="17396" y="15373"/>
                    </a:lnTo>
                    <a:lnTo>
                      <a:pt x="15199" y="16022"/>
                    </a:lnTo>
                    <a:lnTo>
                      <a:pt x="12934" y="15373"/>
                    </a:lnTo>
                    <a:lnTo>
                      <a:pt x="12805" y="15308"/>
                    </a:lnTo>
                    <a:lnTo>
                      <a:pt x="12675" y="15177"/>
                    </a:lnTo>
                    <a:lnTo>
                      <a:pt x="12611" y="15049"/>
                    </a:lnTo>
                    <a:lnTo>
                      <a:pt x="12611" y="14919"/>
                    </a:lnTo>
                    <a:close/>
                    <a:moveTo>
                      <a:pt x="15199" y="9016"/>
                    </a:moveTo>
                    <a:lnTo>
                      <a:pt x="15392" y="9081"/>
                    </a:lnTo>
                    <a:lnTo>
                      <a:pt x="15586" y="9081"/>
                    </a:lnTo>
                    <a:lnTo>
                      <a:pt x="15909" y="9341"/>
                    </a:lnTo>
                    <a:lnTo>
                      <a:pt x="16103" y="9665"/>
                    </a:lnTo>
                    <a:lnTo>
                      <a:pt x="16168" y="9795"/>
                    </a:lnTo>
                    <a:lnTo>
                      <a:pt x="16232" y="10054"/>
                    </a:lnTo>
                    <a:lnTo>
                      <a:pt x="16168" y="10508"/>
                    </a:lnTo>
                    <a:lnTo>
                      <a:pt x="15909" y="11092"/>
                    </a:lnTo>
                    <a:lnTo>
                      <a:pt x="15780" y="11286"/>
                    </a:lnTo>
                    <a:lnTo>
                      <a:pt x="15586" y="11546"/>
                    </a:lnTo>
                    <a:lnTo>
                      <a:pt x="15392" y="11676"/>
                    </a:lnTo>
                    <a:lnTo>
                      <a:pt x="14939" y="11676"/>
                    </a:lnTo>
                    <a:lnTo>
                      <a:pt x="14745" y="11546"/>
                    </a:lnTo>
                    <a:lnTo>
                      <a:pt x="14551" y="11286"/>
                    </a:lnTo>
                    <a:lnTo>
                      <a:pt x="14422" y="11092"/>
                    </a:lnTo>
                    <a:lnTo>
                      <a:pt x="14228" y="10508"/>
                    </a:lnTo>
                    <a:lnTo>
                      <a:pt x="14163" y="10054"/>
                    </a:lnTo>
                    <a:lnTo>
                      <a:pt x="14163" y="9795"/>
                    </a:lnTo>
                    <a:lnTo>
                      <a:pt x="14228" y="9665"/>
                    </a:lnTo>
                    <a:lnTo>
                      <a:pt x="14422" y="9341"/>
                    </a:lnTo>
                    <a:lnTo>
                      <a:pt x="14810" y="9081"/>
                    </a:lnTo>
                    <a:lnTo>
                      <a:pt x="15004" y="9081"/>
                    </a:lnTo>
                    <a:lnTo>
                      <a:pt x="15199" y="9016"/>
                    </a:lnTo>
                    <a:close/>
                    <a:moveTo>
                      <a:pt x="10800" y="0"/>
                    </a:moveTo>
                    <a:lnTo>
                      <a:pt x="11059" y="0"/>
                    </a:lnTo>
                    <a:lnTo>
                      <a:pt x="11317" y="130"/>
                    </a:lnTo>
                    <a:lnTo>
                      <a:pt x="11511" y="195"/>
                    </a:lnTo>
                    <a:lnTo>
                      <a:pt x="11835" y="519"/>
                    </a:lnTo>
                    <a:lnTo>
                      <a:pt x="11964" y="778"/>
                    </a:lnTo>
                    <a:lnTo>
                      <a:pt x="12029" y="973"/>
                    </a:lnTo>
                    <a:lnTo>
                      <a:pt x="12093" y="1232"/>
                    </a:lnTo>
                    <a:lnTo>
                      <a:pt x="11964" y="1816"/>
                    </a:lnTo>
                    <a:lnTo>
                      <a:pt x="11899" y="2205"/>
                    </a:lnTo>
                    <a:lnTo>
                      <a:pt x="11770" y="2530"/>
                    </a:lnTo>
                    <a:lnTo>
                      <a:pt x="11576" y="2789"/>
                    </a:lnTo>
                    <a:lnTo>
                      <a:pt x="11317" y="3050"/>
                    </a:lnTo>
                    <a:lnTo>
                      <a:pt x="11123" y="3243"/>
                    </a:lnTo>
                    <a:lnTo>
                      <a:pt x="10800" y="3308"/>
                    </a:lnTo>
                    <a:lnTo>
                      <a:pt x="10541" y="3243"/>
                    </a:lnTo>
                    <a:lnTo>
                      <a:pt x="10283" y="3050"/>
                    </a:lnTo>
                    <a:lnTo>
                      <a:pt x="10089" y="2789"/>
                    </a:lnTo>
                    <a:lnTo>
                      <a:pt x="9895" y="2530"/>
                    </a:lnTo>
                    <a:lnTo>
                      <a:pt x="9765" y="2205"/>
                    </a:lnTo>
                    <a:lnTo>
                      <a:pt x="9636" y="1816"/>
                    </a:lnTo>
                    <a:lnTo>
                      <a:pt x="9571" y="1232"/>
                    </a:lnTo>
                    <a:lnTo>
                      <a:pt x="9571" y="973"/>
                    </a:lnTo>
                    <a:lnTo>
                      <a:pt x="9636" y="778"/>
                    </a:lnTo>
                    <a:lnTo>
                      <a:pt x="9765" y="519"/>
                    </a:lnTo>
                    <a:lnTo>
                      <a:pt x="10089" y="195"/>
                    </a:lnTo>
                    <a:lnTo>
                      <a:pt x="10347" y="130"/>
                    </a:lnTo>
                    <a:lnTo>
                      <a:pt x="10541" y="0"/>
                    </a:lnTo>
                    <a:lnTo>
                      <a:pt x="10800" y="0"/>
                    </a:lnTo>
                    <a:close/>
                    <a:moveTo>
                      <a:pt x="7825" y="7200"/>
                    </a:moveTo>
                    <a:lnTo>
                      <a:pt x="8019" y="4865"/>
                    </a:lnTo>
                    <a:lnTo>
                      <a:pt x="8084" y="4605"/>
                    </a:lnTo>
                    <a:lnTo>
                      <a:pt x="8213" y="4346"/>
                    </a:lnTo>
                    <a:lnTo>
                      <a:pt x="8537" y="4216"/>
                    </a:lnTo>
                    <a:lnTo>
                      <a:pt x="8860" y="4151"/>
                    </a:lnTo>
                    <a:lnTo>
                      <a:pt x="10089" y="3762"/>
                    </a:lnTo>
                    <a:lnTo>
                      <a:pt x="10283" y="4605"/>
                    </a:lnTo>
                    <a:lnTo>
                      <a:pt x="10412" y="5059"/>
                    </a:lnTo>
                    <a:lnTo>
                      <a:pt x="10606" y="5449"/>
                    </a:lnTo>
                    <a:lnTo>
                      <a:pt x="10606" y="4541"/>
                    </a:lnTo>
                    <a:lnTo>
                      <a:pt x="10800" y="4412"/>
                    </a:lnTo>
                    <a:lnTo>
                      <a:pt x="10994" y="4541"/>
                    </a:lnTo>
                    <a:lnTo>
                      <a:pt x="11059" y="5449"/>
                    </a:lnTo>
                    <a:lnTo>
                      <a:pt x="11188" y="5059"/>
                    </a:lnTo>
                    <a:lnTo>
                      <a:pt x="11317" y="4605"/>
                    </a:lnTo>
                    <a:lnTo>
                      <a:pt x="11511" y="3762"/>
                    </a:lnTo>
                    <a:lnTo>
                      <a:pt x="12805" y="4151"/>
                    </a:lnTo>
                    <a:lnTo>
                      <a:pt x="13128" y="4216"/>
                    </a:lnTo>
                    <a:lnTo>
                      <a:pt x="13387" y="4346"/>
                    </a:lnTo>
                    <a:lnTo>
                      <a:pt x="13516" y="4476"/>
                    </a:lnTo>
                    <a:lnTo>
                      <a:pt x="13581" y="4605"/>
                    </a:lnTo>
                    <a:lnTo>
                      <a:pt x="13581" y="4865"/>
                    </a:lnTo>
                    <a:lnTo>
                      <a:pt x="13841" y="7200"/>
                    </a:lnTo>
                    <a:lnTo>
                      <a:pt x="13841" y="7330"/>
                    </a:lnTo>
                    <a:lnTo>
                      <a:pt x="13775" y="7459"/>
                    </a:lnTo>
                    <a:lnTo>
                      <a:pt x="13646" y="7589"/>
                    </a:lnTo>
                    <a:lnTo>
                      <a:pt x="13516" y="7654"/>
                    </a:lnTo>
                    <a:lnTo>
                      <a:pt x="10800" y="8432"/>
                    </a:lnTo>
                    <a:lnTo>
                      <a:pt x="8084" y="7654"/>
                    </a:lnTo>
                    <a:lnTo>
                      <a:pt x="7954" y="7589"/>
                    </a:lnTo>
                    <a:lnTo>
                      <a:pt x="7825" y="7330"/>
                    </a:lnTo>
                    <a:lnTo>
                      <a:pt x="7825" y="7200"/>
                    </a:lnTo>
                    <a:close/>
                    <a:moveTo>
                      <a:pt x="17461" y="21600"/>
                    </a:moveTo>
                    <a:lnTo>
                      <a:pt x="17655" y="19784"/>
                    </a:lnTo>
                    <a:lnTo>
                      <a:pt x="17655" y="19589"/>
                    </a:lnTo>
                    <a:lnTo>
                      <a:pt x="17784" y="19395"/>
                    </a:lnTo>
                    <a:lnTo>
                      <a:pt x="17978" y="19330"/>
                    </a:lnTo>
                    <a:lnTo>
                      <a:pt x="18237" y="19265"/>
                    </a:lnTo>
                    <a:lnTo>
                      <a:pt x="19078" y="19005"/>
                    </a:lnTo>
                    <a:lnTo>
                      <a:pt x="19207" y="19589"/>
                    </a:lnTo>
                    <a:lnTo>
                      <a:pt x="19401" y="20173"/>
                    </a:lnTo>
                    <a:lnTo>
                      <a:pt x="19401" y="19524"/>
                    </a:lnTo>
                    <a:lnTo>
                      <a:pt x="19531" y="19459"/>
                    </a:lnTo>
                    <a:lnTo>
                      <a:pt x="19660" y="19524"/>
                    </a:lnTo>
                    <a:lnTo>
                      <a:pt x="19725" y="20173"/>
                    </a:lnTo>
                    <a:lnTo>
                      <a:pt x="19919" y="19589"/>
                    </a:lnTo>
                    <a:lnTo>
                      <a:pt x="20048" y="19005"/>
                    </a:lnTo>
                    <a:lnTo>
                      <a:pt x="20889" y="19265"/>
                    </a:lnTo>
                    <a:lnTo>
                      <a:pt x="21147" y="19330"/>
                    </a:lnTo>
                    <a:lnTo>
                      <a:pt x="21341" y="19395"/>
                    </a:lnTo>
                    <a:lnTo>
                      <a:pt x="21471" y="19784"/>
                    </a:lnTo>
                    <a:lnTo>
                      <a:pt x="21600" y="21600"/>
                    </a:lnTo>
                    <a:lnTo>
                      <a:pt x="17461" y="21600"/>
                    </a:lnTo>
                    <a:close/>
                    <a:moveTo>
                      <a:pt x="19531" y="16605"/>
                    </a:moveTo>
                    <a:lnTo>
                      <a:pt x="19854" y="16670"/>
                    </a:lnTo>
                    <a:lnTo>
                      <a:pt x="20113" y="16865"/>
                    </a:lnTo>
                    <a:lnTo>
                      <a:pt x="20307" y="17124"/>
                    </a:lnTo>
                    <a:lnTo>
                      <a:pt x="20371" y="17384"/>
                    </a:lnTo>
                    <a:lnTo>
                      <a:pt x="20307" y="17773"/>
                    </a:lnTo>
                    <a:lnTo>
                      <a:pt x="20177" y="18227"/>
                    </a:lnTo>
                    <a:lnTo>
                      <a:pt x="19919" y="18616"/>
                    </a:lnTo>
                    <a:lnTo>
                      <a:pt x="19531" y="18746"/>
                    </a:lnTo>
                    <a:lnTo>
                      <a:pt x="19337" y="18681"/>
                    </a:lnTo>
                    <a:lnTo>
                      <a:pt x="19207" y="18616"/>
                    </a:lnTo>
                    <a:lnTo>
                      <a:pt x="18949" y="18227"/>
                    </a:lnTo>
                    <a:lnTo>
                      <a:pt x="18754" y="17773"/>
                    </a:lnTo>
                    <a:lnTo>
                      <a:pt x="18754" y="17384"/>
                    </a:lnTo>
                    <a:lnTo>
                      <a:pt x="18819" y="17124"/>
                    </a:lnTo>
                    <a:lnTo>
                      <a:pt x="18949" y="16865"/>
                    </a:lnTo>
                    <a:lnTo>
                      <a:pt x="19207" y="16670"/>
                    </a:lnTo>
                    <a:lnTo>
                      <a:pt x="19531" y="16605"/>
                    </a:lnTo>
                    <a:close/>
                    <a:moveTo>
                      <a:pt x="8731" y="21600"/>
                    </a:moveTo>
                    <a:lnTo>
                      <a:pt x="8925" y="19784"/>
                    </a:lnTo>
                    <a:lnTo>
                      <a:pt x="8925" y="19589"/>
                    </a:lnTo>
                    <a:lnTo>
                      <a:pt x="9054" y="19395"/>
                    </a:lnTo>
                    <a:lnTo>
                      <a:pt x="9442" y="19265"/>
                    </a:lnTo>
                    <a:lnTo>
                      <a:pt x="10347" y="19005"/>
                    </a:lnTo>
                    <a:lnTo>
                      <a:pt x="10477" y="19589"/>
                    </a:lnTo>
                    <a:lnTo>
                      <a:pt x="10671" y="20173"/>
                    </a:lnTo>
                    <a:lnTo>
                      <a:pt x="10671" y="19524"/>
                    </a:lnTo>
                    <a:lnTo>
                      <a:pt x="10800" y="19459"/>
                    </a:lnTo>
                    <a:lnTo>
                      <a:pt x="10929" y="19524"/>
                    </a:lnTo>
                    <a:lnTo>
                      <a:pt x="10994" y="20173"/>
                    </a:lnTo>
                    <a:lnTo>
                      <a:pt x="11188" y="19589"/>
                    </a:lnTo>
                    <a:lnTo>
                      <a:pt x="11317" y="19005"/>
                    </a:lnTo>
                    <a:lnTo>
                      <a:pt x="12158" y="19265"/>
                    </a:lnTo>
                    <a:lnTo>
                      <a:pt x="12352" y="19330"/>
                    </a:lnTo>
                    <a:lnTo>
                      <a:pt x="12611" y="19395"/>
                    </a:lnTo>
                    <a:lnTo>
                      <a:pt x="12740" y="19784"/>
                    </a:lnTo>
                    <a:lnTo>
                      <a:pt x="12869" y="21600"/>
                    </a:lnTo>
                    <a:lnTo>
                      <a:pt x="8731" y="21600"/>
                    </a:lnTo>
                    <a:close/>
                    <a:moveTo>
                      <a:pt x="10800" y="16605"/>
                    </a:moveTo>
                    <a:lnTo>
                      <a:pt x="11123" y="16670"/>
                    </a:lnTo>
                    <a:lnTo>
                      <a:pt x="11382" y="16865"/>
                    </a:lnTo>
                    <a:lnTo>
                      <a:pt x="11576" y="17124"/>
                    </a:lnTo>
                    <a:lnTo>
                      <a:pt x="11641" y="17384"/>
                    </a:lnTo>
                    <a:lnTo>
                      <a:pt x="11576" y="17773"/>
                    </a:lnTo>
                    <a:lnTo>
                      <a:pt x="11447" y="18227"/>
                    </a:lnTo>
                    <a:lnTo>
                      <a:pt x="11188" y="18616"/>
                    </a:lnTo>
                    <a:lnTo>
                      <a:pt x="10800" y="18746"/>
                    </a:lnTo>
                    <a:lnTo>
                      <a:pt x="10606" y="18681"/>
                    </a:lnTo>
                    <a:lnTo>
                      <a:pt x="10477" y="18616"/>
                    </a:lnTo>
                    <a:lnTo>
                      <a:pt x="10218" y="18227"/>
                    </a:lnTo>
                    <a:lnTo>
                      <a:pt x="10024" y="17773"/>
                    </a:lnTo>
                    <a:lnTo>
                      <a:pt x="9959" y="17384"/>
                    </a:lnTo>
                    <a:lnTo>
                      <a:pt x="10024" y="17124"/>
                    </a:lnTo>
                    <a:lnTo>
                      <a:pt x="10218" y="16865"/>
                    </a:lnTo>
                    <a:lnTo>
                      <a:pt x="10477" y="16670"/>
                    </a:lnTo>
                    <a:lnTo>
                      <a:pt x="10800" y="16605"/>
                    </a:lnTo>
                    <a:close/>
                    <a:moveTo>
                      <a:pt x="0" y="21600"/>
                    </a:moveTo>
                    <a:lnTo>
                      <a:pt x="194" y="19784"/>
                    </a:lnTo>
                    <a:lnTo>
                      <a:pt x="194" y="19589"/>
                    </a:lnTo>
                    <a:lnTo>
                      <a:pt x="322" y="19395"/>
                    </a:lnTo>
                    <a:lnTo>
                      <a:pt x="517" y="19330"/>
                    </a:lnTo>
                    <a:lnTo>
                      <a:pt x="711" y="19265"/>
                    </a:lnTo>
                    <a:lnTo>
                      <a:pt x="1617" y="19005"/>
                    </a:lnTo>
                    <a:lnTo>
                      <a:pt x="1746" y="19589"/>
                    </a:lnTo>
                    <a:lnTo>
                      <a:pt x="1940" y="20173"/>
                    </a:lnTo>
                    <a:lnTo>
                      <a:pt x="1940" y="19524"/>
                    </a:lnTo>
                    <a:lnTo>
                      <a:pt x="2069" y="19459"/>
                    </a:lnTo>
                    <a:lnTo>
                      <a:pt x="2199" y="19524"/>
                    </a:lnTo>
                    <a:lnTo>
                      <a:pt x="2263" y="20173"/>
                    </a:lnTo>
                    <a:lnTo>
                      <a:pt x="2457" y="19589"/>
                    </a:lnTo>
                    <a:lnTo>
                      <a:pt x="2587" y="19005"/>
                    </a:lnTo>
                    <a:lnTo>
                      <a:pt x="3428" y="19265"/>
                    </a:lnTo>
                    <a:lnTo>
                      <a:pt x="3622" y="19330"/>
                    </a:lnTo>
                    <a:lnTo>
                      <a:pt x="3880" y="19395"/>
                    </a:lnTo>
                    <a:lnTo>
                      <a:pt x="3945" y="19589"/>
                    </a:lnTo>
                    <a:lnTo>
                      <a:pt x="3945" y="19784"/>
                    </a:lnTo>
                    <a:lnTo>
                      <a:pt x="4139" y="21600"/>
                    </a:lnTo>
                    <a:lnTo>
                      <a:pt x="0" y="21600"/>
                    </a:lnTo>
                    <a:close/>
                    <a:moveTo>
                      <a:pt x="2069" y="16605"/>
                    </a:moveTo>
                    <a:lnTo>
                      <a:pt x="2393" y="16670"/>
                    </a:lnTo>
                    <a:lnTo>
                      <a:pt x="2651" y="16865"/>
                    </a:lnTo>
                    <a:lnTo>
                      <a:pt x="2846" y="17124"/>
                    </a:lnTo>
                    <a:lnTo>
                      <a:pt x="2910" y="17384"/>
                    </a:lnTo>
                    <a:lnTo>
                      <a:pt x="2846" y="17773"/>
                    </a:lnTo>
                    <a:lnTo>
                      <a:pt x="2651" y="18227"/>
                    </a:lnTo>
                    <a:lnTo>
                      <a:pt x="2587" y="18422"/>
                    </a:lnTo>
                    <a:lnTo>
                      <a:pt x="2393" y="18616"/>
                    </a:lnTo>
                    <a:lnTo>
                      <a:pt x="2263" y="18681"/>
                    </a:lnTo>
                    <a:lnTo>
                      <a:pt x="2069" y="18746"/>
                    </a:lnTo>
                    <a:lnTo>
                      <a:pt x="1875" y="18681"/>
                    </a:lnTo>
                    <a:lnTo>
                      <a:pt x="1746" y="18616"/>
                    </a:lnTo>
                    <a:lnTo>
                      <a:pt x="1487" y="18227"/>
                    </a:lnTo>
                    <a:lnTo>
                      <a:pt x="1293" y="17773"/>
                    </a:lnTo>
                    <a:lnTo>
                      <a:pt x="1229" y="17384"/>
                    </a:lnTo>
                    <a:lnTo>
                      <a:pt x="1293" y="17124"/>
                    </a:lnTo>
                    <a:lnTo>
                      <a:pt x="1487" y="16865"/>
                    </a:lnTo>
                    <a:lnTo>
                      <a:pt x="1746" y="16670"/>
                    </a:lnTo>
                    <a:lnTo>
                      <a:pt x="2069" y="16605"/>
                    </a:lnTo>
                    <a:close/>
                    <a:moveTo>
                      <a:pt x="6467" y="9016"/>
                    </a:moveTo>
                    <a:lnTo>
                      <a:pt x="6661" y="9081"/>
                    </a:lnTo>
                    <a:lnTo>
                      <a:pt x="6855" y="9081"/>
                    </a:lnTo>
                    <a:lnTo>
                      <a:pt x="7178" y="9341"/>
                    </a:lnTo>
                    <a:lnTo>
                      <a:pt x="7372" y="9665"/>
                    </a:lnTo>
                    <a:lnTo>
                      <a:pt x="7437" y="9795"/>
                    </a:lnTo>
                    <a:lnTo>
                      <a:pt x="7502" y="10054"/>
                    </a:lnTo>
                    <a:lnTo>
                      <a:pt x="7372" y="10508"/>
                    </a:lnTo>
                    <a:lnTo>
                      <a:pt x="7178" y="11092"/>
                    </a:lnTo>
                    <a:lnTo>
                      <a:pt x="7049" y="11286"/>
                    </a:lnTo>
                    <a:lnTo>
                      <a:pt x="6855" y="11546"/>
                    </a:lnTo>
                    <a:lnTo>
                      <a:pt x="6661" y="11676"/>
                    </a:lnTo>
                    <a:lnTo>
                      <a:pt x="6208" y="11676"/>
                    </a:lnTo>
                    <a:lnTo>
                      <a:pt x="6014" y="11546"/>
                    </a:lnTo>
                    <a:lnTo>
                      <a:pt x="5820" y="11286"/>
                    </a:lnTo>
                    <a:lnTo>
                      <a:pt x="5691" y="11092"/>
                    </a:lnTo>
                    <a:lnTo>
                      <a:pt x="5497" y="10508"/>
                    </a:lnTo>
                    <a:lnTo>
                      <a:pt x="5432" y="10054"/>
                    </a:lnTo>
                    <a:lnTo>
                      <a:pt x="5432" y="9795"/>
                    </a:lnTo>
                    <a:lnTo>
                      <a:pt x="5497" y="9665"/>
                    </a:lnTo>
                    <a:lnTo>
                      <a:pt x="5691" y="9341"/>
                    </a:lnTo>
                    <a:lnTo>
                      <a:pt x="6014" y="9081"/>
                    </a:lnTo>
                    <a:lnTo>
                      <a:pt x="6208" y="9081"/>
                    </a:lnTo>
                    <a:lnTo>
                      <a:pt x="6467" y="9016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</p:grpSp>
        <p:grpSp>
          <p:nvGrpSpPr>
            <p:cNvPr id="19" name="Group 89">
              <a:extLst>
                <a:ext uri="{FF2B5EF4-FFF2-40B4-BE49-F238E27FC236}">
                  <a16:creationId xmlns:a16="http://schemas.microsoft.com/office/drawing/2014/main" id="{0ABFBDF0-A6D5-B26C-DE4A-EF4F5EB2CB5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46642" y="1480809"/>
              <a:ext cx="2032408" cy="2032405"/>
              <a:chOff x="0" y="0"/>
              <a:chExt cx="2032406" cy="2032403"/>
            </a:xfrm>
          </p:grpSpPr>
          <p:sp>
            <p:nvSpPr>
              <p:cNvPr id="24" name="Shape 82">
                <a:extLst>
                  <a:ext uri="{FF2B5EF4-FFF2-40B4-BE49-F238E27FC236}">
                    <a16:creationId xmlns:a16="http://schemas.microsoft.com/office/drawing/2014/main" id="{4155CC44-A5F3-F822-49C1-06D2E4F50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1" y="0"/>
                <a:ext cx="2032408" cy="2032404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00ADEA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grpSp>
            <p:nvGrpSpPr>
              <p:cNvPr id="26" name="Group 88">
                <a:extLst>
                  <a:ext uri="{FF2B5EF4-FFF2-40B4-BE49-F238E27FC236}">
                    <a16:creationId xmlns:a16="http://schemas.microsoft.com/office/drawing/2014/main" id="{3427281D-3D97-2EE9-F3E0-681606F9AFA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54549" y="470220"/>
                <a:ext cx="1091958" cy="1055391"/>
                <a:chOff x="0" y="0"/>
                <a:chExt cx="1091957" cy="1055389"/>
              </a:xfrm>
            </p:grpSpPr>
            <p:sp>
              <p:nvSpPr>
                <p:cNvPr id="27" name="Shape 83">
                  <a:extLst>
                    <a:ext uri="{FF2B5EF4-FFF2-40B4-BE49-F238E27FC236}">
                      <a16:creationId xmlns:a16="http://schemas.microsoft.com/office/drawing/2014/main" id="{4E884A87-794E-BA99-E0B7-2951F4A5EA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19" y="0"/>
                  <a:ext cx="961343" cy="229888"/>
                </a:xfrm>
                <a:custGeom>
                  <a:avLst/>
                  <a:gdLst>
                    <a:gd name="T0" fmla="*/ 952133346 w 21600"/>
                    <a:gd name="T1" fmla="*/ 13020016 h 21600"/>
                    <a:gd name="T2" fmla="*/ 952133346 w 21600"/>
                    <a:gd name="T3" fmla="*/ 13020016 h 21600"/>
                    <a:gd name="T4" fmla="*/ 952133346 w 21600"/>
                    <a:gd name="T5" fmla="*/ 13020016 h 21600"/>
                    <a:gd name="T6" fmla="*/ 952133346 w 21600"/>
                    <a:gd name="T7" fmla="*/ 13020016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8991" y="0"/>
                      </a:moveTo>
                      <a:lnTo>
                        <a:pt x="2609" y="0"/>
                      </a:lnTo>
                      <a:lnTo>
                        <a:pt x="2030" y="554"/>
                      </a:lnTo>
                      <a:lnTo>
                        <a:pt x="1595" y="554"/>
                      </a:lnTo>
                      <a:lnTo>
                        <a:pt x="1160" y="1662"/>
                      </a:lnTo>
                      <a:lnTo>
                        <a:pt x="725" y="2769"/>
                      </a:lnTo>
                      <a:lnTo>
                        <a:pt x="435" y="3877"/>
                      </a:lnTo>
                      <a:lnTo>
                        <a:pt x="145" y="5538"/>
                      </a:lnTo>
                      <a:lnTo>
                        <a:pt x="0" y="7200"/>
                      </a:lnTo>
                      <a:lnTo>
                        <a:pt x="0" y="14400"/>
                      </a:lnTo>
                      <a:lnTo>
                        <a:pt x="145" y="16062"/>
                      </a:lnTo>
                      <a:lnTo>
                        <a:pt x="435" y="17723"/>
                      </a:lnTo>
                      <a:lnTo>
                        <a:pt x="725" y="18831"/>
                      </a:lnTo>
                      <a:lnTo>
                        <a:pt x="1160" y="19938"/>
                      </a:lnTo>
                      <a:lnTo>
                        <a:pt x="1595" y="21046"/>
                      </a:lnTo>
                      <a:lnTo>
                        <a:pt x="2030" y="21600"/>
                      </a:lnTo>
                      <a:lnTo>
                        <a:pt x="19426" y="21600"/>
                      </a:lnTo>
                      <a:lnTo>
                        <a:pt x="20005" y="21046"/>
                      </a:lnTo>
                      <a:lnTo>
                        <a:pt x="20440" y="19938"/>
                      </a:lnTo>
                      <a:lnTo>
                        <a:pt x="20875" y="18831"/>
                      </a:lnTo>
                      <a:lnTo>
                        <a:pt x="21165" y="17723"/>
                      </a:lnTo>
                      <a:lnTo>
                        <a:pt x="21455" y="16062"/>
                      </a:lnTo>
                      <a:lnTo>
                        <a:pt x="21600" y="14400"/>
                      </a:lnTo>
                      <a:lnTo>
                        <a:pt x="21600" y="7200"/>
                      </a:lnTo>
                      <a:lnTo>
                        <a:pt x="21455" y="5538"/>
                      </a:lnTo>
                      <a:lnTo>
                        <a:pt x="21165" y="3877"/>
                      </a:lnTo>
                      <a:lnTo>
                        <a:pt x="20875" y="2769"/>
                      </a:lnTo>
                      <a:lnTo>
                        <a:pt x="20440" y="1662"/>
                      </a:lnTo>
                      <a:lnTo>
                        <a:pt x="20005" y="554"/>
                      </a:lnTo>
                      <a:lnTo>
                        <a:pt x="19426" y="554"/>
                      </a:lnTo>
                      <a:lnTo>
                        <a:pt x="18991" y="0"/>
                      </a:lnTo>
                      <a:close/>
                      <a:moveTo>
                        <a:pt x="3334" y="14400"/>
                      </a:moveTo>
                      <a:lnTo>
                        <a:pt x="2899" y="13846"/>
                      </a:lnTo>
                      <a:lnTo>
                        <a:pt x="2609" y="13292"/>
                      </a:lnTo>
                      <a:lnTo>
                        <a:pt x="2464" y="12185"/>
                      </a:lnTo>
                      <a:lnTo>
                        <a:pt x="2319" y="11077"/>
                      </a:lnTo>
                      <a:lnTo>
                        <a:pt x="2464" y="9415"/>
                      </a:lnTo>
                      <a:lnTo>
                        <a:pt x="2609" y="8308"/>
                      </a:lnTo>
                      <a:lnTo>
                        <a:pt x="2899" y="7754"/>
                      </a:lnTo>
                      <a:lnTo>
                        <a:pt x="3334" y="7200"/>
                      </a:lnTo>
                      <a:lnTo>
                        <a:pt x="3914" y="8308"/>
                      </a:lnTo>
                      <a:lnTo>
                        <a:pt x="4204" y="9415"/>
                      </a:lnTo>
                      <a:lnTo>
                        <a:pt x="4204" y="12185"/>
                      </a:lnTo>
                      <a:lnTo>
                        <a:pt x="3914" y="13292"/>
                      </a:lnTo>
                      <a:lnTo>
                        <a:pt x="3334" y="144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28" name="Shape 84">
                  <a:extLst>
                    <a:ext uri="{FF2B5EF4-FFF2-40B4-BE49-F238E27FC236}">
                      <a16:creationId xmlns:a16="http://schemas.microsoft.com/office/drawing/2014/main" id="{8859FE31-9209-AF51-7A8E-CA5E8BC574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19" y="271684"/>
                  <a:ext cx="961343" cy="240337"/>
                </a:xfrm>
                <a:custGeom>
                  <a:avLst/>
                  <a:gdLst>
                    <a:gd name="T0" fmla="*/ 952133346 w 21600"/>
                    <a:gd name="T1" fmla="*/ 14877372 h 21600"/>
                    <a:gd name="T2" fmla="*/ 952133346 w 21600"/>
                    <a:gd name="T3" fmla="*/ 14877372 h 21600"/>
                    <a:gd name="T4" fmla="*/ 952133346 w 21600"/>
                    <a:gd name="T5" fmla="*/ 14877372 h 21600"/>
                    <a:gd name="T6" fmla="*/ 952133346 w 21600"/>
                    <a:gd name="T7" fmla="*/ 14877372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8991" y="0"/>
                      </a:moveTo>
                      <a:lnTo>
                        <a:pt x="2609" y="0"/>
                      </a:lnTo>
                      <a:lnTo>
                        <a:pt x="2030" y="554"/>
                      </a:lnTo>
                      <a:lnTo>
                        <a:pt x="1595" y="554"/>
                      </a:lnTo>
                      <a:lnTo>
                        <a:pt x="1160" y="1662"/>
                      </a:lnTo>
                      <a:lnTo>
                        <a:pt x="725" y="2769"/>
                      </a:lnTo>
                      <a:lnTo>
                        <a:pt x="435" y="3877"/>
                      </a:lnTo>
                      <a:lnTo>
                        <a:pt x="145" y="5538"/>
                      </a:lnTo>
                      <a:lnTo>
                        <a:pt x="0" y="7200"/>
                      </a:lnTo>
                      <a:lnTo>
                        <a:pt x="0" y="14400"/>
                      </a:lnTo>
                      <a:lnTo>
                        <a:pt x="145" y="16062"/>
                      </a:lnTo>
                      <a:lnTo>
                        <a:pt x="435" y="17723"/>
                      </a:lnTo>
                      <a:lnTo>
                        <a:pt x="725" y="18831"/>
                      </a:lnTo>
                      <a:lnTo>
                        <a:pt x="1160" y="19938"/>
                      </a:lnTo>
                      <a:lnTo>
                        <a:pt x="1595" y="21046"/>
                      </a:lnTo>
                      <a:lnTo>
                        <a:pt x="2030" y="21600"/>
                      </a:lnTo>
                      <a:lnTo>
                        <a:pt x="19426" y="21600"/>
                      </a:lnTo>
                      <a:lnTo>
                        <a:pt x="20005" y="21046"/>
                      </a:lnTo>
                      <a:lnTo>
                        <a:pt x="20440" y="19938"/>
                      </a:lnTo>
                      <a:lnTo>
                        <a:pt x="20875" y="18831"/>
                      </a:lnTo>
                      <a:lnTo>
                        <a:pt x="21165" y="17723"/>
                      </a:lnTo>
                      <a:lnTo>
                        <a:pt x="21455" y="16062"/>
                      </a:lnTo>
                      <a:lnTo>
                        <a:pt x="21600" y="14400"/>
                      </a:lnTo>
                      <a:lnTo>
                        <a:pt x="21600" y="7200"/>
                      </a:lnTo>
                      <a:lnTo>
                        <a:pt x="21455" y="5538"/>
                      </a:lnTo>
                      <a:lnTo>
                        <a:pt x="21165" y="3877"/>
                      </a:lnTo>
                      <a:lnTo>
                        <a:pt x="20875" y="2769"/>
                      </a:lnTo>
                      <a:lnTo>
                        <a:pt x="20440" y="1662"/>
                      </a:lnTo>
                      <a:lnTo>
                        <a:pt x="20005" y="554"/>
                      </a:lnTo>
                      <a:lnTo>
                        <a:pt x="19426" y="554"/>
                      </a:lnTo>
                      <a:lnTo>
                        <a:pt x="18991" y="0"/>
                      </a:lnTo>
                      <a:close/>
                      <a:moveTo>
                        <a:pt x="3334" y="14400"/>
                      </a:moveTo>
                      <a:lnTo>
                        <a:pt x="2899" y="13846"/>
                      </a:lnTo>
                      <a:lnTo>
                        <a:pt x="2609" y="13292"/>
                      </a:lnTo>
                      <a:lnTo>
                        <a:pt x="2464" y="12185"/>
                      </a:lnTo>
                      <a:lnTo>
                        <a:pt x="2319" y="11077"/>
                      </a:lnTo>
                      <a:lnTo>
                        <a:pt x="2464" y="9415"/>
                      </a:lnTo>
                      <a:lnTo>
                        <a:pt x="2609" y="8308"/>
                      </a:lnTo>
                      <a:lnTo>
                        <a:pt x="2899" y="7754"/>
                      </a:lnTo>
                      <a:lnTo>
                        <a:pt x="3334" y="7200"/>
                      </a:lnTo>
                      <a:lnTo>
                        <a:pt x="3914" y="8308"/>
                      </a:lnTo>
                      <a:lnTo>
                        <a:pt x="4204" y="9415"/>
                      </a:lnTo>
                      <a:lnTo>
                        <a:pt x="4204" y="12185"/>
                      </a:lnTo>
                      <a:lnTo>
                        <a:pt x="3914" y="13292"/>
                      </a:lnTo>
                      <a:lnTo>
                        <a:pt x="3334" y="144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29" name="Shape 85">
                  <a:extLst>
                    <a:ext uri="{FF2B5EF4-FFF2-40B4-BE49-F238E27FC236}">
                      <a16:creationId xmlns:a16="http://schemas.microsoft.com/office/drawing/2014/main" id="{7BCEC5D0-49DC-EDB8-70B7-0BF82741EA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19" y="548592"/>
                  <a:ext cx="961343" cy="235114"/>
                </a:xfrm>
                <a:custGeom>
                  <a:avLst/>
                  <a:gdLst>
                    <a:gd name="T0" fmla="*/ 952133346 w 21600"/>
                    <a:gd name="T1" fmla="*/ 13928295 h 21600"/>
                    <a:gd name="T2" fmla="*/ 952133346 w 21600"/>
                    <a:gd name="T3" fmla="*/ 13928295 h 21600"/>
                    <a:gd name="T4" fmla="*/ 952133346 w 21600"/>
                    <a:gd name="T5" fmla="*/ 13928295 h 21600"/>
                    <a:gd name="T6" fmla="*/ 952133346 w 21600"/>
                    <a:gd name="T7" fmla="*/ 13928295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8991" y="0"/>
                      </a:moveTo>
                      <a:lnTo>
                        <a:pt x="2609" y="0"/>
                      </a:lnTo>
                      <a:lnTo>
                        <a:pt x="2030" y="554"/>
                      </a:lnTo>
                      <a:lnTo>
                        <a:pt x="1595" y="554"/>
                      </a:lnTo>
                      <a:lnTo>
                        <a:pt x="1160" y="1662"/>
                      </a:lnTo>
                      <a:lnTo>
                        <a:pt x="725" y="2769"/>
                      </a:lnTo>
                      <a:lnTo>
                        <a:pt x="435" y="3877"/>
                      </a:lnTo>
                      <a:lnTo>
                        <a:pt x="145" y="5538"/>
                      </a:lnTo>
                      <a:lnTo>
                        <a:pt x="0" y="7200"/>
                      </a:lnTo>
                      <a:lnTo>
                        <a:pt x="0" y="14400"/>
                      </a:lnTo>
                      <a:lnTo>
                        <a:pt x="145" y="16062"/>
                      </a:lnTo>
                      <a:lnTo>
                        <a:pt x="435" y="17723"/>
                      </a:lnTo>
                      <a:lnTo>
                        <a:pt x="725" y="18831"/>
                      </a:lnTo>
                      <a:lnTo>
                        <a:pt x="1160" y="19938"/>
                      </a:lnTo>
                      <a:lnTo>
                        <a:pt x="1595" y="21046"/>
                      </a:lnTo>
                      <a:lnTo>
                        <a:pt x="2030" y="21600"/>
                      </a:lnTo>
                      <a:lnTo>
                        <a:pt x="19426" y="21600"/>
                      </a:lnTo>
                      <a:lnTo>
                        <a:pt x="20005" y="21046"/>
                      </a:lnTo>
                      <a:lnTo>
                        <a:pt x="20440" y="19938"/>
                      </a:lnTo>
                      <a:lnTo>
                        <a:pt x="20875" y="18831"/>
                      </a:lnTo>
                      <a:lnTo>
                        <a:pt x="21165" y="17723"/>
                      </a:lnTo>
                      <a:lnTo>
                        <a:pt x="21455" y="16062"/>
                      </a:lnTo>
                      <a:lnTo>
                        <a:pt x="21600" y="14400"/>
                      </a:lnTo>
                      <a:lnTo>
                        <a:pt x="21600" y="7200"/>
                      </a:lnTo>
                      <a:lnTo>
                        <a:pt x="21455" y="5538"/>
                      </a:lnTo>
                      <a:lnTo>
                        <a:pt x="21165" y="3877"/>
                      </a:lnTo>
                      <a:lnTo>
                        <a:pt x="20875" y="2769"/>
                      </a:lnTo>
                      <a:lnTo>
                        <a:pt x="20440" y="1662"/>
                      </a:lnTo>
                      <a:lnTo>
                        <a:pt x="20005" y="554"/>
                      </a:lnTo>
                      <a:lnTo>
                        <a:pt x="19426" y="554"/>
                      </a:lnTo>
                      <a:lnTo>
                        <a:pt x="18991" y="0"/>
                      </a:lnTo>
                      <a:close/>
                      <a:moveTo>
                        <a:pt x="3334" y="14400"/>
                      </a:moveTo>
                      <a:lnTo>
                        <a:pt x="2899" y="13846"/>
                      </a:lnTo>
                      <a:lnTo>
                        <a:pt x="2609" y="13292"/>
                      </a:lnTo>
                      <a:lnTo>
                        <a:pt x="2464" y="12185"/>
                      </a:lnTo>
                      <a:lnTo>
                        <a:pt x="2319" y="11077"/>
                      </a:lnTo>
                      <a:lnTo>
                        <a:pt x="2464" y="9415"/>
                      </a:lnTo>
                      <a:lnTo>
                        <a:pt x="2609" y="8308"/>
                      </a:lnTo>
                      <a:lnTo>
                        <a:pt x="2899" y="7754"/>
                      </a:lnTo>
                      <a:lnTo>
                        <a:pt x="3334" y="7200"/>
                      </a:lnTo>
                      <a:lnTo>
                        <a:pt x="3914" y="8308"/>
                      </a:lnTo>
                      <a:lnTo>
                        <a:pt x="4204" y="9415"/>
                      </a:lnTo>
                      <a:lnTo>
                        <a:pt x="4204" y="12185"/>
                      </a:lnTo>
                      <a:lnTo>
                        <a:pt x="3914" y="13292"/>
                      </a:lnTo>
                      <a:lnTo>
                        <a:pt x="3334" y="144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30" name="Shape 86">
                  <a:extLst>
                    <a:ext uri="{FF2B5EF4-FFF2-40B4-BE49-F238E27FC236}">
                      <a16:creationId xmlns:a16="http://schemas.microsoft.com/office/drawing/2014/main" id="{70F7D6F6-3B00-31C6-043E-A791976718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7075" y="825502"/>
                  <a:ext cx="292584" cy="229888"/>
                </a:xfrm>
                <a:custGeom>
                  <a:avLst/>
                  <a:gdLst>
                    <a:gd name="T0" fmla="*/ 26841965 w 21600"/>
                    <a:gd name="T1" fmla="*/ 13020016 h 21600"/>
                    <a:gd name="T2" fmla="*/ 26841965 w 21600"/>
                    <a:gd name="T3" fmla="*/ 13020016 h 21600"/>
                    <a:gd name="T4" fmla="*/ 26841965 w 21600"/>
                    <a:gd name="T5" fmla="*/ 13020016 h 21600"/>
                    <a:gd name="T6" fmla="*/ 26841965 w 21600"/>
                    <a:gd name="T7" fmla="*/ 13020016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19722" y="9969"/>
                      </a:moveTo>
                      <a:lnTo>
                        <a:pt x="13148" y="9969"/>
                      </a:lnTo>
                      <a:lnTo>
                        <a:pt x="13148" y="0"/>
                      </a:lnTo>
                      <a:lnTo>
                        <a:pt x="8452" y="0"/>
                      </a:lnTo>
                      <a:lnTo>
                        <a:pt x="8452" y="9969"/>
                      </a:lnTo>
                      <a:lnTo>
                        <a:pt x="1878" y="9969"/>
                      </a:lnTo>
                      <a:lnTo>
                        <a:pt x="939" y="10523"/>
                      </a:lnTo>
                      <a:lnTo>
                        <a:pt x="470" y="10523"/>
                      </a:lnTo>
                      <a:lnTo>
                        <a:pt x="0" y="11631"/>
                      </a:lnTo>
                      <a:lnTo>
                        <a:pt x="0" y="19938"/>
                      </a:lnTo>
                      <a:lnTo>
                        <a:pt x="470" y="21046"/>
                      </a:lnTo>
                      <a:lnTo>
                        <a:pt x="939" y="21600"/>
                      </a:lnTo>
                      <a:lnTo>
                        <a:pt x="20661" y="21600"/>
                      </a:lnTo>
                      <a:lnTo>
                        <a:pt x="21130" y="21046"/>
                      </a:lnTo>
                      <a:lnTo>
                        <a:pt x="21600" y="19938"/>
                      </a:lnTo>
                      <a:lnTo>
                        <a:pt x="21600" y="11631"/>
                      </a:lnTo>
                      <a:lnTo>
                        <a:pt x="21130" y="10523"/>
                      </a:lnTo>
                      <a:lnTo>
                        <a:pt x="20661" y="10523"/>
                      </a:lnTo>
                      <a:lnTo>
                        <a:pt x="19722" y="996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  <p:sp>
              <p:nvSpPr>
                <p:cNvPr id="31" name="Shape 87">
                  <a:extLst>
                    <a:ext uri="{FF2B5EF4-FFF2-40B4-BE49-F238E27FC236}">
                      <a16:creationId xmlns:a16="http://schemas.microsoft.com/office/drawing/2014/main" id="{92A79338-83FB-0809-7B1C-809CD9CCF6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966568"/>
                  <a:ext cx="1091958" cy="52248"/>
                </a:xfrm>
                <a:custGeom>
                  <a:avLst/>
                  <a:gdLst>
                    <a:gd name="T0" fmla="*/ 1395340231 w 21600"/>
                    <a:gd name="T1" fmla="*/ 152852 h 21600"/>
                    <a:gd name="T2" fmla="*/ 1395340231 w 21600"/>
                    <a:gd name="T3" fmla="*/ 152852 h 21600"/>
                    <a:gd name="T4" fmla="*/ 1395340231 w 21600"/>
                    <a:gd name="T5" fmla="*/ 152852 h 21600"/>
                    <a:gd name="T6" fmla="*/ 1395340231 w 21600"/>
                    <a:gd name="T7" fmla="*/ 152852 h 21600"/>
                    <a:gd name="T8" fmla="*/ 0 60000 65536"/>
                    <a:gd name="T9" fmla="*/ 5898240 60000 65536"/>
                    <a:gd name="T10" fmla="*/ 11796480 60000 65536"/>
                    <a:gd name="T11" fmla="*/ 17694720 60000 65536"/>
                    <a:gd name="T12" fmla="*/ 0 w 21600"/>
                    <a:gd name="T13" fmla="*/ 0 h 21600"/>
                    <a:gd name="T14" fmla="*/ 21600 w 21600"/>
                    <a:gd name="T15" fmla="*/ 2160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 extrusionOk="0">
                      <a:moveTo>
                        <a:pt x="0" y="12000"/>
                      </a:moveTo>
                      <a:lnTo>
                        <a:pt x="0" y="14400"/>
                      </a:lnTo>
                      <a:lnTo>
                        <a:pt x="127" y="19200"/>
                      </a:lnTo>
                      <a:lnTo>
                        <a:pt x="381" y="21600"/>
                      </a:lnTo>
                      <a:lnTo>
                        <a:pt x="6988" y="21600"/>
                      </a:lnTo>
                      <a:lnTo>
                        <a:pt x="6988" y="0"/>
                      </a:lnTo>
                      <a:lnTo>
                        <a:pt x="381" y="0"/>
                      </a:lnTo>
                      <a:lnTo>
                        <a:pt x="127" y="2400"/>
                      </a:lnTo>
                      <a:lnTo>
                        <a:pt x="0" y="7200"/>
                      </a:lnTo>
                      <a:lnTo>
                        <a:pt x="0" y="12000"/>
                      </a:lnTo>
                      <a:close/>
                      <a:moveTo>
                        <a:pt x="20965" y="0"/>
                      </a:moveTo>
                      <a:lnTo>
                        <a:pt x="14612" y="0"/>
                      </a:lnTo>
                      <a:lnTo>
                        <a:pt x="14612" y="21600"/>
                      </a:lnTo>
                      <a:lnTo>
                        <a:pt x="21219" y="21600"/>
                      </a:lnTo>
                      <a:lnTo>
                        <a:pt x="21473" y="19200"/>
                      </a:lnTo>
                      <a:lnTo>
                        <a:pt x="21600" y="14400"/>
                      </a:lnTo>
                      <a:lnTo>
                        <a:pt x="21600" y="7200"/>
                      </a:lnTo>
                      <a:lnTo>
                        <a:pt x="21473" y="2400"/>
                      </a:lnTo>
                      <a:lnTo>
                        <a:pt x="21219" y="0"/>
                      </a:lnTo>
                      <a:lnTo>
                        <a:pt x="2096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  <a:headEnd/>
                  <a:tailEnd/>
                </a:ln>
              </p:spPr>
              <p:txBody>
                <a:bodyPr lIns="0" tIns="0" rIns="0" bIns="0"/>
                <a:lstStyle/>
                <a:p>
                  <a:pPr marL="0" marR="0" lvl="0" indent="0" algn="l" defTabSz="914400" rtl="0" eaLnBrk="1" fontAlgn="t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FrutigerNext LT Regular"/>
                    <a:ea typeface="华文细黑"/>
                    <a:cs typeface="+mn-cs"/>
                  </a:endParaRPr>
                </a:p>
              </p:txBody>
            </p:sp>
          </p:grpSp>
        </p:grpSp>
        <p:grpSp>
          <p:nvGrpSpPr>
            <p:cNvPr id="20" name="Group 92">
              <a:extLst>
                <a:ext uri="{FF2B5EF4-FFF2-40B4-BE49-F238E27FC236}">
                  <a16:creationId xmlns:a16="http://schemas.microsoft.com/office/drawing/2014/main" id="{9AC36536-A6A7-9161-AC6A-E66EC3E98A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5312" y="1459910"/>
              <a:ext cx="2032407" cy="2027183"/>
              <a:chOff x="30062" y="0"/>
              <a:chExt cx="2032405" cy="2027182"/>
            </a:xfrm>
          </p:grpSpPr>
          <p:sp>
            <p:nvSpPr>
              <p:cNvPr id="22" name="Shape 90">
                <a:extLst>
                  <a:ext uri="{FF2B5EF4-FFF2-40B4-BE49-F238E27FC236}">
                    <a16:creationId xmlns:a16="http://schemas.microsoft.com/office/drawing/2014/main" id="{0FFD4145-D6FC-C9E6-6777-C895D67EB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62" y="0"/>
                <a:ext cx="2032405" cy="2027182"/>
              </a:xfrm>
              <a:custGeom>
                <a:avLst/>
                <a:gdLst>
                  <a:gd name="T0" fmla="*/ 2147483647 w 19679"/>
                  <a:gd name="T1" fmla="*/ 2147483647 h 19679"/>
                  <a:gd name="T2" fmla="*/ 2147483647 w 19679"/>
                  <a:gd name="T3" fmla="*/ 2147483647 h 19679"/>
                  <a:gd name="T4" fmla="*/ 2147483647 w 19679"/>
                  <a:gd name="T5" fmla="*/ 2147483647 h 19679"/>
                  <a:gd name="T6" fmla="*/ 2147483647 w 19679"/>
                  <a:gd name="T7" fmla="*/ 2147483647 h 19679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19679"/>
                  <a:gd name="T13" fmla="*/ 0 h 19679"/>
                  <a:gd name="T14" fmla="*/ 19679 w 19679"/>
                  <a:gd name="T15" fmla="*/ 19679 h 1967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DB6932"/>
              </a:solidFill>
              <a:ln w="25400" cap="flat">
                <a:solidFill>
                  <a:srgbClr val="FFFFFF">
                    <a:alpha val="52156"/>
                  </a:srgbClr>
                </a:solidFill>
                <a:prstDash val="solid"/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  <p:sp>
            <p:nvSpPr>
              <p:cNvPr id="23" name="Shape 91">
                <a:extLst>
                  <a:ext uri="{FF2B5EF4-FFF2-40B4-BE49-F238E27FC236}">
                    <a16:creationId xmlns:a16="http://schemas.microsoft.com/office/drawing/2014/main" id="{5A615689-CB27-DAF0-B0DE-36EB77B30D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49" y="433648"/>
                <a:ext cx="1285276" cy="1118087"/>
              </a:xfrm>
              <a:custGeom>
                <a:avLst/>
                <a:gdLst>
                  <a:gd name="T0" fmla="*/ 2147483647 w 21600"/>
                  <a:gd name="T1" fmla="*/ 1497923388 h 21600"/>
                  <a:gd name="T2" fmla="*/ 2147483647 w 21600"/>
                  <a:gd name="T3" fmla="*/ 1497923388 h 21600"/>
                  <a:gd name="T4" fmla="*/ 2147483647 w 21600"/>
                  <a:gd name="T5" fmla="*/ 1497923388 h 21600"/>
                  <a:gd name="T6" fmla="*/ 2147483647 w 21600"/>
                  <a:gd name="T7" fmla="*/ 149792338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 extrusionOk="0">
                    <a:moveTo>
                      <a:pt x="10100" y="0"/>
                    </a:moveTo>
                    <a:lnTo>
                      <a:pt x="11132" y="85"/>
                    </a:lnTo>
                    <a:lnTo>
                      <a:pt x="12090" y="342"/>
                    </a:lnTo>
                    <a:lnTo>
                      <a:pt x="12975" y="768"/>
                    </a:lnTo>
                    <a:lnTo>
                      <a:pt x="13786" y="1366"/>
                    </a:lnTo>
                    <a:lnTo>
                      <a:pt x="14597" y="2049"/>
                    </a:lnTo>
                    <a:lnTo>
                      <a:pt x="15260" y="2903"/>
                    </a:lnTo>
                    <a:lnTo>
                      <a:pt x="15776" y="3757"/>
                    </a:lnTo>
                    <a:lnTo>
                      <a:pt x="16218" y="4781"/>
                    </a:lnTo>
                    <a:lnTo>
                      <a:pt x="16956" y="4781"/>
                    </a:lnTo>
                    <a:lnTo>
                      <a:pt x="17472" y="4866"/>
                    </a:lnTo>
                    <a:lnTo>
                      <a:pt x="17988" y="5037"/>
                    </a:lnTo>
                    <a:lnTo>
                      <a:pt x="18430" y="5208"/>
                    </a:lnTo>
                    <a:lnTo>
                      <a:pt x="18872" y="5464"/>
                    </a:lnTo>
                    <a:lnTo>
                      <a:pt x="19315" y="5806"/>
                    </a:lnTo>
                    <a:lnTo>
                      <a:pt x="19757" y="6147"/>
                    </a:lnTo>
                    <a:lnTo>
                      <a:pt x="20126" y="6489"/>
                    </a:lnTo>
                    <a:lnTo>
                      <a:pt x="20420" y="6915"/>
                    </a:lnTo>
                    <a:lnTo>
                      <a:pt x="20715" y="7428"/>
                    </a:lnTo>
                    <a:lnTo>
                      <a:pt x="21010" y="7940"/>
                    </a:lnTo>
                    <a:lnTo>
                      <a:pt x="21158" y="8452"/>
                    </a:lnTo>
                    <a:lnTo>
                      <a:pt x="21379" y="8964"/>
                    </a:lnTo>
                    <a:lnTo>
                      <a:pt x="21526" y="9562"/>
                    </a:lnTo>
                    <a:lnTo>
                      <a:pt x="21600" y="10160"/>
                    </a:lnTo>
                    <a:lnTo>
                      <a:pt x="21600" y="11355"/>
                    </a:lnTo>
                    <a:lnTo>
                      <a:pt x="21526" y="11953"/>
                    </a:lnTo>
                    <a:lnTo>
                      <a:pt x="21379" y="12465"/>
                    </a:lnTo>
                    <a:lnTo>
                      <a:pt x="21158" y="13062"/>
                    </a:lnTo>
                    <a:lnTo>
                      <a:pt x="21010" y="13575"/>
                    </a:lnTo>
                    <a:lnTo>
                      <a:pt x="20715" y="14087"/>
                    </a:lnTo>
                    <a:lnTo>
                      <a:pt x="20420" y="14514"/>
                    </a:lnTo>
                    <a:lnTo>
                      <a:pt x="20126" y="14941"/>
                    </a:lnTo>
                    <a:lnTo>
                      <a:pt x="19757" y="15368"/>
                    </a:lnTo>
                    <a:lnTo>
                      <a:pt x="19315" y="15709"/>
                    </a:lnTo>
                    <a:lnTo>
                      <a:pt x="18872" y="15965"/>
                    </a:lnTo>
                    <a:lnTo>
                      <a:pt x="18430" y="16221"/>
                    </a:lnTo>
                    <a:lnTo>
                      <a:pt x="17988" y="16392"/>
                    </a:lnTo>
                    <a:lnTo>
                      <a:pt x="17472" y="16563"/>
                    </a:lnTo>
                    <a:lnTo>
                      <a:pt x="16956" y="16648"/>
                    </a:lnTo>
                    <a:lnTo>
                      <a:pt x="16366" y="16648"/>
                    </a:lnTo>
                    <a:lnTo>
                      <a:pt x="16366" y="14770"/>
                    </a:lnTo>
                    <a:lnTo>
                      <a:pt x="18872" y="11867"/>
                    </a:lnTo>
                    <a:lnTo>
                      <a:pt x="18577" y="11270"/>
                    </a:lnTo>
                    <a:lnTo>
                      <a:pt x="18209" y="10757"/>
                    </a:lnTo>
                    <a:lnTo>
                      <a:pt x="17840" y="10245"/>
                    </a:lnTo>
                    <a:lnTo>
                      <a:pt x="17398" y="9818"/>
                    </a:lnTo>
                    <a:lnTo>
                      <a:pt x="16882" y="9391"/>
                    </a:lnTo>
                    <a:lnTo>
                      <a:pt x="16440" y="9050"/>
                    </a:lnTo>
                    <a:lnTo>
                      <a:pt x="16366" y="9221"/>
                    </a:lnTo>
                    <a:lnTo>
                      <a:pt x="16366" y="9050"/>
                    </a:lnTo>
                    <a:lnTo>
                      <a:pt x="16292" y="8623"/>
                    </a:lnTo>
                    <a:lnTo>
                      <a:pt x="16218" y="8281"/>
                    </a:lnTo>
                    <a:lnTo>
                      <a:pt x="16071" y="7940"/>
                    </a:lnTo>
                    <a:lnTo>
                      <a:pt x="15629" y="7428"/>
                    </a:lnTo>
                    <a:lnTo>
                      <a:pt x="15334" y="7257"/>
                    </a:lnTo>
                    <a:lnTo>
                      <a:pt x="15039" y="7172"/>
                    </a:lnTo>
                    <a:lnTo>
                      <a:pt x="14670" y="7086"/>
                    </a:lnTo>
                    <a:lnTo>
                      <a:pt x="6856" y="7086"/>
                    </a:lnTo>
                    <a:lnTo>
                      <a:pt x="6561" y="7172"/>
                    </a:lnTo>
                    <a:lnTo>
                      <a:pt x="6266" y="7257"/>
                    </a:lnTo>
                    <a:lnTo>
                      <a:pt x="5971" y="7428"/>
                    </a:lnTo>
                    <a:lnTo>
                      <a:pt x="5676" y="7684"/>
                    </a:lnTo>
                    <a:lnTo>
                      <a:pt x="5529" y="7940"/>
                    </a:lnTo>
                    <a:lnTo>
                      <a:pt x="5382" y="8281"/>
                    </a:lnTo>
                    <a:lnTo>
                      <a:pt x="5234" y="8623"/>
                    </a:lnTo>
                    <a:lnTo>
                      <a:pt x="5234" y="16648"/>
                    </a:lnTo>
                    <a:lnTo>
                      <a:pt x="3833" y="16648"/>
                    </a:lnTo>
                    <a:lnTo>
                      <a:pt x="3391" y="16563"/>
                    </a:lnTo>
                    <a:lnTo>
                      <a:pt x="2580" y="16307"/>
                    </a:lnTo>
                    <a:lnTo>
                      <a:pt x="1843" y="15880"/>
                    </a:lnTo>
                    <a:lnTo>
                      <a:pt x="663" y="14514"/>
                    </a:lnTo>
                    <a:lnTo>
                      <a:pt x="295" y="13660"/>
                    </a:lnTo>
                    <a:lnTo>
                      <a:pt x="74" y="12721"/>
                    </a:lnTo>
                    <a:lnTo>
                      <a:pt x="0" y="12209"/>
                    </a:lnTo>
                    <a:lnTo>
                      <a:pt x="0" y="11696"/>
                    </a:lnTo>
                    <a:lnTo>
                      <a:pt x="74" y="10843"/>
                    </a:lnTo>
                    <a:lnTo>
                      <a:pt x="221" y="9989"/>
                    </a:lnTo>
                    <a:lnTo>
                      <a:pt x="590" y="9221"/>
                    </a:lnTo>
                    <a:lnTo>
                      <a:pt x="1032" y="8538"/>
                    </a:lnTo>
                    <a:lnTo>
                      <a:pt x="1548" y="7940"/>
                    </a:lnTo>
                    <a:lnTo>
                      <a:pt x="2138" y="7428"/>
                    </a:lnTo>
                    <a:lnTo>
                      <a:pt x="2801" y="7086"/>
                    </a:lnTo>
                    <a:lnTo>
                      <a:pt x="3539" y="6830"/>
                    </a:lnTo>
                    <a:lnTo>
                      <a:pt x="3612" y="6147"/>
                    </a:lnTo>
                    <a:lnTo>
                      <a:pt x="3760" y="5464"/>
                    </a:lnTo>
                    <a:lnTo>
                      <a:pt x="3981" y="4781"/>
                    </a:lnTo>
                    <a:lnTo>
                      <a:pt x="4276" y="4183"/>
                    </a:lnTo>
                    <a:lnTo>
                      <a:pt x="4571" y="3586"/>
                    </a:lnTo>
                    <a:lnTo>
                      <a:pt x="4866" y="2988"/>
                    </a:lnTo>
                    <a:lnTo>
                      <a:pt x="5234" y="2476"/>
                    </a:lnTo>
                    <a:lnTo>
                      <a:pt x="5676" y="1964"/>
                    </a:lnTo>
                    <a:lnTo>
                      <a:pt x="6119" y="1537"/>
                    </a:lnTo>
                    <a:lnTo>
                      <a:pt x="6635" y="1195"/>
                    </a:lnTo>
                    <a:lnTo>
                      <a:pt x="7151" y="854"/>
                    </a:lnTo>
                    <a:lnTo>
                      <a:pt x="7667" y="598"/>
                    </a:lnTo>
                    <a:lnTo>
                      <a:pt x="8257" y="342"/>
                    </a:lnTo>
                    <a:lnTo>
                      <a:pt x="8846" y="171"/>
                    </a:lnTo>
                    <a:lnTo>
                      <a:pt x="9436" y="85"/>
                    </a:lnTo>
                    <a:lnTo>
                      <a:pt x="10100" y="0"/>
                    </a:lnTo>
                    <a:close/>
                    <a:moveTo>
                      <a:pt x="15702" y="18185"/>
                    </a:moveTo>
                    <a:lnTo>
                      <a:pt x="15629" y="18441"/>
                    </a:lnTo>
                    <a:lnTo>
                      <a:pt x="15481" y="18697"/>
                    </a:lnTo>
                    <a:lnTo>
                      <a:pt x="13343" y="21344"/>
                    </a:lnTo>
                    <a:lnTo>
                      <a:pt x="13048" y="21515"/>
                    </a:lnTo>
                    <a:lnTo>
                      <a:pt x="12754" y="21600"/>
                    </a:lnTo>
                    <a:lnTo>
                      <a:pt x="6856" y="21600"/>
                    </a:lnTo>
                    <a:lnTo>
                      <a:pt x="6487" y="21515"/>
                    </a:lnTo>
                    <a:lnTo>
                      <a:pt x="6192" y="21258"/>
                    </a:lnTo>
                    <a:lnTo>
                      <a:pt x="5971" y="20832"/>
                    </a:lnTo>
                    <a:lnTo>
                      <a:pt x="5898" y="20405"/>
                    </a:lnTo>
                    <a:lnTo>
                      <a:pt x="5898" y="9050"/>
                    </a:lnTo>
                    <a:lnTo>
                      <a:pt x="5971" y="8623"/>
                    </a:lnTo>
                    <a:lnTo>
                      <a:pt x="6192" y="8196"/>
                    </a:lnTo>
                    <a:lnTo>
                      <a:pt x="6487" y="8025"/>
                    </a:lnTo>
                    <a:lnTo>
                      <a:pt x="6856" y="7940"/>
                    </a:lnTo>
                    <a:lnTo>
                      <a:pt x="14670" y="7940"/>
                    </a:lnTo>
                    <a:lnTo>
                      <a:pt x="15039" y="8025"/>
                    </a:lnTo>
                    <a:lnTo>
                      <a:pt x="15408" y="8196"/>
                    </a:lnTo>
                    <a:lnTo>
                      <a:pt x="15629" y="8623"/>
                    </a:lnTo>
                    <a:lnTo>
                      <a:pt x="15702" y="9050"/>
                    </a:lnTo>
                    <a:lnTo>
                      <a:pt x="15702" y="10330"/>
                    </a:lnTo>
                    <a:lnTo>
                      <a:pt x="14744" y="11355"/>
                    </a:lnTo>
                    <a:lnTo>
                      <a:pt x="14744" y="9050"/>
                    </a:lnTo>
                    <a:lnTo>
                      <a:pt x="14670" y="8964"/>
                    </a:lnTo>
                    <a:lnTo>
                      <a:pt x="6856" y="8964"/>
                    </a:lnTo>
                    <a:lnTo>
                      <a:pt x="6782" y="9050"/>
                    </a:lnTo>
                    <a:lnTo>
                      <a:pt x="6782" y="20405"/>
                    </a:lnTo>
                    <a:lnTo>
                      <a:pt x="6856" y="20490"/>
                    </a:lnTo>
                    <a:lnTo>
                      <a:pt x="12680" y="20490"/>
                    </a:lnTo>
                    <a:lnTo>
                      <a:pt x="12680" y="18783"/>
                    </a:lnTo>
                    <a:lnTo>
                      <a:pt x="12754" y="18441"/>
                    </a:lnTo>
                    <a:lnTo>
                      <a:pt x="12901" y="18185"/>
                    </a:lnTo>
                    <a:lnTo>
                      <a:pt x="13122" y="18014"/>
                    </a:lnTo>
                    <a:lnTo>
                      <a:pt x="14597" y="18014"/>
                    </a:lnTo>
                    <a:lnTo>
                      <a:pt x="14744" y="17929"/>
                    </a:lnTo>
                    <a:lnTo>
                      <a:pt x="14744" y="16221"/>
                    </a:lnTo>
                    <a:lnTo>
                      <a:pt x="15702" y="15111"/>
                    </a:lnTo>
                    <a:lnTo>
                      <a:pt x="15702" y="18185"/>
                    </a:lnTo>
                    <a:close/>
                    <a:moveTo>
                      <a:pt x="8035" y="10074"/>
                    </a:moveTo>
                    <a:lnTo>
                      <a:pt x="13565" y="10074"/>
                    </a:lnTo>
                    <a:lnTo>
                      <a:pt x="13565" y="10757"/>
                    </a:lnTo>
                    <a:lnTo>
                      <a:pt x="8035" y="10757"/>
                    </a:lnTo>
                    <a:lnTo>
                      <a:pt x="8035" y="10074"/>
                    </a:lnTo>
                    <a:close/>
                    <a:moveTo>
                      <a:pt x="8035" y="11355"/>
                    </a:moveTo>
                    <a:lnTo>
                      <a:pt x="13565" y="11355"/>
                    </a:lnTo>
                    <a:lnTo>
                      <a:pt x="13565" y="12038"/>
                    </a:lnTo>
                    <a:lnTo>
                      <a:pt x="8035" y="12038"/>
                    </a:lnTo>
                    <a:lnTo>
                      <a:pt x="8035" y="11355"/>
                    </a:lnTo>
                    <a:close/>
                    <a:moveTo>
                      <a:pt x="8035" y="12636"/>
                    </a:moveTo>
                    <a:lnTo>
                      <a:pt x="10689" y="12636"/>
                    </a:lnTo>
                    <a:lnTo>
                      <a:pt x="10689" y="13319"/>
                    </a:lnTo>
                    <a:lnTo>
                      <a:pt x="8035" y="13319"/>
                    </a:lnTo>
                    <a:lnTo>
                      <a:pt x="8035" y="12636"/>
                    </a:lnTo>
                    <a:close/>
                    <a:moveTo>
                      <a:pt x="12016" y="16136"/>
                    </a:moveTo>
                    <a:lnTo>
                      <a:pt x="11648" y="17160"/>
                    </a:lnTo>
                    <a:lnTo>
                      <a:pt x="11648" y="17331"/>
                    </a:lnTo>
                    <a:lnTo>
                      <a:pt x="11869" y="17417"/>
                    </a:lnTo>
                    <a:lnTo>
                      <a:pt x="12754" y="16990"/>
                    </a:lnTo>
                    <a:lnTo>
                      <a:pt x="12459" y="16477"/>
                    </a:lnTo>
                    <a:lnTo>
                      <a:pt x="12016" y="16136"/>
                    </a:lnTo>
                    <a:close/>
                    <a:moveTo>
                      <a:pt x="16587" y="10074"/>
                    </a:moveTo>
                    <a:lnTo>
                      <a:pt x="12311" y="14941"/>
                    </a:lnTo>
                    <a:lnTo>
                      <a:pt x="12754" y="15282"/>
                    </a:lnTo>
                    <a:lnTo>
                      <a:pt x="13122" y="15709"/>
                    </a:lnTo>
                    <a:lnTo>
                      <a:pt x="13491" y="16136"/>
                    </a:lnTo>
                    <a:lnTo>
                      <a:pt x="13786" y="16648"/>
                    </a:lnTo>
                    <a:lnTo>
                      <a:pt x="17988" y="11696"/>
                    </a:lnTo>
                    <a:lnTo>
                      <a:pt x="17693" y="11270"/>
                    </a:lnTo>
                    <a:lnTo>
                      <a:pt x="17324" y="10757"/>
                    </a:lnTo>
                    <a:lnTo>
                      <a:pt x="16956" y="10416"/>
                    </a:lnTo>
                    <a:lnTo>
                      <a:pt x="16587" y="1007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  <a:headEnd/>
                <a:tailEnd/>
              </a:ln>
            </p:spPr>
            <p:txBody>
              <a:bodyPr lIns="0" tIns="0" rIns="0" bIns="0"/>
              <a:lstStyle/>
              <a:p>
                <a:pPr marL="0" marR="0" lvl="0" indent="0" algn="l" defTabSz="914400" rtl="0" eaLnBrk="1" fontAlgn="t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</a:endParaRPr>
              </a:p>
            </p:txBody>
          </p:sp>
        </p:grpSp>
        <p:sp>
          <p:nvSpPr>
            <p:cNvPr id="21" name="Shape 93">
              <a:extLst>
                <a:ext uri="{FF2B5EF4-FFF2-40B4-BE49-F238E27FC236}">
                  <a16:creationId xmlns:a16="http://schemas.microsoft.com/office/drawing/2014/main" id="{9B8761D7-A734-5D23-D41E-913A572FC0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8403" y="3708295"/>
              <a:ext cx="1772747" cy="1044243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FrutigerNext LT Regular"/>
                  <a:ea typeface="华文细黑"/>
                  <a:cs typeface="+mn-cs"/>
                  <a:sym typeface="Calibri" pitchFamily="34" charset="0"/>
                </a:rPr>
                <a:t>Social</a:t>
              </a:r>
            </a:p>
            <a:p>
              <a:pPr marL="0" marR="0" lvl="0" indent="0" algn="ctr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  <a:cs typeface="+mn-cs"/>
                <a:sym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232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546051" y="1321979"/>
            <a:ext cx="25126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Features of ICT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300A6E-CDCD-6D20-D929-A69505CA24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53442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44E79-9E57-BA6B-D0B7-67B7EFC13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0ADE09-3C32-90B3-DB95-42F52BB215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C118ED-E90A-F9C4-E8B8-F3D98DF472EE}"/>
              </a:ext>
            </a:extLst>
          </p:cNvPr>
          <p:cNvSpPr txBox="1"/>
          <p:nvPr/>
        </p:nvSpPr>
        <p:spPr>
          <a:xfrm>
            <a:off x="1106660" y="992181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Features of ICT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9691DA-A263-D7B6-2037-70C4F9E8522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2E184B-91C2-0A7A-8A70-61DE6727F7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CB7654-A9EC-C810-AB82-973307843D7C}"/>
              </a:ext>
            </a:extLst>
          </p:cNvPr>
          <p:cNvSpPr txBox="1"/>
          <p:nvPr/>
        </p:nvSpPr>
        <p:spPr>
          <a:xfrm>
            <a:off x="956664" y="1934519"/>
            <a:ext cx="10133952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Speed</a:t>
            </a:r>
            <a:r>
              <a:rPr lang="en-US" dirty="0"/>
              <a:t>: Fast collection, processing, and transfer of information.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Flexibility</a:t>
            </a:r>
            <a:r>
              <a:rPr lang="en-US" dirty="0"/>
              <a:t>: Access data anytime, anywhere.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Cost Reduction</a:t>
            </a:r>
            <a:r>
              <a:rPr lang="en-US" dirty="0"/>
              <a:t>: Lower expenses with higher efficiency.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Easy Communication</a:t>
            </a:r>
            <a:r>
              <a:rPr lang="en-US" dirty="0"/>
              <a:t>: Simplifies interaction between people and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Wide Application</a:t>
            </a:r>
            <a:r>
              <a:rPr lang="en-US" dirty="0"/>
              <a:t>: Essential in education, healthcare, banking, and business.</a:t>
            </a:r>
          </a:p>
        </p:txBody>
      </p:sp>
    </p:spTree>
    <p:extLst>
      <p:ext uri="{BB962C8B-B14F-4D97-AF65-F5344CB8AC3E}">
        <p14:creationId xmlns:p14="http://schemas.microsoft.com/office/powerpoint/2010/main" val="259581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543C7-B4A5-8CF9-52D2-EB6864EA0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8C7250-D3F8-23F6-8074-ED8467DCA5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C49EAE-F4C7-4BC4-94EA-F25E6954D1AE}"/>
              </a:ext>
            </a:extLst>
          </p:cNvPr>
          <p:cNvSpPr txBox="1"/>
          <p:nvPr/>
        </p:nvSpPr>
        <p:spPr>
          <a:xfrm>
            <a:off x="1106660" y="992181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Features of ICT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496D05-5B99-94A7-1998-E35EC3B36A1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E56E00-699D-F6B0-160A-A02E5FC413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CD5230-A84C-0448-E6BA-A9C1C4B704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6246" y="1917145"/>
            <a:ext cx="8909634" cy="387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207AF-3BD5-FF71-D797-2201A909C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B31F91-B56F-0645-F8F0-1E7CBA8746F4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296F80-0A57-54C6-9842-FFE31484B44F}"/>
              </a:ext>
            </a:extLst>
          </p:cNvPr>
          <p:cNvSpPr txBox="1"/>
          <p:nvPr/>
        </p:nvSpPr>
        <p:spPr>
          <a:xfrm>
            <a:off x="532120" y="1100720"/>
            <a:ext cx="11746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ICT Becoming The Engine of Transformation for Traditional Industry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5BBF73-2966-5363-5DAA-733CFF53A43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20F9A-53D2-707D-A5B8-7EE482FCCD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707E5F-534E-79B8-591D-EB6B3E47E0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3536" y="1987564"/>
            <a:ext cx="7767389" cy="403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AC7E7-9F4A-6120-6645-0C1A5FA07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E19469-DE47-C188-F2AC-9EF67682B831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C01E02-E72F-72CF-4FDB-0805E16BBBD5}"/>
              </a:ext>
            </a:extLst>
          </p:cNvPr>
          <p:cNvSpPr txBox="1"/>
          <p:nvPr/>
        </p:nvSpPr>
        <p:spPr>
          <a:xfrm>
            <a:off x="956663" y="1005715"/>
            <a:ext cx="8862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4 Biggest IT Trends That Are Rebuilding The World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5C21F2-DB35-3CBF-84BE-5D25E1C1F5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F2A5BD-BD0D-2BFE-8B76-719841BC0B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A5EA5C-064A-623B-19EA-86926178A3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8174" y="2617076"/>
            <a:ext cx="4891826" cy="31320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EF5B18-CE02-E04D-594B-E259505F7869}"/>
              </a:ext>
            </a:extLst>
          </p:cNvPr>
          <p:cNvSpPr txBox="1"/>
          <p:nvPr/>
        </p:nvSpPr>
        <p:spPr bwMode="auto">
          <a:xfrm>
            <a:off x="761999" y="1893244"/>
            <a:ext cx="6247063" cy="441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b="1" dirty="0"/>
              <a:t>Mobile Internet</a:t>
            </a:r>
            <a:r>
              <a:rPr lang="en-US" dirty="0"/>
              <a:t>: Access to the internet through mobile devices, connecting billions of users worldwide.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b="1" dirty="0"/>
              <a:t>Big Data</a:t>
            </a:r>
            <a:r>
              <a:rPr lang="en-US" dirty="0"/>
              <a:t>: Extremely large datasets that require advanced tools to store, process, and analyze.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b="1" dirty="0"/>
              <a:t>Internet of Things (IoT): </a:t>
            </a:r>
            <a:r>
              <a:rPr lang="en-US" dirty="0"/>
              <a:t>Network of connected devices that collect and share data.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b="1" dirty="0"/>
              <a:t>Cloud Computing</a:t>
            </a:r>
            <a:r>
              <a:rPr lang="en-US" dirty="0"/>
              <a:t>: Online platforms that provide storage, processing, and services over the internet.</a:t>
            </a:r>
            <a:endParaRPr lang="ar-IQ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300" dirty="0"/>
              <a:t>Mobile Internet: 7 billion mobile users, which is near to the total population on Earth. 78% CAGR of data growth and the total number of smart phones in the world (1.82 billion) has exceed the number of PC (1.78 billion).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300" dirty="0"/>
              <a:t>Internet of Things: Social Business and Social Media changed the people’s way of life. 86% of enterprises are developing their business in social media sites.</a:t>
            </a:r>
            <a:endParaRPr lang="ar-IQ" sz="1300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2479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2E352-7D6D-F261-93DE-FAE6B3261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B519848-8220-D806-2F48-4EAB651B7BF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C1F3791-6B80-C6C5-155A-09D6416D21F5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B3F34F5-C9C5-D2A1-A8FF-0B821F85EA1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6ABCD1-8335-BD9E-9116-85D4972437E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2AA581-0D31-CAB9-7597-72C0A4E92C6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333DD2B-DE46-0230-387F-30D0B0BE2093}"/>
              </a:ext>
            </a:extLst>
          </p:cNvPr>
          <p:cNvSpPr txBox="1"/>
          <p:nvPr/>
        </p:nvSpPr>
        <p:spPr>
          <a:xfrm>
            <a:off x="5997664" y="1489026"/>
            <a:ext cx="609166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Characteristics of Storage in Intelligence Era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F7D61A-93B0-A27E-2548-0B809E18CD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953E225-2B30-60C9-0DA3-6979DEE3B6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EC1E4A-37BE-3F3D-D26C-793F2E2ABB6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FB9234-FDD1-DED6-7841-601E49B5E2A3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6121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A6BF7-CCD1-CF2A-F2AB-E34F33D13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9E0075-3D53-D281-9DBD-62EC6C903494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2793C1-8AC3-4C3E-730D-E3336233C59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016B5F-8D93-F7AE-FDAB-F3FF25B9E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2698FB-38BB-6DA1-E569-87E93B302601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Characteristics of Storage in Intelligence Era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540D86-C957-13DE-8660-B134BA22BD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1495" y="1994701"/>
            <a:ext cx="7117355" cy="412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25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FF11C-12EA-932A-2109-6E5A30415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FF8DD5-F384-9D2C-AC1C-882DCFFCCBF4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3F3FAA-D605-BE53-0201-347309DE8CA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EBDE10-9C1C-828B-4C76-CA916A5D2D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AC024A-EACF-A1E1-516E-E0FC0C2AB2D4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Optical Storage Technology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6775C8-8D92-71CE-3E4F-B2B6863A46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5256" y="1932331"/>
            <a:ext cx="9221487" cy="402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858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85D83-E510-6E49-0CD1-AB013905E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EACBF2-5B81-EC0C-3946-CFD3AC86B2A5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F1BFFD-1C3D-55F6-68CD-0E6EEEAA74C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D47954-7F62-42A6-8FFD-809BD6B48F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AA2A43-82D8-73C1-B35F-11EED01B37D6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DNA Data Storage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2BBBF3-55FE-ACFE-F824-0466900EC9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187" y="2034620"/>
            <a:ext cx="9240540" cy="41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8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38C18-820C-A9C7-32EE-6B6A981AC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F79534-6948-5D36-6425-2074A1299B82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4FD901-D575-3432-7862-6401793DBC9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358E22-E5AE-5B46-470A-000AEA8589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A87F83-98F2-718C-0881-8C06860BFA67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Atomic Storage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828B3D-BAD3-9259-EEE9-5CC3818C7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183" y="1928460"/>
            <a:ext cx="9335803" cy="433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75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ECA649-67ED-1A30-1A91-E50C090FA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1A7B16-E3AB-169F-7B8F-1CAD2CA3DF27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C9D527-948A-DDD5-2151-6598ADA8333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B0F55E-49B5-EB2E-D9E7-6BAE34C6CE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B7AA5D-825B-00F2-0D2F-9EA473244750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Quantum Storage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ED1CA2-2BE6-EB45-13DE-704BFD814D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395" y="2044146"/>
            <a:ext cx="9250066" cy="415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90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EB667-DB60-996A-454F-4AFCFE71A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E1BB61-CBEA-67D7-F690-F9C2814F8760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3F96F7D-18F6-B0E0-A46B-68338B08C91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19BCDC9-ADB9-F7EB-F443-98F8D56AE9A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228EB-BDF7-5C6A-5B71-2BC908A915A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1BD012-F006-1C9C-7A0D-21A2A72E232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403B40F-D5CD-622C-B362-E30C565615C2}"/>
              </a:ext>
            </a:extLst>
          </p:cNvPr>
          <p:cNvSpPr txBox="1"/>
          <p:nvPr/>
        </p:nvSpPr>
        <p:spPr>
          <a:xfrm>
            <a:off x="6602703" y="1259391"/>
            <a:ext cx="3081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3200" dirty="0"/>
              <a:t>Cloud Computing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E8084E-A7CA-F57C-34A4-13F41A5CCAB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103C91-171A-B2ED-0C31-EF33BC14AF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334F15B-C086-0E8D-9E4B-267F47761C1A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500437-F480-A807-42F6-652797C9D0CA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09402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F2442-8FA0-0DA1-4D90-D938613A9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35AC86-0395-00EA-D61F-6837D97D2B98}"/>
              </a:ext>
            </a:extLst>
          </p:cNvPr>
          <p:cNvSpPr/>
          <p:nvPr/>
        </p:nvSpPr>
        <p:spPr>
          <a:xfrm>
            <a:off x="617280" y="1685495"/>
            <a:ext cx="10812720" cy="383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6341AC-D13D-C110-9D5C-7C6623A677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4409E8-A2AF-C0F9-FDAD-6A31F2BC1B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C626BC3-A22A-28A9-9F6C-FA70E947A8D6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Cloud Computing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25D725-30E6-D6CB-8EA7-05FDB188FF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168" y="2019839"/>
            <a:ext cx="9034502" cy="3152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5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5165DE-C5B9-98F3-5DBA-DC13F4A8A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FF704D-33B5-1438-AD42-94ACC005AA0C}"/>
              </a:ext>
            </a:extLst>
          </p:cNvPr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62BBF2-4634-AFC2-111A-C1D8AE98D4C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C4BE76-4676-19C6-141D-907BA08E6B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34D8EA-DF74-D689-5439-F1129736BD5E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Types of Cloud Computing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8E6EEA-7161-1359-1BBC-20C352B870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1972" y="1930679"/>
            <a:ext cx="8583336" cy="25974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8DCC95-ED16-65C6-4E8B-BFE0803929CA}"/>
              </a:ext>
            </a:extLst>
          </p:cNvPr>
          <p:cNvSpPr txBox="1"/>
          <p:nvPr/>
        </p:nvSpPr>
        <p:spPr bwMode="auto">
          <a:xfrm>
            <a:off x="834994" y="4538305"/>
            <a:ext cx="1059500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/>
              <a:t>SaaS </a:t>
            </a:r>
            <a:r>
              <a:rPr lang="ar-IQ" b="1" dirty="0"/>
              <a:t>:</a:t>
            </a:r>
            <a:r>
              <a:rPr lang="en-US" dirty="0"/>
              <a:t>Using ready-made applications over the internet without the need to install them, such as Gmail and Google Docs.</a:t>
            </a:r>
          </a:p>
          <a:p>
            <a:r>
              <a:rPr lang="en-US" b="1" dirty="0"/>
              <a:t>PaaS: </a:t>
            </a:r>
            <a:r>
              <a:rPr lang="en-US" dirty="0"/>
              <a:t>Providing an environment and tools for developers to build and run applications without managing the underlying infrastructure.</a:t>
            </a:r>
          </a:p>
          <a:p>
            <a:r>
              <a:rPr lang="en-US" b="1" dirty="0"/>
              <a:t>IaaS: </a:t>
            </a:r>
            <a:r>
              <a:rPr lang="en-US" dirty="0"/>
              <a:t>Providing computing resources such as servers and storage over the internet with full control for the user.</a:t>
            </a:r>
          </a:p>
        </p:txBody>
      </p:sp>
    </p:spTree>
    <p:extLst>
      <p:ext uri="{BB962C8B-B14F-4D97-AF65-F5344CB8AC3E}">
        <p14:creationId xmlns:p14="http://schemas.microsoft.com/office/powerpoint/2010/main" val="259846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17039-20F6-237C-12BD-9CDBDD258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2C087A-C485-43A3-8E24-5FFE899F02EA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43EC5B-3E91-36CC-68B6-1944E7F1B78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EF8ED0-F9CE-8FD7-6DFC-58354E5279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9FE4FE-DA07-C71F-08FF-DF323DC8F6A7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Cloud Data Center is Everywhere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34F073-9A42-BD55-F52B-70E2570775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6143" y="2055545"/>
            <a:ext cx="7882707" cy="38496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42C39F0-F6D6-9DEF-0937-50FC0F145B09}"/>
              </a:ext>
            </a:extLst>
          </p:cNvPr>
          <p:cNvSpPr txBox="1"/>
          <p:nvPr/>
        </p:nvSpPr>
        <p:spPr>
          <a:xfrm>
            <a:off x="4959617" y="5852285"/>
            <a:ext cx="6470383" cy="300046"/>
          </a:xfrm>
          <a:prstGeom prst="rect">
            <a:avLst/>
          </a:prstGeom>
          <a:noFill/>
        </p:spPr>
        <p:txBody>
          <a:bodyPr wrap="square" lIns="68544" tIns="34272" rIns="68544" bIns="34272" rtlCol="0">
            <a:spAutoFit/>
          </a:bodyPr>
          <a:lstStyle/>
          <a:p>
            <a:pPr algn="ctr" defTabSz="685617" fontAlgn="base"/>
            <a:r>
              <a:rPr lang="en-US" altLang="zh-CN" sz="1500" dirty="0">
                <a:latin typeface="+mn-lt"/>
                <a:ea typeface="+mn-ea"/>
                <a:cs typeface="Arial" pitchFamily="34" charset="0"/>
              </a:rPr>
              <a:t>660+ Data Centers are built globally, in which 255+ are Cloud Data Centers.</a:t>
            </a:r>
            <a:endParaRPr lang="en-US" sz="1500" dirty="0">
              <a:latin typeface="+mn-lt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14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24CD7-2B74-2C55-A2C0-2314DEA4E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46759F-5BA6-EBAF-6392-CEFBB883F2FD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475430-F79F-3EFB-C9AC-5E8373FEDB4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A046A5-C1C2-C054-874E-6FE089744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B9AC4D-C9E0-5AD7-EFB2-164C507DB8B0}"/>
              </a:ext>
            </a:extLst>
          </p:cNvPr>
          <p:cNvSpPr txBox="1"/>
          <p:nvPr/>
        </p:nvSpPr>
        <p:spPr>
          <a:xfrm>
            <a:off x="956663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Positioning and Function of the Cloud in ICT Industry Layout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1877" name="Picture 1876">
            <a:extLst>
              <a:ext uri="{FF2B5EF4-FFF2-40B4-BE49-F238E27FC236}">
                <a16:creationId xmlns:a16="http://schemas.microsoft.com/office/drawing/2014/main" id="{0AF8AAFC-022E-15A8-A077-49361AFDC8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1398" y="1879269"/>
            <a:ext cx="7553599" cy="44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58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4B426-662B-DA7F-1946-46E913640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5D437E-7BFE-6330-BA54-0185E93F5388}"/>
              </a:ext>
            </a:extLst>
          </p:cNvPr>
          <p:cNvSpPr/>
          <p:nvPr/>
        </p:nvSpPr>
        <p:spPr>
          <a:xfrm>
            <a:off x="617280" y="1340660"/>
            <a:ext cx="10812720" cy="5204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D79E33-8C22-66B7-19EA-F6C93EBAC7C6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44A6F2-0B25-91B6-3241-00ED86946D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5517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118E7E-C3D5-2520-6EA3-15E2B6F3C54F}"/>
              </a:ext>
            </a:extLst>
          </p:cNvPr>
          <p:cNvSpPr txBox="1"/>
          <p:nvPr/>
        </p:nvSpPr>
        <p:spPr bwMode="auto">
          <a:xfrm>
            <a:off x="786971" y="1279840"/>
            <a:ext cx="6090745" cy="5204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400" b="1" dirty="0">
                <a:solidFill>
                  <a:prstClr val="black"/>
                </a:solidFill>
              </a:rPr>
              <a:t>Virtualization </a:t>
            </a:r>
            <a:r>
              <a:rPr lang="en-US" sz="1400" dirty="0">
                <a:solidFill>
                  <a:prstClr val="black"/>
                </a:solidFill>
              </a:rPr>
              <a:t>refers to running multiple operating systems on a computer system simultaneously. </a:t>
            </a:r>
            <a:endParaRPr lang="ar-IQ" sz="1500" b="1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500" b="1" dirty="0"/>
              <a:t>Infrastructure: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Interconnection and evolution of existing networks.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Security isolation and security protection.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Building a differentiated resource pool that is able to satisfy different business needs.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500" b="1" dirty="0"/>
              <a:t>Management: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Management of existing resource pools.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Unified management of virtualized and physical resources.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/>
              <a:t>Set resource pool management standard practices, standardized use of resources.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500" b="1" dirty="0"/>
              <a:t>Migration of services: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500" dirty="0"/>
              <a:t>Smooth migration of old physical machines and data.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500" dirty="0"/>
              <a:t>Smooth migration of virtual machines and data.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F21AA6-B6EA-FFF4-BEA1-BCBAF314BFA4}"/>
              </a:ext>
            </a:extLst>
          </p:cNvPr>
          <p:cNvSpPr txBox="1"/>
          <p:nvPr/>
        </p:nvSpPr>
        <p:spPr>
          <a:xfrm>
            <a:off x="786971" y="786662"/>
            <a:ext cx="104733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dirty="0"/>
              <a:t>Migration of Traditional Businesses to the Cloud Platform (1)</a:t>
            </a:r>
            <a:endParaRPr lang="en-US" sz="30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B67BC69-BDDB-A76D-A55F-E42DFDFEB1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1130" y="2567750"/>
            <a:ext cx="4489178" cy="208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29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084B0-5E4D-C88C-17BB-78FAF53F2F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32C1AA-430D-7472-E821-2EC7980CC2D5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2106EF-08E1-8E16-9D6E-FE6484DDC262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B6F884-AED8-1B16-5173-76EA5716E2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5D3384-06F4-BE58-DE6D-62971C4AE968}"/>
              </a:ext>
            </a:extLst>
          </p:cNvPr>
          <p:cNvSpPr txBox="1"/>
          <p:nvPr/>
        </p:nvSpPr>
        <p:spPr bwMode="auto">
          <a:xfrm>
            <a:off x="617281" y="1590490"/>
            <a:ext cx="5478720" cy="4116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endParaRPr lang="en-US" sz="1600" b="1" dirty="0">
              <a:solidFill>
                <a:prstClr val="black"/>
              </a:solidFill>
            </a:endParaRPr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1" dirty="0">
                <a:solidFill>
                  <a:prstClr val="black"/>
                </a:solidFill>
              </a:rPr>
              <a:t>Software-defined networking (SDN) </a:t>
            </a:r>
            <a:r>
              <a:rPr lang="en-US" sz="1600" dirty="0">
                <a:solidFill>
                  <a:prstClr val="black"/>
                </a:solidFill>
              </a:rPr>
              <a:t>is an approach to designing, building, and managing networks that makes the network more flexible and agile, enabling it to support the virtualized server and storage infrastructure of modern data centers.</a:t>
            </a:r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1" dirty="0">
                <a:solidFill>
                  <a:prstClr val="black"/>
                </a:solidFill>
              </a:rPr>
              <a:t>OpenStack </a:t>
            </a:r>
            <a:r>
              <a:rPr lang="en-US" sz="1600" dirty="0">
                <a:solidFill>
                  <a:prstClr val="black"/>
                </a:solidFill>
              </a:rPr>
              <a:t>is a cloud operating system that manages large pools of compute, storage, and networking resources in a data center through a dashboard, which allows administrators to control these resources while enabling users to provision them via a web interface.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D4804B-641D-89C5-6B4B-0FFB95079E3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Migration of Traditional Businesses to the Cloud Platform (2)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273239"/>
              </a:solidFill>
              <a:effectLst/>
              <a:uLnTx/>
              <a:uFillTx/>
              <a:latin typeface="Nunito" pitchFamily="2" charset="0"/>
              <a:ea typeface="+mn-ea"/>
              <a:cs typeface="+mn-cs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0B63BFB8-F921-78BD-37AC-6577B2F5E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8550" y="2169601"/>
            <a:ext cx="5191758" cy="318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6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E3927E-7E8F-5FBD-E695-12D3FAE61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AE690D-B900-6947-DA35-24D6CC1978D3}"/>
              </a:ext>
            </a:extLst>
          </p:cNvPr>
          <p:cNvSpPr/>
          <p:nvPr/>
        </p:nvSpPr>
        <p:spPr>
          <a:xfrm>
            <a:off x="617280" y="1672777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 a narrow sense, storage refers to the physical storage media with redundancy, </a:t>
            </a:r>
          </a:p>
          <a:p>
            <a:pPr algn="ctr"/>
            <a:r>
              <a:rPr lang="en-US" dirty="0" err="1"/>
              <a:t>tion</a:t>
            </a:r>
            <a:r>
              <a:rPr lang="en-US" dirty="0"/>
              <a:t>, and migration functions, such as floppy disks, CDs, DVDs, disks, and </a:t>
            </a:r>
          </a:p>
          <a:p>
            <a:pPr algn="ctr"/>
            <a:r>
              <a:rPr lang="en-US" dirty="0"/>
              <a:t>even tapes.</a:t>
            </a:r>
          </a:p>
          <a:p>
            <a:pPr algn="ctr"/>
            <a:r>
              <a:rPr lang="en-US" dirty="0"/>
              <a:t> • In a broad sense, storage refers to a portfolio of solutions that provide </a:t>
            </a:r>
          </a:p>
          <a:p>
            <a:pPr algn="ctr"/>
            <a:r>
              <a:rPr lang="en-US" dirty="0"/>
              <a:t>information access, protection, optimization, and utilization for enterprises. It is </a:t>
            </a:r>
          </a:p>
          <a:p>
            <a:pPr algn="ctr"/>
            <a:r>
              <a:rPr lang="en-US" dirty="0"/>
              <a:t>the pillar of the data-centric information architecture.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89FA9B-9624-527F-E1F6-9E328F21F430}"/>
              </a:ext>
            </a:extLst>
          </p:cNvPr>
          <p:cNvSpPr txBox="1"/>
          <p:nvPr/>
        </p:nvSpPr>
        <p:spPr>
          <a:xfrm>
            <a:off x="913120" y="595559"/>
            <a:ext cx="81546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Cloud computing is the Unification of Business Model and Technological Concepts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F44891-A831-420D-47B8-40E8E1221AD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40B24F-CDB4-1ACF-E28F-3EEEF352C9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0D4009-3431-CD2B-19ED-4CCBC3D17C4B}"/>
              </a:ext>
            </a:extLst>
          </p:cNvPr>
          <p:cNvSpPr txBox="1"/>
          <p:nvPr/>
        </p:nvSpPr>
        <p:spPr bwMode="auto">
          <a:xfrm>
            <a:off x="617281" y="5293169"/>
            <a:ext cx="10595006" cy="880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dirty="0"/>
              <a:t>The “</a:t>
            </a:r>
            <a:r>
              <a:rPr lang="en-US" altLang="zh-CN" b="1" dirty="0"/>
              <a:t>on-demand</a:t>
            </a:r>
            <a:r>
              <a:rPr lang="en-US" altLang="zh-CN" dirty="0"/>
              <a:t>” business model is a business model where services are obtained based on the customer’s demand, and corresponding payments are collected for the services offered to the customers.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8DF8B1-398A-8009-E174-315FF013EE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1520" y="1788497"/>
            <a:ext cx="6823105" cy="350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060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F0B5AB-67D1-99CF-CA7B-59DD139FA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0DDF85-440C-4E58-D6CF-E98CCC9740C8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8FB0B4-8D6E-1D4A-4BD5-06959C523889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5BCE31-5C21-5B83-FE54-C04C1FE687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E8AF62-DD45-B915-9B61-0BE25370B1B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Key Technologies of the Cloud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599602-7F6D-FE45-8695-DBCEA4812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0458" y="1804849"/>
            <a:ext cx="8992742" cy="421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66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8E49C0-A701-6219-6FED-842EAA2A9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703BCE-35F7-D414-E075-0D2BCC20E029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19B56B-7649-C837-8F6C-B7DCE814C320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A47723-2DBA-74A3-E4F1-1012012BF5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7E6A3BC-DED9-6783-2139-A82AEBFA484B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Cloud Service Models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grpSp>
        <p:nvGrpSpPr>
          <p:cNvPr id="2" name="组合 2">
            <a:extLst>
              <a:ext uri="{FF2B5EF4-FFF2-40B4-BE49-F238E27FC236}">
                <a16:creationId xmlns:a16="http://schemas.microsoft.com/office/drawing/2014/main" id="{34C20F2A-CDF5-31E7-BC85-9E140E4B08B6}"/>
              </a:ext>
            </a:extLst>
          </p:cNvPr>
          <p:cNvGrpSpPr/>
          <p:nvPr/>
        </p:nvGrpSpPr>
        <p:grpSpPr>
          <a:xfrm>
            <a:off x="1191986" y="2027120"/>
            <a:ext cx="9808028" cy="4116678"/>
            <a:chOff x="331342" y="2196305"/>
            <a:chExt cx="8447811" cy="334750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DFBAE1E-4E9A-916A-42B3-8088E015A4D4}"/>
                </a:ext>
              </a:extLst>
            </p:cNvPr>
            <p:cNvSpPr/>
            <p:nvPr/>
          </p:nvSpPr>
          <p:spPr bwMode="auto">
            <a:xfrm>
              <a:off x="331342" y="4859813"/>
              <a:ext cx="1220587" cy="24293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Storage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91EAB1E-1711-8273-1316-37E3A58B6DBA}"/>
                </a:ext>
              </a:extLst>
            </p:cNvPr>
            <p:cNvSpPr/>
            <p:nvPr/>
          </p:nvSpPr>
          <p:spPr bwMode="auto">
            <a:xfrm>
              <a:off x="331342" y="4555642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Network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5495C93-7414-9300-8A05-C0B4C83DDA55}"/>
                </a:ext>
              </a:extLst>
            </p:cNvPr>
            <p:cNvSpPr/>
            <p:nvPr/>
          </p:nvSpPr>
          <p:spPr bwMode="auto">
            <a:xfrm>
              <a:off x="331342" y="3947333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Virtualization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0F4F671-8279-E501-BD89-4F2A2904B2F0}"/>
                </a:ext>
              </a:extLst>
            </p:cNvPr>
            <p:cNvSpPr/>
            <p:nvPr/>
          </p:nvSpPr>
          <p:spPr bwMode="auto">
            <a:xfrm>
              <a:off x="331342" y="3643164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OS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id="{8C5628B3-0427-E9DD-FC63-69584856B487}"/>
                </a:ext>
              </a:extLst>
            </p:cNvPr>
            <p:cNvSpPr/>
            <p:nvPr/>
          </p:nvSpPr>
          <p:spPr bwMode="auto">
            <a:xfrm>
              <a:off x="331342" y="3338994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Middleware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id="{2231F86F-4AB2-8CE2-8FCF-D637CFE909F9}"/>
                </a:ext>
              </a:extLst>
            </p:cNvPr>
            <p:cNvSpPr/>
            <p:nvPr/>
          </p:nvSpPr>
          <p:spPr bwMode="auto">
            <a:xfrm>
              <a:off x="331342" y="2911378"/>
              <a:ext cx="1220587" cy="3663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Execution Environment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B0D853E2-BC91-9E92-A7A5-BACD4703E89A}"/>
                </a:ext>
              </a:extLst>
            </p:cNvPr>
            <p:cNvSpPr/>
            <p:nvPr/>
          </p:nvSpPr>
          <p:spPr bwMode="auto">
            <a:xfrm>
              <a:off x="331342" y="2607239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Data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C55C6188-3452-2AED-3968-596D757C2400}"/>
                </a:ext>
              </a:extLst>
            </p:cNvPr>
            <p:cNvSpPr/>
            <p:nvPr/>
          </p:nvSpPr>
          <p:spPr bwMode="auto">
            <a:xfrm>
              <a:off x="331342" y="2303099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Apps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sp>
          <p:nvSpPr>
            <p:cNvPr id="15" name="Rectangle 13">
              <a:extLst>
                <a:ext uri="{FF2B5EF4-FFF2-40B4-BE49-F238E27FC236}">
                  <a16:creationId xmlns:a16="http://schemas.microsoft.com/office/drawing/2014/main" id="{819C7C93-FC38-78AA-8D08-18552E8AF26D}"/>
                </a:ext>
              </a:extLst>
            </p:cNvPr>
            <p:cNvSpPr/>
            <p:nvPr/>
          </p:nvSpPr>
          <p:spPr bwMode="auto">
            <a:xfrm>
              <a:off x="331342" y="4251473"/>
              <a:ext cx="1220587" cy="24293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buClr>
                  <a:srgbClr val="CC9900"/>
                </a:buClr>
              </a:pPr>
              <a:r>
                <a:rPr lang="en-US" altLang="zh-CN" sz="1200" dirty="0">
                  <a:latin typeface="+mn-lt"/>
                  <a:ea typeface="+mn-ea"/>
                </a:rPr>
                <a:t>Servers</a:t>
              </a:r>
              <a:endParaRPr lang="zh-CN" altLang="en-US" sz="1200" dirty="0">
                <a:latin typeface="+mn-lt"/>
                <a:ea typeface="+mn-ea"/>
              </a:endParaRP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527778C-6A08-E6D4-08AC-F3475A95EC09}"/>
                </a:ext>
              </a:extLst>
            </p:cNvPr>
            <p:cNvCxnSpPr/>
            <p:nvPr/>
          </p:nvCxnSpPr>
          <p:spPr bwMode="auto">
            <a:xfrm>
              <a:off x="1659912" y="5102750"/>
              <a:ext cx="1579895" cy="0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7">
              <a:extLst>
                <a:ext uri="{FF2B5EF4-FFF2-40B4-BE49-F238E27FC236}">
                  <a16:creationId xmlns:a16="http://schemas.microsoft.com/office/drawing/2014/main" id="{12C503B7-51D3-E3AB-0FDD-94CAD3B40297}"/>
                </a:ext>
              </a:extLst>
            </p:cNvPr>
            <p:cNvCxnSpPr/>
            <p:nvPr/>
          </p:nvCxnSpPr>
          <p:spPr bwMode="auto">
            <a:xfrm>
              <a:off x="1659908" y="3959895"/>
              <a:ext cx="377944" cy="0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9">
              <a:extLst>
                <a:ext uri="{FF2B5EF4-FFF2-40B4-BE49-F238E27FC236}">
                  <a16:creationId xmlns:a16="http://schemas.microsoft.com/office/drawing/2014/main" id="{92DCFAA3-2331-CEBD-A774-8F3710E41411}"/>
                </a:ext>
              </a:extLst>
            </p:cNvPr>
            <p:cNvCxnSpPr/>
            <p:nvPr/>
          </p:nvCxnSpPr>
          <p:spPr bwMode="auto">
            <a:xfrm>
              <a:off x="1659908" y="3036605"/>
              <a:ext cx="971855" cy="0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23">
              <a:extLst>
                <a:ext uri="{FF2B5EF4-FFF2-40B4-BE49-F238E27FC236}">
                  <a16:creationId xmlns:a16="http://schemas.microsoft.com/office/drawing/2014/main" id="{D8613A7D-0BF2-4F4C-424F-D55A252F0CC0}"/>
                </a:ext>
              </a:extLst>
            </p:cNvPr>
            <p:cNvCxnSpPr/>
            <p:nvPr/>
          </p:nvCxnSpPr>
          <p:spPr bwMode="auto">
            <a:xfrm>
              <a:off x="1659912" y="2426456"/>
              <a:ext cx="1579895" cy="0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33">
              <a:extLst>
                <a:ext uri="{FF2B5EF4-FFF2-40B4-BE49-F238E27FC236}">
                  <a16:creationId xmlns:a16="http://schemas.microsoft.com/office/drawing/2014/main" id="{ACAB2F7B-30E9-31BE-74F1-FDC637DCCAC0}"/>
                </a:ext>
              </a:extLst>
            </p:cNvPr>
            <p:cNvCxnSpPr/>
            <p:nvPr/>
          </p:nvCxnSpPr>
          <p:spPr bwMode="auto">
            <a:xfrm>
              <a:off x="2037852" y="3959926"/>
              <a:ext cx="0" cy="1142855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36">
              <a:extLst>
                <a:ext uri="{FF2B5EF4-FFF2-40B4-BE49-F238E27FC236}">
                  <a16:creationId xmlns:a16="http://schemas.microsoft.com/office/drawing/2014/main" id="{C8757227-BB58-DA30-9718-89BC82227F04}"/>
                </a:ext>
              </a:extLst>
            </p:cNvPr>
            <p:cNvCxnSpPr/>
            <p:nvPr/>
          </p:nvCxnSpPr>
          <p:spPr bwMode="auto">
            <a:xfrm>
              <a:off x="2631763" y="3034795"/>
              <a:ext cx="0" cy="2067955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39">
              <a:extLst>
                <a:ext uri="{FF2B5EF4-FFF2-40B4-BE49-F238E27FC236}">
                  <a16:creationId xmlns:a16="http://schemas.microsoft.com/office/drawing/2014/main" id="{EE593A38-CD45-72D6-77D6-E5BFC3A85998}"/>
                </a:ext>
              </a:extLst>
            </p:cNvPr>
            <p:cNvCxnSpPr/>
            <p:nvPr/>
          </p:nvCxnSpPr>
          <p:spPr bwMode="auto">
            <a:xfrm>
              <a:off x="3239803" y="2424568"/>
              <a:ext cx="0" cy="2676295"/>
            </a:xfrm>
            <a:prstGeom prst="line">
              <a:avLst/>
            </a:prstGeom>
            <a:ln w="25400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AC945D4-AC62-1493-6121-39F77EF5C354}"/>
                </a:ext>
              </a:extLst>
            </p:cNvPr>
            <p:cNvSpPr txBox="1"/>
            <p:nvPr/>
          </p:nvSpPr>
          <p:spPr>
            <a:xfrm>
              <a:off x="1553926" y="4402681"/>
              <a:ext cx="1043444" cy="27269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sz="1100" dirty="0">
                  <a:latin typeface="+mn-lt"/>
                  <a:ea typeface="+mn-ea"/>
                </a:rPr>
                <a:t>Infrastructure</a:t>
              </a:r>
              <a:endParaRPr lang="zh-CN" altLang="en-US" sz="1100" dirty="0">
                <a:latin typeface="+mn-lt"/>
                <a:ea typeface="+mn-ea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A08E613-1392-453B-B98A-0E4B880782A5}"/>
                </a:ext>
              </a:extLst>
            </p:cNvPr>
            <p:cNvSpPr txBox="1"/>
            <p:nvPr/>
          </p:nvSpPr>
          <p:spPr>
            <a:xfrm>
              <a:off x="2251705" y="3870055"/>
              <a:ext cx="730513" cy="27269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sz="1100" dirty="0">
                  <a:latin typeface="+mn-lt"/>
                  <a:ea typeface="+mn-ea"/>
                </a:rPr>
                <a:t>Platform</a:t>
              </a:r>
              <a:endParaRPr lang="zh-CN" altLang="en-US" sz="1100" dirty="0">
                <a:latin typeface="+mn-lt"/>
                <a:ea typeface="+mn-ea"/>
              </a:endParaRPr>
            </a:p>
          </p:txBody>
        </p:sp>
        <p:pic>
          <p:nvPicPr>
            <p:cNvPr id="26" name="图片 112" descr="iaas.jpg">
              <a:extLst>
                <a:ext uri="{FF2B5EF4-FFF2-40B4-BE49-F238E27FC236}">
                  <a16:creationId xmlns:a16="http://schemas.microsoft.com/office/drawing/2014/main" id="{1F6F672D-4485-4271-5996-35B2E34B26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22955" y="2196305"/>
              <a:ext cx="5356198" cy="3347500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15B0E2C-1E17-4787-EF06-355AA42677E3}"/>
                </a:ext>
              </a:extLst>
            </p:cNvPr>
            <p:cNvSpPr txBox="1"/>
            <p:nvPr/>
          </p:nvSpPr>
          <p:spPr>
            <a:xfrm>
              <a:off x="2827813" y="3478083"/>
              <a:ext cx="763003" cy="27269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sz="1100" dirty="0">
                  <a:latin typeface="+mn-lt"/>
                  <a:ea typeface="+mn-ea"/>
                </a:rPr>
                <a:t>Software</a:t>
              </a:r>
              <a:endParaRPr lang="zh-CN" altLang="en-US" sz="1100" dirty="0">
                <a:latin typeface="+mn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3307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633B2D-10B8-0620-8C5F-334EBFF20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187812-9537-FE43-530D-007AB211C3DD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8F592F-8085-73AB-1B8A-C221A7573EF6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89E3E1-EFA6-EA79-4B47-8218F2E18D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D0B10A-E2E9-0E1D-EC89-1E63B0719AFB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Service is the Essence of the Cloud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20049B2-961D-53A0-6256-A377071443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8200" y="1794457"/>
            <a:ext cx="7930877" cy="442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725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2DBFE6-E438-F976-8013-A81DC1B98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A2DEA4-FD75-BA8F-8994-A77CC5971030}"/>
              </a:ext>
            </a:extLst>
          </p:cNvPr>
          <p:cNvSpPr/>
          <p:nvPr/>
        </p:nvSpPr>
        <p:spPr>
          <a:xfrm>
            <a:off x="617279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7F41F5-3DF2-0AC6-4150-A8E696D40BEF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993B2E-AC95-6FF4-FE22-BFC403752D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5882EC-AB34-D856-CA33-5851E8C6255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The Key Technology of the Cloud - Virtualization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349404-CA65-2AA2-3887-D3819ACC61EC}"/>
              </a:ext>
            </a:extLst>
          </p:cNvPr>
          <p:cNvSpPr txBox="1"/>
          <p:nvPr/>
        </p:nvSpPr>
        <p:spPr bwMode="auto">
          <a:xfrm>
            <a:off x="617281" y="1763763"/>
            <a:ext cx="5875087" cy="44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1" dirty="0"/>
              <a:t>Definition of Virtualization: </a:t>
            </a:r>
            <a:r>
              <a:rPr lang="en-US" sz="1600" dirty="0"/>
              <a:t>Abstraction and isolation management technology towards physical resources in order to achieve the purpose of the highest utilization rate of the physical resources.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1" dirty="0"/>
              <a:t>Types of Cloud Deployment: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accent2">
                    <a:lumMod val="50000"/>
                  </a:schemeClr>
                </a:solidFill>
              </a:rPr>
              <a:t>Private Cloud</a:t>
            </a:r>
            <a:r>
              <a:rPr lang="en-US" sz="1600" dirty="0"/>
              <a:t>: Enterprise-owned independent cloud infrastructure.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Public Cloud</a:t>
            </a:r>
            <a:r>
              <a:rPr lang="en-US" sz="1600" dirty="0"/>
              <a:t>: Cloud infrastructure owned by cloud service providers that provides cloud service to the public or enterprises.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rgbClr val="669BBC"/>
                </a:solidFill>
              </a:rPr>
              <a:t>Hybrid Cloud</a:t>
            </a:r>
            <a:r>
              <a:rPr lang="en-US" sz="1600" dirty="0"/>
              <a:t>: A combination of private and public cloud infrastructure through dedicated connection technologies to achieve data and application sharing.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0A12F9-2603-850E-6400-A9DA116EA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2368" y="2666492"/>
            <a:ext cx="4850546" cy="260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3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E51156-90C7-8F16-8C4C-0AB0DE982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3D3AC14-FC89-B4F5-4867-529E9F4689C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A607A1B-5B29-ADB9-E72E-DE5E6B08276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EF35B02-15C6-6F7F-34FC-3233EE05245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4823B93-9757-0A72-69DD-E104FD266926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036715-D6D2-E018-A45D-ADD70515A86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2A3F194-F61E-07EF-B96F-624EC170EB57}"/>
              </a:ext>
            </a:extLst>
          </p:cNvPr>
          <p:cNvSpPr txBox="1"/>
          <p:nvPr/>
        </p:nvSpPr>
        <p:spPr>
          <a:xfrm>
            <a:off x="6654960" y="1298656"/>
            <a:ext cx="3338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等线" panose="02010600030101010101" pitchFamily="2" charset="-122"/>
                <a:cs typeface="+mn-cs"/>
              </a:rPr>
              <a:t>The Era of Big Data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CFCBD5-470B-7433-8E04-31E323A3CE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5731D61-B653-0CDD-FAA6-21112E6F2D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2292D3E-C304-FE99-09D8-06105F4475BB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C1B8B1-DA0E-1CE4-CD4E-CDBEC65474D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5762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2A76DD-EA08-5059-4107-82C97596B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CE6B5A-6029-6711-3055-19A1C620E0D3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3988E1-8772-53B9-6414-00901A6700A5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8BCD69-71FB-CF6D-92C7-A118C430C7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216A03-EB2A-A884-1E29-7255DA56D22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The Era of Big Data Is Here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53BDF0-357A-6825-1FAF-4E9DDA5549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373" y="1930081"/>
            <a:ext cx="8539848" cy="407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09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C2E790-5BAF-785C-8ECE-47365DB6A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4DBC05-1F49-D4FA-D067-5B268A9C1E03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0006EA-8F45-B2B7-588C-78195011D64F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FDEA49-EB00-71E2-726B-CBDEB8E3CE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A800D4-6CC8-E21F-D902-79EA67BEF9CD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Where Does Big Data Comes From?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67506B2-9216-3921-A796-9FB086B9C4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2881" y="1651786"/>
            <a:ext cx="8393709" cy="467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26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BE83D-7EC5-D29A-08D4-D24CF10F2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A9CA64-03ED-6922-7BD5-8285814FBB29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14DC22-0C1C-135F-4E3A-81B2484FF2AF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8E5E40-18AE-C7EB-6398-88D64E6E61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D7EAC3-58C8-17D0-F4C4-D2B850A44416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What is Big Data?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7BE9F-87D4-5ACE-0465-98ED959A1B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5309" y="2082058"/>
            <a:ext cx="4814691" cy="35261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C61014-E538-BEC1-8C4F-7801FC9333CC}"/>
              </a:ext>
            </a:extLst>
          </p:cNvPr>
          <p:cNvSpPr txBox="1"/>
          <p:nvPr/>
        </p:nvSpPr>
        <p:spPr bwMode="auto">
          <a:xfrm>
            <a:off x="617281" y="1763763"/>
            <a:ext cx="5875087" cy="4619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Big data: </a:t>
            </a:r>
            <a:r>
              <a:rPr lang="en-US" dirty="0"/>
              <a:t>is a massive, high-growth and diversified information asset that requires new processing models for greater decision-making, insight, and process optimization capabilities.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b="1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Big data challenges </a:t>
            </a:r>
            <a:r>
              <a:rPr lang="en-US" dirty="0"/>
              <a:t>include capturing data, data storage, data analysis, search, sharing, transfer, visualization, querying, updating and information privacy.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b="1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The dimensions to big data is known as </a:t>
            </a:r>
            <a:r>
              <a:rPr lang="en-US" b="1" dirty="0"/>
              <a:t>Volume, Variety, Velocity and Value.</a:t>
            </a:r>
          </a:p>
        </p:txBody>
      </p:sp>
    </p:spTree>
    <p:extLst>
      <p:ext uri="{BB962C8B-B14F-4D97-AF65-F5344CB8AC3E}">
        <p14:creationId xmlns:p14="http://schemas.microsoft.com/office/powerpoint/2010/main" val="260453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440512-DFF9-6695-0EB6-B3FE1FD69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4A09481-467D-E4C8-72BB-6C2BBFB5BD58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E089BC-5F58-D48C-4D15-2D1818D0BBBF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AAB910-91D3-3576-1AC0-7B4BAC2E5D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5D55318-9470-73D3-456C-8F9572372C64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Technological Architecture of Big Data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grpSp>
        <p:nvGrpSpPr>
          <p:cNvPr id="2" name="组合 47">
            <a:extLst>
              <a:ext uri="{FF2B5EF4-FFF2-40B4-BE49-F238E27FC236}">
                <a16:creationId xmlns:a16="http://schemas.microsoft.com/office/drawing/2014/main" id="{B980A65F-D4B3-6B27-B03E-4B267195C176}"/>
              </a:ext>
            </a:extLst>
          </p:cNvPr>
          <p:cNvGrpSpPr/>
          <p:nvPr/>
        </p:nvGrpSpPr>
        <p:grpSpPr>
          <a:xfrm>
            <a:off x="2601686" y="1623267"/>
            <a:ext cx="7543799" cy="2572852"/>
            <a:chOff x="199792" y="2023129"/>
            <a:chExt cx="9024059" cy="3397408"/>
          </a:xfrm>
        </p:grpSpPr>
        <p:sp>
          <p:nvSpPr>
            <p:cNvPr id="3" name="Rectangle 5">
              <a:extLst>
                <a:ext uri="{FF2B5EF4-FFF2-40B4-BE49-F238E27FC236}">
                  <a16:creationId xmlns:a16="http://schemas.microsoft.com/office/drawing/2014/main" id="{1CC0BD0C-A6DB-EB89-9947-7B9BB848233D}"/>
                </a:ext>
              </a:extLst>
            </p:cNvPr>
            <p:cNvSpPr>
              <a:spLocks noChangeArrowheads="1"/>
            </p:cNvSpPr>
            <p:nvPr/>
          </p:nvSpPr>
          <p:spPr bwMode="blackGray">
            <a:xfrm>
              <a:off x="3331588" y="2036996"/>
              <a:ext cx="4727088" cy="504759"/>
            </a:xfrm>
            <a:prstGeom prst="rect">
              <a:avLst/>
            </a:prstGeom>
            <a:gradFill rotWithShape="1">
              <a:gsLst>
                <a:gs pos="0">
                  <a:srgbClr val="BBE0E3">
                    <a:gamma/>
                    <a:tint val="0"/>
                    <a:invGamma/>
                  </a:srgbClr>
                </a:gs>
                <a:gs pos="50000">
                  <a:srgbClr val="BBE0E3">
                    <a:alpha val="50000"/>
                  </a:srgbClr>
                </a:gs>
                <a:gs pos="100000">
                  <a:srgbClr val="BBE0E3">
                    <a:gamma/>
                    <a:tint val="0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" name="Rectangle 2">
              <a:extLst>
                <a:ext uri="{FF2B5EF4-FFF2-40B4-BE49-F238E27FC236}">
                  <a16:creationId xmlns:a16="http://schemas.microsoft.com/office/drawing/2014/main" id="{BACAE3AB-87F0-089B-E5B3-71B57748DD13}"/>
                </a:ext>
              </a:extLst>
            </p:cNvPr>
            <p:cNvSpPr>
              <a:spLocks noChangeArrowheads="1"/>
            </p:cNvSpPr>
            <p:nvPr/>
          </p:nvSpPr>
          <p:spPr bwMode="blackGray">
            <a:xfrm>
              <a:off x="2151663" y="3364193"/>
              <a:ext cx="5934080" cy="1906254"/>
            </a:xfrm>
            <a:prstGeom prst="rect">
              <a:avLst/>
            </a:prstGeom>
            <a:gradFill rotWithShape="1">
              <a:gsLst>
                <a:gs pos="0">
                  <a:srgbClr val="99CC00">
                    <a:gamma/>
                    <a:tint val="0"/>
                    <a:invGamma/>
                  </a:srgbClr>
                </a:gs>
                <a:gs pos="50000">
                  <a:srgbClr val="99CC00">
                    <a:alpha val="50000"/>
                  </a:srgbClr>
                </a:gs>
                <a:gs pos="100000">
                  <a:srgbClr val="99CC00">
                    <a:gamma/>
                    <a:tint val="0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046E8AB-9DBC-0DB6-23EF-D562DD284B24}"/>
                </a:ext>
              </a:extLst>
            </p:cNvPr>
            <p:cNvSpPr>
              <a:spLocks noChangeArrowheads="1"/>
            </p:cNvSpPr>
            <p:nvPr/>
          </p:nvSpPr>
          <p:spPr bwMode="blackGray">
            <a:xfrm>
              <a:off x="3179188" y="2867252"/>
              <a:ext cx="4727088" cy="504759"/>
            </a:xfrm>
            <a:prstGeom prst="rect">
              <a:avLst/>
            </a:prstGeom>
            <a:gradFill rotWithShape="1">
              <a:gsLst>
                <a:gs pos="0">
                  <a:srgbClr val="BBE0E3">
                    <a:gamma/>
                    <a:tint val="0"/>
                    <a:invGamma/>
                  </a:srgbClr>
                </a:gs>
                <a:gs pos="50000">
                  <a:srgbClr val="BBE0E3">
                    <a:alpha val="50000"/>
                  </a:srgbClr>
                </a:gs>
                <a:gs pos="100000">
                  <a:srgbClr val="BBE0E3">
                    <a:gamma/>
                    <a:tint val="0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A1BECD1-25F3-563D-5668-0844972FFE92}"/>
                </a:ext>
              </a:extLst>
            </p:cNvPr>
            <p:cNvSpPr>
              <a:spLocks noChangeArrowheads="1"/>
            </p:cNvSpPr>
            <p:nvPr/>
          </p:nvSpPr>
          <p:spPr bwMode="blackGray">
            <a:xfrm>
              <a:off x="3157190" y="2536742"/>
              <a:ext cx="4749085" cy="369173"/>
            </a:xfrm>
            <a:prstGeom prst="rect">
              <a:avLst/>
            </a:prstGeom>
            <a:gradFill rotWithShape="1">
              <a:gsLst>
                <a:gs pos="0">
                  <a:srgbClr val="99CC00">
                    <a:gamma/>
                    <a:tint val="0"/>
                    <a:invGamma/>
                  </a:srgbClr>
                </a:gs>
                <a:gs pos="50000">
                  <a:srgbClr val="99CC00">
                    <a:alpha val="50000"/>
                  </a:srgbClr>
                </a:gs>
                <a:gs pos="100000">
                  <a:srgbClr val="99CC00">
                    <a:gamma/>
                    <a:tint val="0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TextBox 26">
              <a:extLst>
                <a:ext uri="{FF2B5EF4-FFF2-40B4-BE49-F238E27FC236}">
                  <a16:creationId xmlns:a16="http://schemas.microsoft.com/office/drawing/2014/main" id="{A5895F85-4088-2945-C1AC-3039B1D221DE}"/>
                </a:ext>
              </a:extLst>
            </p:cNvPr>
            <p:cNvSpPr txBox="1"/>
            <p:nvPr/>
          </p:nvSpPr>
          <p:spPr>
            <a:xfrm>
              <a:off x="5380850" y="2598883"/>
              <a:ext cx="3843001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Data Mining, Business Intelligence, Data Search</a:t>
              </a:r>
              <a:endParaRPr lang="zh-CN" altLang="en-US" sz="1200" dirty="0"/>
            </a:p>
          </p:txBody>
        </p:sp>
        <p:sp>
          <p:nvSpPr>
            <p:cNvPr id="11" name="右大括号 9">
              <a:extLst>
                <a:ext uri="{FF2B5EF4-FFF2-40B4-BE49-F238E27FC236}">
                  <a16:creationId xmlns:a16="http://schemas.microsoft.com/office/drawing/2014/main" id="{CDE88247-9552-C8CD-A607-14914B1D0CDD}"/>
                </a:ext>
              </a:extLst>
            </p:cNvPr>
            <p:cNvSpPr/>
            <p:nvPr/>
          </p:nvSpPr>
          <p:spPr>
            <a:xfrm>
              <a:off x="4452614" y="3536594"/>
              <a:ext cx="295574" cy="1587306"/>
            </a:xfrm>
            <a:prstGeom prst="rightBrace">
              <a:avLst>
                <a:gd name="adj1" fmla="val 8333"/>
                <a:gd name="adj2" fmla="val 49188"/>
              </a:avLst>
            </a:prstGeom>
            <a:noFill/>
            <a:ln w="254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cs"/>
              </a:endParaRPr>
            </a:p>
          </p:txBody>
        </p:sp>
        <p:sp>
          <p:nvSpPr>
            <p:cNvPr id="12" name="右箭头 10">
              <a:extLst>
                <a:ext uri="{FF2B5EF4-FFF2-40B4-BE49-F238E27FC236}">
                  <a16:creationId xmlns:a16="http://schemas.microsoft.com/office/drawing/2014/main" id="{BAC9591A-3B93-99C5-34FD-B6419C1A4196}"/>
                </a:ext>
              </a:extLst>
            </p:cNvPr>
            <p:cNvSpPr/>
            <p:nvPr/>
          </p:nvSpPr>
          <p:spPr>
            <a:xfrm>
              <a:off x="4167597" y="3058147"/>
              <a:ext cx="568513" cy="184989"/>
            </a:xfrm>
            <a:prstGeom prst="rightArrow">
              <a:avLst/>
            </a:prstGeom>
            <a:gradFill rotWithShape="1">
              <a:gsLst>
                <a:gs pos="0">
                  <a:srgbClr val="4F81BD"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cs"/>
              </a:endParaRPr>
            </a:p>
          </p:txBody>
        </p:sp>
        <p:sp>
          <p:nvSpPr>
            <p:cNvPr id="13" name="TextBox 31">
              <a:extLst>
                <a:ext uri="{FF2B5EF4-FFF2-40B4-BE49-F238E27FC236}">
                  <a16:creationId xmlns:a16="http://schemas.microsoft.com/office/drawing/2014/main" id="{851F2AF7-F5B8-B35E-4C4A-2125C1DD81BB}"/>
                </a:ext>
              </a:extLst>
            </p:cNvPr>
            <p:cNvSpPr txBox="1"/>
            <p:nvPr/>
          </p:nvSpPr>
          <p:spPr>
            <a:xfrm>
              <a:off x="4759367" y="3675176"/>
              <a:ext cx="766046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Volume</a:t>
              </a:r>
            </a:p>
          </p:txBody>
        </p:sp>
        <p:sp>
          <p:nvSpPr>
            <p:cNvPr id="14" name="TextBox 32">
              <a:extLst>
                <a:ext uri="{FF2B5EF4-FFF2-40B4-BE49-F238E27FC236}">
                  <a16:creationId xmlns:a16="http://schemas.microsoft.com/office/drawing/2014/main" id="{A1267846-7862-AB2C-4643-A834584D3012}"/>
                </a:ext>
              </a:extLst>
            </p:cNvPr>
            <p:cNvSpPr txBox="1"/>
            <p:nvPr/>
          </p:nvSpPr>
          <p:spPr>
            <a:xfrm>
              <a:off x="4716131" y="2990991"/>
              <a:ext cx="782375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Velocity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TextBox 33">
              <a:extLst>
                <a:ext uri="{FF2B5EF4-FFF2-40B4-BE49-F238E27FC236}">
                  <a16:creationId xmlns:a16="http://schemas.microsoft.com/office/drawing/2014/main" id="{174C3F2F-F147-FB15-EF2C-593CFA16DDB4}"/>
                </a:ext>
              </a:extLst>
            </p:cNvPr>
            <p:cNvSpPr txBox="1"/>
            <p:nvPr/>
          </p:nvSpPr>
          <p:spPr>
            <a:xfrm>
              <a:off x="4759367" y="2266561"/>
              <a:ext cx="613635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Value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F182BE22-E142-45ED-7CFB-B37E1E5511F1}"/>
                </a:ext>
              </a:extLst>
            </p:cNvPr>
            <p:cNvSpPr/>
            <p:nvPr/>
          </p:nvSpPr>
          <p:spPr>
            <a:xfrm>
              <a:off x="4759367" y="4537891"/>
              <a:ext cx="711613" cy="32125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Variety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TextBox 35">
              <a:extLst>
                <a:ext uri="{FF2B5EF4-FFF2-40B4-BE49-F238E27FC236}">
                  <a16:creationId xmlns:a16="http://schemas.microsoft.com/office/drawing/2014/main" id="{5B7287BC-CF0B-DAA1-5237-973B40E32382}"/>
                </a:ext>
              </a:extLst>
            </p:cNvPr>
            <p:cNvSpPr txBox="1"/>
            <p:nvPr/>
          </p:nvSpPr>
          <p:spPr>
            <a:xfrm>
              <a:off x="5380850" y="3000033"/>
              <a:ext cx="3777102" cy="321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Parallel Computing (Batch or Flow Computing)</a:t>
              </a:r>
            </a:p>
          </p:txBody>
        </p:sp>
        <p:sp>
          <p:nvSpPr>
            <p:cNvPr id="18" name="TextBox 36">
              <a:extLst>
                <a:ext uri="{FF2B5EF4-FFF2-40B4-BE49-F238E27FC236}">
                  <a16:creationId xmlns:a16="http://schemas.microsoft.com/office/drawing/2014/main" id="{5EC8F0AF-2282-149D-237B-08159444ED0E}"/>
                </a:ext>
              </a:extLst>
            </p:cNvPr>
            <p:cNvSpPr txBox="1"/>
            <p:nvPr/>
          </p:nvSpPr>
          <p:spPr>
            <a:xfrm>
              <a:off x="5380850" y="3493068"/>
              <a:ext cx="3483796" cy="749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Unstructured: Distributed File / Object.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Semi-structured: NoSQL databases.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Structured: Distributed databases.</a:t>
              </a:r>
            </a:p>
          </p:txBody>
        </p:sp>
        <p:sp>
          <p:nvSpPr>
            <p:cNvPr id="19" name="TextBox 37">
              <a:extLst>
                <a:ext uri="{FF2B5EF4-FFF2-40B4-BE49-F238E27FC236}">
                  <a16:creationId xmlns:a16="http://schemas.microsoft.com/office/drawing/2014/main" id="{EF2DEF90-AA19-C069-D9A7-CE6EA4C9542B}"/>
                </a:ext>
              </a:extLst>
            </p:cNvPr>
            <p:cNvSpPr txBox="1"/>
            <p:nvPr/>
          </p:nvSpPr>
          <p:spPr>
            <a:xfrm>
              <a:off x="5380850" y="4503954"/>
              <a:ext cx="3553503" cy="749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Heterogeneous Data Convergence.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ETL (Extract, Transform, Load) Process Optimization.</a:t>
              </a:r>
            </a:p>
          </p:txBody>
        </p:sp>
        <p:sp>
          <p:nvSpPr>
            <p:cNvPr id="20" name="Left Brace 39">
              <a:extLst>
                <a:ext uri="{FF2B5EF4-FFF2-40B4-BE49-F238E27FC236}">
                  <a16:creationId xmlns:a16="http://schemas.microsoft.com/office/drawing/2014/main" id="{F6A2FB0B-C124-90BA-E066-20F3D35C8E1F}"/>
                </a:ext>
              </a:extLst>
            </p:cNvPr>
            <p:cNvSpPr/>
            <p:nvPr/>
          </p:nvSpPr>
          <p:spPr>
            <a:xfrm>
              <a:off x="1856463" y="2558444"/>
              <a:ext cx="407456" cy="835269"/>
            </a:xfrm>
            <a:prstGeom prst="leftBrac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200" dirty="0"/>
            </a:p>
          </p:txBody>
        </p:sp>
        <p:sp>
          <p:nvSpPr>
            <p:cNvPr id="21" name="Left Brace 40">
              <a:extLst>
                <a:ext uri="{FF2B5EF4-FFF2-40B4-BE49-F238E27FC236}">
                  <a16:creationId xmlns:a16="http://schemas.microsoft.com/office/drawing/2014/main" id="{F9891A30-A30F-697B-4423-2DE228E8BCEC}"/>
                </a:ext>
              </a:extLst>
            </p:cNvPr>
            <p:cNvSpPr/>
            <p:nvPr/>
          </p:nvSpPr>
          <p:spPr>
            <a:xfrm>
              <a:off x="1842815" y="3421218"/>
              <a:ext cx="407456" cy="540251"/>
            </a:xfrm>
            <a:prstGeom prst="leftBrac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200"/>
            </a:p>
          </p:txBody>
        </p:sp>
        <p:sp>
          <p:nvSpPr>
            <p:cNvPr id="22" name="TextBox 41">
              <a:extLst>
                <a:ext uri="{FF2B5EF4-FFF2-40B4-BE49-F238E27FC236}">
                  <a16:creationId xmlns:a16="http://schemas.microsoft.com/office/drawing/2014/main" id="{F434DB26-5390-BD43-CFCC-A9058CB44FDE}"/>
                </a:ext>
              </a:extLst>
            </p:cNvPr>
            <p:cNvSpPr txBox="1"/>
            <p:nvPr/>
          </p:nvSpPr>
          <p:spPr>
            <a:xfrm>
              <a:off x="211540" y="2819582"/>
              <a:ext cx="1631275" cy="5354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Big Data Analysis</a:t>
              </a:r>
              <a:r>
                <a:rPr kumimoji="0" lang="en-US" altLang="zh-CN" sz="1200" b="0" i="0" u="none" strike="noStrike" kern="0" cap="none" spc="0" normalizeH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 Technologies</a:t>
              </a:r>
              <a:endPara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TextBox 42">
              <a:extLst>
                <a:ext uri="{FF2B5EF4-FFF2-40B4-BE49-F238E27FC236}">
                  <a16:creationId xmlns:a16="http://schemas.microsoft.com/office/drawing/2014/main" id="{46B6288A-01DD-64EF-ABDE-6C91ADDCD5D8}"/>
                </a:ext>
              </a:extLst>
            </p:cNvPr>
            <p:cNvSpPr txBox="1"/>
            <p:nvPr/>
          </p:nvSpPr>
          <p:spPr>
            <a:xfrm>
              <a:off x="199792" y="3523633"/>
              <a:ext cx="1631275" cy="5354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1200" b="1" kern="0" dirty="0">
                  <a:solidFill>
                    <a:srgbClr val="C00000"/>
                  </a:solidFill>
                </a:rPr>
                <a:t>Big Data Storage Technologies</a:t>
              </a:r>
              <a:endParaRPr kumimoji="0" lang="zh-CN" alt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4" name="Group 49">
              <a:extLst>
                <a:ext uri="{FF2B5EF4-FFF2-40B4-BE49-F238E27FC236}">
                  <a16:creationId xmlns:a16="http://schemas.microsoft.com/office/drawing/2014/main" id="{FEB33FC4-6F44-000E-CDC8-DBF528A7FD95}"/>
                </a:ext>
              </a:extLst>
            </p:cNvPr>
            <p:cNvGrpSpPr/>
            <p:nvPr/>
          </p:nvGrpSpPr>
          <p:grpSpPr>
            <a:xfrm>
              <a:off x="1686119" y="2023129"/>
              <a:ext cx="3104595" cy="3397408"/>
              <a:chOff x="1665648" y="2027328"/>
              <a:chExt cx="3104595" cy="3397408"/>
            </a:xfrm>
          </p:grpSpPr>
          <p:grpSp>
            <p:nvGrpSpPr>
              <p:cNvPr id="28" name="组合 26">
                <a:extLst>
                  <a:ext uri="{FF2B5EF4-FFF2-40B4-BE49-F238E27FC236}">
                    <a16:creationId xmlns:a16="http://schemas.microsoft.com/office/drawing/2014/main" id="{34647245-13CD-5871-4569-B5293A5C4B0B}"/>
                  </a:ext>
                </a:extLst>
              </p:cNvPr>
              <p:cNvGrpSpPr/>
              <p:nvPr/>
            </p:nvGrpSpPr>
            <p:grpSpPr>
              <a:xfrm>
                <a:off x="1665648" y="2457937"/>
                <a:ext cx="3104595" cy="2966799"/>
                <a:chOff x="-499287" y="1849128"/>
                <a:chExt cx="4582235" cy="3508375"/>
              </a:xfrm>
            </p:grpSpPr>
            <p:grpSp>
              <p:nvGrpSpPr>
                <p:cNvPr id="31" name="Group 11">
                  <a:extLst>
                    <a:ext uri="{FF2B5EF4-FFF2-40B4-BE49-F238E27FC236}">
                      <a16:creationId xmlns:a16="http://schemas.microsoft.com/office/drawing/2014/main" id="{ABB3C530-BFCD-A549-3124-828C42D2454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3930" y="4117666"/>
                  <a:ext cx="3455987" cy="1239837"/>
                  <a:chOff x="171" y="2983"/>
                  <a:chExt cx="2836" cy="1018"/>
                </a:xfrm>
              </p:grpSpPr>
              <p:sp>
                <p:nvSpPr>
                  <p:cNvPr id="47" name="AutoShape 12">
                    <a:extLst>
                      <a:ext uri="{FF2B5EF4-FFF2-40B4-BE49-F238E27FC236}">
                        <a16:creationId xmlns:a16="http://schemas.microsoft.com/office/drawing/2014/main" id="{3D869833-8498-F2B8-960A-D2C8073E494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171" y="2983"/>
                    <a:ext cx="2829" cy="1018"/>
                  </a:xfrm>
                  <a:prstGeom prst="can">
                    <a:avLst>
                      <a:gd name="adj" fmla="val 50000"/>
                    </a:avLst>
                  </a:prstGeom>
                  <a:gradFill rotWithShape="1">
                    <a:gsLst>
                      <a:gs pos="0">
                        <a:srgbClr val="BBE0E3">
                          <a:gamma/>
                          <a:shade val="36078"/>
                          <a:invGamma/>
                        </a:srgbClr>
                      </a:gs>
                      <a:gs pos="50000">
                        <a:srgbClr val="BBE0E3"/>
                      </a:gs>
                      <a:gs pos="100000">
                        <a:srgbClr val="BBE0E3">
                          <a:gamma/>
                          <a:shade val="36078"/>
                          <a:invGamma/>
                        </a:srgbClr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8" name="Oval 13">
                    <a:extLst>
                      <a:ext uri="{FF2B5EF4-FFF2-40B4-BE49-F238E27FC236}">
                        <a16:creationId xmlns:a16="http://schemas.microsoft.com/office/drawing/2014/main" id="{2E8E0E21-E7FC-0493-B8BA-774233404A4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171" y="2990"/>
                    <a:ext cx="2836" cy="50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BE0E3">
                          <a:gamma/>
                          <a:shade val="49804"/>
                          <a:invGamma/>
                        </a:srgbClr>
                      </a:gs>
                      <a:gs pos="100000">
                        <a:srgbClr val="BBE0E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32" name="Group 14">
                  <a:extLst>
                    <a:ext uri="{FF2B5EF4-FFF2-40B4-BE49-F238E27FC236}">
                      <a16:creationId xmlns:a16="http://schemas.microsoft.com/office/drawing/2014/main" id="{EDD66D32-7BE4-F064-E51B-E4D66B474AE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01267" y="3449328"/>
                  <a:ext cx="2860675" cy="1062038"/>
                  <a:chOff x="394" y="2571"/>
                  <a:chExt cx="2347" cy="871"/>
                </a:xfrm>
              </p:grpSpPr>
              <p:sp>
                <p:nvSpPr>
                  <p:cNvPr id="45" name="AutoShape 15">
                    <a:extLst>
                      <a:ext uri="{FF2B5EF4-FFF2-40B4-BE49-F238E27FC236}">
                        <a16:creationId xmlns:a16="http://schemas.microsoft.com/office/drawing/2014/main" id="{CBB5ABE3-CC4B-F41B-8A41-AA2EB84B041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394" y="2571"/>
                    <a:ext cx="2347" cy="871"/>
                  </a:xfrm>
                  <a:prstGeom prst="can">
                    <a:avLst>
                      <a:gd name="adj" fmla="val 50000"/>
                    </a:avLst>
                  </a:prstGeom>
                  <a:solidFill>
                    <a:srgbClr val="92D050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6" name="Oval 16">
                    <a:extLst>
                      <a:ext uri="{FF2B5EF4-FFF2-40B4-BE49-F238E27FC236}">
                        <a16:creationId xmlns:a16="http://schemas.microsoft.com/office/drawing/2014/main" id="{C4C5597B-939D-1B96-052E-435322F58D3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394" y="2576"/>
                    <a:ext cx="2347" cy="43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99CC00">
                          <a:gamma/>
                          <a:shade val="56078"/>
                          <a:invGamma/>
                        </a:srgbClr>
                      </a:gs>
                      <a:gs pos="100000">
                        <a:srgbClr val="99CC00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33" name="Group 17">
                  <a:extLst>
                    <a:ext uri="{FF2B5EF4-FFF2-40B4-BE49-F238E27FC236}">
                      <a16:creationId xmlns:a16="http://schemas.microsoft.com/office/drawing/2014/main" id="{F8921029-9488-BF33-8FE8-A1DA67A1C3C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528280" y="2806391"/>
                  <a:ext cx="2363787" cy="1003300"/>
                  <a:chOff x="593" y="2111"/>
                  <a:chExt cx="1940" cy="823"/>
                </a:xfrm>
              </p:grpSpPr>
              <p:sp>
                <p:nvSpPr>
                  <p:cNvPr id="43" name="AutoShape 18">
                    <a:extLst>
                      <a:ext uri="{FF2B5EF4-FFF2-40B4-BE49-F238E27FC236}">
                        <a16:creationId xmlns:a16="http://schemas.microsoft.com/office/drawing/2014/main" id="{78395436-2F5B-A889-B4CF-9C9AE609248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597" y="2111"/>
                    <a:ext cx="1936" cy="823"/>
                  </a:xfrm>
                  <a:prstGeom prst="can">
                    <a:avLst>
                      <a:gd name="adj" fmla="val 47144"/>
                    </a:avLst>
                  </a:prstGeom>
                  <a:gradFill rotWithShape="1">
                    <a:gsLst>
                      <a:gs pos="0">
                        <a:srgbClr val="BBE0E3">
                          <a:gamma/>
                          <a:shade val="56078"/>
                          <a:invGamma/>
                        </a:srgbClr>
                      </a:gs>
                      <a:gs pos="50000">
                        <a:srgbClr val="BBE0E3"/>
                      </a:gs>
                      <a:gs pos="100000">
                        <a:srgbClr val="BBE0E3">
                          <a:gamma/>
                          <a:shade val="56078"/>
                          <a:invGamma/>
                        </a:srgbClr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4" name="Oval 19">
                    <a:extLst>
                      <a:ext uri="{FF2B5EF4-FFF2-40B4-BE49-F238E27FC236}">
                        <a16:creationId xmlns:a16="http://schemas.microsoft.com/office/drawing/2014/main" id="{00E4DC78-882B-6BBD-28C3-DD65B0A4870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593" y="2115"/>
                    <a:ext cx="1940" cy="38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BE0E3">
                          <a:gamma/>
                          <a:shade val="56078"/>
                          <a:invGamma/>
                        </a:srgbClr>
                      </a:gs>
                      <a:gs pos="100000">
                        <a:srgbClr val="BBE0E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grpSp>
              <p:nvGrpSpPr>
                <p:cNvPr id="34" name="Group 20">
                  <a:extLst>
                    <a:ext uri="{FF2B5EF4-FFF2-40B4-BE49-F238E27FC236}">
                      <a16:creationId xmlns:a16="http://schemas.microsoft.com/office/drawing/2014/main" id="{DB276FAB-965A-BE5E-99A2-1788D582787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80692" y="2258703"/>
                  <a:ext cx="1885950" cy="822325"/>
                  <a:chOff x="800" y="1773"/>
                  <a:chExt cx="1548" cy="675"/>
                </a:xfrm>
                <a:solidFill>
                  <a:srgbClr val="92D050"/>
                </a:solidFill>
              </p:grpSpPr>
              <p:sp>
                <p:nvSpPr>
                  <p:cNvPr id="41" name="AutoShape 21">
                    <a:extLst>
                      <a:ext uri="{FF2B5EF4-FFF2-40B4-BE49-F238E27FC236}">
                        <a16:creationId xmlns:a16="http://schemas.microsoft.com/office/drawing/2014/main" id="{9A81924D-C1A3-34DF-0346-1C5E3AB581B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800" y="1773"/>
                    <a:ext cx="1548" cy="675"/>
                  </a:xfrm>
                  <a:prstGeom prst="can">
                    <a:avLst>
                      <a:gd name="adj" fmla="val 40000"/>
                    </a:avLst>
                  </a:prstGeom>
                  <a:grpFill/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2" name="Oval 22">
                    <a:extLst>
                      <a:ext uri="{FF2B5EF4-FFF2-40B4-BE49-F238E27FC236}">
                        <a16:creationId xmlns:a16="http://schemas.microsoft.com/office/drawing/2014/main" id="{C949A026-1A7D-9F8A-A182-EBBC36636FD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gray">
                  <a:xfrm>
                    <a:off x="807" y="1773"/>
                    <a:ext cx="1541" cy="270"/>
                  </a:xfrm>
                  <a:prstGeom prst="ellipse">
                    <a:avLst/>
                  </a:prstGeom>
                  <a:grpFill/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zh-CN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2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sp>
              <p:nvSpPr>
                <p:cNvPr id="35" name="AutoShape 23">
                  <a:extLst>
                    <a:ext uri="{FF2B5EF4-FFF2-40B4-BE49-F238E27FC236}">
                      <a16:creationId xmlns:a16="http://schemas.microsoft.com/office/drawing/2014/main" id="{8FCA7EB2-094D-6CD1-5ABB-46F1E1C33A5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1017230" y="1849128"/>
                  <a:ext cx="1473200" cy="560388"/>
                </a:xfrm>
                <a:prstGeom prst="can">
                  <a:avLst>
                    <a:gd name="adj" fmla="val 36644"/>
                  </a:avLst>
                </a:prstGeom>
                <a:solidFill>
                  <a:srgbClr val="BBE0E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zh-CN" sz="12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" name="Rectangle 24">
                  <a:extLst>
                    <a:ext uri="{FF2B5EF4-FFF2-40B4-BE49-F238E27FC236}">
                      <a16:creationId xmlns:a16="http://schemas.microsoft.com/office/drawing/2014/main" id="{26233F24-D5BA-C845-4C1D-154608B4BA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789220" y="2500372"/>
                  <a:ext cx="1960808" cy="633158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1F497D">
                          <a:lumMod val="75000"/>
                        </a:srgbClr>
                      </a:solidFill>
                      <a:effectLst/>
                      <a:uLnTx/>
                      <a:uFillTx/>
                    </a:rPr>
                    <a:t>Data Processing</a:t>
                  </a:r>
                </a:p>
              </p:txBody>
            </p:sp>
            <p:sp>
              <p:nvSpPr>
                <p:cNvPr id="37" name="Rectangle 25">
                  <a:extLst>
                    <a:ext uri="{FF2B5EF4-FFF2-40B4-BE49-F238E27FC236}">
                      <a16:creationId xmlns:a16="http://schemas.microsoft.com/office/drawing/2014/main" id="{10E5B8E6-8035-263F-59C6-1A4047A2FAA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646131" y="3334465"/>
                  <a:ext cx="2155070" cy="379895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C00000"/>
                      </a:solidFill>
                      <a:effectLst/>
                      <a:uLnTx/>
                      <a:uFillTx/>
                    </a:rPr>
                    <a:t>Data</a:t>
                  </a:r>
                  <a:r>
                    <a:rPr kumimoji="0" lang="en-US" altLang="zh-CN" sz="1200" b="1" i="0" u="none" strike="noStrike" kern="0" cap="none" spc="0" normalizeH="0" noProof="0" dirty="0">
                      <a:ln>
                        <a:noFill/>
                      </a:ln>
                      <a:solidFill>
                        <a:srgbClr val="C00000"/>
                      </a:solidFill>
                      <a:effectLst/>
                      <a:uLnTx/>
                      <a:uFillTx/>
                    </a:rPr>
                    <a:t> Storage</a:t>
                  </a:r>
                  <a:endParaRPr kumimoji="0" lang="en-US" altLang="zh-CN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" name="Rectangle 26">
                  <a:extLst>
                    <a:ext uri="{FF2B5EF4-FFF2-40B4-BE49-F238E27FC236}">
                      <a16:creationId xmlns:a16="http://schemas.microsoft.com/office/drawing/2014/main" id="{B4678BF9-A0BE-6BB4-A9EA-A357B47C8D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447082" y="4055242"/>
                  <a:ext cx="2496039" cy="379895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1F497D">
                          <a:lumMod val="75000"/>
                        </a:srgbClr>
                      </a:solidFill>
                      <a:effectLst/>
                      <a:uLnTx/>
                      <a:uFillTx/>
                    </a:rPr>
                    <a:t>Data Collection</a:t>
                  </a:r>
                </a:p>
              </p:txBody>
            </p:sp>
            <p:sp>
              <p:nvSpPr>
                <p:cNvPr id="39" name="Rectangle 27">
                  <a:extLst>
                    <a:ext uri="{FF2B5EF4-FFF2-40B4-BE49-F238E27FC236}">
                      <a16:creationId xmlns:a16="http://schemas.microsoft.com/office/drawing/2014/main" id="{C1342D84-2348-6434-DD6B-619C7B51E7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-499287" y="4805070"/>
                  <a:ext cx="4582235" cy="528663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n-US" altLang="zh-CN" sz="1600" b="1" u="sng" kern="0" noProof="0" dirty="0">
                      <a:solidFill>
                        <a:srgbClr val="1F497D">
                          <a:lumMod val="75000"/>
                        </a:srgbClr>
                      </a:solidFill>
                    </a:rPr>
                    <a:t>Data Sources:</a:t>
                  </a:r>
                </a:p>
              </p:txBody>
            </p:sp>
            <p:sp>
              <p:nvSpPr>
                <p:cNvPr id="40" name="Rectangle 28">
                  <a:extLst>
                    <a:ext uri="{FF2B5EF4-FFF2-40B4-BE49-F238E27FC236}">
                      <a16:creationId xmlns:a16="http://schemas.microsoft.com/office/drawing/2014/main" id="{4801AACA-D864-0198-45FA-28115794146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>
                  <a:off x="464244" y="2002179"/>
                  <a:ext cx="2470156" cy="379895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>
                  <a:defPPr>
                    <a:defRPr lang="zh-CN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2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1F497D">
                          <a:lumMod val="75000"/>
                        </a:srgbClr>
                      </a:solidFill>
                      <a:effectLst/>
                      <a:uLnTx/>
                      <a:uFillTx/>
                    </a:rPr>
                    <a:t>Data Analysis</a:t>
                  </a:r>
                </a:p>
              </p:txBody>
            </p:sp>
          </p:grpSp>
          <p:sp>
            <p:nvSpPr>
              <p:cNvPr id="29" name="AutoShape 21">
                <a:extLst>
                  <a:ext uri="{FF2B5EF4-FFF2-40B4-BE49-F238E27FC236}">
                    <a16:creationId xmlns:a16="http://schemas.microsoft.com/office/drawing/2014/main" id="{9E2C2F20-196C-961E-C4EF-36C8776C829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851454" y="2027328"/>
                <a:ext cx="679713" cy="540467"/>
              </a:xfrm>
              <a:prstGeom prst="can">
                <a:avLst>
                  <a:gd name="adj" fmla="val 40000"/>
                </a:avLst>
              </a:prstGeom>
              <a:solidFill>
                <a:srgbClr val="92D050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zh-CN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AF895AE9-B604-B477-4730-7A96068379E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306839" y="2193512"/>
                <a:ext cx="1785105" cy="32125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1F497D">
                        <a:lumMod val="75000"/>
                      </a:srgbClr>
                    </a:solidFill>
                    <a:effectLst/>
                    <a:uLnTx/>
                    <a:uFillTx/>
                  </a:rPr>
                  <a:t>App/Presentation</a:t>
                </a:r>
              </a:p>
            </p:txBody>
          </p:sp>
        </p:grpSp>
        <p:sp>
          <p:nvSpPr>
            <p:cNvPr id="26" name="Right Brace 47">
              <a:extLst>
                <a:ext uri="{FF2B5EF4-FFF2-40B4-BE49-F238E27FC236}">
                  <a16:creationId xmlns:a16="http://schemas.microsoft.com/office/drawing/2014/main" id="{20AA6090-BB6C-0D67-2E1E-E2B69BC1C9F6}"/>
                </a:ext>
              </a:extLst>
            </p:cNvPr>
            <p:cNvSpPr/>
            <p:nvPr/>
          </p:nvSpPr>
          <p:spPr>
            <a:xfrm>
              <a:off x="4410531" y="2091370"/>
              <a:ext cx="303721" cy="760135"/>
            </a:xfrm>
            <a:prstGeom prst="rightBrac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200"/>
            </a:p>
          </p:txBody>
        </p:sp>
        <p:sp>
          <p:nvSpPr>
            <p:cNvPr id="27" name="Rectangle 48">
              <a:extLst>
                <a:ext uri="{FF2B5EF4-FFF2-40B4-BE49-F238E27FC236}">
                  <a16:creationId xmlns:a16="http://schemas.microsoft.com/office/drawing/2014/main" id="{0FC4622A-BD02-2967-A0D2-D789018A2317}"/>
                </a:ext>
              </a:extLst>
            </p:cNvPr>
            <p:cNvSpPr/>
            <p:nvPr/>
          </p:nvSpPr>
          <p:spPr>
            <a:xfrm>
              <a:off x="5380850" y="2225656"/>
              <a:ext cx="1698655" cy="32125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zh-CN" sz="1200" dirty="0"/>
                <a:t>Data Visualization</a:t>
              </a:r>
              <a:endParaRPr lang="zh-CN" altLang="en-US" sz="1200" dirty="0"/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4E036DD0-0DAB-1DAC-E5E6-C886A09C7BA0}"/>
              </a:ext>
            </a:extLst>
          </p:cNvPr>
          <p:cNvSpPr txBox="1"/>
          <p:nvPr/>
        </p:nvSpPr>
        <p:spPr bwMode="auto">
          <a:xfrm>
            <a:off x="951164" y="4141019"/>
            <a:ext cx="1059500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/>
              <a:t>A typical big data processing system can be divided into </a:t>
            </a:r>
            <a:r>
              <a:rPr lang="en-US" b="1" dirty="0">
                <a:solidFill>
                  <a:srgbClr val="669BBC"/>
                </a:solidFill>
              </a:rPr>
              <a:t>5 layers</a:t>
            </a:r>
            <a:r>
              <a:rPr lang="en-US" b="1" dirty="0"/>
              <a:t>: </a:t>
            </a:r>
            <a:r>
              <a:rPr lang="en-US" dirty="0"/>
              <a:t>Data Collection, Data Storage, Data Processing, Data Analysis and Application or Presentation of Data. </a:t>
            </a:r>
          </a:p>
          <a:p>
            <a:r>
              <a:rPr lang="en-US" dirty="0"/>
              <a:t>The data types and models of Big Data: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b="1" dirty="0"/>
              <a:t>Unstructured Data</a:t>
            </a:r>
            <a:r>
              <a:rPr lang="en-US" sz="1400" dirty="0"/>
              <a:t>: refers to data that is not easily presented in the form of a database or 2D logical charts, including all the formats of office files, text, pictures, XML, charts, images, music, and video.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b="1" dirty="0"/>
              <a:t>Semi-structured Data </a:t>
            </a:r>
            <a:r>
              <a:rPr lang="en-US" sz="1400" dirty="0"/>
              <a:t>refers to the data that sits between structured data and unstructured data (such as sound and images). HTML files can be considered as semi-structured data.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b="1" dirty="0"/>
              <a:t>Structured data: </a:t>
            </a:r>
            <a:r>
              <a:rPr lang="en-US" sz="1400" dirty="0"/>
              <a:t>refers to data that can be stored within databases and represented or visualized in the form of a 2D logical chart.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0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0798E-E0D6-6E45-7F2F-758F43466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6D1A14-9789-7B85-B929-87BF85BA8BA9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D83A50-DD88-4BD2-89C1-EA05AD8AA893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B0368D-1546-EA5C-E557-2439B52ADE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12B01C-5AC2-448D-773F-6EEA8B8E2A23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zh-CN" sz="3200" dirty="0"/>
              <a:t>Big Data Processing Requires Wide Range of Technical Support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A1E2E358-1C58-7502-BD30-1149A12CF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8534" y="1640097"/>
            <a:ext cx="5518009" cy="2824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7A9F7B0-8055-FE20-E518-E17EF6E89D19}"/>
              </a:ext>
            </a:extLst>
          </p:cNvPr>
          <p:cNvSpPr txBox="1"/>
          <p:nvPr/>
        </p:nvSpPr>
        <p:spPr bwMode="auto">
          <a:xfrm>
            <a:off x="631555" y="4421552"/>
            <a:ext cx="1092889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400" dirty="0"/>
              <a:t>The process of processing big data is basically the same as </a:t>
            </a:r>
            <a:r>
              <a:rPr lang="en-US" sz="1400" b="1" dirty="0"/>
              <a:t>the process of general data processing</a:t>
            </a:r>
            <a:r>
              <a:rPr lang="en-US" sz="1400" dirty="0"/>
              <a:t>, which includes the </a:t>
            </a:r>
            <a:r>
              <a:rPr lang="en-US" sz="1400" b="1" dirty="0"/>
              <a:t>four</a:t>
            </a:r>
            <a:r>
              <a:rPr lang="en-US" sz="1400" dirty="0"/>
              <a:t> process of </a:t>
            </a:r>
            <a:r>
              <a:rPr lang="en-US" sz="1400" b="1" u="sng" dirty="0"/>
              <a:t>data collection, data storage, data management and data analysis.</a:t>
            </a:r>
          </a:p>
          <a:p>
            <a:endParaRPr lang="en-US" sz="14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/>
              <a:t>The </a:t>
            </a:r>
            <a:r>
              <a:rPr lang="en-US" sz="1400" b="1" dirty="0"/>
              <a:t>data collection </a:t>
            </a:r>
            <a:r>
              <a:rPr lang="en-US" sz="1400" dirty="0"/>
              <a:t>process refers to collecting the required data for subsequent analysis through various sources.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/>
              <a:t>The </a:t>
            </a:r>
            <a:r>
              <a:rPr lang="en-US" sz="1400" b="1" dirty="0"/>
              <a:t>data storage </a:t>
            </a:r>
            <a:r>
              <a:rPr lang="en-US" sz="1400" dirty="0"/>
              <a:t>process refers to the transmission and storage of data that was collected in the earlier process.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b="1" dirty="0"/>
              <a:t>Data management </a:t>
            </a:r>
            <a:r>
              <a:rPr lang="en-US" sz="1400" dirty="0"/>
              <a:t>builds on data storage by further organizing and refining the stored data. It enables more precise data segmentation and generates metadata, which makes future data analysis faster and more efficient.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dirty="0"/>
              <a:t>The </a:t>
            </a:r>
            <a:r>
              <a:rPr lang="en-US" sz="1400" b="1" dirty="0"/>
              <a:t>data analysis </a:t>
            </a:r>
            <a:r>
              <a:rPr lang="en-US" sz="1400" dirty="0"/>
              <a:t>process refers mainly to the utilization of analysis methods, models, and tools to analyze the data and getting a final analysis result that satisfies the common analytical needs. </a:t>
            </a: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9917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73AC9B-C50D-DA15-F772-999B56B57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DD36C30-C2A7-1F9E-95F1-E336D98D830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233E507-9D37-CC79-7916-45062A48F8FE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9A8D2F2-8945-02FB-6734-BC1391AE09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F8FDF08-7E36-1F17-7521-CF6EC89CC125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1F288D-20B4-4945-C56F-2AAFA8B41E4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A417897-6C6B-6491-405B-32FBCDCBFD66}"/>
              </a:ext>
            </a:extLst>
          </p:cNvPr>
          <p:cNvSpPr txBox="1"/>
          <p:nvPr/>
        </p:nvSpPr>
        <p:spPr>
          <a:xfrm>
            <a:off x="6173526" y="1292245"/>
            <a:ext cx="52556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Changes In Storage Technologies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A8294C-5370-00A6-BD7F-F4035D1BEF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4F4494A-B8A7-6311-5D97-4F573DF08C6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8AB20C5-D832-FC62-492D-02458ADED5BC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IQ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BE5D43-B7D9-AC7B-FBA5-2AFC1B9694D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5132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F55E7-5CB4-3FE9-4DBA-1AD44D431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EA0EE6-AE54-33B4-E586-B2BF2E152F90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A020A4-2FB5-FC13-707E-0BFFA857D589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8CF5D2-DDAD-6842-3672-CAB08BB950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50A9A20-1530-48C6-2DF6-54685B4423F4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Changes In Storage Technologies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186DF6-F1C9-6AD6-8CB8-DC54C373E3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1835674"/>
            <a:ext cx="7969793" cy="434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19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E48C5-9ABB-C957-F17C-1C2D97458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2495EE7-A491-3144-4C11-4C7059826253}"/>
              </a:ext>
            </a:extLst>
          </p:cNvPr>
          <p:cNvSpPr/>
          <p:nvPr/>
        </p:nvSpPr>
        <p:spPr>
          <a:xfrm>
            <a:off x="617280" y="1590490"/>
            <a:ext cx="10812720" cy="4832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195FA0-5E94-4137-2100-6472487132F1}"/>
              </a:ext>
            </a:extLst>
          </p:cNvPr>
          <p:cNvSpPr txBox="1"/>
          <p:nvPr/>
        </p:nvSpPr>
        <p:spPr>
          <a:xfrm>
            <a:off x="9367791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72E4BE-D966-B215-E43D-1C86555CAF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7B08F7-3D53-8F28-5C07-BF0217943B3B}"/>
              </a:ext>
            </a:extLst>
          </p:cNvPr>
          <p:cNvSpPr txBox="1"/>
          <p:nvPr/>
        </p:nvSpPr>
        <p:spPr>
          <a:xfrm>
            <a:off x="786971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Deep Convergence of Big Data and the Cloud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AF9987-CED5-8043-3F3D-A9F89086AF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0022" y="1668463"/>
            <a:ext cx="7626269" cy="464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0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DE191-1DA4-14D3-29F6-460D5FC0E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C93A60-5A75-3FAA-7D22-08A1CD882B5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742D00-2F90-77E4-26C8-091D3F53FB64}"/>
              </a:ext>
            </a:extLst>
          </p:cNvPr>
          <p:cNvSpPr txBox="1"/>
          <p:nvPr/>
        </p:nvSpPr>
        <p:spPr>
          <a:xfrm>
            <a:off x="1106660" y="992181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Summary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F9BE4A-EF54-0D8F-225A-54E2D886B63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B3A49B-9259-EC1B-B7D0-075DD9BA6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FF4F4C-D6E0-C422-0974-ACDA9ADC1590}"/>
              </a:ext>
            </a:extLst>
          </p:cNvPr>
          <p:cNvSpPr txBox="1"/>
          <p:nvPr/>
        </p:nvSpPr>
        <p:spPr>
          <a:xfrm>
            <a:off x="396240" y="1949995"/>
            <a:ext cx="11033760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explored the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ICT architecture 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that supports AI, Big Data, and Cloud.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Understood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evolution of data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from mainframes to the Era of Big Data.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Learned about the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sources of Big Data and its four dimensions 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(Volume, Variety, Velocity, Value).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Discussed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Big Data architecture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Collection, Storage, Processing, Analysis, and Presentation.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Highlighted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storage technology changes 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that enable scalability and performance.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Saw </a:t>
            </a: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Cloud Computing 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empowers Big Data through flexibility, virtualization, and scalability.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Case study</a:t>
            </a: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Alibaba as an example of deep convergence of Big Data and Cloud.</a:t>
            </a:r>
          </a:p>
        </p:txBody>
      </p:sp>
    </p:spTree>
    <p:extLst>
      <p:ext uri="{BB962C8B-B14F-4D97-AF65-F5344CB8AC3E}">
        <p14:creationId xmlns:p14="http://schemas.microsoft.com/office/powerpoint/2010/main" val="284353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49100919-8a76-4266-be0c-7dc583902cb4"/>
    <ds:schemaRef ds:uri="http://schemas.microsoft.com/office/infopath/2007/PartnerControls"/>
    <ds:schemaRef ds:uri="http://schemas.microsoft.com/office/2006/metadata/properties"/>
    <ds:schemaRef ds:uri="http://purl.org/dc/elements/1.1/"/>
    <ds:schemaRef ds:uri="d13aca44-ef33-4cf4-9980-7f0b00e6eeb9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5470</TotalTime>
  <Words>1860</Words>
  <Application>Microsoft Office PowerPoint</Application>
  <PresentationFormat>Widescreen</PresentationFormat>
  <Paragraphs>269</Paragraphs>
  <Slides>41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Courier New</vt:lpstr>
      <vt:lpstr>FrutigerNext LT Regular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148</cp:revision>
  <dcterms:created xsi:type="dcterms:W3CDTF">2023-04-29T09:08:00Z</dcterms:created>
  <dcterms:modified xsi:type="dcterms:W3CDTF">2025-09-22T19:05:26Z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